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4" r:id="rId2"/>
    <p:sldId id="303" r:id="rId3"/>
    <p:sldId id="304" r:id="rId4"/>
    <p:sldId id="305" r:id="rId5"/>
    <p:sldId id="306" r:id="rId6"/>
    <p:sldId id="307" r:id="rId7"/>
  </p:sldIdLst>
  <p:sldSz cx="9144000" cy="6858000" type="screen4x3"/>
  <p:notesSz cx="6858000" cy="9144000"/>
  <p:defaultTextStyle>
    <a:defPPr>
      <a:defRPr lang="it-IT"/>
    </a:defPPr>
    <a:lvl1pPr marL="0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CC00"/>
    <a:srgbClr val="FF9999"/>
    <a:srgbClr val="00FF99"/>
    <a:srgbClr val="FFCC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2141F-C046-4865-B34A-E885E41ADEF4}" type="datetimeFigureOut">
              <a:rPr lang="it-IT" smtClean="0"/>
              <a:pPr/>
              <a:t>07/11/2018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A6FFA-ACE8-4932-A3EA-1D38066925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6630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3478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3478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3478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3478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3478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347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6"/>
          <p:cNvGraphicFramePr>
            <a:graphicFrameLocks noChangeAspect="1"/>
          </p:cNvGraphicFramePr>
          <p:nvPr/>
        </p:nvGraphicFramePr>
        <p:xfrm>
          <a:off x="0" y="6459538"/>
          <a:ext cx="9147175" cy="412750"/>
        </p:xfrm>
        <a:graphic>
          <a:graphicData uri="http://schemas.openxmlformats.org/presentationml/2006/ole">
            <p:oleObj spid="_x0000_s33841" name="Image" r:id="rId3" imgW="13003175" imgH="583921" progId="">
              <p:embed/>
            </p:oleObj>
          </a:graphicData>
        </a:graphic>
      </p:graphicFrame>
      <p:graphicFrame>
        <p:nvGraphicFramePr>
          <p:cNvPr id="3" name="Object 265"/>
          <p:cNvGraphicFramePr>
            <a:graphicFrameLocks noChangeAspect="1"/>
          </p:cNvGraphicFramePr>
          <p:nvPr/>
        </p:nvGraphicFramePr>
        <p:xfrm>
          <a:off x="0" y="-1588"/>
          <a:ext cx="9144000" cy="366713"/>
        </p:xfrm>
        <a:graphic>
          <a:graphicData uri="http://schemas.openxmlformats.org/presentationml/2006/ole">
            <p:oleObj spid="_x0000_s33842" name="Image" r:id="rId4" imgW="13003175" imgH="520635" progId="">
              <p:embed/>
            </p:oleObj>
          </a:graphicData>
        </a:graphic>
      </p:graphicFrame>
      <p:sp>
        <p:nvSpPr>
          <p:cNvPr id="4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5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6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68343" y="6502400"/>
            <a:ext cx="1512169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Abrescia</a:t>
            </a:r>
            <a:r>
              <a:rPr lang="en-US" altLang="en-US" dirty="0" smtClean="0"/>
              <a:t>   pg. </a:t>
            </a:r>
            <a:fld id="{CAC25ABE-01D0-4E3E-ADD9-3B2B263440FC}" type="slidenum">
              <a:rPr lang="en-US" altLang="en-US" smtClean="0"/>
              <a:pPr>
                <a:defRPr/>
              </a:pPr>
              <a:t>‹N›</a:t>
            </a:fld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66"/>
          <p:cNvGraphicFramePr>
            <a:graphicFrameLocks noChangeAspect="1"/>
          </p:cNvGraphicFramePr>
          <p:nvPr/>
        </p:nvGraphicFramePr>
        <p:xfrm>
          <a:off x="36" y="6459538"/>
          <a:ext cx="9147175" cy="412750"/>
        </p:xfrm>
        <a:graphic>
          <a:graphicData uri="http://schemas.openxmlformats.org/presentationml/2006/ole">
            <p:oleObj spid="_x0000_s1073" name="Image" r:id="rId4" imgW="13003175" imgH="583921" progId="">
              <p:embed/>
            </p:oleObj>
          </a:graphicData>
        </a:graphic>
      </p:graphicFrame>
      <p:graphicFrame>
        <p:nvGraphicFramePr>
          <p:cNvPr id="1027" name="Object 265"/>
          <p:cNvGraphicFramePr>
            <a:graphicFrameLocks noChangeAspect="1"/>
          </p:cNvGraphicFramePr>
          <p:nvPr/>
        </p:nvGraphicFramePr>
        <p:xfrm>
          <a:off x="0" y="-1552"/>
          <a:ext cx="9144000" cy="366713"/>
        </p:xfrm>
        <a:graphic>
          <a:graphicData uri="http://schemas.openxmlformats.org/presentationml/2006/ole">
            <p:oleObj spid="_x0000_s1074" name="Image" r:id="rId5" imgW="13003175" imgH="520635" progId="">
              <p:embed/>
            </p:oleObj>
          </a:graphicData>
        </a:graphic>
      </p:graphicFrame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245475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1776449"/>
            <a:ext cx="73485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56176" y="6502436"/>
            <a:ext cx="2808313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RPC2012,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February 2012, </a:t>
            </a:r>
            <a:fld id="{731C71A6-EB7D-4845-9B5F-6292CD3D990C}" type="slidenum">
              <a:rPr lang="en-US" altLang="en-US" smtClean="0"/>
              <a:pPr fontAlgn="base">
                <a:spcAft>
                  <a:spcPct val="0"/>
                </a:spcAft>
                <a:defRPr/>
              </a:pPr>
              <a:t>‹N›</a:t>
            </a:fld>
            <a:endParaRPr lang="en-US" altLang="en-US" dirty="0"/>
          </a:p>
        </p:txBody>
      </p:sp>
      <p:sp>
        <p:nvSpPr>
          <p:cNvPr id="32990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086" tIns="45545" rIns="91086" bIns="4554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33001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33004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 userDrawn="1"/>
        </p:nvSpPr>
        <p:spPr bwMode="black">
          <a:xfrm>
            <a:off x="35532" y="6492737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Abbrescia</a:t>
            </a:r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5pPr>
      <a:lvl6pPr marL="455493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6pPr>
      <a:lvl7pPr marL="9109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7pPr>
      <a:lvl8pPr marL="13664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8pPr>
      <a:lvl9pPr marL="1821987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9pPr>
    </p:titleStyle>
    <p:bodyStyle>
      <a:lvl1pPr marL="227747" indent="-227747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8084" indent="-284692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1600">
          <a:solidFill>
            <a:schemeClr val="bg1"/>
          </a:solidFill>
          <a:latin typeface="+mn-lt"/>
          <a:cs typeface="+mn-cs"/>
        </a:defRPr>
      </a:lvl2pPr>
      <a:lvl3pPr marL="113874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chemeClr val="bg1"/>
          </a:solidFill>
          <a:latin typeface="+mn-lt"/>
          <a:cs typeface="+mn-cs"/>
        </a:defRPr>
      </a:lvl3pPr>
      <a:lvl4pPr marL="159422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2049735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2505232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6pPr>
      <a:lvl7pPr marL="2960730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7pPr>
      <a:lvl8pPr marL="34162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8pPr>
      <a:lvl9pPr marL="38717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9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9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4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9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4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98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469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972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10850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err="1" smtClean="0">
                <a:solidFill>
                  <a:srgbClr val="C00000"/>
                </a:solidFill>
              </a:rPr>
              <a:t>PolarQuEEEst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chemeClr val="bg1"/>
                </a:solidFill>
              </a:rPr>
              <a:t>First </a:t>
            </a:r>
            <a:r>
              <a:rPr lang="it-IT" sz="2800" dirty="0" err="1" smtClean="0">
                <a:solidFill>
                  <a:schemeClr val="bg1"/>
                </a:solidFill>
              </a:rPr>
              <a:t>batch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of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patches</a:t>
            </a:r>
            <a:r>
              <a:rPr lang="it-IT" sz="2800" dirty="0" smtClean="0">
                <a:solidFill>
                  <a:schemeClr val="bg1"/>
                </a:solidFill>
              </a:rPr>
              <a:t> (</a:t>
            </a:r>
            <a:r>
              <a:rPr lang="it-IT" sz="2800" dirty="0" err="1" smtClean="0">
                <a:solidFill>
                  <a:schemeClr val="bg1"/>
                </a:solidFill>
              </a:rPr>
              <a:t>produced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by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PolarQuest</a:t>
            </a:r>
            <a:r>
              <a:rPr lang="it-IT" sz="2800" dirty="0" smtClean="0">
                <a:solidFill>
                  <a:schemeClr val="bg1"/>
                </a:solidFill>
              </a:rPr>
              <a:t>) </a:t>
            </a:r>
            <a:r>
              <a:rPr lang="it-IT" sz="2800" dirty="0" err="1" smtClean="0">
                <a:solidFill>
                  <a:schemeClr val="bg1"/>
                </a:solidFill>
              </a:rPr>
              <a:t>already</a:t>
            </a:r>
            <a:r>
              <a:rPr lang="it-IT" sz="2800" dirty="0" smtClean="0">
                <a:solidFill>
                  <a:schemeClr val="bg1"/>
                </a:solidFill>
              </a:rPr>
              <a:t> out </a:t>
            </a:r>
            <a:r>
              <a:rPr lang="it-IT" sz="2800" dirty="0" err="1" smtClean="0">
                <a:solidFill>
                  <a:schemeClr val="bg1"/>
                </a:solidFill>
              </a:rPr>
              <a:t>of</a:t>
            </a:r>
            <a:r>
              <a:rPr lang="it-IT" sz="2800" dirty="0" smtClean="0">
                <a:solidFill>
                  <a:schemeClr val="bg1"/>
                </a:solidFill>
              </a:rPr>
              <a:t> stock </a:t>
            </a:r>
            <a:r>
              <a:rPr lang="it-IT" sz="2800" dirty="0" err="1" smtClean="0">
                <a:solidFill>
                  <a:schemeClr val="bg1"/>
                </a:solidFill>
              </a:rPr>
              <a:t>because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distributed</a:t>
            </a:r>
            <a:r>
              <a:rPr lang="it-IT" sz="2800" dirty="0" smtClean="0">
                <a:solidFill>
                  <a:schemeClr val="bg1"/>
                </a:solidFill>
              </a:rPr>
              <a:t> in </a:t>
            </a:r>
            <a:r>
              <a:rPr lang="it-IT" sz="2800" dirty="0" err="1" smtClean="0">
                <a:solidFill>
                  <a:schemeClr val="bg1"/>
                </a:solidFill>
              </a:rPr>
              <a:t>various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events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 err="1" smtClean="0">
                <a:solidFill>
                  <a:schemeClr val="bg1"/>
                </a:solidFill>
              </a:rPr>
              <a:t>Produced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additional</a:t>
            </a:r>
            <a:r>
              <a:rPr lang="it-IT" sz="2800" dirty="0" smtClean="0">
                <a:solidFill>
                  <a:schemeClr val="bg1"/>
                </a:solidFill>
              </a:rPr>
              <a:t> 100 </a:t>
            </a:r>
            <a:r>
              <a:rPr lang="it-IT" sz="2800" dirty="0" err="1" smtClean="0">
                <a:solidFill>
                  <a:schemeClr val="bg1"/>
                </a:solidFill>
              </a:rPr>
              <a:t>PolarQuEEEst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patches</a:t>
            </a:r>
            <a:r>
              <a:rPr lang="it-IT" sz="2800" dirty="0" smtClean="0">
                <a:solidFill>
                  <a:schemeClr val="bg1"/>
                </a:solidFill>
              </a:rPr>
              <a:t> (</a:t>
            </a:r>
            <a:r>
              <a:rPr lang="it-IT" sz="2800" dirty="0" err="1" smtClean="0">
                <a:solidFill>
                  <a:schemeClr val="bg1"/>
                </a:solidFill>
              </a:rPr>
              <a:t>by</a:t>
            </a:r>
            <a:r>
              <a:rPr lang="it-IT" sz="2800" dirty="0" smtClean="0">
                <a:solidFill>
                  <a:schemeClr val="bg1"/>
                </a:solidFill>
              </a:rPr>
              <a:t> EEE), </a:t>
            </a:r>
            <a:r>
              <a:rPr lang="it-IT" sz="2800" dirty="0" err="1" smtClean="0">
                <a:solidFill>
                  <a:schemeClr val="bg1"/>
                </a:solidFill>
              </a:rPr>
              <a:t>to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be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distributed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asap</a:t>
            </a:r>
            <a:r>
              <a:rPr lang="it-IT" sz="2800" dirty="0" smtClean="0">
                <a:solidFill>
                  <a:schemeClr val="bg1"/>
                </a:solidFill>
              </a:rPr>
              <a:t> (Erice meeting?) </a:t>
            </a:r>
            <a:r>
              <a:rPr lang="it-IT" sz="2800" dirty="0" err="1" smtClean="0">
                <a:solidFill>
                  <a:schemeClr val="bg1"/>
                </a:solidFill>
              </a:rPr>
              <a:t>to</a:t>
            </a:r>
            <a:r>
              <a:rPr lang="it-IT" sz="2800" dirty="0" smtClean="0">
                <a:solidFill>
                  <a:schemeClr val="bg1"/>
                </a:solidFill>
              </a:rPr>
              <a:t> the EEE </a:t>
            </a:r>
            <a:r>
              <a:rPr lang="it-IT" sz="2800" dirty="0" err="1" smtClean="0">
                <a:solidFill>
                  <a:schemeClr val="bg1"/>
                </a:solidFill>
              </a:rPr>
              <a:t>collaboration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members</a:t>
            </a:r>
            <a:endParaRPr lang="it-IT" sz="2800" dirty="0" smtClean="0">
              <a:solidFill>
                <a:schemeClr val="bg1"/>
              </a:solidFill>
            </a:endParaRPr>
          </a:p>
        </p:txBody>
      </p:sp>
      <p:pic>
        <p:nvPicPr>
          <p:cNvPr id="34818" name="Picture 2" descr="C:\Users\Marcello\Desktop\DaTrasferire\patch polarques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933056"/>
            <a:ext cx="3168352" cy="2839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10850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err="1" smtClean="0">
                <a:solidFill>
                  <a:srgbClr val="C00000"/>
                </a:solidFill>
              </a:rPr>
              <a:t>PolarQuEEEst-on-tour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chemeClr val="bg1"/>
                </a:solidFill>
              </a:rPr>
              <a:t>POLA-01 at Festival della Scienza (talk </a:t>
            </a:r>
            <a:r>
              <a:rPr lang="it-IT" sz="2800" dirty="0" err="1" smtClean="0">
                <a:solidFill>
                  <a:schemeClr val="bg1"/>
                </a:solidFill>
              </a:rPr>
              <a:t>by</a:t>
            </a:r>
            <a:r>
              <a:rPr lang="it-IT" sz="2800" dirty="0" smtClean="0">
                <a:solidFill>
                  <a:schemeClr val="bg1"/>
                </a:solidFill>
              </a:rPr>
              <a:t> P. </a:t>
            </a:r>
            <a:r>
              <a:rPr lang="it-IT" sz="2800" dirty="0" err="1" smtClean="0">
                <a:solidFill>
                  <a:schemeClr val="bg1"/>
                </a:solidFill>
              </a:rPr>
              <a:t>Catapano</a:t>
            </a:r>
            <a:r>
              <a:rPr lang="it-IT" sz="2800" dirty="0" smtClean="0">
                <a:solidFill>
                  <a:schemeClr val="bg1"/>
                </a:solidFill>
              </a:rPr>
              <a:t> and LC)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chemeClr val="bg1"/>
                </a:solidFill>
              </a:rPr>
              <a:t>POLA-01 at La Spezia </a:t>
            </a:r>
            <a:r>
              <a:rPr lang="it-IT" sz="2800" dirty="0" err="1" smtClean="0">
                <a:solidFill>
                  <a:schemeClr val="bg1"/>
                </a:solidFill>
              </a:rPr>
              <a:t>for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an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event</a:t>
            </a:r>
            <a:r>
              <a:rPr lang="it-IT" sz="2800" dirty="0" smtClean="0">
                <a:solidFill>
                  <a:schemeClr val="bg1"/>
                </a:solidFill>
              </a:rPr>
              <a:t> (10 </a:t>
            </a:r>
            <a:r>
              <a:rPr lang="it-IT" sz="2800" dirty="0" err="1" smtClean="0">
                <a:solidFill>
                  <a:schemeClr val="bg1"/>
                </a:solidFill>
              </a:rPr>
              <a:t>november</a:t>
            </a:r>
            <a:r>
              <a:rPr lang="it-IT" sz="2800" dirty="0" smtClean="0">
                <a:solidFill>
                  <a:schemeClr val="bg1"/>
                </a:solidFill>
              </a:rPr>
              <a:t>):</a:t>
            </a:r>
          </a:p>
          <a:p>
            <a:pPr marL="457200" indent="-457200"/>
            <a:r>
              <a:rPr lang="it-IT" sz="1600" dirty="0" smtClean="0">
                <a:solidFill>
                  <a:schemeClr val="bg1"/>
                </a:solidFill>
              </a:rPr>
              <a:t>http://www.cittadellaspezia.com/mobile/la-spezia/</a:t>
            </a:r>
            <a:r>
              <a:rPr lang="it-IT" sz="1600" dirty="0" err="1" smtClean="0">
                <a:solidFill>
                  <a:schemeClr val="bg1"/>
                </a:solidFill>
              </a:rPr>
              <a:t>cultura-e-spettacolo</a:t>
            </a:r>
            <a:r>
              <a:rPr lang="it-IT" sz="1600" dirty="0" smtClean="0">
                <a:solidFill>
                  <a:schemeClr val="bg1"/>
                </a:solidFill>
              </a:rPr>
              <a:t>/ritorno-al-polo-nord-novant-anni-dopo-in-mediateca-272286.aspx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 err="1" smtClean="0">
                <a:solidFill>
                  <a:schemeClr val="bg1"/>
                </a:solidFill>
              </a:rPr>
              <a:t>Should</a:t>
            </a:r>
            <a:r>
              <a:rPr lang="it-IT" sz="2800" dirty="0" smtClean="0">
                <a:solidFill>
                  <a:schemeClr val="bg1"/>
                </a:solidFill>
              </a:rPr>
              <a:t> (?) </a:t>
            </a:r>
            <a:r>
              <a:rPr lang="it-IT" sz="2800" dirty="0" err="1" smtClean="0">
                <a:solidFill>
                  <a:schemeClr val="bg1"/>
                </a:solidFill>
              </a:rPr>
              <a:t>be</a:t>
            </a:r>
            <a:r>
              <a:rPr lang="it-IT" sz="2800" dirty="0" smtClean="0">
                <a:solidFill>
                  <a:schemeClr val="bg1"/>
                </a:solidFill>
              </a:rPr>
              <a:t> at Roma and Vigna di Valle on 27-28 </a:t>
            </a:r>
            <a:r>
              <a:rPr lang="it-IT" sz="2800" dirty="0" err="1" smtClean="0">
                <a:solidFill>
                  <a:schemeClr val="bg1"/>
                </a:solidFill>
              </a:rPr>
              <a:t>november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for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other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two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events</a:t>
            </a:r>
            <a:endParaRPr lang="it-IT" sz="2800" dirty="0" smtClean="0">
              <a:solidFill>
                <a:schemeClr val="bg1"/>
              </a:solidFill>
            </a:endParaRPr>
          </a:p>
          <a:p>
            <a:pPr marL="912693" lvl="1" indent="-457200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No </a:t>
            </a:r>
            <a:r>
              <a:rPr lang="it-IT" sz="2400" dirty="0" err="1" smtClean="0">
                <a:solidFill>
                  <a:schemeClr val="bg1"/>
                </a:solidFill>
              </a:rPr>
              <a:t>details</a:t>
            </a:r>
            <a:r>
              <a:rPr lang="it-IT" sz="2400" dirty="0" smtClean="0">
                <a:solidFill>
                  <a:schemeClr val="bg1"/>
                </a:solidFill>
              </a:rPr>
              <a:t> up </a:t>
            </a: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now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chemeClr val="bg1"/>
                </a:solidFill>
              </a:rPr>
              <a:t>Possibility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to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move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it</a:t>
            </a:r>
            <a:r>
              <a:rPr lang="it-IT" sz="2800" dirty="0" smtClean="0">
                <a:solidFill>
                  <a:schemeClr val="bg1"/>
                </a:solidFill>
              </a:rPr>
              <a:t> at Erice </a:t>
            </a:r>
            <a:r>
              <a:rPr lang="it-IT" sz="2800" dirty="0" err="1" smtClean="0">
                <a:solidFill>
                  <a:schemeClr val="bg1"/>
                </a:solidFill>
              </a:rPr>
              <a:t>for</a:t>
            </a:r>
            <a:r>
              <a:rPr lang="it-IT" sz="2800" dirty="0" smtClean="0">
                <a:solidFill>
                  <a:schemeClr val="bg1"/>
                </a:solidFill>
              </a:rPr>
              <a:t> 6-8 </a:t>
            </a:r>
            <a:r>
              <a:rPr lang="it-IT" sz="2800" dirty="0" err="1" smtClean="0">
                <a:solidFill>
                  <a:schemeClr val="bg1"/>
                </a:solidFill>
              </a:rPr>
              <a:t>December</a:t>
            </a:r>
            <a:r>
              <a:rPr lang="it-IT" sz="2800" dirty="0" smtClean="0">
                <a:solidFill>
                  <a:schemeClr val="bg1"/>
                </a:solidFill>
              </a:rPr>
              <a:t> and take </a:t>
            </a:r>
            <a:r>
              <a:rPr lang="it-IT" sz="2800" dirty="0" err="1" smtClean="0">
                <a:solidFill>
                  <a:schemeClr val="bg1"/>
                </a:solidFill>
              </a:rPr>
              <a:t>measurements</a:t>
            </a:r>
            <a:r>
              <a:rPr lang="it-IT" sz="2800" dirty="0" smtClean="0">
                <a:solidFill>
                  <a:schemeClr val="bg1"/>
                </a:solidFill>
              </a:rPr>
              <a:t> on the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10850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err="1" smtClean="0">
                <a:solidFill>
                  <a:srgbClr val="C00000"/>
                </a:solidFill>
              </a:rPr>
              <a:t>PolarQuEEEst-on-tour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800" dirty="0" smtClean="0">
                <a:solidFill>
                  <a:schemeClr val="bg1"/>
                </a:solidFill>
              </a:rPr>
              <a:t>Daniele </a:t>
            </a:r>
            <a:r>
              <a:rPr lang="it-IT" sz="2800" dirty="0" err="1" smtClean="0">
                <a:solidFill>
                  <a:schemeClr val="bg1"/>
                </a:solidFill>
              </a:rPr>
              <a:t>available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for</a:t>
            </a:r>
            <a:r>
              <a:rPr lang="it-IT" sz="2800" dirty="0" smtClean="0">
                <a:solidFill>
                  <a:schemeClr val="bg1"/>
                </a:solidFill>
              </a:rPr>
              <a:t> the 26 </a:t>
            </a:r>
            <a:r>
              <a:rPr lang="it-IT" sz="2800" dirty="0" err="1" smtClean="0">
                <a:solidFill>
                  <a:schemeClr val="bg1"/>
                </a:solidFill>
              </a:rPr>
              <a:t>November</a:t>
            </a:r>
            <a:r>
              <a:rPr lang="it-IT" sz="2800" dirty="0" smtClean="0">
                <a:solidFill>
                  <a:schemeClr val="bg1"/>
                </a:solidFill>
              </a:rPr>
              <a:t> week (29 Nov. ICD in Salerno) 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800" dirty="0" smtClean="0">
                <a:solidFill>
                  <a:schemeClr val="bg1"/>
                </a:solidFill>
              </a:rPr>
              <a:t>Marco G.: liceo Scorza (CS) </a:t>
            </a:r>
            <a:r>
              <a:rPr lang="it-IT" sz="2800" dirty="0" err="1" smtClean="0">
                <a:solidFill>
                  <a:schemeClr val="bg1"/>
                </a:solidFill>
              </a:rPr>
              <a:t>available</a:t>
            </a:r>
            <a:endParaRPr lang="it-IT" sz="28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800" dirty="0" smtClean="0">
                <a:solidFill>
                  <a:schemeClr val="bg1"/>
                </a:solidFill>
              </a:rPr>
              <a:t>Corrado: 4-18 May 2019 on </a:t>
            </a:r>
            <a:r>
              <a:rPr lang="it-IT" sz="2800" dirty="0" err="1" smtClean="0">
                <a:solidFill>
                  <a:schemeClr val="bg1"/>
                </a:solidFill>
              </a:rPr>
              <a:t>board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of</a:t>
            </a:r>
            <a:r>
              <a:rPr lang="it-IT" sz="2800" dirty="0" smtClean="0">
                <a:solidFill>
                  <a:schemeClr val="bg1"/>
                </a:solidFill>
              </a:rPr>
              <a:t> Adriatica (</a:t>
            </a:r>
            <a:r>
              <a:rPr lang="it-IT" sz="2800" dirty="0" err="1" smtClean="0">
                <a:solidFill>
                  <a:schemeClr val="bg1"/>
                </a:solidFill>
              </a:rPr>
              <a:t>LabBoat</a:t>
            </a:r>
            <a:r>
              <a:rPr lang="it-IT" sz="2800" dirty="0" smtClean="0">
                <a:solidFill>
                  <a:schemeClr val="bg1"/>
                </a:solidFill>
              </a:rPr>
              <a:t>) </a:t>
            </a:r>
            <a:r>
              <a:rPr lang="it-IT" sz="2800" dirty="0" err="1" smtClean="0">
                <a:solidFill>
                  <a:schemeClr val="bg1"/>
                </a:solidFill>
              </a:rPr>
              <a:t>for</a:t>
            </a:r>
            <a:r>
              <a:rPr lang="it-IT" sz="2800" dirty="0" smtClean="0">
                <a:solidFill>
                  <a:schemeClr val="bg1"/>
                </a:solidFill>
              </a:rPr>
              <a:t> a cruise </a:t>
            </a:r>
            <a:r>
              <a:rPr lang="it-IT" sz="2800" dirty="0" err="1" smtClean="0">
                <a:solidFill>
                  <a:schemeClr val="bg1"/>
                </a:solidFill>
              </a:rPr>
              <a:t>around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Sardinia</a:t>
            </a:r>
            <a:endParaRPr lang="it-IT" sz="28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it-IT" sz="28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it-IT" sz="2400" dirty="0" smtClean="0">
                <a:solidFill>
                  <a:schemeClr val="bg1"/>
                </a:solidFill>
              </a:rPr>
              <a:t>Personal </a:t>
            </a:r>
            <a:r>
              <a:rPr lang="it-IT" sz="2400" dirty="0" err="1" smtClean="0">
                <a:solidFill>
                  <a:schemeClr val="bg1"/>
                </a:solidFill>
              </a:rPr>
              <a:t>consideration</a:t>
            </a:r>
            <a:r>
              <a:rPr lang="it-IT" sz="2400" dirty="0" smtClean="0">
                <a:solidFill>
                  <a:schemeClr val="bg1"/>
                </a:solidFill>
              </a:rPr>
              <a:t>: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the moment </a:t>
            </a:r>
            <a:r>
              <a:rPr lang="it-IT" sz="2400" dirty="0" err="1" smtClean="0">
                <a:solidFill>
                  <a:schemeClr val="bg1"/>
                </a:solidFill>
              </a:rPr>
              <a:t>very</a:t>
            </a:r>
            <a:r>
              <a:rPr lang="it-IT" sz="2400" dirty="0" smtClean="0">
                <a:solidFill>
                  <a:schemeClr val="bg1"/>
                </a:solidFill>
              </a:rPr>
              <a:t> low </a:t>
            </a:r>
            <a:r>
              <a:rPr lang="it-IT" sz="2400" dirty="0" err="1" smtClean="0">
                <a:solidFill>
                  <a:schemeClr val="bg1"/>
                </a:solidFill>
              </a:rPr>
              <a:t>return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of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visibility</a:t>
            </a:r>
            <a:r>
              <a:rPr lang="it-IT" sz="2400" dirty="0" smtClean="0">
                <a:solidFill>
                  <a:schemeClr val="bg1"/>
                </a:solidFill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</a:rPr>
              <a:t>all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newspapers</a:t>
            </a:r>
            <a:r>
              <a:rPr lang="it-IT" sz="2400" dirty="0" smtClean="0">
                <a:solidFill>
                  <a:schemeClr val="bg1"/>
                </a:solidFill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</a:rPr>
              <a:t>interviews</a:t>
            </a:r>
            <a:r>
              <a:rPr lang="it-IT" sz="2400" dirty="0" smtClean="0">
                <a:solidFill>
                  <a:schemeClr val="bg1"/>
                </a:solidFill>
              </a:rPr>
              <a:t>, etc. concentrate on </a:t>
            </a:r>
            <a:r>
              <a:rPr lang="it-IT" sz="2400" dirty="0" err="1" smtClean="0">
                <a:solidFill>
                  <a:schemeClr val="bg1"/>
                </a:solidFill>
              </a:rPr>
              <a:t>other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aspects</a:t>
            </a:r>
            <a:r>
              <a:rPr lang="it-IT" sz="2400" dirty="0" smtClean="0">
                <a:solidFill>
                  <a:schemeClr val="bg1"/>
                </a:solidFill>
              </a:rPr>
              <a:t> . </a:t>
            </a:r>
            <a:r>
              <a:rPr lang="it-IT" sz="2400" dirty="0" err="1" smtClean="0">
                <a:solidFill>
                  <a:schemeClr val="bg1"/>
                </a:solidFill>
              </a:rPr>
              <a:t>Not</a:t>
            </a:r>
            <a:r>
              <a:rPr lang="it-IT" sz="2400" dirty="0" smtClean="0">
                <a:solidFill>
                  <a:schemeClr val="bg1"/>
                </a:solidFill>
              </a:rPr>
              <a:t> a single </a:t>
            </a:r>
            <a:r>
              <a:rPr lang="it-IT" sz="2400" dirty="0" err="1" smtClean="0">
                <a:solidFill>
                  <a:schemeClr val="bg1"/>
                </a:solidFill>
              </a:rPr>
              <a:t>group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photo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ever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published</a:t>
            </a:r>
            <a:r>
              <a:rPr lang="it-IT" sz="2400" dirty="0" smtClean="0">
                <a:solidFill>
                  <a:schemeClr val="bg1"/>
                </a:solidFill>
              </a:rPr>
              <a:t>!</a:t>
            </a:r>
          </a:p>
          <a:p>
            <a:pPr>
              <a:spcAft>
                <a:spcPts val="1200"/>
              </a:spcAft>
            </a:pPr>
            <a:r>
              <a:rPr lang="it-IT" sz="2400" dirty="0" err="1" smtClean="0">
                <a:solidFill>
                  <a:schemeClr val="bg1"/>
                </a:solidFill>
              </a:rPr>
              <a:t>PolarQuEEEst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is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an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endevuor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of</a:t>
            </a:r>
            <a:r>
              <a:rPr lang="it-IT" sz="2400" dirty="0" smtClean="0">
                <a:solidFill>
                  <a:schemeClr val="bg1"/>
                </a:solidFill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</a:rPr>
              <a:t>whole</a:t>
            </a:r>
            <a:r>
              <a:rPr lang="it-IT" sz="2400" dirty="0" smtClean="0">
                <a:solidFill>
                  <a:schemeClr val="bg1"/>
                </a:solidFill>
              </a:rPr>
              <a:t> EEE </a:t>
            </a:r>
            <a:r>
              <a:rPr lang="it-IT" sz="2400" dirty="0" err="1" smtClean="0">
                <a:solidFill>
                  <a:schemeClr val="bg1"/>
                </a:solidFill>
              </a:rPr>
              <a:t>collaboration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endParaRPr lang="it-IT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107504" y="419174"/>
            <a:ext cx="892899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err="1" smtClean="0">
                <a:solidFill>
                  <a:srgbClr val="C00000"/>
                </a:solidFill>
              </a:rPr>
              <a:t>Measures</a:t>
            </a:r>
            <a:r>
              <a:rPr lang="it-IT" sz="4800" dirty="0" smtClean="0">
                <a:solidFill>
                  <a:srgbClr val="C00000"/>
                </a:solidFill>
              </a:rPr>
              <a:t> underground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Cosmic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boxed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shipped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Sardinia</a:t>
            </a:r>
            <a:endParaRPr lang="it-IT" sz="24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Corrado </a:t>
            </a:r>
            <a:r>
              <a:rPr lang="it-IT" sz="2400" dirty="0" err="1" smtClean="0">
                <a:solidFill>
                  <a:schemeClr val="bg1"/>
                </a:solidFill>
              </a:rPr>
              <a:t>will</a:t>
            </a:r>
            <a:r>
              <a:rPr lang="it-IT" sz="2400" dirty="0" smtClean="0">
                <a:solidFill>
                  <a:schemeClr val="bg1"/>
                </a:solidFill>
              </a:rPr>
              <a:t> report </a:t>
            </a:r>
            <a:r>
              <a:rPr lang="it-IT" sz="2400" dirty="0" err="1" smtClean="0">
                <a:solidFill>
                  <a:schemeClr val="bg1"/>
                </a:solidFill>
              </a:rPr>
              <a:t>soon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79512" y="2420888"/>
            <a:ext cx="11560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400" dirty="0" smtClean="0">
                <a:solidFill>
                  <a:srgbClr val="C00000"/>
                </a:solidFill>
              </a:rPr>
              <a:t>ICD</a:t>
            </a:r>
            <a:endParaRPr lang="it-IT" sz="4400" dirty="0" smtClean="0">
              <a:solidFill>
                <a:schemeClr val="bg1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7504" y="3212976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Marina e Paola sent </a:t>
            </a:r>
            <a:r>
              <a:rPr lang="it-IT" sz="2400" dirty="0" err="1" smtClean="0">
                <a:solidFill>
                  <a:schemeClr val="bg1"/>
                </a:solidFill>
              </a:rPr>
              <a:t>an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email</a:t>
            </a:r>
            <a:r>
              <a:rPr lang="it-IT" sz="2400" dirty="0" smtClean="0">
                <a:solidFill>
                  <a:schemeClr val="bg1"/>
                </a:solidFill>
              </a:rPr>
              <a:t>: </a:t>
            </a:r>
            <a:r>
              <a:rPr lang="it-IT" sz="2400" dirty="0" err="1" smtClean="0">
                <a:solidFill>
                  <a:schemeClr val="bg1"/>
                </a:solidFill>
              </a:rPr>
              <a:t>please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read</a:t>
            </a:r>
            <a:r>
              <a:rPr lang="it-IT" sz="2400" dirty="0" smtClean="0">
                <a:solidFill>
                  <a:schemeClr val="bg1"/>
                </a:solidFill>
              </a:rPr>
              <a:t> and </a:t>
            </a:r>
            <a:r>
              <a:rPr lang="it-IT" sz="2400" dirty="0" err="1" smtClean="0">
                <a:solidFill>
                  <a:schemeClr val="bg1"/>
                </a:solidFill>
              </a:rPr>
              <a:t>act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79512" y="4077072"/>
            <a:ext cx="56220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3600" dirty="0" err="1" smtClean="0">
                <a:solidFill>
                  <a:srgbClr val="C00000"/>
                </a:solidFill>
              </a:rPr>
              <a:t>Paper</a:t>
            </a:r>
            <a:r>
              <a:rPr lang="it-IT" sz="3600" dirty="0" smtClean="0">
                <a:solidFill>
                  <a:srgbClr val="C00000"/>
                </a:solidFill>
              </a:rPr>
              <a:t> on trigger/GPS card</a:t>
            </a:r>
            <a:endParaRPr lang="it-IT" sz="3600" dirty="0" smtClean="0">
              <a:solidFill>
                <a:schemeClr val="bg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79512" y="479715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Maria Paola sent </a:t>
            </a:r>
            <a:r>
              <a:rPr lang="it-IT" sz="2400" dirty="0" err="1" smtClean="0">
                <a:solidFill>
                  <a:schemeClr val="bg1"/>
                </a:solidFill>
              </a:rPr>
              <a:t>an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email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telling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that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they</a:t>
            </a:r>
            <a:r>
              <a:rPr lang="it-IT" sz="2400" dirty="0" smtClean="0">
                <a:solidFill>
                  <a:schemeClr val="bg1"/>
                </a:solidFill>
              </a:rPr>
              <a:t> are </a:t>
            </a:r>
            <a:r>
              <a:rPr lang="it-IT" sz="2400" dirty="0" err="1" smtClean="0">
                <a:solidFill>
                  <a:schemeClr val="bg1"/>
                </a:solidFill>
              </a:rPr>
              <a:t>doing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additional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measures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107504" y="419174"/>
            <a:ext cx="892899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smtClean="0">
                <a:solidFill>
                  <a:srgbClr val="C00000"/>
                </a:solidFill>
              </a:rPr>
              <a:t>LECC-03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Maria Paola sent </a:t>
            </a:r>
            <a:r>
              <a:rPr lang="it-IT" sz="2400" dirty="0" err="1" smtClean="0">
                <a:solidFill>
                  <a:schemeClr val="bg1"/>
                </a:solidFill>
              </a:rPr>
              <a:t>an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email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telling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that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they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cannot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host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it</a:t>
            </a:r>
            <a:r>
              <a:rPr lang="it-IT" sz="2400" dirty="0" smtClean="0">
                <a:solidFill>
                  <a:schemeClr val="bg1"/>
                </a:solidFill>
              </a:rPr>
              <a:t> at the </a:t>
            </a:r>
            <a:r>
              <a:rPr lang="it-IT" sz="2400" dirty="0" err="1" smtClean="0">
                <a:solidFill>
                  <a:schemeClr val="bg1"/>
                </a:solidFill>
              </a:rPr>
              <a:t>school</a:t>
            </a:r>
            <a:r>
              <a:rPr lang="it-IT" sz="2400" dirty="0" smtClean="0">
                <a:solidFill>
                  <a:schemeClr val="bg1"/>
                </a:solidFill>
              </a:rPr>
              <a:t> and </a:t>
            </a:r>
            <a:r>
              <a:rPr lang="it-IT" sz="2400" dirty="0" err="1" smtClean="0">
                <a:solidFill>
                  <a:schemeClr val="bg1"/>
                </a:solidFill>
              </a:rPr>
              <a:t>they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cannot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host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it</a:t>
            </a:r>
            <a:r>
              <a:rPr lang="it-IT" sz="2400" dirty="0" smtClean="0">
                <a:solidFill>
                  <a:schemeClr val="bg1"/>
                </a:solidFill>
              </a:rPr>
              <a:t> at INFN Lecce 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needs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to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be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moved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elsewhere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(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to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be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discussed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where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)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One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of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chambers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seems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to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be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defective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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needs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to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be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tested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somewhere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(CERN or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locally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?)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15008" y="3861048"/>
            <a:ext cx="882148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smtClean="0">
                <a:solidFill>
                  <a:srgbClr val="C00000"/>
                </a:solidFill>
              </a:rPr>
              <a:t>New </a:t>
            </a:r>
            <a:r>
              <a:rPr lang="it-IT" sz="4800" dirty="0" err="1" smtClean="0">
                <a:solidFill>
                  <a:srgbClr val="C00000"/>
                </a:solidFill>
              </a:rPr>
              <a:t>Front-End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boards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Mail </a:t>
            </a:r>
            <a:r>
              <a:rPr lang="it-IT" sz="2400" dirty="0" err="1" smtClean="0">
                <a:solidFill>
                  <a:schemeClr val="bg1"/>
                </a:solidFill>
              </a:rPr>
              <a:t>from</a:t>
            </a:r>
            <a:r>
              <a:rPr lang="it-IT" sz="2400" dirty="0" smtClean="0">
                <a:solidFill>
                  <a:schemeClr val="bg1"/>
                </a:solidFill>
              </a:rPr>
              <a:t> Daniele: FEB just </a:t>
            </a:r>
            <a:r>
              <a:rPr lang="it-IT" sz="2400" dirty="0" err="1" smtClean="0">
                <a:solidFill>
                  <a:schemeClr val="bg1"/>
                </a:solidFill>
              </a:rPr>
              <a:t>completed</a:t>
            </a:r>
            <a:r>
              <a:rPr lang="it-IT" sz="2400" dirty="0" smtClean="0">
                <a:solidFill>
                  <a:schemeClr val="bg1"/>
                </a:solidFill>
              </a:rPr>
              <a:t> and </a:t>
            </a:r>
            <a:r>
              <a:rPr lang="it-IT" sz="2400" dirty="0" err="1" smtClean="0">
                <a:solidFill>
                  <a:schemeClr val="bg1"/>
                </a:solidFill>
              </a:rPr>
              <a:t>ready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tested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</a:rPr>
              <a:t>(CERN?)</a:t>
            </a: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107504" y="419174"/>
            <a:ext cx="892899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err="1" smtClean="0">
                <a:solidFill>
                  <a:srgbClr val="C00000"/>
                </a:solidFill>
              </a:rPr>
              <a:t>Analysis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It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is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a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very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important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task inside EEE,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our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productivity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(and the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very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same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existance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)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depends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on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it</a:t>
            </a:r>
            <a:endParaRPr lang="it-IT" sz="2800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The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analysis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groups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seldom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reports</a:t>
            </a: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One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contribution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from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Francesco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Noferini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next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meeting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Others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from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Franco, Paola and Francesco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Nozzoli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in the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past</a:t>
            </a: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rgbClr val="0070C0"/>
                </a:solidFill>
                <a:sym typeface="Wingdings" pitchFamily="2" charset="2"/>
              </a:rPr>
              <a:t>Solutions</a:t>
            </a:r>
            <a:r>
              <a:rPr lang="it-IT" sz="2800" dirty="0" smtClean="0">
                <a:solidFill>
                  <a:srgbClr val="0070C0"/>
                </a:solidFill>
                <a:sym typeface="Wingdings" pitchFamily="2" charset="2"/>
              </a:rPr>
              <a:t> (?): </a:t>
            </a:r>
            <a:r>
              <a:rPr lang="it-IT" sz="2800" dirty="0" err="1" smtClean="0">
                <a:solidFill>
                  <a:srgbClr val="0070C0"/>
                </a:solidFill>
                <a:sym typeface="Wingdings" pitchFamily="2" charset="2"/>
              </a:rPr>
              <a:t>cancel</a:t>
            </a:r>
            <a:r>
              <a:rPr lang="it-IT" sz="2800" dirty="0" smtClean="0">
                <a:solidFill>
                  <a:srgbClr val="0070C0"/>
                </a:solidFill>
                <a:sym typeface="Wingdings" pitchFamily="2" charset="2"/>
              </a:rPr>
              <a:t> the </a:t>
            </a:r>
            <a:r>
              <a:rPr lang="it-IT" sz="2800" dirty="0" err="1" smtClean="0">
                <a:solidFill>
                  <a:srgbClr val="0070C0"/>
                </a:solidFill>
                <a:sym typeface="Wingdings" pitchFamily="2" charset="2"/>
              </a:rPr>
              <a:t>analysis</a:t>
            </a:r>
            <a:r>
              <a:rPr lang="it-IT" sz="2800" dirty="0" smtClean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rgbClr val="0070C0"/>
                </a:solidFill>
                <a:sym typeface="Wingdings" pitchFamily="2" charset="2"/>
              </a:rPr>
              <a:t>groups</a:t>
            </a:r>
            <a:r>
              <a:rPr lang="it-IT" sz="2800" dirty="0" smtClean="0">
                <a:solidFill>
                  <a:srgbClr val="0070C0"/>
                </a:solidFill>
                <a:sym typeface="Wingdings" pitchFamily="2" charset="2"/>
              </a:rPr>
              <a:t> and set-up </a:t>
            </a:r>
            <a:r>
              <a:rPr lang="it-IT" sz="2800" dirty="0" err="1" smtClean="0">
                <a:solidFill>
                  <a:srgbClr val="0070C0"/>
                </a:solidFill>
                <a:sym typeface="Wingdings" pitchFamily="2" charset="2"/>
              </a:rPr>
              <a:t>one-two</a:t>
            </a:r>
            <a:r>
              <a:rPr lang="it-IT" sz="2800" dirty="0" smtClean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rgbClr val="0070C0"/>
                </a:solidFill>
                <a:sym typeface="Wingdings" pitchFamily="2" charset="2"/>
              </a:rPr>
              <a:t>analysis</a:t>
            </a:r>
            <a:r>
              <a:rPr lang="it-IT" sz="2800" dirty="0" smtClean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rgbClr val="0070C0"/>
                </a:solidFill>
                <a:sym typeface="Wingdings" pitchFamily="2" charset="2"/>
              </a:rPr>
              <a:t>taskforces</a:t>
            </a:r>
            <a:endParaRPr lang="it-IT" sz="2800" dirty="0" smtClean="0">
              <a:solidFill>
                <a:srgbClr val="0070C0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2sm">
  <a:themeElements>
    <a:clrScheme name="eb2sm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2DB6B3"/>
      </a:accent2>
      <a:accent3>
        <a:srgbClr val="AAAAAA"/>
      </a:accent3>
      <a:accent4>
        <a:srgbClr val="DADADA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eb2s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eb2sm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362</Words>
  <Application>Microsoft Office PowerPoint</Application>
  <PresentationFormat>Presentazione su schermo (4:3)</PresentationFormat>
  <Paragraphs>41</Paragraphs>
  <Slides>6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eb2sm</vt:lpstr>
      <vt:lpstr>Image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sulle analisi in corso</dc:title>
  <dc:creator>Marcello</dc:creator>
  <cp:lastModifiedBy>Marcello</cp:lastModifiedBy>
  <cp:revision>173</cp:revision>
  <dcterms:created xsi:type="dcterms:W3CDTF">2013-12-04T15:03:56Z</dcterms:created>
  <dcterms:modified xsi:type="dcterms:W3CDTF">2018-11-07T11:41:06Z</dcterms:modified>
</cp:coreProperties>
</file>