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1" r:id="rId5"/>
    <p:sldId id="262" r:id="rId6"/>
    <p:sldId id="263" r:id="rId7"/>
    <p:sldId id="28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93" r:id="rId20"/>
    <p:sldId id="292" r:id="rId21"/>
    <p:sldId id="290" r:id="rId22"/>
    <p:sldId id="289" r:id="rId23"/>
    <p:sldId id="285" r:id="rId24"/>
    <p:sldId id="286" r:id="rId25"/>
    <p:sldId id="287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34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7476F-48C6-5C42-AC7D-7608FC023C3E}" type="datetimeFigureOut">
              <a:rPr lang="en-US" smtClean="0"/>
              <a:t>23/10/18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D76A0-225D-CE41-A15D-F3C41AFBB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0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23A688C-1CD1-419D-BC79-2032438B4976}" type="slidenum">
              <a:rPr lang="uk-UA">
                <a:latin typeface="Times New Roman"/>
              </a:rPr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65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23A688C-1CD1-419D-BC79-2032438B4976}" type="slidenum">
              <a:rPr lang="uk-UA">
                <a:latin typeface="Times New Roman"/>
              </a:rPr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29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23A688C-1CD1-419D-BC79-2032438B4976}" type="slidenum">
              <a:rPr lang="uk-UA">
                <a:latin typeface="Times New Roman"/>
              </a:rPr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601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1467-ABCC-8648-8B77-ACF56700C20D}" type="datetimeFigureOut">
              <a:rPr lang="en-US" smtClean="0"/>
              <a:t>23/10/18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2CDF-DEC4-4F4F-8A01-8B99411D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1467-ABCC-8648-8B77-ACF56700C20D}" type="datetimeFigureOut">
              <a:rPr lang="en-US" smtClean="0"/>
              <a:t>23/10/18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2CDF-DEC4-4F4F-8A01-8B99411D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7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1467-ABCC-8648-8B77-ACF56700C20D}" type="datetimeFigureOut">
              <a:rPr lang="en-US" smtClean="0"/>
              <a:t>23/10/18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2CDF-DEC4-4F4F-8A01-8B99411D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8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33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822876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172" y="3682578"/>
            <a:ext cx="8228763" cy="1897135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537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1467-ABCC-8648-8B77-ACF56700C20D}" type="datetimeFigureOut">
              <a:rPr lang="en-US" smtClean="0"/>
              <a:t>23/10/18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2CDF-DEC4-4F4F-8A01-8B99411D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5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1467-ABCC-8648-8B77-ACF56700C20D}" type="datetimeFigureOut">
              <a:rPr lang="en-US" smtClean="0"/>
              <a:t>23/10/18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2CDF-DEC4-4F4F-8A01-8B99411D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3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1467-ABCC-8648-8B77-ACF56700C20D}" type="datetimeFigureOut">
              <a:rPr lang="en-US" smtClean="0"/>
              <a:t>23/10/18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2CDF-DEC4-4F4F-8A01-8B99411D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3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1467-ABCC-8648-8B77-ACF56700C20D}" type="datetimeFigureOut">
              <a:rPr lang="en-US" smtClean="0"/>
              <a:t>23/10/18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2CDF-DEC4-4F4F-8A01-8B99411D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5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1467-ABCC-8648-8B77-ACF56700C20D}" type="datetimeFigureOut">
              <a:rPr lang="en-US" smtClean="0"/>
              <a:t>23/10/18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2CDF-DEC4-4F4F-8A01-8B99411D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4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1467-ABCC-8648-8B77-ACF56700C20D}" type="datetimeFigureOut">
              <a:rPr lang="en-US" smtClean="0"/>
              <a:t>23/10/18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2CDF-DEC4-4F4F-8A01-8B99411D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0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1467-ABCC-8648-8B77-ACF56700C20D}" type="datetimeFigureOut">
              <a:rPr lang="en-US" smtClean="0"/>
              <a:t>23/10/18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2CDF-DEC4-4F4F-8A01-8B99411D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1467-ABCC-8648-8B77-ACF56700C20D}" type="datetimeFigureOut">
              <a:rPr lang="en-US" smtClean="0"/>
              <a:t>23/10/18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62CDF-DEC4-4F4F-8A01-8B99411D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3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1467-ABCC-8648-8B77-ACF56700C20D}" type="datetimeFigureOut">
              <a:rPr lang="en-US" smtClean="0"/>
              <a:t>23/10/18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62CDF-DEC4-4F4F-8A01-8B99411D1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2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ee.centrofermi.it/monitor" TargetMode="External"/><Relationship Id="rId4" Type="http://schemas.openxmlformats.org/officeDocument/2006/relationships/hyperlink" Target="https://iatw.cnaf.infn.it/eee/monitor/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eee.centrofermi.it/monitor" TargetMode="External"/><Relationship Id="rId5" Type="http://schemas.openxmlformats.org/officeDocument/2006/relationships/hyperlink" Target="https://iatw.cnaf.infn.it/eee/monitor/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ee.centrofermi.it/monitor" TargetMode="External"/><Relationship Id="rId4" Type="http://schemas.openxmlformats.org/officeDocument/2006/relationships/hyperlink" Target="https://iatw.cnaf.infn.it/eee/monitor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6403" y="3048273"/>
            <a:ext cx="8794706" cy="760864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US" sz="4400" b="1" dirty="0" err="1" smtClean="0"/>
              <a:t>Introduzione</a:t>
            </a:r>
            <a:r>
              <a:rPr lang="en-US" sz="4400" b="1" dirty="0" smtClean="0"/>
              <a:t> al DQM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3842958" y="3954159"/>
            <a:ext cx="4570560" cy="637754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D. De Gruttola</a:t>
            </a:r>
          </a:p>
          <a:p>
            <a:r>
              <a:rPr lang="en-US" dirty="0" smtClean="0">
                <a:latin typeface="Cambria"/>
                <a:cs typeface="Cambria"/>
              </a:rPr>
              <a:t>Centro Fermi Roma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9" name="Picture 8" descr="logo_centroferm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75" y="5574810"/>
            <a:ext cx="1507423" cy="904964"/>
          </a:xfrm>
          <a:prstGeom prst="rect">
            <a:avLst/>
          </a:prstGeom>
        </p:spPr>
      </p:pic>
      <p:pic>
        <p:nvPicPr>
          <p:cNvPr id="20" name="Picture 19" descr="logo_EE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1" y="5574810"/>
            <a:ext cx="2241176" cy="910290"/>
          </a:xfrm>
          <a:prstGeom prst="rect">
            <a:avLst/>
          </a:prstGeom>
        </p:spPr>
      </p:pic>
      <p:pic>
        <p:nvPicPr>
          <p:cNvPr id="21" name="Picture 20" descr="Schermata 2018-10-23 alle 17.13.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" y="-16843"/>
            <a:ext cx="7167126" cy="143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3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-79664"/>
            <a:ext cx="7464960" cy="659571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rate, pressure and temperature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8423" y="509312"/>
            <a:ext cx="7198079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8425" y="914957"/>
            <a:ext cx="9206226" cy="360747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marL="259178" indent="-259178">
              <a:buFont typeface="Wingdings" charset="2"/>
              <a:buChar char="ü"/>
            </a:pPr>
            <a:r>
              <a:rPr lang="en-GB" b="1" dirty="0" smtClean="0"/>
              <a:t>Daily</a:t>
            </a:r>
            <a:r>
              <a:rPr lang="en-GB" dirty="0" smtClean="0"/>
              <a:t> report of rate, pressure and temperature</a:t>
            </a:r>
          </a:p>
        </p:txBody>
      </p:sp>
      <p:pic>
        <p:nvPicPr>
          <p:cNvPr id="5" name="Picture 4" descr="Schermata 2016-04-13 alle 17.3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583"/>
            <a:ext cx="9144000" cy="4893088"/>
          </a:xfrm>
          <a:prstGeom prst="rect">
            <a:avLst/>
          </a:prstGeom>
        </p:spPr>
      </p:pic>
      <p:sp>
        <p:nvSpPr>
          <p:cNvPr id="14" name="Line 9"/>
          <p:cNvSpPr/>
          <p:nvPr/>
        </p:nvSpPr>
        <p:spPr>
          <a:xfrm flipH="1">
            <a:off x="6606538" y="3469029"/>
            <a:ext cx="1207706" cy="2807332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16" name="Rectangle 15"/>
          <p:cNvSpPr/>
          <p:nvPr/>
        </p:nvSpPr>
        <p:spPr>
          <a:xfrm>
            <a:off x="7726511" y="3172449"/>
            <a:ext cx="573590" cy="360747"/>
          </a:xfrm>
          <a:prstGeom prst="rect">
            <a:avLst/>
          </a:prstGeom>
        </p:spPr>
        <p:txBody>
          <a:bodyPr wrap="none" lIns="82936" tIns="41469" rIns="82936" bIns="41469">
            <a:spAutoFit/>
          </a:bodyPr>
          <a:lstStyle/>
          <a:p>
            <a:r>
              <a:rPr lang="en-GB" dirty="0" smtClean="0"/>
              <a:t>click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293050" y="6276361"/>
            <a:ext cx="626975" cy="218756"/>
          </a:xfrm>
          <a:prstGeom prst="ellipse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spcCol="0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8234" y="1325357"/>
            <a:ext cx="9722691" cy="5112552"/>
            <a:chOff x="-25158" y="1639117"/>
            <a:chExt cx="9722691" cy="5112552"/>
          </a:xfrm>
        </p:grpSpPr>
        <p:sp>
          <p:nvSpPr>
            <p:cNvPr id="15" name="Oval 14"/>
            <p:cNvSpPr/>
            <p:nvPr/>
          </p:nvSpPr>
          <p:spPr>
            <a:xfrm>
              <a:off x="6285760" y="6276361"/>
              <a:ext cx="626975" cy="218756"/>
            </a:xfrm>
            <a:prstGeom prst="ellipse">
              <a:avLst/>
            </a:prstGeom>
            <a:noFill/>
            <a:ln w="28575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spcCol="0"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14424" y="1639117"/>
              <a:ext cx="9158424" cy="5112552"/>
              <a:chOff x="-15901" y="1524022"/>
              <a:chExt cx="10096526" cy="563564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-15901" y="1524022"/>
                <a:ext cx="10080625" cy="5635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Schermata 2016-04-13 alle 17.36.10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899"/>
              <a:stretch/>
            </p:blipFill>
            <p:spPr>
              <a:xfrm>
                <a:off x="0" y="1524022"/>
                <a:ext cx="10080625" cy="4157746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0" y="5219970"/>
              <a:ext cx="3192462" cy="360755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r>
                <a:rPr lang="en-GB" dirty="0" smtClean="0"/>
                <a:t>immediate detecting: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5158" y="5538955"/>
              <a:ext cx="3560895" cy="1191752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pPr marL="259178" indent="-259178">
                <a:buFont typeface="Wingdings" charset="2"/>
                <a:buChar char="ü"/>
              </a:pPr>
              <a:r>
                <a:rPr lang="en-GB" b="1" dirty="0" smtClean="0"/>
                <a:t>noisy </a:t>
              </a:r>
              <a:r>
                <a:rPr lang="en-GB" dirty="0" smtClean="0"/>
                <a:t>periods</a:t>
              </a:r>
              <a:endParaRPr lang="en-GB" b="1" dirty="0"/>
            </a:p>
            <a:p>
              <a:pPr marL="259178" indent="-259178">
                <a:buFont typeface="Wingdings" charset="2"/>
                <a:buChar char="ü"/>
              </a:pPr>
              <a:endParaRPr lang="en-GB" b="1" dirty="0" smtClean="0"/>
            </a:p>
            <a:p>
              <a:pPr marL="259178" indent="-259178">
                <a:buFont typeface="Wingdings" charset="2"/>
                <a:buChar char="ü"/>
              </a:pPr>
              <a:endParaRPr lang="en-GB" b="1" dirty="0"/>
            </a:p>
            <a:p>
              <a:pPr marL="259178" indent="-259178">
                <a:buFont typeface="Wingdings" charset="2"/>
                <a:buChar char="ü"/>
              </a:pPr>
              <a:r>
                <a:rPr lang="en-GB" dirty="0" smtClean="0"/>
                <a:t>telescope inactivity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7390" y="5779161"/>
              <a:ext cx="3560895" cy="637754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pPr marL="285720" indent="-285720">
                <a:buFont typeface="Wingdings" charset="2"/>
                <a:buChar char="²"/>
              </a:pPr>
              <a:r>
                <a:rPr lang="en-GB" dirty="0" smtClean="0"/>
                <a:t>high trigger rate</a:t>
              </a:r>
              <a:endParaRPr lang="en-GB" b="1" dirty="0" smtClean="0"/>
            </a:p>
            <a:p>
              <a:pPr marL="285720" indent="-285720">
                <a:buFont typeface="Wingdings" charset="2"/>
                <a:buChar char="²"/>
              </a:pPr>
              <a:r>
                <a:rPr lang="en-GB" dirty="0" smtClean="0"/>
                <a:t>low reconstruction efficiency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88353" y="5538955"/>
              <a:ext cx="5109180" cy="637754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pPr marL="259178" indent="-259178">
                <a:buFont typeface="Wingdings" charset="2"/>
                <a:buChar char="ü"/>
              </a:pPr>
              <a:r>
                <a:rPr lang="en-GB" dirty="0" smtClean="0"/>
                <a:t>Important </a:t>
              </a:r>
              <a:r>
                <a:rPr lang="en-GB" b="1" dirty="0" smtClean="0"/>
                <a:t>temperature</a:t>
              </a:r>
              <a:r>
                <a:rPr lang="en-GB" dirty="0" smtClean="0"/>
                <a:t> fluctuations</a:t>
              </a:r>
            </a:p>
            <a:p>
              <a:pPr marL="259178" indent="-259178">
                <a:buFont typeface="Wingdings" charset="2"/>
                <a:buChar char="ü"/>
              </a:pPr>
              <a:r>
                <a:rPr lang="en-GB" b="1" dirty="0" smtClean="0"/>
                <a:t>pressure</a:t>
              </a:r>
              <a:r>
                <a:rPr lang="en-GB" dirty="0" smtClean="0"/>
                <a:t> </a:t>
              </a:r>
              <a:r>
                <a:rPr lang="en-GB" dirty="0" err="1" smtClean="0"/>
                <a:t>fluttuations</a:t>
              </a:r>
              <a:r>
                <a:rPr lang="en-GB" dirty="0" smtClean="0"/>
                <a:t> </a:t>
              </a:r>
              <a:endParaRPr lang="en-GB" b="1" dirty="0" smtClean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63313" y="6106781"/>
              <a:ext cx="4066263" cy="637754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pPr marL="285720" indent="-285720">
                <a:buFont typeface="Wingdings" charset="2"/>
                <a:buChar char="²"/>
              </a:pPr>
              <a:r>
                <a:rPr lang="en-GB" dirty="0" smtClean="0"/>
                <a:t>useful to find good periods to get </a:t>
              </a:r>
              <a:r>
                <a:rPr lang="en-GB" b="1" dirty="0" smtClean="0"/>
                <a:t>barometric</a:t>
              </a:r>
              <a:r>
                <a:rPr lang="en-GB" dirty="0" smtClean="0"/>
                <a:t> corrections</a:t>
              </a:r>
              <a:endParaRPr lang="en-GB" b="1" dirty="0" smtClean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88352" y="5219970"/>
              <a:ext cx="3192462" cy="360755"/>
            </a:xfrm>
            <a:prstGeom prst="rect">
              <a:avLst/>
            </a:prstGeom>
          </p:spPr>
          <p:txBody>
            <a:bodyPr wrap="square" lIns="82945" tIns="41473" rIns="82945" bIns="41473">
              <a:spAutoFit/>
            </a:bodyPr>
            <a:lstStyle/>
            <a:p>
              <a:r>
                <a:rPr lang="en-GB" dirty="0" smtClean="0"/>
                <a:t>immediate detecting: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2"/>
          <p:cNvSpPr txBox="1">
            <a:spLocks/>
          </p:cNvSpPr>
          <p:nvPr/>
        </p:nvSpPr>
        <p:spPr>
          <a:xfrm>
            <a:off x="8816185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9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425" y="914957"/>
            <a:ext cx="9206226" cy="360747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marL="259178" indent="-259178">
              <a:buFont typeface="Wingdings" charset="2"/>
              <a:buChar char="ü"/>
            </a:pPr>
            <a:r>
              <a:rPr lang="en-GB" b="1" dirty="0" smtClean="0"/>
              <a:t>history</a:t>
            </a:r>
            <a:r>
              <a:rPr lang="en-GB" dirty="0" smtClean="0"/>
              <a:t> rate, pressure and temperature</a:t>
            </a:r>
            <a:r>
              <a:rPr lang="en-GB" dirty="0"/>
              <a:t> </a:t>
            </a:r>
            <a:r>
              <a:rPr lang="en-GB" dirty="0" smtClean="0"/>
              <a:t>monitor</a:t>
            </a:r>
          </a:p>
        </p:txBody>
      </p:sp>
      <p:pic>
        <p:nvPicPr>
          <p:cNvPr id="5" name="Picture 4" descr="Schermata 2016-04-13 alle 17.3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" y="1753847"/>
            <a:ext cx="9144000" cy="4893088"/>
          </a:xfrm>
          <a:prstGeom prst="rect">
            <a:avLst/>
          </a:prstGeom>
        </p:spPr>
      </p:pic>
      <p:sp>
        <p:nvSpPr>
          <p:cNvPr id="14" name="Line 9"/>
          <p:cNvSpPr/>
          <p:nvPr/>
        </p:nvSpPr>
        <p:spPr>
          <a:xfrm flipH="1">
            <a:off x="6606538" y="3635788"/>
            <a:ext cx="1207706" cy="2807332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16" name="Rectangle 15"/>
          <p:cNvSpPr/>
          <p:nvPr/>
        </p:nvSpPr>
        <p:spPr>
          <a:xfrm>
            <a:off x="7726511" y="3339208"/>
            <a:ext cx="573590" cy="360747"/>
          </a:xfrm>
          <a:prstGeom prst="rect">
            <a:avLst/>
          </a:prstGeom>
        </p:spPr>
        <p:txBody>
          <a:bodyPr wrap="none" lIns="82936" tIns="41469" rIns="82936" bIns="41469">
            <a:spAutoFit/>
          </a:bodyPr>
          <a:lstStyle/>
          <a:p>
            <a:r>
              <a:rPr lang="en-GB" dirty="0" smtClean="0"/>
              <a:t>click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293050" y="6443120"/>
            <a:ext cx="626975" cy="218756"/>
          </a:xfrm>
          <a:prstGeom prst="ellipse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spcCol="0" rtlCol="0" anchor="ctr"/>
          <a:lstStyle/>
          <a:p>
            <a:pPr algn="ctr"/>
            <a:endParaRPr lang="en-US"/>
          </a:p>
        </p:txBody>
      </p:sp>
      <p:pic>
        <p:nvPicPr>
          <p:cNvPr id="23" name="Picture 22" descr="Schermata 2016-04-13 alle 18.05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0" y="1123878"/>
            <a:ext cx="5732074" cy="54298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-79664"/>
            <a:ext cx="7464960" cy="659571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rate, pressure and temperature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8423" y="509312"/>
            <a:ext cx="7198079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6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79664"/>
            <a:ext cx="7464960" cy="659571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en-US" dirty="0">
                <a:latin typeface="Cambria"/>
                <a:cs typeface="Cambria"/>
              </a:rPr>
              <a:t>h</a:t>
            </a:r>
            <a:r>
              <a:rPr lang="en-US" dirty="0" smtClean="0">
                <a:latin typeface="Cambria"/>
                <a:cs typeface="Cambria"/>
              </a:rPr>
              <a:t>istograms and alarms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8425" y="914957"/>
            <a:ext cx="9206226" cy="360747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marL="259178" indent="-259178">
              <a:buFont typeface="Wingdings" charset="2"/>
              <a:buChar char="ü"/>
            </a:pPr>
            <a:r>
              <a:rPr lang="en-GB" b="1" dirty="0" smtClean="0"/>
              <a:t>histograms </a:t>
            </a:r>
            <a:r>
              <a:rPr lang="en-GB" dirty="0" smtClean="0"/>
              <a:t>and </a:t>
            </a:r>
            <a:r>
              <a:rPr lang="en-GB" b="1" dirty="0" smtClean="0"/>
              <a:t>alarms </a:t>
            </a:r>
            <a:r>
              <a:rPr lang="en-GB" dirty="0" smtClean="0"/>
              <a:t>automatically produced by DQM</a:t>
            </a:r>
          </a:p>
        </p:txBody>
      </p:sp>
      <p:pic>
        <p:nvPicPr>
          <p:cNvPr id="5" name="Picture 4" descr="Schermata 2016-04-13 alle 17.3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878"/>
            <a:ext cx="9144000" cy="4893088"/>
          </a:xfrm>
          <a:prstGeom prst="rect">
            <a:avLst/>
          </a:prstGeom>
        </p:spPr>
      </p:pic>
      <p:sp>
        <p:nvSpPr>
          <p:cNvPr id="14" name="Line 9"/>
          <p:cNvSpPr/>
          <p:nvPr/>
        </p:nvSpPr>
        <p:spPr>
          <a:xfrm>
            <a:off x="7814243" y="3635788"/>
            <a:ext cx="486894" cy="2713114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16" name="Rectangle 15"/>
          <p:cNvSpPr/>
          <p:nvPr/>
        </p:nvSpPr>
        <p:spPr>
          <a:xfrm>
            <a:off x="7726511" y="3339208"/>
            <a:ext cx="573590" cy="360747"/>
          </a:xfrm>
          <a:prstGeom prst="rect">
            <a:avLst/>
          </a:prstGeom>
        </p:spPr>
        <p:txBody>
          <a:bodyPr wrap="none" lIns="82936" tIns="41469" rIns="82936" bIns="41469">
            <a:spAutoFit/>
          </a:bodyPr>
          <a:lstStyle/>
          <a:p>
            <a:r>
              <a:rPr lang="en-GB" dirty="0" smtClean="0"/>
              <a:t>click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212687" y="6348902"/>
            <a:ext cx="626975" cy="218756"/>
          </a:xfrm>
          <a:prstGeom prst="ellipse">
            <a:avLst/>
          </a:prstGeom>
          <a:noFill/>
          <a:ln w="28575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spcCol="0" rtlCol="0" anchor="ctr"/>
          <a:lstStyle/>
          <a:p>
            <a:pPr algn="ctr"/>
            <a:endParaRPr lang="en-US"/>
          </a:p>
        </p:txBody>
      </p:sp>
      <p:pic>
        <p:nvPicPr>
          <p:cNvPr id="2" name="Picture 1" descr="Schermata 2016-04-13 alle 18.09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30" y="1241377"/>
            <a:ext cx="5727330" cy="5391633"/>
          </a:xfrm>
          <a:prstGeom prst="rect">
            <a:avLst/>
          </a:prstGeom>
        </p:spPr>
      </p:pic>
      <p:pic>
        <p:nvPicPr>
          <p:cNvPr id="3" name="Picture 2" descr="Schermata 2016-04-13 alle 18.09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7" y="1408863"/>
            <a:ext cx="7545600" cy="540344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941" y="1630799"/>
            <a:ext cx="9144000" cy="5018027"/>
            <a:chOff x="1879084" y="2028229"/>
            <a:chExt cx="10080625" cy="5531446"/>
          </a:xfrm>
        </p:grpSpPr>
        <p:sp>
          <p:nvSpPr>
            <p:cNvPr id="13" name="Rectangle 12"/>
            <p:cNvSpPr/>
            <p:nvPr/>
          </p:nvSpPr>
          <p:spPr>
            <a:xfrm>
              <a:off x="1879084" y="2028229"/>
              <a:ext cx="10080625" cy="5531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Schermata 2016-04-13 alle 12.11.48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084" y="2485981"/>
              <a:ext cx="10080625" cy="4385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205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599" name="Picture 598"/>
          <p:cNvPicPr/>
          <p:nvPr/>
        </p:nvPicPr>
        <p:blipFill rotWithShape="1">
          <a:blip r:embed="rId2"/>
          <a:srcRect l="5264"/>
          <a:stretch/>
        </p:blipFill>
        <p:spPr>
          <a:xfrm>
            <a:off x="14587" y="3915610"/>
            <a:ext cx="4199278" cy="2902163"/>
          </a:xfrm>
          <a:prstGeom prst="rect">
            <a:avLst/>
          </a:prstGeom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it-IT" dirty="0" err="1" smtClean="0">
                <a:latin typeface="Cambria"/>
                <a:cs typeface="Cambria"/>
              </a:rPr>
              <a:t>multiplicity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3"/>
          <a:srcRect l="5341"/>
          <a:stretch/>
        </p:blipFill>
        <p:spPr>
          <a:xfrm>
            <a:off x="14587" y="696577"/>
            <a:ext cx="4134597" cy="3051443"/>
          </a:xfrm>
          <a:prstGeom prst="rect">
            <a:avLst/>
          </a:prstGeom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1299864" y="2442485"/>
            <a:ext cx="4646177" cy="4134779"/>
            <a:chOff x="1433009" y="2692387"/>
            <a:chExt cx="5122087" cy="4557828"/>
          </a:xfrm>
        </p:grpSpPr>
        <p:sp>
          <p:nvSpPr>
            <p:cNvPr id="600" name="Line 7"/>
            <p:cNvSpPr/>
            <p:nvPr/>
          </p:nvSpPr>
          <p:spPr>
            <a:xfrm flipH="1">
              <a:off x="4147187" y="5192504"/>
              <a:ext cx="1076982" cy="1349889"/>
            </a:xfrm>
            <a:prstGeom prst="line">
              <a:avLst/>
            </a:prstGeom>
            <a:ln w="36720">
              <a:solidFill>
                <a:srgbClr val="FF0000"/>
              </a:solidFill>
              <a:round/>
              <a:tailEnd type="triangle" w="med" len="med"/>
            </a:ln>
          </p:spPr>
        </p:sp>
        <p:sp>
          <p:nvSpPr>
            <p:cNvPr id="601" name="CustomShape 8"/>
            <p:cNvSpPr/>
            <p:nvPr/>
          </p:nvSpPr>
          <p:spPr>
            <a:xfrm>
              <a:off x="1433009" y="6060601"/>
              <a:ext cx="2714178" cy="1189614"/>
            </a:xfrm>
            <a:prstGeom prst="ellipse">
              <a:avLst/>
            </a:prstGeom>
            <a:noFill/>
            <a:ln w="36720">
              <a:solidFill>
                <a:srgbClr val="FF0000"/>
              </a:solidFill>
              <a:round/>
            </a:ln>
          </p:spPr>
        </p:sp>
        <p:sp>
          <p:nvSpPr>
            <p:cNvPr id="602" name="TextShape 9"/>
            <p:cNvSpPr txBox="1"/>
            <p:nvPr/>
          </p:nvSpPr>
          <p:spPr>
            <a:xfrm>
              <a:off x="5000616" y="4578853"/>
              <a:ext cx="1554480" cy="700200"/>
            </a:xfrm>
            <a:prstGeom prst="rect">
              <a:avLst/>
            </a:prstGeom>
          </p:spPr>
          <p:txBody>
            <a:bodyPr lIns="108360" tIns="63360" rIns="108360" bIns="63360"/>
            <a:lstStyle/>
            <a:p>
              <a:pPr algn="ctr"/>
              <a:r>
                <a:rPr lang="en-GB" dirty="0">
                  <a:latin typeface="Arial"/>
                </a:rPr>
                <a:t>n</a:t>
              </a:r>
              <a:r>
                <a:rPr lang="en-GB" dirty="0" smtClean="0">
                  <a:latin typeface="Arial"/>
                </a:rPr>
                <a:t>oisy</a:t>
              </a:r>
            </a:p>
            <a:p>
              <a:pPr algn="ctr"/>
              <a:r>
                <a:rPr lang="en-GB" dirty="0" smtClean="0">
                  <a:latin typeface="Arial"/>
                </a:rPr>
                <a:t>events</a:t>
              </a:r>
              <a:endParaRPr dirty="0"/>
            </a:p>
          </p:txBody>
        </p:sp>
        <p:sp>
          <p:nvSpPr>
            <p:cNvPr id="11" name="Line 7"/>
            <p:cNvSpPr/>
            <p:nvPr/>
          </p:nvSpPr>
          <p:spPr>
            <a:xfrm flipH="1" flipV="1">
              <a:off x="4018593" y="3564117"/>
              <a:ext cx="1318097" cy="1164720"/>
            </a:xfrm>
            <a:prstGeom prst="line">
              <a:avLst/>
            </a:prstGeom>
            <a:ln w="36720">
              <a:solidFill>
                <a:srgbClr val="FF0000"/>
              </a:solidFill>
              <a:round/>
              <a:tailEnd type="triangle" w="med" len="med"/>
            </a:ln>
          </p:spPr>
        </p:sp>
        <p:sp>
          <p:nvSpPr>
            <p:cNvPr id="14" name="CustomShape 8"/>
            <p:cNvSpPr/>
            <p:nvPr/>
          </p:nvSpPr>
          <p:spPr>
            <a:xfrm>
              <a:off x="1433009" y="2692387"/>
              <a:ext cx="2714178" cy="1189614"/>
            </a:xfrm>
            <a:prstGeom prst="ellipse">
              <a:avLst/>
            </a:prstGeom>
            <a:noFill/>
            <a:ln w="36720">
              <a:solidFill>
                <a:srgbClr val="FF0000"/>
              </a:solidFill>
              <a:round/>
            </a:ln>
          </p:spPr>
        </p:sp>
      </p:grpSp>
      <p:sp>
        <p:nvSpPr>
          <p:cNvPr id="15" name="TextShape 5"/>
          <p:cNvSpPr txBox="1"/>
          <p:nvPr/>
        </p:nvSpPr>
        <p:spPr>
          <a:xfrm>
            <a:off x="7031235" y="4315588"/>
            <a:ext cx="1410048" cy="375247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dirty="0">
                <a:latin typeface="Arial"/>
              </a:rPr>
              <a:t>single hit</a:t>
            </a:r>
            <a:endParaRPr dirty="0"/>
          </a:p>
        </p:txBody>
      </p:sp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796445" y="2211071"/>
            <a:ext cx="1727782" cy="1606801"/>
          </a:xfrm>
          <a:prstGeom prst="rect">
            <a:avLst/>
          </a:prstGeom>
          <a:ln>
            <a:noFill/>
          </a:ln>
        </p:spPr>
      </p:pic>
      <p:sp>
        <p:nvSpPr>
          <p:cNvPr id="17" name="TextShape 6"/>
          <p:cNvSpPr txBox="1"/>
          <p:nvPr/>
        </p:nvSpPr>
        <p:spPr>
          <a:xfrm>
            <a:off x="6948291" y="1163385"/>
            <a:ext cx="1410048" cy="375247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dirty="0">
                <a:latin typeface="Arial"/>
              </a:rPr>
              <a:t>cluster</a:t>
            </a:r>
            <a:endParaRPr dirty="0"/>
          </a:p>
        </p:txBody>
      </p:sp>
      <p:sp>
        <p:nvSpPr>
          <p:cNvPr id="18" name="Line 7"/>
          <p:cNvSpPr/>
          <p:nvPr/>
        </p:nvSpPr>
        <p:spPr>
          <a:xfrm flipV="1">
            <a:off x="7860675" y="3651967"/>
            <a:ext cx="331776" cy="663622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9" name="Line 8"/>
          <p:cNvSpPr/>
          <p:nvPr/>
        </p:nvSpPr>
        <p:spPr>
          <a:xfrm>
            <a:off x="7611843" y="1538632"/>
            <a:ext cx="248832" cy="1532666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2" name="Rectangle 1"/>
          <p:cNvSpPr/>
          <p:nvPr/>
        </p:nvSpPr>
        <p:spPr>
          <a:xfrm>
            <a:off x="1731565" y="1876020"/>
            <a:ext cx="1629449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en-GB" b="1" dirty="0" smtClean="0"/>
              <a:t>hit </a:t>
            </a:r>
            <a:r>
              <a:rPr lang="en-GB" b="1" dirty="0" err="1" smtClean="0"/>
              <a:t>multipliciity</a:t>
            </a:r>
            <a:r>
              <a:rPr lang="en-GB" b="1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643028" y="4939708"/>
            <a:ext cx="2039817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en-GB" b="1" dirty="0" smtClean="0"/>
              <a:t>cluster </a:t>
            </a:r>
            <a:r>
              <a:rPr lang="en-GB" b="1" dirty="0" err="1" smtClean="0"/>
              <a:t>multipliciity</a:t>
            </a:r>
            <a:r>
              <a:rPr lang="en-GB" b="1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000480" y="5640476"/>
            <a:ext cx="4745686" cy="914753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marL="259204" indent="-259204">
              <a:buFont typeface="Wingdings" charset="2"/>
              <a:buChar char="ü"/>
            </a:pPr>
            <a:r>
              <a:rPr lang="en-GB" dirty="0" smtClean="0"/>
              <a:t>constant monitoring of event multiplicity</a:t>
            </a:r>
          </a:p>
          <a:p>
            <a:pPr marL="259204" indent="-259204">
              <a:buFont typeface="Wingdings" charset="2"/>
              <a:buChar char="ü"/>
            </a:pPr>
            <a:r>
              <a:rPr lang="en-GB" dirty="0" smtClean="0"/>
              <a:t>need of interventions on the telescope in case </a:t>
            </a:r>
          </a:p>
          <a:p>
            <a:r>
              <a:rPr lang="en-GB" dirty="0"/>
              <a:t> </a:t>
            </a:r>
            <a:r>
              <a:rPr lang="en-GB" dirty="0" smtClean="0"/>
              <a:t>     the multiplicity is peaked at high values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1170" y="859672"/>
            <a:ext cx="5930099" cy="5618432"/>
            <a:chOff x="530457" y="947629"/>
            <a:chExt cx="6537522" cy="6193281"/>
          </a:xfrm>
        </p:grpSpPr>
        <p:sp>
          <p:nvSpPr>
            <p:cNvPr id="21" name="TextShape 9"/>
            <p:cNvSpPr txBox="1"/>
            <p:nvPr/>
          </p:nvSpPr>
          <p:spPr>
            <a:xfrm>
              <a:off x="5513499" y="947629"/>
              <a:ext cx="1554480" cy="700200"/>
            </a:xfrm>
            <a:prstGeom prst="rect">
              <a:avLst/>
            </a:prstGeom>
          </p:spPr>
          <p:txBody>
            <a:bodyPr lIns="108360" tIns="63360" rIns="108360" bIns="63360"/>
            <a:lstStyle/>
            <a:p>
              <a:pPr algn="ctr"/>
              <a:r>
                <a:rPr lang="en-GB" dirty="0" smtClean="0">
                  <a:latin typeface="Arial"/>
                </a:rPr>
                <a:t>expected</a:t>
              </a:r>
            </a:p>
            <a:p>
              <a:pPr algn="ctr"/>
              <a:r>
                <a:rPr lang="en-GB" dirty="0" smtClean="0">
                  <a:latin typeface="Arial"/>
                </a:rPr>
                <a:t>multiplicity</a:t>
              </a:r>
              <a:endParaRPr dirty="0"/>
            </a:p>
          </p:txBody>
        </p:sp>
        <p:sp>
          <p:nvSpPr>
            <p:cNvPr id="22" name="Line 7"/>
            <p:cNvSpPr/>
            <p:nvPr/>
          </p:nvSpPr>
          <p:spPr>
            <a:xfrm flipH="1">
              <a:off x="1189503" y="1210128"/>
              <a:ext cx="4404364" cy="712436"/>
            </a:xfrm>
            <a:prstGeom prst="line">
              <a:avLst/>
            </a:prstGeom>
            <a:ln w="36720">
              <a:solidFill>
                <a:srgbClr val="00CC00"/>
              </a:solidFill>
              <a:round/>
              <a:tailEnd type="triangle" w="med" len="med"/>
            </a:ln>
          </p:spPr>
        </p:sp>
        <p:sp>
          <p:nvSpPr>
            <p:cNvPr id="23" name="CustomShape 8"/>
            <p:cNvSpPr/>
            <p:nvPr/>
          </p:nvSpPr>
          <p:spPr>
            <a:xfrm>
              <a:off x="530457" y="988718"/>
              <a:ext cx="626898" cy="2580124"/>
            </a:xfrm>
            <a:prstGeom prst="ellipse">
              <a:avLst/>
            </a:prstGeom>
            <a:noFill/>
            <a:ln w="36720">
              <a:solidFill>
                <a:srgbClr val="00CC00"/>
              </a:solidFill>
              <a:round/>
            </a:ln>
          </p:spPr>
        </p:sp>
        <p:sp>
          <p:nvSpPr>
            <p:cNvPr id="24" name="Line 7"/>
            <p:cNvSpPr/>
            <p:nvPr/>
          </p:nvSpPr>
          <p:spPr>
            <a:xfrm flipH="1">
              <a:off x="1157355" y="1647829"/>
              <a:ext cx="4436512" cy="3264746"/>
            </a:xfrm>
            <a:prstGeom prst="line">
              <a:avLst/>
            </a:prstGeom>
            <a:ln w="36720">
              <a:solidFill>
                <a:srgbClr val="00CC00"/>
              </a:solidFill>
              <a:round/>
              <a:tailEnd type="triangle" w="med" len="med"/>
            </a:ln>
          </p:spPr>
        </p:sp>
        <p:sp>
          <p:nvSpPr>
            <p:cNvPr id="25" name="CustomShape 8"/>
            <p:cNvSpPr/>
            <p:nvPr/>
          </p:nvSpPr>
          <p:spPr>
            <a:xfrm>
              <a:off x="562605" y="4560786"/>
              <a:ext cx="626898" cy="2580124"/>
            </a:xfrm>
            <a:prstGeom prst="ellipse">
              <a:avLst/>
            </a:prstGeom>
            <a:noFill/>
            <a:ln w="36720">
              <a:solidFill>
                <a:srgbClr val="00CC00"/>
              </a:solidFill>
              <a:round/>
            </a:ln>
          </p:spPr>
        </p:sp>
      </p:grpSp>
    </p:spTree>
    <p:extLst>
      <p:ext uri="{BB962C8B-B14F-4D97-AF65-F5344CB8AC3E}">
        <p14:creationId xmlns:p14="http://schemas.microsoft.com/office/powerpoint/2010/main" val="155281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4"/>
          <p:cNvSpPr txBox="1"/>
          <p:nvPr/>
        </p:nvSpPr>
        <p:spPr>
          <a:xfrm>
            <a:off x="16801" y="1391055"/>
            <a:ext cx="6516655" cy="737757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sz="2200" b="1" dirty="0" smtClean="0">
                <a:latin typeface="Symbol" charset="2"/>
                <a:ea typeface="Arial"/>
                <a:cs typeface="Symbol" charset="2"/>
              </a:rPr>
              <a:t>χ</a:t>
            </a:r>
            <a:r>
              <a:rPr lang="en-GB" sz="2200" b="1" baseline="30000" dirty="0" smtClean="0">
                <a:latin typeface="Arial"/>
                <a:ea typeface="Arial"/>
              </a:rPr>
              <a:t>2</a:t>
            </a:r>
            <a:r>
              <a:rPr lang="en-GB" sz="2200" b="1" dirty="0" smtClean="0">
                <a:latin typeface="Arial"/>
              </a:rPr>
              <a:t> tracks </a:t>
            </a:r>
            <a:r>
              <a:rPr lang="en-GB" sz="2200" dirty="0" smtClean="0">
                <a:latin typeface="Arial"/>
              </a:rPr>
              <a:t>distribution</a:t>
            </a:r>
            <a:endParaRPr dirty="0"/>
          </a:p>
          <a:p>
            <a:pPr algn="ctr"/>
            <a:r>
              <a:rPr lang="en-GB" sz="2200" b="1" dirty="0" smtClean="0">
                <a:latin typeface="Symbol" charset="2"/>
                <a:ea typeface="Arial"/>
                <a:cs typeface="Symbol" charset="2"/>
              </a:rPr>
              <a:t>χ</a:t>
            </a:r>
            <a:r>
              <a:rPr lang="en-GB" sz="2200" b="1" baseline="30000" dirty="0" smtClean="0">
                <a:ea typeface="Arial"/>
              </a:rPr>
              <a:t>2</a:t>
            </a:r>
            <a:r>
              <a:rPr lang="en-GB" sz="2200" b="1" dirty="0" smtClean="0">
                <a:latin typeface="Arial"/>
              </a:rPr>
              <a:t> </a:t>
            </a:r>
            <a:r>
              <a:rPr lang="en-GB" sz="2200" dirty="0" smtClean="0">
                <a:latin typeface="Arial"/>
              </a:rPr>
              <a:t>measures the shift of the track </a:t>
            </a:r>
            <a:r>
              <a:rPr lang="en-GB" sz="2200" dirty="0" err="1" smtClean="0">
                <a:latin typeface="Arial"/>
              </a:rPr>
              <a:t>wrt</a:t>
            </a:r>
            <a:r>
              <a:rPr lang="en-GB" sz="2200" dirty="0" smtClean="0">
                <a:latin typeface="Arial"/>
              </a:rPr>
              <a:t> hits</a:t>
            </a:r>
            <a:endParaRPr dirty="0"/>
          </a:p>
        </p:txBody>
      </p:sp>
      <p:sp>
        <p:nvSpPr>
          <p:cNvPr id="353" name="TextShape 5"/>
          <p:cNvSpPr txBox="1"/>
          <p:nvPr/>
        </p:nvSpPr>
        <p:spPr>
          <a:xfrm>
            <a:off x="6805579" y="4684220"/>
            <a:ext cx="2235317" cy="1935019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b="1" dirty="0">
                <a:latin typeface="Arial"/>
              </a:rPr>
              <a:t>r</a:t>
            </a:r>
            <a:r>
              <a:rPr lang="en-GB" b="1" dirty="0" smtClean="0">
                <a:latin typeface="Arial"/>
              </a:rPr>
              <a:t>andomly aligned</a:t>
            </a:r>
            <a:r>
              <a:rPr lang="en-GB" dirty="0" smtClean="0">
                <a:latin typeface="Arial"/>
              </a:rPr>
              <a:t> hits </a:t>
            </a:r>
            <a:endParaRPr dirty="0"/>
          </a:p>
          <a:p>
            <a:pPr algn="ctr"/>
            <a:r>
              <a:rPr lang="en-US" dirty="0" smtClean="0">
                <a:latin typeface="Arial"/>
              </a:rPr>
              <a:t>a</a:t>
            </a:r>
            <a:r>
              <a:rPr lang="en-GB" dirty="0" err="1" smtClean="0">
                <a:latin typeface="Arial"/>
              </a:rPr>
              <a:t>nd</a:t>
            </a:r>
            <a:r>
              <a:rPr lang="en-GB" dirty="0" smtClean="0">
                <a:latin typeface="Arial"/>
              </a:rPr>
              <a:t> tracks of scattered </a:t>
            </a:r>
            <a:r>
              <a:rPr lang="en-GB" b="1" dirty="0" smtClean="0">
                <a:latin typeface="Arial"/>
              </a:rPr>
              <a:t>particles</a:t>
            </a:r>
            <a:r>
              <a:rPr lang="en-GB" dirty="0" smtClean="0">
                <a:latin typeface="Arial"/>
              </a:rPr>
              <a:t>:</a:t>
            </a:r>
            <a:endParaRPr dirty="0"/>
          </a:p>
          <a:p>
            <a:pPr algn="ctr"/>
            <a:r>
              <a:rPr lang="en-GB" dirty="0" smtClean="0">
                <a:latin typeface="Arial"/>
              </a:rPr>
              <a:t>tracks with high </a:t>
            </a:r>
            <a:r>
              <a:rPr lang="en-GB" b="1" dirty="0">
                <a:latin typeface="Symbol" charset="2"/>
                <a:ea typeface="Arial"/>
                <a:cs typeface="Symbol" charset="2"/>
              </a:rPr>
              <a:t>χ</a:t>
            </a:r>
            <a:r>
              <a:rPr lang="en-GB" b="1" baseline="30000" dirty="0">
                <a:ea typeface="Arial"/>
              </a:rPr>
              <a:t>2</a:t>
            </a:r>
            <a:r>
              <a:rPr lang="en-GB" dirty="0">
                <a:latin typeface="Arial"/>
                <a:ea typeface="Arial"/>
              </a:rPr>
              <a:t> </a:t>
            </a:r>
            <a:endParaRPr dirty="0"/>
          </a:p>
        </p:txBody>
      </p:sp>
      <p:pic>
        <p:nvPicPr>
          <p:cNvPr id="354" name="Picture 353"/>
          <p:cNvPicPr/>
          <p:nvPr/>
        </p:nvPicPr>
        <p:blipFill>
          <a:blip r:embed="rId2"/>
          <a:stretch>
            <a:fillRect/>
          </a:stretch>
        </p:blipFill>
        <p:spPr>
          <a:xfrm>
            <a:off x="118865" y="2498384"/>
            <a:ext cx="6801408" cy="4120855"/>
          </a:xfrm>
          <a:prstGeom prst="rect">
            <a:avLst/>
          </a:prstGeom>
          <a:ln>
            <a:noFill/>
          </a:ln>
        </p:spPr>
      </p:pic>
      <p:sp>
        <p:nvSpPr>
          <p:cNvPr id="355" name="Line 6"/>
          <p:cNvSpPr/>
          <p:nvPr/>
        </p:nvSpPr>
        <p:spPr>
          <a:xfrm>
            <a:off x="1010269" y="4074485"/>
            <a:ext cx="5640192" cy="1659054"/>
          </a:xfrm>
          <a:prstGeom prst="line">
            <a:avLst/>
          </a:prstGeom>
          <a:ln w="18360">
            <a:solidFill>
              <a:srgbClr val="00CC00"/>
            </a:solidFill>
            <a:custDash>
              <a:ds d="51000" sp="51000"/>
              <a:ds d="51000" sp="51000"/>
            </a:custDash>
            <a:round/>
          </a:ln>
        </p:spPr>
      </p:sp>
      <p:sp>
        <p:nvSpPr>
          <p:cNvPr id="356" name="Line 7"/>
          <p:cNvSpPr/>
          <p:nvPr/>
        </p:nvSpPr>
        <p:spPr>
          <a:xfrm>
            <a:off x="995328" y="2830194"/>
            <a:ext cx="1741824" cy="3318108"/>
          </a:xfrm>
          <a:prstGeom prst="line">
            <a:avLst/>
          </a:prstGeom>
          <a:ln w="18360">
            <a:solidFill>
              <a:srgbClr val="00CC00"/>
            </a:solidFill>
            <a:custDash>
              <a:ds d="51000" sp="51000"/>
              <a:ds d="51000" sp="51000"/>
            </a:custDash>
            <a:round/>
          </a:ln>
        </p:spPr>
      </p:sp>
      <p:sp>
        <p:nvSpPr>
          <p:cNvPr id="357" name="Line 8"/>
          <p:cNvSpPr/>
          <p:nvPr/>
        </p:nvSpPr>
        <p:spPr>
          <a:xfrm flipH="1" flipV="1">
            <a:off x="4396032" y="4986965"/>
            <a:ext cx="2654208" cy="165905"/>
          </a:xfrm>
          <a:prstGeom prst="line">
            <a:avLst/>
          </a:prstGeom>
          <a:ln w="3672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358" name="TextShape 9"/>
          <p:cNvSpPr txBox="1"/>
          <p:nvPr/>
        </p:nvSpPr>
        <p:spPr>
          <a:xfrm>
            <a:off x="6753391" y="3456609"/>
            <a:ext cx="2466720" cy="1161338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dirty="0" smtClean="0">
                <a:latin typeface="Arial"/>
              </a:rPr>
              <a:t>tracks with 1&lt; </a:t>
            </a:r>
            <a:r>
              <a:rPr lang="en-GB" b="1" dirty="0" smtClean="0">
                <a:latin typeface="Symbol" charset="2"/>
                <a:ea typeface="Arial"/>
                <a:cs typeface="Symbol" charset="2"/>
              </a:rPr>
              <a:t>χ</a:t>
            </a:r>
            <a:r>
              <a:rPr lang="en-GB" b="1" baseline="30000" dirty="0" smtClean="0">
                <a:ea typeface="Arial"/>
              </a:rPr>
              <a:t>2</a:t>
            </a:r>
            <a:r>
              <a:rPr lang="en-GB" dirty="0" smtClean="0">
                <a:latin typeface="Arial"/>
                <a:ea typeface="Arial"/>
              </a:rPr>
              <a:t> </a:t>
            </a:r>
            <a:r>
              <a:rPr lang="en-GB" dirty="0">
                <a:latin typeface="Arial"/>
                <a:ea typeface="Arial"/>
              </a:rPr>
              <a:t>&lt;</a:t>
            </a:r>
            <a:r>
              <a:rPr lang="en-GB" dirty="0" smtClean="0">
                <a:latin typeface="Arial"/>
                <a:ea typeface="Arial"/>
              </a:rPr>
              <a:t> 10: particle candidates </a:t>
            </a:r>
            <a:endParaRPr dirty="0"/>
          </a:p>
        </p:txBody>
      </p:sp>
      <p:sp>
        <p:nvSpPr>
          <p:cNvPr id="359" name="Line 10"/>
          <p:cNvSpPr/>
          <p:nvPr/>
        </p:nvSpPr>
        <p:spPr>
          <a:xfrm flipH="1" flipV="1">
            <a:off x="1410048" y="3493816"/>
            <a:ext cx="5510225" cy="292670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pic>
        <p:nvPicPr>
          <p:cNvPr id="360" name="Picture 359"/>
          <p:cNvPicPr/>
          <p:nvPr/>
        </p:nvPicPr>
        <p:blipFill>
          <a:blip r:embed="rId3"/>
          <a:stretch>
            <a:fillRect/>
          </a:stretch>
        </p:blipFill>
        <p:spPr>
          <a:xfrm>
            <a:off x="7299072" y="1247561"/>
            <a:ext cx="1244160" cy="2080349"/>
          </a:xfrm>
          <a:prstGeom prst="rect">
            <a:avLst/>
          </a:prstGeom>
          <a:ln>
            <a:noFill/>
          </a:ln>
        </p:spPr>
      </p:pic>
      <p:sp>
        <p:nvSpPr>
          <p:cNvPr id="361" name="Line 11"/>
          <p:cNvSpPr/>
          <p:nvPr/>
        </p:nvSpPr>
        <p:spPr>
          <a:xfrm>
            <a:off x="5261711" y="1638582"/>
            <a:ext cx="2037361" cy="445038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6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tracks and </a:t>
            </a:r>
            <a:r>
              <a:rPr lang="en-GB" b="1" dirty="0" err="1" smtClean="0">
                <a:latin typeface="Symbol" charset="2"/>
                <a:ea typeface="Arial"/>
                <a:cs typeface="Symbol" charset="2"/>
              </a:rPr>
              <a:t>χ</a:t>
            </a:r>
            <a:r>
              <a:rPr lang="en-US" baseline="30000" dirty="0" smtClean="0">
                <a:latin typeface="Cambria"/>
                <a:cs typeface="Cambria"/>
              </a:rPr>
              <a:t>2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Shape 1"/>
          <p:cNvSpPr txBox="1"/>
          <p:nvPr/>
        </p:nvSpPr>
        <p:spPr>
          <a:xfrm>
            <a:off x="4313088" y="579906"/>
            <a:ext cx="4644864" cy="546377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sz="2200" dirty="0" smtClean="0">
                <a:latin typeface="Arial"/>
              </a:rPr>
              <a:t>global measurement</a:t>
            </a:r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0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TextShape 1"/>
          <p:cNvSpPr txBox="1"/>
          <p:nvPr/>
        </p:nvSpPr>
        <p:spPr>
          <a:xfrm>
            <a:off x="4313088" y="829527"/>
            <a:ext cx="4644864" cy="546377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sz="2200" b="1" dirty="0">
                <a:latin typeface="Arial"/>
              </a:rPr>
              <a:t>trending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smtClean="0">
                <a:latin typeface="Arial"/>
              </a:rPr>
              <a:t>(measurement </a:t>
            </a:r>
            <a:r>
              <a:rPr lang="en-GB" sz="2200" dirty="0" err="1" smtClean="0">
                <a:latin typeface="Arial"/>
              </a:rPr>
              <a:t>vs</a:t>
            </a:r>
            <a:r>
              <a:rPr lang="en-GB" sz="2200" dirty="0" smtClean="0">
                <a:latin typeface="Arial"/>
              </a:rPr>
              <a:t> time)</a:t>
            </a:r>
            <a:endParaRPr dirty="0"/>
          </a:p>
        </p:txBody>
      </p:sp>
      <p:pic>
        <p:nvPicPr>
          <p:cNvPr id="583" name="Picture 582"/>
          <p:cNvPicPr/>
          <p:nvPr/>
        </p:nvPicPr>
        <p:blipFill>
          <a:blip r:embed="rId2"/>
          <a:stretch>
            <a:fillRect/>
          </a:stretch>
        </p:blipFill>
        <p:spPr>
          <a:xfrm>
            <a:off x="19266" y="1612763"/>
            <a:ext cx="9143107" cy="3756059"/>
          </a:xfrm>
          <a:prstGeom prst="rect">
            <a:avLst/>
          </a:prstGeom>
          <a:ln>
            <a:noFill/>
          </a:ln>
        </p:spPr>
      </p:pic>
      <p:sp>
        <p:nvSpPr>
          <p:cNvPr id="584" name="TextShape 5"/>
          <p:cNvSpPr txBox="1"/>
          <p:nvPr/>
        </p:nvSpPr>
        <p:spPr>
          <a:xfrm>
            <a:off x="299121" y="5707492"/>
            <a:ext cx="4230144" cy="737757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sz="2200" dirty="0" smtClean="0">
                <a:latin typeface="Arial"/>
              </a:rPr>
              <a:t>rate of good tracks,</a:t>
            </a:r>
            <a:endParaRPr dirty="0"/>
          </a:p>
          <a:p>
            <a:pPr algn="ctr"/>
            <a:r>
              <a:rPr lang="en-GB" sz="2200" dirty="0" smtClean="0">
                <a:latin typeface="Arial"/>
              </a:rPr>
              <a:t>i.e. with </a:t>
            </a:r>
            <a:r>
              <a:rPr lang="en-GB" sz="2200" b="1" dirty="0" err="1" smtClean="0">
                <a:latin typeface="Symbol" charset="2"/>
                <a:ea typeface="Arial"/>
                <a:cs typeface="Symbol" charset="2"/>
              </a:rPr>
              <a:t>χ</a:t>
            </a:r>
            <a:r>
              <a:rPr lang="en-US" sz="2200" baseline="30000" dirty="0" smtClean="0">
                <a:latin typeface="Cambria"/>
                <a:cs typeface="Cambria"/>
              </a:rPr>
              <a:t>2</a:t>
            </a:r>
            <a:r>
              <a:rPr lang="en-US" sz="2200" dirty="0" smtClean="0">
                <a:latin typeface="Cambria"/>
                <a:cs typeface="Cambria"/>
              </a:rPr>
              <a:t> </a:t>
            </a:r>
            <a:r>
              <a:rPr lang="en-GB" sz="2200" dirty="0">
                <a:latin typeface="Arial"/>
                <a:ea typeface="Arial"/>
              </a:rPr>
              <a:t>&lt; 10</a:t>
            </a:r>
            <a:endParaRPr dirty="0"/>
          </a:p>
        </p:txBody>
      </p:sp>
      <p:sp>
        <p:nvSpPr>
          <p:cNvPr id="585" name="TextShape 6"/>
          <p:cNvSpPr txBox="1"/>
          <p:nvPr/>
        </p:nvSpPr>
        <p:spPr>
          <a:xfrm>
            <a:off x="4810752" y="5564774"/>
            <a:ext cx="4230144" cy="1048993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sz="2200" dirty="0" smtClean="0">
                <a:latin typeface="Arial"/>
              </a:rPr>
              <a:t>rate of events with at least one good track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mbria"/>
                <a:cs typeface="Cambria"/>
              </a:rPr>
              <a:t>DQM: tracks and </a:t>
            </a:r>
            <a:r>
              <a:rPr lang="en-GB" b="1" dirty="0" err="1">
                <a:latin typeface="Symbol" charset="2"/>
                <a:ea typeface="Arial"/>
                <a:cs typeface="Symbol" charset="2"/>
              </a:rPr>
              <a:t>χ</a:t>
            </a:r>
            <a:r>
              <a:rPr lang="en-US" baseline="30000" dirty="0">
                <a:latin typeface="Cambria"/>
                <a:cs typeface="Cambria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1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45710" y="837429"/>
            <a:ext cx="2361028" cy="83762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spcCol="0" rtlCol="0" anchor="ctr"/>
          <a:lstStyle/>
          <a:p>
            <a:pPr algn="ctr"/>
            <a:endParaRPr lang="en-US"/>
          </a:p>
        </p:txBody>
      </p:sp>
      <p:sp>
        <p:nvSpPr>
          <p:cNvPr id="590" name="TextShape 5"/>
          <p:cNvSpPr txBox="1"/>
          <p:nvPr/>
        </p:nvSpPr>
        <p:spPr>
          <a:xfrm>
            <a:off x="-927658" y="823559"/>
            <a:ext cx="7962624" cy="737757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sz="2200" b="1" dirty="0" smtClean="0">
                <a:latin typeface="Arial"/>
              </a:rPr>
              <a:t>delta time </a:t>
            </a:r>
            <a:r>
              <a:rPr lang="en-GB" sz="2200" dirty="0">
                <a:latin typeface="Arial"/>
              </a:rPr>
              <a:t>d</a:t>
            </a:r>
            <a:r>
              <a:rPr lang="en-GB" sz="2200" dirty="0" smtClean="0">
                <a:latin typeface="Arial"/>
              </a:rPr>
              <a:t>istribution</a:t>
            </a:r>
            <a:endParaRPr dirty="0"/>
          </a:p>
          <a:p>
            <a:pPr algn="ctr"/>
            <a:r>
              <a:rPr lang="en-US" sz="2200" dirty="0" smtClean="0">
                <a:latin typeface="Arial"/>
              </a:rPr>
              <a:t>b</a:t>
            </a:r>
            <a:r>
              <a:rPr lang="en-GB" sz="2200" dirty="0" err="1" smtClean="0">
                <a:latin typeface="Arial"/>
              </a:rPr>
              <a:t>etween</a:t>
            </a:r>
            <a:r>
              <a:rPr lang="en-GB" sz="2200" dirty="0" smtClean="0">
                <a:latin typeface="Arial"/>
              </a:rPr>
              <a:t> two consecutive trigger events</a:t>
            </a:r>
          </a:p>
          <a:p>
            <a:pPr algn="ctr"/>
            <a:r>
              <a:rPr lang="en-GB" sz="2200" dirty="0" smtClean="0">
                <a:latin typeface="Arial"/>
                <a:sym typeface="Wingdings"/>
              </a:rPr>
              <a:t></a:t>
            </a:r>
            <a:endParaRPr lang="en-GB" sz="2200" dirty="0" smtClean="0">
              <a:latin typeface="Arial"/>
            </a:endParaRPr>
          </a:p>
          <a:p>
            <a:pPr algn="ctr"/>
            <a:r>
              <a:rPr lang="en-GB" sz="2200" dirty="0" smtClean="0">
                <a:latin typeface="Arial"/>
              </a:rPr>
              <a:t>slope inversely proportional to trigger rate</a:t>
            </a:r>
            <a:endParaRPr dirty="0"/>
          </a:p>
        </p:txBody>
      </p:sp>
      <p:pic>
        <p:nvPicPr>
          <p:cNvPr id="592" name="Picture 591"/>
          <p:cNvPicPr/>
          <p:nvPr/>
        </p:nvPicPr>
        <p:blipFill>
          <a:blip r:embed="rId3"/>
          <a:stretch>
            <a:fillRect/>
          </a:stretch>
        </p:blipFill>
        <p:spPr>
          <a:xfrm>
            <a:off x="1120724" y="2529652"/>
            <a:ext cx="6884352" cy="4001978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-79665"/>
            <a:ext cx="8806738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it-IT" dirty="0" smtClean="0">
                <a:latin typeface="Cambria"/>
                <a:cs typeface="Cambria"/>
              </a:rPr>
              <a:t>time </a:t>
            </a:r>
            <a:r>
              <a:rPr lang="it-IT" dirty="0" err="1" smtClean="0">
                <a:latin typeface="Cambria"/>
                <a:cs typeface="Cambria"/>
              </a:rPr>
              <a:t>difference</a:t>
            </a:r>
            <a:r>
              <a:rPr lang="it-IT" dirty="0" smtClean="0">
                <a:latin typeface="Cambria"/>
                <a:cs typeface="Cambria"/>
              </a:rPr>
              <a:t> </a:t>
            </a:r>
            <a:r>
              <a:rPr lang="it-IT" dirty="0" err="1" smtClean="0">
                <a:latin typeface="Cambria"/>
                <a:cs typeface="Cambria"/>
              </a:rPr>
              <a:t>between</a:t>
            </a:r>
            <a:r>
              <a:rPr lang="it-IT" dirty="0" smtClean="0">
                <a:latin typeface="Cambria"/>
                <a:cs typeface="Cambria"/>
              </a:rPr>
              <a:t> </a:t>
            </a:r>
            <a:r>
              <a:rPr lang="it-IT" dirty="0" err="1" smtClean="0">
                <a:latin typeface="Cambria"/>
                <a:cs typeface="Cambria"/>
              </a:rPr>
              <a:t>two</a:t>
            </a:r>
            <a:r>
              <a:rPr lang="it-IT" dirty="0" smtClean="0">
                <a:latin typeface="Cambria"/>
                <a:cs typeface="Cambria"/>
              </a:rPr>
              <a:t> </a:t>
            </a:r>
            <a:r>
              <a:rPr lang="it-IT" dirty="0" err="1" smtClean="0">
                <a:latin typeface="Cambria"/>
                <a:cs typeface="Cambria"/>
              </a:rPr>
              <a:t>events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8423" y="509312"/>
            <a:ext cx="7896653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445709" y="837428"/>
            <a:ext cx="2516396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GB" dirty="0" smtClean="0"/>
              <a:t>y = e</a:t>
            </a:r>
            <a:r>
              <a:rPr lang="en-GB" baseline="30000" dirty="0" smtClean="0"/>
              <a:t>-R</a:t>
            </a:r>
            <a:r>
              <a:rPr lang="en-GB" baseline="30000" dirty="0" smtClean="0">
                <a:latin typeface="Symbol" charset="2"/>
                <a:cs typeface="Symbol" charset="2"/>
              </a:rPr>
              <a:t>D</a:t>
            </a:r>
            <a:r>
              <a:rPr lang="en-GB" baseline="30000" dirty="0" smtClean="0"/>
              <a:t>T</a:t>
            </a:r>
          </a:p>
          <a:p>
            <a:endParaRPr lang="en-GB" dirty="0" smtClean="0"/>
          </a:p>
          <a:p>
            <a:r>
              <a:rPr lang="en-GB" dirty="0" smtClean="0"/>
              <a:t>R = rate </a:t>
            </a:r>
            <a:r>
              <a:rPr lang="en-GB" sz="1500" dirty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1/R =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Shape 5"/>
          <p:cNvSpPr txBox="1"/>
          <p:nvPr/>
        </p:nvSpPr>
        <p:spPr>
          <a:xfrm>
            <a:off x="118865" y="1060100"/>
            <a:ext cx="8839087" cy="426521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sz="2200" dirty="0" smtClean="0">
                <a:latin typeface="Arial"/>
              </a:rPr>
              <a:t>angular distributions: </a:t>
            </a:r>
            <a:r>
              <a:rPr lang="en-GB" sz="2200" b="1" dirty="0" smtClean="0">
                <a:latin typeface="Arial"/>
              </a:rPr>
              <a:t>azimuthal</a:t>
            </a:r>
            <a:r>
              <a:rPr lang="en-GB" sz="2200" dirty="0" smtClean="0">
                <a:latin typeface="Arial"/>
              </a:rPr>
              <a:t> and </a:t>
            </a:r>
            <a:r>
              <a:rPr lang="en-GB" sz="2200" b="1" dirty="0" smtClean="0">
                <a:latin typeface="Arial"/>
              </a:rPr>
              <a:t>polar </a:t>
            </a:r>
            <a:r>
              <a:rPr lang="en-GB" sz="2200" dirty="0" smtClean="0">
                <a:latin typeface="Arial"/>
              </a:rPr>
              <a:t>angle</a:t>
            </a:r>
            <a:endParaRPr dirty="0"/>
          </a:p>
        </p:txBody>
      </p:sp>
      <p:pic>
        <p:nvPicPr>
          <p:cNvPr id="618" name="Picture 617"/>
          <p:cNvPicPr/>
          <p:nvPr/>
        </p:nvPicPr>
        <p:blipFill>
          <a:blip r:embed="rId2"/>
          <a:stretch>
            <a:fillRect/>
          </a:stretch>
        </p:blipFill>
        <p:spPr>
          <a:xfrm>
            <a:off x="82944" y="1779241"/>
            <a:ext cx="4478976" cy="3597666"/>
          </a:xfrm>
          <a:prstGeom prst="rect">
            <a:avLst/>
          </a:prstGeom>
          <a:ln>
            <a:noFill/>
          </a:ln>
        </p:spPr>
      </p:pic>
      <p:pic>
        <p:nvPicPr>
          <p:cNvPr id="619" name="Picture 618"/>
          <p:cNvPicPr/>
          <p:nvPr/>
        </p:nvPicPr>
        <p:blipFill>
          <a:blip r:embed="rId3"/>
          <a:stretch>
            <a:fillRect/>
          </a:stretch>
        </p:blipFill>
        <p:spPr>
          <a:xfrm>
            <a:off x="4561920" y="1809940"/>
            <a:ext cx="4581513" cy="3487606"/>
          </a:xfrm>
          <a:prstGeom prst="rect">
            <a:avLst/>
          </a:prstGeom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it-IT" dirty="0" err="1" smtClean="0">
                <a:latin typeface="Cambria"/>
                <a:cs typeface="Cambria"/>
              </a:rPr>
              <a:t>angular</a:t>
            </a:r>
            <a:r>
              <a:rPr lang="it-IT" dirty="0" smtClean="0">
                <a:latin typeface="Cambria"/>
                <a:cs typeface="Cambria"/>
              </a:rPr>
              <a:t> </a:t>
            </a:r>
            <a:r>
              <a:rPr lang="it-IT" dirty="0" err="1" smtClean="0">
                <a:latin typeface="Cambria"/>
                <a:cs typeface="Cambria"/>
              </a:rPr>
              <a:t>distributions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Shape 9"/>
          <p:cNvSpPr txBox="1"/>
          <p:nvPr/>
        </p:nvSpPr>
        <p:spPr>
          <a:xfrm>
            <a:off x="82945" y="5289424"/>
            <a:ext cx="4286763" cy="635209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dirty="0" smtClean="0">
                <a:latin typeface="Arial"/>
              </a:rPr>
              <a:t>Azimuthal distribution</a:t>
            </a:r>
            <a:endParaRPr lang="en-GB" dirty="0" smtClean="0">
              <a:latin typeface="Arial"/>
            </a:endParaRPr>
          </a:p>
          <a:p>
            <a:pPr algn="ctr"/>
            <a:r>
              <a:rPr lang="en-GB" dirty="0" smtClean="0">
                <a:latin typeface="Arial"/>
              </a:rPr>
              <a:t> (bigger acceptance in the corners)</a:t>
            </a:r>
            <a:endParaRPr dirty="0"/>
          </a:p>
        </p:txBody>
      </p:sp>
      <p:sp>
        <p:nvSpPr>
          <p:cNvPr id="17" name="TextShape 9"/>
          <p:cNvSpPr txBox="1"/>
          <p:nvPr/>
        </p:nvSpPr>
        <p:spPr>
          <a:xfrm>
            <a:off x="4369707" y="5268379"/>
            <a:ext cx="4901744" cy="635209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dirty="0" smtClean="0">
                <a:latin typeface="Arial"/>
              </a:rPr>
              <a:t>Polar distribution </a:t>
            </a:r>
          </a:p>
          <a:p>
            <a:pPr algn="ctr"/>
            <a:r>
              <a:rPr lang="en-GB" dirty="0">
                <a:latin typeface="Arial"/>
              </a:rPr>
              <a:t>(</a:t>
            </a:r>
            <a:r>
              <a:rPr lang="en-GB" dirty="0" smtClean="0">
                <a:latin typeface="Arial"/>
              </a:rPr>
              <a:t>affected by telescope acceptance)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8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Shape 5"/>
          <p:cNvSpPr txBox="1"/>
          <p:nvPr/>
        </p:nvSpPr>
        <p:spPr>
          <a:xfrm>
            <a:off x="118865" y="1314922"/>
            <a:ext cx="8839087" cy="426521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sz="2200" dirty="0" smtClean="0">
                <a:latin typeface="Arial"/>
              </a:rPr>
              <a:t>distributions of </a:t>
            </a:r>
            <a:r>
              <a:rPr lang="en-GB" sz="2200" b="1" dirty="0" smtClean="0">
                <a:latin typeface="Arial"/>
              </a:rPr>
              <a:t>time of flight</a:t>
            </a:r>
            <a:r>
              <a:rPr lang="en-GB" sz="2200" dirty="0" smtClean="0">
                <a:latin typeface="Arial"/>
              </a:rPr>
              <a:t> </a:t>
            </a:r>
            <a:r>
              <a:rPr lang="en-GB" sz="2200" b="1" dirty="0">
                <a:latin typeface="Arial"/>
              </a:rPr>
              <a:t>(TOF)</a:t>
            </a:r>
            <a:r>
              <a:rPr lang="en-GB" sz="2200" dirty="0">
                <a:latin typeface="Arial"/>
              </a:rPr>
              <a:t> </a:t>
            </a:r>
            <a:r>
              <a:rPr lang="en-GB" sz="2200" dirty="0" smtClean="0">
                <a:latin typeface="Arial"/>
              </a:rPr>
              <a:t>and </a:t>
            </a:r>
            <a:r>
              <a:rPr lang="en-GB" sz="2200" b="1" dirty="0" smtClean="0">
                <a:latin typeface="Arial"/>
              </a:rPr>
              <a:t>track </a:t>
            </a:r>
            <a:r>
              <a:rPr lang="en-GB" sz="2200" b="1" dirty="0" err="1" smtClean="0">
                <a:latin typeface="Arial"/>
              </a:rPr>
              <a:t>lenght</a:t>
            </a:r>
            <a:endParaRPr dirty="0"/>
          </a:p>
        </p:txBody>
      </p:sp>
      <p:sp>
        <p:nvSpPr>
          <p:cNvPr id="626" name="TextShape 7"/>
          <p:cNvSpPr txBox="1"/>
          <p:nvPr/>
        </p:nvSpPr>
        <p:spPr>
          <a:xfrm>
            <a:off x="4853605" y="2330406"/>
            <a:ext cx="2115888" cy="663622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dirty="0" smtClean="0">
                <a:latin typeface="Arial"/>
              </a:rPr>
              <a:t>distance between chambers 1 and </a:t>
            </a:r>
            <a:r>
              <a:rPr lang="en-GB" dirty="0">
                <a:latin typeface="Arial"/>
              </a:rPr>
              <a:t>3</a:t>
            </a:r>
            <a:endParaRPr dirty="0"/>
          </a:p>
        </p:txBody>
      </p:sp>
      <p:pic>
        <p:nvPicPr>
          <p:cNvPr id="627" name="Picture 626"/>
          <p:cNvPicPr/>
          <p:nvPr/>
        </p:nvPicPr>
        <p:blipFill>
          <a:blip r:embed="rId2"/>
          <a:stretch>
            <a:fillRect/>
          </a:stretch>
        </p:blipFill>
        <p:spPr>
          <a:xfrm>
            <a:off x="82944" y="2001405"/>
            <a:ext cx="4450893" cy="3099949"/>
          </a:xfrm>
          <a:prstGeom prst="rect">
            <a:avLst/>
          </a:prstGeom>
          <a:ln>
            <a:noFill/>
          </a:ln>
        </p:spPr>
      </p:pic>
      <p:pic>
        <p:nvPicPr>
          <p:cNvPr id="628" name="Picture 627"/>
          <p:cNvPicPr/>
          <p:nvPr/>
        </p:nvPicPr>
        <p:blipFill>
          <a:blip r:embed="rId3"/>
          <a:stretch>
            <a:fillRect/>
          </a:stretch>
        </p:blipFill>
        <p:spPr>
          <a:xfrm>
            <a:off x="4533837" y="3525252"/>
            <a:ext cx="4609596" cy="2959518"/>
          </a:xfrm>
          <a:prstGeom prst="rect">
            <a:avLst/>
          </a:prstGeom>
          <a:ln>
            <a:noFill/>
          </a:ln>
        </p:spPr>
      </p:pic>
      <p:sp>
        <p:nvSpPr>
          <p:cNvPr id="629" name="Line 8"/>
          <p:cNvSpPr/>
          <p:nvPr/>
        </p:nvSpPr>
        <p:spPr>
          <a:xfrm>
            <a:off x="5730999" y="2949372"/>
            <a:ext cx="655689" cy="3064461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630" name="TextShape 9"/>
          <p:cNvSpPr txBox="1"/>
          <p:nvPr/>
        </p:nvSpPr>
        <p:spPr>
          <a:xfrm>
            <a:off x="82944" y="5086255"/>
            <a:ext cx="4194222" cy="663622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dirty="0">
                <a:latin typeface="Arial"/>
              </a:rPr>
              <a:t>TOF ~</a:t>
            </a:r>
            <a:r>
              <a:rPr lang="en-GB" dirty="0" smtClean="0">
                <a:latin typeface="Arial"/>
              </a:rPr>
              <a:t> 3.3 </a:t>
            </a:r>
            <a:r>
              <a:rPr lang="en-GB" dirty="0">
                <a:latin typeface="Arial"/>
              </a:rPr>
              <a:t>ns </a:t>
            </a:r>
            <a:r>
              <a:rPr lang="en-GB" dirty="0" smtClean="0">
                <a:latin typeface="Arial"/>
                <a:sym typeface="Wingdings"/>
              </a:rPr>
              <a:t> d= 1m</a:t>
            </a:r>
          </a:p>
          <a:p>
            <a:pPr algn="ctr"/>
            <a:r>
              <a:rPr lang="en-GB" dirty="0" smtClean="0">
                <a:latin typeface="Arial"/>
                <a:sym typeface="Wingdings"/>
              </a:rPr>
              <a:t>(d = </a:t>
            </a:r>
            <a:r>
              <a:rPr lang="en-GB" dirty="0" err="1" smtClean="0">
                <a:latin typeface="Arial"/>
                <a:sym typeface="Wingdings"/>
              </a:rPr>
              <a:t>distanza</a:t>
            </a:r>
            <a:r>
              <a:rPr lang="en-GB" dirty="0" smtClean="0">
                <a:latin typeface="Arial"/>
                <a:sym typeface="Wingdings"/>
              </a:rPr>
              <a:t> </a:t>
            </a:r>
            <a:r>
              <a:rPr lang="en-GB" dirty="0" err="1" smtClean="0">
                <a:latin typeface="Arial"/>
                <a:sym typeface="Wingdings"/>
              </a:rPr>
              <a:t>tra</a:t>
            </a:r>
            <a:r>
              <a:rPr lang="en-GB" dirty="0" smtClean="0">
                <a:latin typeface="Arial"/>
                <a:sym typeface="Wingdings"/>
              </a:rPr>
              <a:t> le </a:t>
            </a:r>
            <a:r>
              <a:rPr lang="en-GB" dirty="0" err="1" smtClean="0">
                <a:latin typeface="Arial"/>
                <a:sym typeface="Wingdings"/>
              </a:rPr>
              <a:t>camere</a:t>
            </a:r>
            <a:r>
              <a:rPr lang="en-GB" dirty="0" smtClean="0">
                <a:latin typeface="Arial"/>
                <a:sym typeface="Wingdings"/>
              </a:rPr>
              <a:t>)</a:t>
            </a:r>
            <a:endParaRPr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" y="-79665"/>
            <a:ext cx="8688933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it-IT" dirty="0" smtClean="0">
                <a:latin typeface="Cambria"/>
                <a:cs typeface="Cambria"/>
              </a:rPr>
              <a:t>time of </a:t>
            </a:r>
            <a:r>
              <a:rPr lang="it-IT" dirty="0" err="1" smtClean="0">
                <a:latin typeface="Cambria"/>
                <a:cs typeface="Cambria"/>
              </a:rPr>
              <a:t>flight</a:t>
            </a:r>
            <a:r>
              <a:rPr lang="it-IT" dirty="0" smtClean="0">
                <a:latin typeface="Cambria"/>
                <a:cs typeface="Cambria"/>
              </a:rPr>
              <a:t> and </a:t>
            </a:r>
            <a:r>
              <a:rPr lang="it-IT" dirty="0" err="1" smtClean="0">
                <a:latin typeface="Cambria"/>
                <a:cs typeface="Cambria"/>
              </a:rPr>
              <a:t>track</a:t>
            </a:r>
            <a:r>
              <a:rPr lang="it-IT" dirty="0" smtClean="0">
                <a:latin typeface="Cambria"/>
                <a:cs typeface="Cambria"/>
              </a:rPr>
              <a:t> </a:t>
            </a:r>
            <a:r>
              <a:rPr lang="it-IT" dirty="0" err="1" smtClean="0">
                <a:latin typeface="Cambria"/>
                <a:cs typeface="Cambria"/>
              </a:rPr>
              <a:t>lenght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8424" y="509312"/>
            <a:ext cx="7522425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Shape 7"/>
          <p:cNvSpPr txBox="1"/>
          <p:nvPr/>
        </p:nvSpPr>
        <p:spPr>
          <a:xfrm>
            <a:off x="7466808" y="2137755"/>
            <a:ext cx="1824768" cy="663622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dirty="0" smtClean="0">
                <a:latin typeface="Arial"/>
              </a:rPr>
              <a:t>tilted </a:t>
            </a:r>
          </a:p>
          <a:p>
            <a:pPr algn="ctr"/>
            <a:r>
              <a:rPr lang="en-GB" dirty="0" smtClean="0">
                <a:latin typeface="Arial"/>
              </a:rPr>
              <a:t>tracks</a:t>
            </a:r>
            <a:endParaRPr dirty="0"/>
          </a:p>
        </p:txBody>
      </p:sp>
      <p:sp>
        <p:nvSpPr>
          <p:cNvPr id="18" name="Line 8"/>
          <p:cNvSpPr/>
          <p:nvPr/>
        </p:nvSpPr>
        <p:spPr>
          <a:xfrm flipH="1">
            <a:off x="6783341" y="2797495"/>
            <a:ext cx="1318569" cy="2945527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2" name="Rectangle 11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9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30128" y="721704"/>
            <a:ext cx="3139167" cy="91475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79664"/>
            <a:ext cx="7464960" cy="659571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file </a:t>
            </a:r>
            <a:r>
              <a:rPr lang="en-US" dirty="0" err="1" smtClean="0">
                <a:latin typeface="Cambria"/>
                <a:cs typeface="Cambria"/>
              </a:rPr>
              <a:t>csv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per </a:t>
            </a:r>
            <a:r>
              <a:rPr lang="en-US" dirty="0" err="1" smtClean="0">
                <a:latin typeface="Cambria"/>
                <a:cs typeface="Cambria"/>
              </a:rPr>
              <a:t>analisi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dati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8425" y="747435"/>
            <a:ext cx="9206226" cy="360747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marL="259178" indent="-259178">
              <a:buFont typeface="Wingdings" charset="2"/>
              <a:buChar char="ü"/>
            </a:pPr>
            <a:r>
              <a:rPr lang="en-GB" b="1" dirty="0" smtClean="0"/>
              <a:t>download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file </a:t>
            </a:r>
            <a:r>
              <a:rPr lang="en-GB" dirty="0" err="1" smtClean="0"/>
              <a:t>dati</a:t>
            </a:r>
            <a:r>
              <a:rPr lang="en-GB" dirty="0" smtClean="0"/>
              <a:t>:</a:t>
            </a: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272"/>
            <a:ext cx="9144000" cy="469411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43564" y="1106148"/>
            <a:ext cx="7384015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marL="259204" indent="-259204">
              <a:buFont typeface="Wingdings" charset="2"/>
              <a:buChar char="²"/>
            </a:pPr>
            <a:r>
              <a:rPr lang="en-GB" dirty="0" err="1"/>
              <a:t>csv</a:t>
            </a:r>
            <a:r>
              <a:rPr lang="en-GB" dirty="0"/>
              <a:t> </a:t>
            </a:r>
            <a:r>
              <a:rPr lang="en-GB" dirty="0" smtClean="0"/>
              <a:t>header </a:t>
            </a:r>
            <a:r>
              <a:rPr lang="en-GB" sz="1500" dirty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smtClean="0">
                <a:sym typeface="Wingdings"/>
              </a:rPr>
              <a:t>summary for one run</a:t>
            </a:r>
            <a:endParaRPr lang="en-GB" dirty="0"/>
          </a:p>
          <a:p>
            <a:pPr marL="259204" indent="-259204">
              <a:buFont typeface="Wingdings" charset="2"/>
              <a:buChar char="²"/>
            </a:pPr>
            <a:r>
              <a:rPr lang="en-GB" dirty="0"/>
              <a:t>cdv </a:t>
            </a:r>
            <a:r>
              <a:rPr lang="en-GB" dirty="0" smtClean="0"/>
              <a:t>trending </a:t>
            </a:r>
            <a:r>
              <a:rPr lang="en-GB" sz="1500" dirty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smtClean="0">
                <a:sym typeface="Wingdings"/>
              </a:rPr>
              <a:t>trending of measured quantities</a:t>
            </a:r>
            <a:endParaRPr lang="en-GB" dirty="0"/>
          </a:p>
          <a:p>
            <a:pPr marL="259204" indent="-259204">
              <a:buFont typeface="Wingdings" charset="2"/>
              <a:buChar char="²"/>
            </a:pPr>
            <a:r>
              <a:rPr lang="en-GB" dirty="0" err="1"/>
              <a:t>csv</a:t>
            </a:r>
            <a:r>
              <a:rPr lang="en-GB" dirty="0"/>
              <a:t> </a:t>
            </a:r>
            <a:r>
              <a:rPr lang="en-GB" dirty="0" smtClean="0"/>
              <a:t>weather </a:t>
            </a:r>
            <a:r>
              <a:rPr lang="en-GB" sz="1500" dirty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</a:t>
            </a:r>
            <a:r>
              <a:rPr lang="en-GB" dirty="0" smtClean="0">
                <a:sym typeface="Wingdings"/>
              </a:rPr>
              <a:t>temperature and pressure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5915187" y="721704"/>
            <a:ext cx="3309818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>
                <a:sym typeface="Wingdings"/>
              </a:rPr>
              <a:t>Data collected in </a:t>
            </a:r>
            <a:r>
              <a:rPr lang="en-GB" dirty="0" err="1" smtClean="0">
                <a:sym typeface="Wingdings"/>
              </a:rPr>
              <a:t>csv</a:t>
            </a:r>
            <a:r>
              <a:rPr lang="en-GB" dirty="0" smtClean="0">
                <a:sym typeface="Wingdings"/>
              </a:rPr>
              <a:t> (</a:t>
            </a:r>
            <a:r>
              <a:rPr lang="en-GB" dirty="0" smtClean="0">
                <a:sym typeface="Wingdings"/>
              </a:rPr>
              <a:t>comma separated values</a:t>
            </a:r>
            <a:r>
              <a:rPr lang="en-GB" dirty="0" smtClean="0">
                <a:sym typeface="Wingdings"/>
              </a:rPr>
              <a:t>) files</a:t>
            </a:r>
            <a:endParaRPr lang="en-GB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ym typeface="Wingdings"/>
              </a:rPr>
              <a:t>They can be </a:t>
            </a:r>
            <a:r>
              <a:rPr lang="en-GB" dirty="0" err="1" smtClean="0">
                <a:sym typeface="Wingdings"/>
              </a:rPr>
              <a:t>analised</a:t>
            </a:r>
            <a:r>
              <a:rPr lang="en-GB" dirty="0" smtClean="0">
                <a:sym typeface="Wingdings"/>
              </a:rPr>
              <a:t> in </a:t>
            </a:r>
            <a:r>
              <a:rPr lang="en-GB" dirty="0" smtClean="0">
                <a:sym typeface="Wingdings"/>
              </a:rPr>
              <a:t>Excel</a:t>
            </a:r>
            <a:endParaRPr lang="en-US" dirty="0"/>
          </a:p>
        </p:txBody>
      </p:sp>
      <p:pic>
        <p:nvPicPr>
          <p:cNvPr id="2" name="Picture 1" descr="Schermata 2016-04-15 alle 15.53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182"/>
            <a:ext cx="9144000" cy="478187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1106148"/>
            <a:ext cx="9144000" cy="5080853"/>
            <a:chOff x="0" y="977900"/>
            <a:chExt cx="10080625" cy="5600700"/>
          </a:xfrm>
        </p:grpSpPr>
        <p:sp>
          <p:nvSpPr>
            <p:cNvPr id="5" name="Rectangle 4"/>
            <p:cNvSpPr/>
            <p:nvPr/>
          </p:nvSpPr>
          <p:spPr>
            <a:xfrm>
              <a:off x="0" y="977900"/>
              <a:ext cx="10080625" cy="56007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hermata 2016-04-15 alle 15.53.4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00" y="977900"/>
              <a:ext cx="8737600" cy="5600700"/>
            </a:xfrm>
            <a:prstGeom prst="rect">
              <a:avLst/>
            </a:prstGeom>
          </p:spPr>
        </p:pic>
      </p:grpSp>
      <p:pic>
        <p:nvPicPr>
          <p:cNvPr id="7" name="Picture 6" descr="Schermata 2016-04-15 alle 15.53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5" y="1108182"/>
            <a:ext cx="9144000" cy="443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3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Summary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0195" y="1354773"/>
            <a:ext cx="8191203" cy="2893756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marL="259204" indent="-259204">
              <a:lnSpc>
                <a:spcPct val="140000"/>
              </a:lnSpc>
              <a:buFont typeface="Wingdings" charset="2"/>
              <a:buChar char="ü"/>
            </a:pPr>
            <a:r>
              <a:rPr lang="en-US" sz="3300" dirty="0" smtClean="0"/>
              <a:t>basis for a good </a:t>
            </a:r>
            <a:r>
              <a:rPr lang="en-US" sz="3300" dirty="0" smtClean="0">
                <a:solidFill>
                  <a:srgbClr val="008000"/>
                </a:solidFill>
              </a:rPr>
              <a:t>data</a:t>
            </a:r>
            <a:r>
              <a:rPr lang="en-US" sz="3300" dirty="0" smtClean="0"/>
              <a:t> taking</a:t>
            </a:r>
            <a:endParaRPr lang="en-US" sz="3300" b="1" dirty="0">
              <a:solidFill>
                <a:srgbClr val="008000"/>
              </a:solidFill>
            </a:endParaRPr>
          </a:p>
          <a:p>
            <a:pPr marL="259204" indent="-259204">
              <a:lnSpc>
                <a:spcPct val="140000"/>
              </a:lnSpc>
              <a:buFont typeface="Wingdings" charset="2"/>
              <a:buChar char="ü"/>
            </a:pPr>
            <a:r>
              <a:rPr lang="en-US" sz="3300" dirty="0" smtClean="0"/>
              <a:t>EEE Data </a:t>
            </a:r>
            <a:r>
              <a:rPr lang="en-US" sz="3300" dirty="0"/>
              <a:t>Quality Monitor (</a:t>
            </a:r>
            <a:r>
              <a:rPr lang="en-US" sz="3300" b="1" dirty="0">
                <a:solidFill>
                  <a:srgbClr val="008000"/>
                </a:solidFill>
              </a:rPr>
              <a:t>DQM</a:t>
            </a:r>
            <a:r>
              <a:rPr lang="en-US" sz="3300" dirty="0"/>
              <a:t>) </a:t>
            </a:r>
          </a:p>
          <a:p>
            <a:pPr marL="259204" indent="-259204">
              <a:lnSpc>
                <a:spcPct val="140000"/>
              </a:lnSpc>
              <a:buFont typeface="Wingdings" charset="2"/>
              <a:buChar char="ü"/>
            </a:pPr>
            <a:r>
              <a:rPr lang="en-US" sz="3300" dirty="0" smtClean="0"/>
              <a:t>main quantities to be monitored</a:t>
            </a:r>
            <a:endParaRPr lang="en-US" sz="3300" dirty="0"/>
          </a:p>
          <a:p>
            <a:pPr marL="259204" indent="-259204">
              <a:lnSpc>
                <a:spcPct val="140000"/>
              </a:lnSpc>
              <a:buFont typeface="Wingdings" charset="2"/>
              <a:buChar char="ü"/>
            </a:pPr>
            <a:r>
              <a:rPr lang="en-US" sz="3300" dirty="0" smtClean="0"/>
              <a:t>data and tools to </a:t>
            </a:r>
            <a:r>
              <a:rPr lang="en-US" sz="3300" dirty="0" smtClean="0">
                <a:solidFill>
                  <a:srgbClr val="008000"/>
                </a:solidFill>
              </a:rPr>
              <a:t>analyze </a:t>
            </a:r>
            <a:r>
              <a:rPr lang="en-US" sz="3300" dirty="0" smtClean="0"/>
              <a:t>them</a:t>
            </a:r>
            <a:endParaRPr lang="en-US" sz="3300" b="1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3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4"/>
          <a:stretch/>
        </p:blipFill>
        <p:spPr>
          <a:xfrm>
            <a:off x="2741679" y="579907"/>
            <a:ext cx="6156005" cy="337031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8424" y="755652"/>
            <a:ext cx="3408208" cy="5863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79664"/>
            <a:ext cx="7464960" cy="659571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file root per </a:t>
            </a:r>
            <a:r>
              <a:rPr lang="en-US" dirty="0" err="1" smtClean="0">
                <a:latin typeface="Cambria"/>
                <a:cs typeface="Cambria"/>
              </a:rPr>
              <a:t>analisi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dati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8423" y="710829"/>
            <a:ext cx="9198524" cy="637754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GB" dirty="0" smtClean="0">
                <a:sym typeface="Wingdings"/>
              </a:rPr>
              <a:t>Data are also collected as root files</a:t>
            </a:r>
            <a:endParaRPr lang="en-GB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root </a:t>
            </a:r>
            <a:r>
              <a:rPr lang="en-GB" dirty="0" smtClean="0">
                <a:sym typeface="Wingdings"/>
              </a:rPr>
              <a:t>is a framework written </a:t>
            </a:r>
            <a:r>
              <a:rPr lang="en-GB" dirty="0" smtClean="0">
                <a:sym typeface="Wingdings"/>
              </a:rPr>
              <a:t>in </a:t>
            </a:r>
            <a:r>
              <a:rPr lang="en-GB" dirty="0" err="1" smtClean="0">
                <a:sym typeface="Wingdings"/>
              </a:rPr>
              <a:t>c++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372857" y="3002771"/>
            <a:ext cx="2695353" cy="3550964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05746" y="4479349"/>
            <a:ext cx="5344337" cy="1823000"/>
          </a:xfrm>
          <a:prstGeom prst="rect">
            <a:avLst/>
          </a:prstGeom>
          <a:ln>
            <a:noFill/>
          </a:ln>
        </p:spPr>
      </p:pic>
      <p:sp>
        <p:nvSpPr>
          <p:cNvPr id="14" name="Line 7"/>
          <p:cNvSpPr/>
          <p:nvPr/>
        </p:nvSpPr>
        <p:spPr>
          <a:xfrm flipV="1">
            <a:off x="3198316" y="4479350"/>
            <a:ext cx="3419328" cy="432487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190966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1672" y="799416"/>
            <a:ext cx="8800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err="1" smtClean="0"/>
              <a:t>It</a:t>
            </a:r>
            <a:r>
              <a:rPr lang="it-IT" dirty="0" smtClean="0"/>
              <a:t> is </a:t>
            </a:r>
            <a:r>
              <a:rPr lang="it-IT" dirty="0" err="1" smtClean="0"/>
              <a:t>possible</a:t>
            </a:r>
            <a:r>
              <a:rPr lang="it-IT" dirty="0" smtClean="0"/>
              <a:t> to </a:t>
            </a:r>
            <a:r>
              <a:rPr lang="it-IT" dirty="0" err="1" smtClean="0"/>
              <a:t>retrieve</a:t>
            </a:r>
            <a:r>
              <a:rPr lang="it-IT" dirty="0" smtClean="0"/>
              <a:t> some data from several </a:t>
            </a:r>
            <a:r>
              <a:rPr lang="it-IT" dirty="0" err="1" smtClean="0"/>
              <a:t>runs</a:t>
            </a:r>
            <a:r>
              <a:rPr lang="it-IT" dirty="0" smtClean="0"/>
              <a:t> by </a:t>
            </a:r>
            <a:r>
              <a:rPr lang="it-IT" dirty="0" err="1" smtClean="0"/>
              <a:t>using</a:t>
            </a:r>
            <a:r>
              <a:rPr lang="it-IT" dirty="0" smtClean="0"/>
              <a:t> the </a:t>
            </a:r>
            <a:r>
              <a:rPr lang="it-IT" dirty="0" err="1" smtClean="0"/>
              <a:t>elog</a:t>
            </a: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Real data and MC data are </a:t>
            </a:r>
            <a:r>
              <a:rPr lang="it-IT" dirty="0" err="1" smtClean="0"/>
              <a:t>available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This </a:t>
            </a:r>
            <a:r>
              <a:rPr lang="it-IT" dirty="0" err="1" smtClean="0"/>
              <a:t>tool</a:t>
            </a:r>
            <a:r>
              <a:rPr lang="it-IT" dirty="0" smtClean="0"/>
              <a:t> has been </a:t>
            </a:r>
            <a:r>
              <a:rPr lang="it-IT" dirty="0" err="1" smtClean="0"/>
              <a:t>used</a:t>
            </a:r>
            <a:r>
              <a:rPr lang="it-IT" dirty="0" smtClean="0"/>
              <a:t> for ICD 2017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5050"/>
            <a:ext cx="6518288" cy="3629025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H="1">
            <a:off x="3895725" y="2943225"/>
            <a:ext cx="590550" cy="3714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17" idx="1"/>
          </p:cNvCxnSpPr>
          <p:nvPr/>
        </p:nvCxnSpPr>
        <p:spPr>
          <a:xfrm flipH="1" flipV="1">
            <a:off x="4914900" y="3648079"/>
            <a:ext cx="857250" cy="14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14" idx="1"/>
          </p:cNvCxnSpPr>
          <p:nvPr/>
        </p:nvCxnSpPr>
        <p:spPr>
          <a:xfrm flipH="1" flipV="1">
            <a:off x="3705226" y="5810250"/>
            <a:ext cx="790574" cy="318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495800" y="59436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Cut to have good tracks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305300" y="2571750"/>
            <a:ext cx="187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Chose a telescope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772150" y="2924175"/>
            <a:ext cx="3371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Chose date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(no more than 2 or 3 days)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Please check output dimensions before asking many days and have too big files</a:t>
            </a:r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1476375" y="3009901"/>
            <a:ext cx="1543050" cy="30098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0" y="5915025"/>
            <a:ext cx="260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Tip it if you want MC data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1" y="-79665"/>
            <a:ext cx="8688933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Cambria"/>
                <a:cs typeface="Cambria"/>
              </a:rPr>
              <a:t>E-log: </a:t>
            </a:r>
            <a:r>
              <a:rPr lang="it-IT" dirty="0" smtClean="0">
                <a:latin typeface="Cambria"/>
                <a:cs typeface="Cambria"/>
              </a:rPr>
              <a:t>data </a:t>
            </a:r>
            <a:r>
              <a:rPr lang="it-IT" dirty="0" err="1" smtClean="0">
                <a:latin typeface="Cambria"/>
                <a:cs typeface="Cambria"/>
              </a:rPr>
              <a:t>query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8424" y="509312"/>
            <a:ext cx="7522425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0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39937" y="3035507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Back up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48360" y="3624484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5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Team Viewer and Data Taking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hermata 2016-04-13 alle 00.16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188"/>
            <a:ext cx="9144000" cy="55512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69336" y="649245"/>
            <a:ext cx="1837349" cy="369332"/>
            <a:chOff x="1178868" y="715673"/>
            <a:chExt cx="2025550" cy="407121"/>
          </a:xfrm>
        </p:grpSpPr>
        <p:sp>
          <p:nvSpPr>
            <p:cNvPr id="4" name="Rectangle 3"/>
            <p:cNvSpPr/>
            <p:nvPr/>
          </p:nvSpPr>
          <p:spPr>
            <a:xfrm>
              <a:off x="1210222" y="736411"/>
              <a:ext cx="183121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78868" y="715673"/>
              <a:ext cx="2025550" cy="4071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controllo</a:t>
              </a:r>
              <a:r>
                <a:rPr lang="en-US" dirty="0" smtClean="0"/>
                <a:t> </a:t>
              </a:r>
              <a:r>
                <a:rPr lang="en-US" dirty="0" err="1" smtClean="0"/>
                <a:t>tensioni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12258" y="4073366"/>
            <a:ext cx="2191207" cy="369332"/>
            <a:chOff x="1178867" y="715673"/>
            <a:chExt cx="2117781" cy="411071"/>
          </a:xfrm>
        </p:grpSpPr>
        <p:sp>
          <p:nvSpPr>
            <p:cNvPr id="10" name="Rectangle 9"/>
            <p:cNvSpPr/>
            <p:nvPr/>
          </p:nvSpPr>
          <p:spPr>
            <a:xfrm>
              <a:off x="1210222" y="736411"/>
              <a:ext cx="183121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78867" y="715673"/>
              <a:ext cx="2117781" cy="411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monitoraggio</a:t>
              </a:r>
              <a:r>
                <a:rPr lang="en-US" dirty="0" smtClean="0"/>
                <a:t> T e p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56618" y="964432"/>
            <a:ext cx="1382781" cy="423366"/>
            <a:chOff x="1178868" y="715673"/>
            <a:chExt cx="1862564" cy="390070"/>
          </a:xfrm>
        </p:grpSpPr>
        <p:sp>
          <p:nvSpPr>
            <p:cNvPr id="13" name="Rectangle 12"/>
            <p:cNvSpPr/>
            <p:nvPr/>
          </p:nvSpPr>
          <p:spPr>
            <a:xfrm>
              <a:off x="1210222" y="736411"/>
              <a:ext cx="183121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78868" y="715673"/>
              <a:ext cx="1796377" cy="340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acquisizione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382098" y="6236858"/>
            <a:ext cx="5880951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US" b="1" dirty="0" smtClean="0"/>
              <a:t>!!! remote control of all the telescopes is always possible!!!</a:t>
            </a:r>
          </a:p>
        </p:txBody>
      </p:sp>
    </p:spTree>
    <p:extLst>
      <p:ext uri="{BB962C8B-B14F-4D97-AF65-F5344CB8AC3E}">
        <p14:creationId xmlns:p14="http://schemas.microsoft.com/office/powerpoint/2010/main" val="305849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hermata 2015-11-02 alle 17.49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" y="761878"/>
            <a:ext cx="8152276" cy="60575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56526" y="3726453"/>
            <a:ext cx="2459564" cy="2079557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03579" y="3708287"/>
            <a:ext cx="2519457" cy="2031315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marL="285720" indent="-285720">
              <a:buClr>
                <a:schemeClr val="tx1"/>
              </a:buClr>
              <a:buFont typeface="Wingdings" charset="2"/>
              <a:buChar char="ü"/>
            </a:pPr>
            <a:r>
              <a:rPr lang="it-IT" dirty="0" err="1" smtClean="0">
                <a:solidFill>
                  <a:srgbClr val="FF0000"/>
                </a:solidFill>
              </a:rPr>
              <a:t>multeplicity</a:t>
            </a:r>
            <a:r>
              <a:rPr lang="it-IT" dirty="0" smtClean="0"/>
              <a:t> of 24 </a:t>
            </a:r>
          </a:p>
          <a:p>
            <a:r>
              <a:rPr lang="it-IT" dirty="0" err="1" smtClean="0"/>
              <a:t>channels</a:t>
            </a:r>
            <a:r>
              <a:rPr lang="it-IT" dirty="0" smtClean="0"/>
              <a:t> of a single FEA</a:t>
            </a:r>
          </a:p>
          <a:p>
            <a:pPr marL="285720" indent="-285720">
              <a:buFont typeface="Wingdings" charset="2"/>
              <a:buChar char="ü"/>
            </a:pPr>
            <a:r>
              <a:rPr lang="it-IT" dirty="0" err="1" smtClean="0"/>
              <a:t>possibility</a:t>
            </a:r>
            <a:r>
              <a:rPr lang="it-IT" dirty="0" smtClean="0"/>
              <a:t> to </a:t>
            </a:r>
            <a:r>
              <a:rPr lang="it-IT" dirty="0" err="1" smtClean="0"/>
              <a:t>check</a:t>
            </a:r>
            <a:endParaRPr lang="it-IT" dirty="0" smtClean="0"/>
          </a:p>
          <a:p>
            <a:r>
              <a:rPr lang="it-IT" dirty="0" smtClean="0"/>
              <a:t>     the </a:t>
            </a:r>
            <a:r>
              <a:rPr lang="it-IT" dirty="0" err="1" smtClean="0"/>
              <a:t>correct</a:t>
            </a:r>
            <a:r>
              <a:rPr lang="it-IT" dirty="0" smtClean="0"/>
              <a:t> </a:t>
            </a:r>
            <a:r>
              <a:rPr lang="it-IT" dirty="0" err="1" smtClean="0"/>
              <a:t>behavior</a:t>
            </a:r>
            <a:endParaRPr lang="it-IT" dirty="0" smtClean="0"/>
          </a:p>
          <a:p>
            <a:r>
              <a:rPr lang="it-IT" dirty="0" smtClean="0"/>
              <a:t>     of </a:t>
            </a:r>
            <a:r>
              <a:rPr lang="it-IT" dirty="0" err="1" smtClean="0"/>
              <a:t>each</a:t>
            </a:r>
            <a:r>
              <a:rPr lang="it-IT" dirty="0" smtClean="0"/>
              <a:t> single </a:t>
            </a:r>
            <a:r>
              <a:rPr lang="it-IT" dirty="0" err="1" smtClean="0"/>
              <a:t>channel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and </a:t>
            </a:r>
            <a:r>
              <a:rPr lang="it-IT" dirty="0" err="1" smtClean="0"/>
              <a:t>identify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dead</a:t>
            </a:r>
            <a:r>
              <a:rPr lang="it-IT" dirty="0" smtClean="0"/>
              <a:t> or </a:t>
            </a:r>
          </a:p>
          <a:p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dirty="0" err="1" smtClean="0">
                <a:solidFill>
                  <a:srgbClr val="FF0000"/>
                </a:solidFill>
              </a:rPr>
              <a:t>noisy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channels</a:t>
            </a:r>
            <a:endParaRPr lang="it-IT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Strip multiplicity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98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hermata 2015-11-02 alle 17.49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1000"/>
            <a:ext cx="8220553" cy="60836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5822" y="3644526"/>
            <a:ext cx="2598178" cy="1736149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92877" y="3626359"/>
            <a:ext cx="2723802" cy="1754316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marL="285720" indent="-285720">
              <a:buClr>
                <a:schemeClr val="tx1"/>
              </a:buClr>
              <a:buFont typeface="Wingdings" charset="2"/>
              <a:buChar char="ü"/>
            </a:pPr>
            <a:r>
              <a:rPr lang="it-IT" dirty="0" err="1" smtClean="0">
                <a:solidFill>
                  <a:srgbClr val="FF0000"/>
                </a:solidFill>
              </a:rPr>
              <a:t>molteplicity</a:t>
            </a:r>
            <a:r>
              <a:rPr lang="it-IT" dirty="0" smtClean="0"/>
              <a:t> of </a:t>
            </a:r>
            <a:r>
              <a:rPr lang="it-IT" dirty="0" err="1" smtClean="0"/>
              <a:t>triggered</a:t>
            </a:r>
            <a:r>
              <a:rPr lang="it-IT" dirty="0" smtClean="0"/>
              <a:t> </a:t>
            </a:r>
          </a:p>
          <a:p>
            <a:pPr>
              <a:buClr>
                <a:schemeClr val="tx1"/>
              </a:buClr>
            </a:pPr>
            <a:r>
              <a:rPr lang="it-IT" dirty="0"/>
              <a:t> </a:t>
            </a:r>
            <a:r>
              <a:rPr lang="it-IT" dirty="0" smtClean="0"/>
              <a:t>     </a:t>
            </a:r>
            <a:r>
              <a:rPr lang="it-IT" dirty="0" err="1" smtClean="0"/>
              <a:t>events</a:t>
            </a:r>
            <a:endParaRPr lang="it-IT" dirty="0" smtClean="0"/>
          </a:p>
          <a:p>
            <a:pPr marL="285720" indent="-285720">
              <a:buClr>
                <a:schemeClr val="tx1"/>
              </a:buClr>
              <a:buFont typeface="Wingdings" charset="2"/>
              <a:buChar char="ü"/>
            </a:pP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strips</a:t>
            </a:r>
            <a:r>
              <a:rPr lang="it-IT" dirty="0" smtClean="0"/>
              <a:t> </a:t>
            </a:r>
            <a:r>
              <a:rPr lang="it-IT" dirty="0" err="1" smtClean="0"/>
              <a:t>giving</a:t>
            </a:r>
            <a:r>
              <a:rPr lang="it-IT" dirty="0" smtClean="0"/>
              <a:t> </a:t>
            </a:r>
          </a:p>
          <a:p>
            <a:pPr>
              <a:buClr>
                <a:schemeClr val="tx1"/>
              </a:buClr>
            </a:pPr>
            <a:r>
              <a:rPr lang="it-IT" dirty="0"/>
              <a:t> </a:t>
            </a:r>
            <a:r>
              <a:rPr lang="it-IT" dirty="0" smtClean="0"/>
              <a:t>     a </a:t>
            </a:r>
            <a:r>
              <a:rPr lang="it-IT" dirty="0" err="1" smtClean="0"/>
              <a:t>signal</a:t>
            </a:r>
            <a:r>
              <a:rPr lang="it-IT" dirty="0" smtClean="0"/>
              <a:t> in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event</a:t>
            </a:r>
            <a:endParaRPr lang="it-IT" dirty="0" smtClean="0"/>
          </a:p>
          <a:p>
            <a:pPr marL="285720" indent="-285720">
              <a:buClr>
                <a:schemeClr val="tx1"/>
              </a:buClr>
              <a:buFont typeface="Wingdings" charset="2"/>
              <a:buChar char="ü"/>
            </a:pPr>
            <a:r>
              <a:rPr lang="it-IT" dirty="0"/>
              <a:t>t</a:t>
            </a:r>
            <a:r>
              <a:rPr lang="it-IT" dirty="0" smtClean="0"/>
              <a:t>he distribuzione </a:t>
            </a:r>
            <a:r>
              <a:rPr lang="it-IT" dirty="0" err="1" smtClean="0"/>
              <a:t>has</a:t>
            </a:r>
            <a:r>
              <a:rPr lang="it-IT" dirty="0" smtClean="0"/>
              <a:t> to </a:t>
            </a:r>
          </a:p>
          <a:p>
            <a:pPr>
              <a:buClr>
                <a:schemeClr val="tx1"/>
              </a:buClr>
            </a:pPr>
            <a:r>
              <a:rPr lang="it-IT" dirty="0"/>
              <a:t> </a:t>
            </a:r>
            <a:r>
              <a:rPr lang="it-IT" dirty="0" smtClean="0"/>
              <a:t>     be </a:t>
            </a:r>
            <a:r>
              <a:rPr lang="it-IT" dirty="0" err="1" smtClean="0"/>
              <a:t>peaked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Event multiplicity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8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39937" y="3035507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Analysis example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48360" y="3624484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39937" y="4000081"/>
            <a:ext cx="8592893" cy="637754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marL="311045" indent="-311045">
              <a:buFont typeface="Wingdings" charset="2"/>
              <a:buChar char="ü"/>
            </a:pPr>
            <a:r>
              <a:rPr lang="en-US" dirty="0">
                <a:latin typeface="Cambria"/>
                <a:cs typeface="Cambria"/>
              </a:rPr>
              <a:t>d</a:t>
            </a:r>
            <a:r>
              <a:rPr lang="en-US" dirty="0" smtClean="0">
                <a:latin typeface="Cambria"/>
                <a:cs typeface="Cambria"/>
              </a:rPr>
              <a:t>ependence of rate from temperature and pressure(lecture from I. </a:t>
            </a:r>
            <a:r>
              <a:rPr lang="en-US" dirty="0" err="1" smtClean="0">
                <a:latin typeface="Cambria"/>
                <a:cs typeface="Cambria"/>
              </a:rPr>
              <a:t>Gnesi</a:t>
            </a:r>
            <a:r>
              <a:rPr lang="en-US" dirty="0" smtClean="0">
                <a:latin typeface="Cambria"/>
                <a:cs typeface="Cambria"/>
              </a:rPr>
              <a:t>, 16 April)</a:t>
            </a:r>
            <a:endParaRPr lang="en-US" dirty="0">
              <a:latin typeface="Cambria"/>
              <a:cs typeface="Cambria"/>
            </a:endParaRPr>
          </a:p>
          <a:p>
            <a:pPr marL="311045" indent="-311045">
              <a:buFont typeface="Wingdings" charset="2"/>
              <a:buChar char="ü"/>
            </a:pPr>
            <a:r>
              <a:rPr lang="en-US" dirty="0" smtClean="0">
                <a:latin typeface="Cambria"/>
                <a:cs typeface="Cambria"/>
              </a:rPr>
              <a:t>effect of solar flares on the cosmic ray flux (lecture from I</a:t>
            </a:r>
            <a:r>
              <a:rPr lang="en-US" dirty="0">
                <a:latin typeface="Cambria"/>
                <a:cs typeface="Cambria"/>
              </a:rPr>
              <a:t>. </a:t>
            </a:r>
            <a:r>
              <a:rPr lang="en-US" dirty="0" err="1">
                <a:latin typeface="Cambria"/>
                <a:cs typeface="Cambria"/>
              </a:rPr>
              <a:t>Gnesi</a:t>
            </a:r>
            <a:r>
              <a:rPr lang="en-US" dirty="0">
                <a:latin typeface="Cambria"/>
                <a:cs typeface="Cambria"/>
              </a:rPr>
              <a:t>, 16 </a:t>
            </a:r>
            <a:r>
              <a:rPr lang="en-US" dirty="0" smtClean="0">
                <a:latin typeface="Cambria"/>
                <a:cs typeface="Cambria"/>
              </a:rPr>
              <a:t>April)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7514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rmata 2015-02-19 alle 18.55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7"/>
          <a:stretch/>
        </p:blipFill>
        <p:spPr>
          <a:xfrm>
            <a:off x="5606143" y="481869"/>
            <a:ext cx="3523466" cy="612321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>
                <a:latin typeface="Cambria"/>
                <a:cs typeface="Cambria"/>
              </a:rPr>
              <a:t>Barometric</a:t>
            </a:r>
            <a:r>
              <a:rPr lang="it-IT" dirty="0" smtClean="0">
                <a:latin typeface="Cambria"/>
                <a:cs typeface="Cambria"/>
              </a:rPr>
              <a:t> </a:t>
            </a:r>
            <a:r>
              <a:rPr lang="it-IT" dirty="0" err="1" smtClean="0">
                <a:latin typeface="Cambria"/>
                <a:cs typeface="Cambria"/>
              </a:rPr>
              <a:t>corrections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Shape 4"/>
          <p:cNvSpPr txBox="1"/>
          <p:nvPr/>
        </p:nvSpPr>
        <p:spPr>
          <a:xfrm>
            <a:off x="143328" y="746399"/>
            <a:ext cx="7493001" cy="1360228"/>
          </a:xfrm>
          <a:prstGeom prst="rect">
            <a:avLst/>
          </a:prstGeom>
        </p:spPr>
        <p:txBody>
          <a:bodyPr lIns="98293" tIns="57474" rIns="98293" bIns="57474"/>
          <a:lstStyle/>
          <a:p>
            <a:pPr marL="342900" indent="-342900">
              <a:buFont typeface="Wingdings" charset="2"/>
              <a:buChar char="ü"/>
            </a:pPr>
            <a:r>
              <a:rPr lang="en-GB" sz="2200" b="1" dirty="0" smtClean="0">
                <a:solidFill>
                  <a:srgbClr val="FF0000"/>
                </a:solidFill>
                <a:latin typeface="Arial"/>
                <a:ea typeface="Arial"/>
              </a:rPr>
              <a:t>didactic experiments on cosmic rays</a:t>
            </a:r>
          </a:p>
          <a:p>
            <a:pPr marL="342900" indent="-342900">
              <a:buFont typeface="Wingdings" charset="2"/>
              <a:buChar char="ü"/>
            </a:pPr>
            <a:r>
              <a:rPr lang="en-GB" sz="2200" b="1" dirty="0" smtClean="0">
                <a:solidFill>
                  <a:srgbClr val="FF0000"/>
                </a:solidFill>
                <a:latin typeface="Arial"/>
                <a:ea typeface="Arial"/>
              </a:rPr>
              <a:t>measurement with Geiger counters </a:t>
            </a:r>
          </a:p>
          <a:p>
            <a:r>
              <a:rPr lang="en-GB" sz="2200" b="1" dirty="0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GB" sz="2200" b="1" dirty="0" smtClean="0">
                <a:solidFill>
                  <a:srgbClr val="FF0000"/>
                </a:solidFill>
                <a:latin typeface="Arial"/>
                <a:ea typeface="Arial"/>
              </a:rPr>
              <a:t>     and scintillators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" name="TextShape 4"/>
          <p:cNvSpPr txBox="1"/>
          <p:nvPr/>
        </p:nvSpPr>
        <p:spPr>
          <a:xfrm>
            <a:off x="595086" y="2508524"/>
            <a:ext cx="3294743" cy="840949"/>
          </a:xfrm>
          <a:prstGeom prst="rect">
            <a:avLst/>
          </a:prstGeom>
        </p:spPr>
        <p:txBody>
          <a:bodyPr lIns="98293" tIns="57474" rIns="98293" bIns="57474"/>
          <a:lstStyle/>
          <a:p>
            <a:r>
              <a:rPr lang="en-GB" sz="2200" b="1" dirty="0" smtClean="0">
                <a:latin typeface="Arial"/>
                <a:ea typeface="Arial"/>
              </a:rPr>
              <a:t>measurement of the </a:t>
            </a:r>
          </a:p>
          <a:p>
            <a:r>
              <a:rPr lang="en-GB" sz="2200" b="1" dirty="0" smtClean="0">
                <a:latin typeface="Arial"/>
                <a:ea typeface="Arial"/>
              </a:rPr>
              <a:t>barometric effect</a:t>
            </a:r>
            <a:endParaRPr dirty="0"/>
          </a:p>
        </p:txBody>
      </p:sp>
      <p:sp>
        <p:nvSpPr>
          <p:cNvPr id="7" name="TextShape 4"/>
          <p:cNvSpPr txBox="1"/>
          <p:nvPr/>
        </p:nvSpPr>
        <p:spPr>
          <a:xfrm>
            <a:off x="108423" y="3819700"/>
            <a:ext cx="3294743" cy="840949"/>
          </a:xfrm>
          <a:prstGeom prst="rect">
            <a:avLst/>
          </a:prstGeom>
        </p:spPr>
        <p:txBody>
          <a:bodyPr lIns="98293" tIns="57474" rIns="98293" bIns="57474"/>
          <a:lstStyle/>
          <a:p>
            <a:r>
              <a:rPr lang="en-GB" sz="2200" b="1" dirty="0" smtClean="0">
                <a:latin typeface="Arial"/>
                <a:ea typeface="Arial"/>
              </a:rPr>
              <a:t>pressure variations affect the secondary cosmic ray flux according to the law:</a:t>
            </a:r>
            <a:endParaRPr dirty="0"/>
          </a:p>
        </p:txBody>
      </p:sp>
      <p:sp>
        <p:nvSpPr>
          <p:cNvPr id="8" name="TextShape 4"/>
          <p:cNvSpPr txBox="1"/>
          <p:nvPr/>
        </p:nvSpPr>
        <p:spPr>
          <a:xfrm>
            <a:off x="322943" y="5550529"/>
            <a:ext cx="3294743" cy="840949"/>
          </a:xfrm>
          <a:prstGeom prst="rect">
            <a:avLst/>
          </a:prstGeom>
        </p:spPr>
        <p:txBody>
          <a:bodyPr lIns="98293" tIns="57474" rIns="98293" bIns="57474"/>
          <a:lstStyle/>
          <a:p>
            <a:r>
              <a:rPr lang="en-GB" sz="2200" b="1" dirty="0" smtClean="0">
                <a:latin typeface="Symbol" charset="2"/>
                <a:ea typeface="Arial"/>
                <a:cs typeface="Symbol" charset="2"/>
              </a:rPr>
              <a:t>D</a:t>
            </a:r>
            <a:r>
              <a:rPr lang="en-GB" sz="2200" b="1" dirty="0" smtClean="0">
                <a:latin typeface="Arial"/>
                <a:ea typeface="Arial"/>
              </a:rPr>
              <a:t>I = -</a:t>
            </a:r>
            <a:r>
              <a:rPr lang="en-GB" sz="2200" b="1" dirty="0" err="1" smtClean="0">
                <a:latin typeface="Symbol" charset="2"/>
                <a:ea typeface="Arial"/>
                <a:cs typeface="Symbol" charset="2"/>
              </a:rPr>
              <a:t>bD</a:t>
            </a:r>
            <a:r>
              <a:rPr lang="en-GB" sz="2200" b="1" dirty="0" err="1" smtClean="0">
                <a:latin typeface="Arial"/>
                <a:ea typeface="Arial"/>
              </a:rPr>
              <a:t>p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3290561" y="3793421"/>
            <a:ext cx="244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/>
                <a:ea typeface="Arial"/>
              </a:rPr>
              <a:t>atmospheric pressure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757819" y="5465800"/>
            <a:ext cx="2985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/>
                <a:ea typeface="Arial"/>
              </a:rPr>
              <a:t>yield corrected by pressure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395901" y="2078385"/>
            <a:ext cx="130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latin typeface="Arial"/>
                <a:ea typeface="Arial"/>
              </a:rPr>
              <a:t>muon</a:t>
            </a:r>
            <a:r>
              <a:rPr lang="en-GB" dirty="0" smtClean="0">
                <a:latin typeface="Arial"/>
                <a:ea typeface="Arial"/>
              </a:rPr>
              <a:t> yield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83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51"/>
          <p:cNvPicPr/>
          <p:nvPr/>
        </p:nvPicPr>
        <p:blipFill rotWithShape="1">
          <a:blip r:embed="rId2"/>
          <a:srcRect r="3020" b="4431"/>
          <a:stretch/>
        </p:blipFill>
        <p:spPr>
          <a:xfrm rot="30000">
            <a:off x="4213578" y="1492499"/>
            <a:ext cx="4826363" cy="5258481"/>
          </a:xfrm>
          <a:prstGeom prst="rect">
            <a:avLst/>
          </a:prstGeom>
          <a:ln>
            <a:noFill/>
          </a:ln>
        </p:spPr>
      </p:pic>
      <p:sp>
        <p:nvSpPr>
          <p:cNvPr id="255" name="TextShape 3"/>
          <p:cNvSpPr txBox="1"/>
          <p:nvPr/>
        </p:nvSpPr>
        <p:spPr>
          <a:xfrm>
            <a:off x="2211953" y="587298"/>
            <a:ext cx="6998796" cy="1671464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sz="2200" b="1" dirty="0" smtClean="0">
                <a:latin typeface="Arial"/>
                <a:ea typeface="Arial"/>
              </a:rPr>
              <a:t>atmospheric pressure</a:t>
            </a:r>
            <a:r>
              <a:rPr lang="en-GB" sz="2200" dirty="0" smtClean="0">
                <a:latin typeface="Arial"/>
                <a:ea typeface="Arial"/>
              </a:rPr>
              <a:t> is a direct measurement of the amount of air to be crossed by a </a:t>
            </a:r>
            <a:r>
              <a:rPr lang="en-GB" sz="2200" b="1" dirty="0" smtClean="0">
                <a:latin typeface="Arial"/>
                <a:ea typeface="Arial"/>
              </a:rPr>
              <a:t>shower</a:t>
            </a:r>
            <a:r>
              <a:rPr lang="en-GB" sz="2200" dirty="0" smtClean="0">
                <a:latin typeface="Arial"/>
                <a:ea typeface="Arial"/>
              </a:rPr>
              <a:t> </a:t>
            </a:r>
            <a:r>
              <a:rPr lang="en-GB" sz="2200" b="1" dirty="0" smtClean="0">
                <a:latin typeface="Arial"/>
                <a:ea typeface="Arial"/>
              </a:rPr>
              <a:t>before reaching the telescope</a:t>
            </a:r>
            <a:endParaRPr dirty="0"/>
          </a:p>
        </p:txBody>
      </p:sp>
      <p:pic>
        <p:nvPicPr>
          <p:cNvPr id="256" name="Picture 255"/>
          <p:cNvPicPr/>
          <p:nvPr/>
        </p:nvPicPr>
        <p:blipFill>
          <a:blip r:embed="rId3"/>
          <a:stretch>
            <a:fillRect/>
          </a:stretch>
        </p:blipFill>
        <p:spPr>
          <a:xfrm>
            <a:off x="-12409" y="1644031"/>
            <a:ext cx="4373173" cy="3232870"/>
          </a:xfrm>
          <a:prstGeom prst="rect">
            <a:avLst/>
          </a:prstGeom>
          <a:ln>
            <a:noFill/>
          </a:ln>
        </p:spPr>
      </p:pic>
      <p:sp>
        <p:nvSpPr>
          <p:cNvPr id="257" name="TextShape 4"/>
          <p:cNvSpPr txBox="1"/>
          <p:nvPr/>
        </p:nvSpPr>
        <p:spPr>
          <a:xfrm>
            <a:off x="166868" y="5190750"/>
            <a:ext cx="3977720" cy="1360228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sz="2200" b="1" dirty="0" smtClean="0">
                <a:latin typeface="Arial"/>
                <a:ea typeface="Arial"/>
              </a:rPr>
              <a:t>pressure</a:t>
            </a:r>
            <a:r>
              <a:rPr lang="en-GB" sz="2200" dirty="0" smtClean="0">
                <a:latin typeface="Arial"/>
                <a:ea typeface="Arial"/>
              </a:rPr>
              <a:t> variations cause variations in the particle </a:t>
            </a:r>
            <a:r>
              <a:rPr lang="en-GB" sz="2200" b="1" dirty="0" smtClean="0">
                <a:latin typeface="Arial"/>
                <a:ea typeface="Arial"/>
              </a:rPr>
              <a:t>flux</a:t>
            </a:r>
            <a:r>
              <a:rPr lang="en-GB" sz="2200" dirty="0" smtClean="0">
                <a:latin typeface="Arial"/>
                <a:ea typeface="Arial"/>
              </a:rPr>
              <a:t> measured by the telescope</a:t>
            </a:r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>
                <a:latin typeface="Cambria"/>
                <a:cs typeface="Cambria"/>
              </a:rPr>
              <a:t>Barometric</a:t>
            </a:r>
            <a:r>
              <a:rPr lang="it-IT" dirty="0" smtClean="0">
                <a:latin typeface="Cambria"/>
                <a:cs typeface="Cambria"/>
              </a:rPr>
              <a:t> </a:t>
            </a:r>
            <a:r>
              <a:rPr lang="it-IT" dirty="0" err="1" smtClean="0">
                <a:latin typeface="Cambria"/>
                <a:cs typeface="Cambria"/>
              </a:rPr>
              <a:t>corrections</a:t>
            </a:r>
            <a:endParaRPr lang="en-US" baseline="30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9735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852977" y="503485"/>
            <a:ext cx="5225472" cy="1048993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it-IT" dirty="0" smtClean="0">
                <a:latin typeface="Arial"/>
              </a:rPr>
              <a:t>pressure can be </a:t>
            </a:r>
            <a:r>
              <a:rPr lang="it-IT" dirty="0" err="1" smtClean="0">
                <a:latin typeface="Arial"/>
              </a:rPr>
              <a:t>read</a:t>
            </a:r>
            <a:endParaRPr dirty="0"/>
          </a:p>
          <a:p>
            <a:pPr marL="311045" indent="-311045" algn="ctr">
              <a:buFont typeface="Wingdings" charset="2"/>
              <a:buChar char="ü"/>
            </a:pPr>
            <a:r>
              <a:rPr lang="en-US" dirty="0" smtClean="0">
                <a:latin typeface="Arial"/>
              </a:rPr>
              <a:t>b</a:t>
            </a:r>
            <a:r>
              <a:rPr lang="en-GB" dirty="0" smtClean="0">
                <a:latin typeface="Arial"/>
              </a:rPr>
              <a:t>y </a:t>
            </a:r>
            <a:r>
              <a:rPr lang="en-GB" b="1" dirty="0" smtClean="0">
                <a:latin typeface="Arial"/>
              </a:rPr>
              <a:t>weather </a:t>
            </a:r>
            <a:r>
              <a:rPr lang="en-GB" b="1" dirty="0">
                <a:latin typeface="Arial"/>
              </a:rPr>
              <a:t>station</a:t>
            </a:r>
            <a:r>
              <a:rPr lang="en-GB" dirty="0">
                <a:latin typeface="Arial"/>
              </a:rPr>
              <a:t> </a:t>
            </a:r>
            <a:r>
              <a:rPr lang="en-GB" dirty="0" smtClean="0">
                <a:latin typeface="Arial"/>
              </a:rPr>
              <a:t>(if possible)</a:t>
            </a:r>
            <a:endParaRPr lang="en-GB" dirty="0"/>
          </a:p>
          <a:p>
            <a:pPr marL="311045" indent="-311045" algn="ctr">
              <a:buFont typeface="Wingdings" charset="2"/>
              <a:buChar char="ü"/>
            </a:pPr>
            <a:r>
              <a:rPr lang="en-GB" dirty="0" smtClean="0">
                <a:solidFill>
                  <a:srgbClr val="660066"/>
                </a:solidFill>
                <a:latin typeface="Arial"/>
              </a:rPr>
              <a:t>by </a:t>
            </a:r>
            <a:r>
              <a:rPr lang="en-GB" b="1" dirty="0" err="1">
                <a:solidFill>
                  <a:srgbClr val="660066"/>
                </a:solidFill>
                <a:latin typeface="Arial"/>
              </a:rPr>
              <a:t>siti</a:t>
            </a:r>
            <a:r>
              <a:rPr lang="en-GB" b="1" dirty="0">
                <a:solidFill>
                  <a:srgbClr val="660066"/>
                </a:solidFill>
                <a:latin typeface="Arial"/>
              </a:rPr>
              <a:t> di </a:t>
            </a:r>
            <a:r>
              <a:rPr lang="en-GB" b="1" dirty="0" err="1">
                <a:solidFill>
                  <a:srgbClr val="660066"/>
                </a:solidFill>
                <a:latin typeface="Arial"/>
              </a:rPr>
              <a:t>rilevamento</a:t>
            </a:r>
            <a:r>
              <a:rPr lang="en-GB" dirty="0">
                <a:solidFill>
                  <a:srgbClr val="660066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660066"/>
                </a:solidFill>
                <a:latin typeface="Arial"/>
              </a:rPr>
              <a:t>nelle</a:t>
            </a:r>
            <a:r>
              <a:rPr lang="en-GB" dirty="0">
                <a:solidFill>
                  <a:srgbClr val="660066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660066"/>
                </a:solidFill>
                <a:latin typeface="Arial"/>
              </a:rPr>
              <a:t>vicinanze</a:t>
            </a:r>
            <a:endParaRPr dirty="0">
              <a:solidFill>
                <a:srgbClr val="660066"/>
              </a:solidFill>
            </a:endParaRPr>
          </a:p>
        </p:txBody>
      </p:sp>
      <p:pic>
        <p:nvPicPr>
          <p:cNvPr id="261" name="Picture 260"/>
          <p:cNvPicPr/>
          <p:nvPr/>
        </p:nvPicPr>
        <p:blipFill>
          <a:blip r:embed="rId2"/>
          <a:stretch>
            <a:fillRect/>
          </a:stretch>
        </p:blipFill>
        <p:spPr>
          <a:xfrm>
            <a:off x="663879" y="1518623"/>
            <a:ext cx="7879353" cy="5339672"/>
          </a:xfrm>
          <a:prstGeom prst="rect">
            <a:avLst/>
          </a:prstGeom>
          <a:ln>
            <a:noFill/>
          </a:ln>
        </p:spPr>
      </p:pic>
      <p:sp>
        <p:nvSpPr>
          <p:cNvPr id="262" name="Line 4"/>
          <p:cNvSpPr/>
          <p:nvPr/>
        </p:nvSpPr>
        <p:spPr>
          <a:xfrm>
            <a:off x="3649536" y="1327243"/>
            <a:ext cx="2239488" cy="912480"/>
          </a:xfrm>
          <a:prstGeom prst="line">
            <a:avLst/>
          </a:prstGeom>
          <a:ln w="36720">
            <a:solidFill>
              <a:srgbClr val="FF3333"/>
            </a:solidFill>
            <a:round/>
            <a:tailEnd type="triangle" w="med" len="med"/>
          </a:ln>
        </p:spPr>
      </p:sp>
      <p:sp>
        <p:nvSpPr>
          <p:cNvPr id="263" name="Line 5"/>
          <p:cNvSpPr/>
          <p:nvPr/>
        </p:nvSpPr>
        <p:spPr>
          <a:xfrm flipH="1">
            <a:off x="3317760" y="1327243"/>
            <a:ext cx="331776" cy="1742007"/>
          </a:xfrm>
          <a:prstGeom prst="line">
            <a:avLst/>
          </a:prstGeom>
          <a:ln w="36720">
            <a:solidFill>
              <a:srgbClr val="FF3333"/>
            </a:solidFill>
            <a:round/>
            <a:tailEnd type="triangle" w="med" len="med"/>
          </a:ln>
        </p:spPr>
      </p:sp>
      <p:sp>
        <p:nvSpPr>
          <p:cNvPr id="264" name="CustomShape 6"/>
          <p:cNvSpPr/>
          <p:nvPr/>
        </p:nvSpPr>
        <p:spPr>
          <a:xfrm>
            <a:off x="2985984" y="3069250"/>
            <a:ext cx="663552" cy="331811"/>
          </a:xfrm>
          <a:prstGeom prst="ellipse">
            <a:avLst/>
          </a:prstGeom>
          <a:noFill/>
          <a:ln w="36720">
            <a:solidFill>
              <a:srgbClr val="FF3333"/>
            </a:solidFill>
            <a:round/>
          </a:ln>
        </p:spPr>
      </p:sp>
      <p:sp>
        <p:nvSpPr>
          <p:cNvPr id="265" name="Line 7"/>
          <p:cNvSpPr/>
          <p:nvPr/>
        </p:nvSpPr>
        <p:spPr>
          <a:xfrm>
            <a:off x="3649536" y="1327243"/>
            <a:ext cx="2239488" cy="912480"/>
          </a:xfrm>
          <a:prstGeom prst="line">
            <a:avLst/>
          </a:prstGeom>
          <a:ln w="36720">
            <a:solidFill>
              <a:srgbClr val="FF3333"/>
            </a:solidFill>
            <a:round/>
            <a:tailEnd type="triangle" w="med" len="med"/>
          </a:ln>
        </p:spPr>
      </p:sp>
      <p:sp>
        <p:nvSpPr>
          <p:cNvPr id="10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Cambria"/>
                <a:cs typeface="Cambria"/>
              </a:rPr>
              <a:t>Pressure </a:t>
            </a:r>
            <a:r>
              <a:rPr lang="it-IT" dirty="0" err="1" smtClean="0">
                <a:latin typeface="Cambria"/>
                <a:cs typeface="Cambria"/>
              </a:rPr>
              <a:t>monitoring</a:t>
            </a:r>
            <a:endParaRPr lang="en-US" baseline="30000" dirty="0">
              <a:latin typeface="Cambria"/>
              <a:cs typeface="Cambri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53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22" name="Picture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3926419" y="412678"/>
            <a:ext cx="5290153" cy="6144052"/>
          </a:xfrm>
          <a:prstGeom prst="rect">
            <a:avLst/>
          </a:prstGeom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" y="-79665"/>
            <a:ext cx="8894303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Data Taking and Data Quality Monitor (DQM)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8424" y="509312"/>
            <a:ext cx="8328846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-43741" y="623658"/>
            <a:ext cx="4037765" cy="4084851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endParaRPr lang="en-US" sz="2000" dirty="0"/>
          </a:p>
          <a:p>
            <a:pPr marL="259204" indent="-259204">
              <a:buFont typeface="Wingdings" charset="2"/>
              <a:buChar char="ü"/>
            </a:pPr>
            <a:r>
              <a:rPr lang="en-US" sz="2000" dirty="0" smtClean="0"/>
              <a:t>effective data taking period (</a:t>
            </a:r>
            <a:r>
              <a:rPr lang="en-US" sz="2000" b="1" dirty="0" smtClean="0"/>
              <a:t>duty cycle</a:t>
            </a:r>
            <a:r>
              <a:rPr lang="en-US" sz="2000" dirty="0" smtClean="0"/>
              <a:t>)</a:t>
            </a:r>
            <a:r>
              <a:rPr lang="en-US" sz="2000" b="1" dirty="0" smtClean="0"/>
              <a:t> </a:t>
            </a:r>
            <a:r>
              <a:rPr lang="en-US" sz="2000" dirty="0" smtClean="0"/>
              <a:t>needs to be </a:t>
            </a:r>
            <a:r>
              <a:rPr lang="en-US" sz="2000" u="sng" dirty="0" smtClean="0"/>
              <a:t>the highest possible</a:t>
            </a:r>
            <a:endParaRPr lang="en-US" sz="2000" u="sng" dirty="0"/>
          </a:p>
          <a:p>
            <a:pPr marL="259204" indent="-259204">
              <a:buFont typeface="Wingdings" charset="2"/>
              <a:buChar char="ü"/>
            </a:pPr>
            <a:endParaRPr lang="en-US" sz="2000" u="sng" dirty="0"/>
          </a:p>
          <a:p>
            <a:pPr marL="259204" indent="-259204">
              <a:buFont typeface="Wingdings" charset="2"/>
              <a:buChar char="ü"/>
            </a:pPr>
            <a:r>
              <a:rPr lang="en-US" sz="2000" dirty="0" err="1" smtClean="0"/>
              <a:t>costant</a:t>
            </a:r>
            <a:r>
              <a:rPr lang="en-US" sz="2000" dirty="0" smtClean="0"/>
              <a:t> acquisition to perform </a:t>
            </a:r>
            <a:r>
              <a:rPr lang="en-US" sz="2000" dirty="0" smtClean="0"/>
              <a:t>several </a:t>
            </a:r>
            <a:r>
              <a:rPr lang="en-US" sz="2000" dirty="0" smtClean="0"/>
              <a:t>measurements </a:t>
            </a:r>
            <a:r>
              <a:rPr lang="en-US" sz="2000" dirty="0" smtClean="0"/>
              <a:t>(a few examples here)</a:t>
            </a:r>
            <a:endParaRPr lang="en-US" sz="2000" dirty="0"/>
          </a:p>
          <a:p>
            <a:pPr marL="259204" indent="-259204">
              <a:buFont typeface="Wingdings" charset="2"/>
              <a:buChar char="ü"/>
            </a:pPr>
            <a:endParaRPr lang="en-US" sz="2000" dirty="0"/>
          </a:p>
          <a:p>
            <a:pPr marL="259204" indent="-259204">
              <a:buFont typeface="Wingdings" charset="2"/>
              <a:buChar char="ü"/>
            </a:pPr>
            <a:r>
              <a:rPr lang="en-US" sz="2000" b="1" dirty="0"/>
              <a:t>data taking </a:t>
            </a:r>
            <a:r>
              <a:rPr lang="en-US" sz="2000" dirty="0" smtClean="0"/>
              <a:t>and </a:t>
            </a:r>
            <a:r>
              <a:rPr lang="en-US" sz="2000" b="1" dirty="0" smtClean="0"/>
              <a:t>DQM </a:t>
            </a:r>
            <a:r>
              <a:rPr lang="en-US" sz="2000" dirty="0" smtClean="0"/>
              <a:t>are crucial</a:t>
            </a:r>
            <a:endParaRPr lang="en-US" sz="2000" dirty="0"/>
          </a:p>
          <a:p>
            <a:pPr marL="259204" indent="-259204">
              <a:buFont typeface="Wingdings" charset="2"/>
              <a:buChar char="ü"/>
            </a:pPr>
            <a:endParaRPr lang="en-US" sz="2000" dirty="0"/>
          </a:p>
          <a:p>
            <a:pPr marL="259204" indent="-259204">
              <a:buFont typeface="Wingdings" charset="2"/>
              <a:buChar char="ü"/>
            </a:pPr>
            <a:r>
              <a:rPr lang="en-US" sz="2000" b="1" dirty="0" smtClean="0"/>
              <a:t>each school </a:t>
            </a:r>
            <a:r>
              <a:rPr lang="en-US" sz="2000" dirty="0" smtClean="0"/>
              <a:t>has the </a:t>
            </a:r>
            <a:r>
              <a:rPr lang="en-US" sz="2000" b="1" dirty="0" smtClean="0"/>
              <a:t>needed</a:t>
            </a:r>
            <a:r>
              <a:rPr lang="en-US" sz="2000" dirty="0" smtClean="0"/>
              <a:t> </a:t>
            </a:r>
            <a:r>
              <a:rPr lang="en-US" sz="2000" b="1" dirty="0" smtClean="0"/>
              <a:t>tools</a:t>
            </a:r>
            <a:r>
              <a:rPr lang="en-US" sz="2000" dirty="0" smtClean="0"/>
              <a:t> </a:t>
            </a:r>
            <a:r>
              <a:rPr lang="en-US" sz="2000" dirty="0" smtClean="0"/>
              <a:t>to: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91168" y="1701807"/>
            <a:ext cx="5425405" cy="3650424"/>
            <a:chOff x="-178133" y="788272"/>
            <a:chExt cx="8560639" cy="5369339"/>
          </a:xfrm>
        </p:grpSpPr>
        <p:pic>
          <p:nvPicPr>
            <p:cNvPr id="9" name="Picture 8" descr="Schermata 2015-02-19 alle 18.59.56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9" t="1816" b="12056"/>
            <a:stretch/>
          </p:blipFill>
          <p:spPr>
            <a:xfrm>
              <a:off x="-178133" y="788272"/>
              <a:ext cx="8560639" cy="536933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-178133" y="1550367"/>
              <a:ext cx="5396296" cy="5948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337" y="1701807"/>
            <a:ext cx="4856538" cy="38714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9704" y="470850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access </a:t>
            </a:r>
            <a:r>
              <a:rPr lang="en-US" dirty="0" smtClean="0"/>
              <a:t>DQM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check </a:t>
            </a:r>
            <a:r>
              <a:rPr lang="en-US" dirty="0"/>
              <a:t>the correct behavior of the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telescope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perform </a:t>
            </a:r>
            <a:r>
              <a:rPr lang="en-US" b="1" dirty="0"/>
              <a:t>data analysis </a:t>
            </a:r>
            <a:r>
              <a:rPr lang="en-US" dirty="0"/>
              <a:t>to study performance and physics phenomena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4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6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59054"/>
            <a:ext cx="5435771" cy="3288716"/>
          </a:xfrm>
          <a:prstGeom prst="rect">
            <a:avLst/>
          </a:prstGeom>
          <a:ln>
            <a:noFill/>
          </a:ln>
        </p:spPr>
      </p:pic>
      <p:sp>
        <p:nvSpPr>
          <p:cNvPr id="267" name="TextShape 1"/>
          <p:cNvSpPr txBox="1"/>
          <p:nvPr/>
        </p:nvSpPr>
        <p:spPr>
          <a:xfrm>
            <a:off x="5491938" y="509147"/>
            <a:ext cx="3521201" cy="2406608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sz="2200" dirty="0" smtClean="0">
                <a:latin typeface="Arial"/>
              </a:rPr>
              <a:t>if </a:t>
            </a:r>
            <a:r>
              <a:rPr lang="en-GB" sz="2200" b="1" dirty="0" smtClean="0">
                <a:latin typeface="Arial"/>
              </a:rPr>
              <a:t>mean multiplicity greater than 2</a:t>
            </a:r>
            <a:r>
              <a:rPr lang="en-GB" sz="2200" dirty="0">
                <a:latin typeface="Arial"/>
              </a:rPr>
              <a:t>, </a:t>
            </a:r>
            <a:r>
              <a:rPr lang="en-GB" sz="2200" dirty="0" smtClean="0">
                <a:latin typeface="Arial"/>
              </a:rPr>
              <a:t>an intervention is needed: need to tune the chamber </a:t>
            </a:r>
            <a:r>
              <a:rPr lang="en-GB" sz="2200" b="1" dirty="0" smtClean="0">
                <a:latin typeface="Arial"/>
              </a:rPr>
              <a:t>voltage</a:t>
            </a:r>
            <a:r>
              <a:rPr lang="en-GB" sz="2200" dirty="0" smtClean="0">
                <a:latin typeface="Arial"/>
              </a:rPr>
              <a:t> or the internal</a:t>
            </a:r>
            <a:r>
              <a:rPr lang="en-GB" sz="2200" b="1" dirty="0" smtClean="0">
                <a:latin typeface="Arial"/>
              </a:rPr>
              <a:t> temperature</a:t>
            </a:r>
            <a:endParaRPr b="1" dirty="0"/>
          </a:p>
        </p:txBody>
      </p:sp>
      <p:pic>
        <p:nvPicPr>
          <p:cNvPr id="270" name="Picture 269"/>
          <p:cNvPicPr/>
          <p:nvPr/>
        </p:nvPicPr>
        <p:blipFill>
          <a:blip r:embed="rId3"/>
          <a:stretch>
            <a:fillRect/>
          </a:stretch>
        </p:blipFill>
        <p:spPr>
          <a:xfrm>
            <a:off x="3566592" y="3484014"/>
            <a:ext cx="5480508" cy="3288716"/>
          </a:xfrm>
          <a:prstGeom prst="rect">
            <a:avLst/>
          </a:prstGeom>
          <a:ln>
            <a:noFill/>
          </a:ln>
        </p:spPr>
      </p:pic>
      <p:sp>
        <p:nvSpPr>
          <p:cNvPr id="271" name="CustomShape 4"/>
          <p:cNvSpPr/>
          <p:nvPr/>
        </p:nvSpPr>
        <p:spPr>
          <a:xfrm rot="1740000">
            <a:off x="1998820" y="3016996"/>
            <a:ext cx="2073600" cy="912480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FF3333"/>
          </a:solidFill>
          <a:ln>
            <a:solidFill>
              <a:srgbClr val="3465AF"/>
            </a:solidFill>
          </a:ln>
        </p:spPr>
      </p:sp>
      <p:sp>
        <p:nvSpPr>
          <p:cNvPr id="272" name="TextShape 5"/>
          <p:cNvSpPr txBox="1"/>
          <p:nvPr/>
        </p:nvSpPr>
        <p:spPr>
          <a:xfrm>
            <a:off x="1327104" y="3484014"/>
            <a:ext cx="1575936" cy="314175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en-US">
                <a:latin typeface="Arial"/>
              </a:rPr>
              <a:t>ottobre</a:t>
            </a:r>
            <a:endParaRPr/>
          </a:p>
        </p:txBody>
      </p:sp>
      <p:sp>
        <p:nvSpPr>
          <p:cNvPr id="273" name="TextShape 6"/>
          <p:cNvSpPr txBox="1"/>
          <p:nvPr/>
        </p:nvSpPr>
        <p:spPr>
          <a:xfrm>
            <a:off x="5225472" y="4894210"/>
            <a:ext cx="1575936" cy="314175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en-US">
                <a:latin typeface="Arial"/>
              </a:rPr>
              <a:t>luglio</a:t>
            </a:r>
            <a:endParaRPr/>
          </a:p>
        </p:txBody>
      </p:sp>
      <p:sp>
        <p:nvSpPr>
          <p:cNvPr id="274" name="CustomShape 7"/>
          <p:cNvSpPr/>
          <p:nvPr/>
        </p:nvSpPr>
        <p:spPr>
          <a:xfrm>
            <a:off x="4810752" y="1990865"/>
            <a:ext cx="663552" cy="331811"/>
          </a:xfrm>
          <a:prstGeom prst="ellipse">
            <a:avLst/>
          </a:prstGeom>
          <a:noFill/>
          <a:ln w="36720">
            <a:solidFill>
              <a:srgbClr val="FF3333"/>
            </a:solidFill>
            <a:round/>
          </a:ln>
        </p:spPr>
      </p:sp>
      <p:sp>
        <p:nvSpPr>
          <p:cNvPr id="275" name="CustomShape 8"/>
          <p:cNvSpPr/>
          <p:nvPr/>
        </p:nvSpPr>
        <p:spPr>
          <a:xfrm>
            <a:off x="8460288" y="3848483"/>
            <a:ext cx="663552" cy="331811"/>
          </a:xfrm>
          <a:prstGeom prst="ellipse">
            <a:avLst/>
          </a:prstGeom>
          <a:noFill/>
          <a:ln w="36720">
            <a:solidFill>
              <a:srgbClr val="FF3333"/>
            </a:solidFill>
            <a:round/>
          </a:ln>
        </p:spPr>
      </p:sp>
      <p:cxnSp>
        <p:nvCxnSpPr>
          <p:cNvPr id="13" name="Straight Connector 12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>
                <a:latin typeface="Cambria"/>
                <a:cs typeface="Cambria"/>
              </a:rPr>
              <a:t>Bad</a:t>
            </a:r>
            <a:r>
              <a:rPr lang="it-IT" dirty="0" smtClean="0">
                <a:latin typeface="Cambria"/>
                <a:cs typeface="Cambria"/>
              </a:rPr>
              <a:t> </a:t>
            </a:r>
            <a:r>
              <a:rPr lang="it-IT" dirty="0" err="1" smtClean="0">
                <a:latin typeface="Cambria"/>
                <a:cs typeface="Cambria"/>
              </a:rPr>
              <a:t>behavior</a:t>
            </a:r>
            <a:endParaRPr lang="en-US" baseline="30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443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3"/>
          <p:cNvSpPr txBox="1"/>
          <p:nvPr/>
        </p:nvSpPr>
        <p:spPr>
          <a:xfrm>
            <a:off x="3815424" y="477395"/>
            <a:ext cx="5263352" cy="1048993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sz="2200" dirty="0">
                <a:latin typeface="Arial"/>
                <a:ea typeface="Arial"/>
              </a:rPr>
              <a:t>o</a:t>
            </a:r>
            <a:r>
              <a:rPr lang="en-GB" sz="2200" dirty="0" smtClean="0">
                <a:latin typeface="Arial"/>
                <a:ea typeface="Arial"/>
              </a:rPr>
              <a:t>nce the flux is corrected by atmospheric pressure </a:t>
            </a:r>
            <a:r>
              <a:rPr lang="en-GB" sz="2200" b="1" dirty="0" smtClean="0">
                <a:latin typeface="Arial"/>
                <a:ea typeface="Arial"/>
              </a:rPr>
              <a:t>physics observables</a:t>
            </a:r>
            <a:r>
              <a:rPr lang="en-GB" sz="2200" dirty="0" smtClean="0">
                <a:latin typeface="Arial"/>
                <a:ea typeface="Arial"/>
              </a:rPr>
              <a:t> become visible</a:t>
            </a:r>
            <a:endParaRPr b="1" dirty="0"/>
          </a:p>
        </p:txBody>
      </p:sp>
      <p:sp>
        <p:nvSpPr>
          <p:cNvPr id="279" name="TextShape 4"/>
          <p:cNvSpPr txBox="1"/>
          <p:nvPr/>
        </p:nvSpPr>
        <p:spPr>
          <a:xfrm>
            <a:off x="1327104" y="2396194"/>
            <a:ext cx="2737152" cy="347487"/>
          </a:xfrm>
          <a:prstGeom prst="rect">
            <a:avLst/>
          </a:prstGeom>
        </p:spPr>
        <p:txBody>
          <a:bodyPr lIns="98293" tIns="57474" rIns="98293" bIns="57474"/>
          <a:lstStyle/>
          <a:p>
            <a:r>
              <a:rPr lang="en-US" dirty="0" smtClean="0">
                <a:latin typeface="Arial"/>
              </a:rPr>
              <a:t>Cosmic </a:t>
            </a:r>
            <a:r>
              <a:rPr lang="en-US" dirty="0">
                <a:latin typeface="Arial"/>
              </a:rPr>
              <a:t>Ray Flux Decrease</a:t>
            </a:r>
            <a:endParaRPr dirty="0"/>
          </a:p>
        </p:txBody>
      </p:sp>
      <p:sp>
        <p:nvSpPr>
          <p:cNvPr id="280" name="TextShape 5"/>
          <p:cNvSpPr txBox="1"/>
          <p:nvPr/>
        </p:nvSpPr>
        <p:spPr>
          <a:xfrm>
            <a:off x="5557248" y="4718870"/>
            <a:ext cx="2737152" cy="1816142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US" sz="2000" b="1" dirty="0">
                <a:latin typeface="Arial"/>
              </a:rPr>
              <a:t>day/night modulation</a:t>
            </a:r>
            <a:endParaRPr dirty="0"/>
          </a:p>
          <a:p>
            <a:pPr algn="ctr"/>
            <a:endParaRPr dirty="0"/>
          </a:p>
          <a:p>
            <a:pPr algn="ctr"/>
            <a:r>
              <a:rPr lang="en-US" sz="2000" b="1" dirty="0">
                <a:latin typeface="Arial"/>
              </a:rPr>
              <a:t>+</a:t>
            </a:r>
            <a:endParaRPr dirty="0"/>
          </a:p>
          <a:p>
            <a:pPr algn="ctr"/>
            <a:endParaRPr dirty="0"/>
          </a:p>
          <a:p>
            <a:pPr algn="ctr"/>
            <a:r>
              <a:rPr lang="en-US" sz="2000" b="1" dirty="0">
                <a:latin typeface="Arial"/>
              </a:rPr>
              <a:t>thermal drift</a:t>
            </a:r>
            <a:endParaRPr dirty="0"/>
          </a:p>
        </p:txBody>
      </p:sp>
      <p:pic>
        <p:nvPicPr>
          <p:cNvPr id="281" name="Picture 280"/>
          <p:cNvPicPr/>
          <p:nvPr/>
        </p:nvPicPr>
        <p:blipFill>
          <a:blip r:embed="rId2"/>
          <a:stretch>
            <a:fillRect/>
          </a:stretch>
        </p:blipFill>
        <p:spPr>
          <a:xfrm>
            <a:off x="746496" y="3474579"/>
            <a:ext cx="4294801" cy="3401061"/>
          </a:xfrm>
          <a:prstGeom prst="rect">
            <a:avLst/>
          </a:prstGeom>
          <a:ln>
            <a:noFill/>
          </a:ln>
        </p:spPr>
      </p:pic>
      <p:pic>
        <p:nvPicPr>
          <p:cNvPr id="282" name="Picture 281"/>
          <p:cNvPicPr/>
          <p:nvPr/>
        </p:nvPicPr>
        <p:blipFill>
          <a:blip r:embed="rId3"/>
          <a:stretch>
            <a:fillRect/>
          </a:stretch>
        </p:blipFill>
        <p:spPr>
          <a:xfrm>
            <a:off x="4646823" y="1670412"/>
            <a:ext cx="3896409" cy="2721437"/>
          </a:xfrm>
          <a:prstGeom prst="rect">
            <a:avLst/>
          </a:prstGeom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>
                <a:latin typeface="Cambria"/>
                <a:cs typeface="Cambria"/>
              </a:rPr>
              <a:t>Barometric</a:t>
            </a:r>
            <a:r>
              <a:rPr lang="it-IT" dirty="0" smtClean="0">
                <a:latin typeface="Cambria"/>
                <a:cs typeface="Cambria"/>
              </a:rPr>
              <a:t> </a:t>
            </a:r>
            <a:r>
              <a:rPr lang="it-IT" dirty="0" err="1" smtClean="0">
                <a:latin typeface="Cambria"/>
                <a:cs typeface="Cambria"/>
              </a:rPr>
              <a:t>corrections</a:t>
            </a:r>
            <a:endParaRPr lang="en-US" baseline="30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4099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004833" y="721704"/>
            <a:ext cx="2923167" cy="108891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spcCol="0"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79664"/>
            <a:ext cx="7464960" cy="659571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</a:t>
            </a:r>
            <a:r>
              <a:rPr lang="en-US" dirty="0" err="1" smtClean="0">
                <a:latin typeface="Cambria"/>
                <a:cs typeface="Cambria"/>
              </a:rPr>
              <a:t>csv</a:t>
            </a:r>
            <a:r>
              <a:rPr lang="en-US" dirty="0" smtClean="0">
                <a:latin typeface="Cambria"/>
                <a:cs typeface="Cambria"/>
              </a:rPr>
              <a:t> files for data analysis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8425" y="747435"/>
            <a:ext cx="9206226" cy="360747"/>
          </a:xfrm>
          <a:prstGeom prst="rect">
            <a:avLst/>
          </a:prstGeom>
        </p:spPr>
        <p:txBody>
          <a:bodyPr wrap="square" lIns="82936" tIns="41469" rIns="82936" bIns="41469">
            <a:spAutoFit/>
          </a:bodyPr>
          <a:lstStyle/>
          <a:p>
            <a:pPr marL="259178" indent="-259178">
              <a:buFont typeface="Wingdings" charset="2"/>
              <a:buChar char="ü"/>
            </a:pPr>
            <a:r>
              <a:rPr lang="en-GB" b="1" dirty="0" smtClean="0"/>
              <a:t>download</a:t>
            </a:r>
            <a:r>
              <a:rPr lang="en-GB" dirty="0" smtClean="0"/>
              <a:t> of data files:</a:t>
            </a: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272"/>
            <a:ext cx="9144000" cy="469411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43564" y="1106148"/>
            <a:ext cx="7384015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marL="259204" indent="-259204">
              <a:buFont typeface="Wingdings" charset="2"/>
              <a:buChar char="²"/>
            </a:pPr>
            <a:r>
              <a:rPr lang="en-GB" dirty="0" err="1"/>
              <a:t>csv</a:t>
            </a:r>
            <a:r>
              <a:rPr lang="en-GB" dirty="0"/>
              <a:t> </a:t>
            </a:r>
            <a:r>
              <a:rPr lang="en-GB" dirty="0" smtClean="0"/>
              <a:t>header </a:t>
            </a:r>
            <a:r>
              <a:rPr lang="en-GB" sz="1500" dirty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summary of run information</a:t>
            </a:r>
            <a:endParaRPr lang="en-GB" dirty="0"/>
          </a:p>
          <a:p>
            <a:pPr marL="259204" indent="-259204">
              <a:buFont typeface="Wingdings" charset="2"/>
              <a:buChar char="²"/>
            </a:pPr>
            <a:r>
              <a:rPr lang="en-GB" dirty="0"/>
              <a:t>cdv </a:t>
            </a:r>
            <a:r>
              <a:rPr lang="en-GB" dirty="0" smtClean="0"/>
              <a:t>trending </a:t>
            </a:r>
            <a:r>
              <a:rPr lang="en-GB" sz="1500" dirty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quantities </a:t>
            </a:r>
            <a:r>
              <a:rPr lang="en-GB" dirty="0" err="1" smtClean="0">
                <a:sym typeface="Wingdings"/>
              </a:rPr>
              <a:t>vs</a:t>
            </a:r>
            <a:r>
              <a:rPr lang="en-GB" dirty="0" smtClean="0">
                <a:sym typeface="Wingdings"/>
              </a:rPr>
              <a:t> time</a:t>
            </a:r>
            <a:endParaRPr lang="en-GB" dirty="0"/>
          </a:p>
          <a:p>
            <a:pPr marL="259204" indent="-259204">
              <a:buFont typeface="Wingdings" charset="2"/>
              <a:buChar char="²"/>
            </a:pPr>
            <a:r>
              <a:rPr lang="en-GB" dirty="0" err="1"/>
              <a:t>csv</a:t>
            </a:r>
            <a:r>
              <a:rPr lang="en-GB" dirty="0"/>
              <a:t> </a:t>
            </a:r>
            <a:r>
              <a:rPr lang="en-GB" dirty="0" smtClean="0"/>
              <a:t>weather </a:t>
            </a:r>
            <a:r>
              <a:rPr lang="en-GB" sz="1500" dirty="0">
                <a:sym typeface="Wingdings"/>
              </a:rPr>
              <a:t></a:t>
            </a:r>
            <a:r>
              <a:rPr lang="en-GB" dirty="0" smtClean="0">
                <a:sym typeface="Wingdings"/>
              </a:rPr>
              <a:t> data of temperature and pressure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004833" y="721704"/>
            <a:ext cx="3139167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GB" dirty="0" smtClean="0">
                <a:sym typeface="Wingdings"/>
              </a:rPr>
              <a:t>data are collected in </a:t>
            </a:r>
            <a:r>
              <a:rPr lang="en-GB" dirty="0" err="1" smtClean="0">
                <a:sym typeface="Wingdings"/>
              </a:rPr>
              <a:t>csv</a:t>
            </a:r>
            <a:r>
              <a:rPr lang="en-GB" dirty="0" smtClean="0">
                <a:sym typeface="Wingdings"/>
              </a:rPr>
              <a:t> files (comma separated values)</a:t>
            </a:r>
          </a:p>
          <a:p>
            <a:r>
              <a:rPr lang="en-GB" dirty="0" smtClean="0">
                <a:sym typeface="Wingdings"/>
              </a:rPr>
              <a:t>and can be </a:t>
            </a:r>
            <a:r>
              <a:rPr lang="en-GB" dirty="0" err="1" smtClean="0">
                <a:sym typeface="Wingdings"/>
              </a:rPr>
              <a:t>analyszed</a:t>
            </a:r>
            <a:r>
              <a:rPr lang="en-GB" dirty="0" smtClean="0">
                <a:sym typeface="Wingdings"/>
              </a:rPr>
              <a:t> by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6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4"/>
          <a:stretch/>
        </p:blipFill>
        <p:spPr>
          <a:xfrm>
            <a:off x="2741679" y="579907"/>
            <a:ext cx="6156005" cy="337031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8424" y="710829"/>
            <a:ext cx="3408208" cy="5863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spcCol="0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8423" y="710829"/>
            <a:ext cx="9198524" cy="637754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GB" dirty="0" smtClean="0">
                <a:sym typeface="Wingdings"/>
              </a:rPr>
              <a:t>data are collected also in root files </a:t>
            </a:r>
          </a:p>
          <a:p>
            <a:r>
              <a:rPr lang="en-GB" dirty="0" smtClean="0">
                <a:sym typeface="Wingdings"/>
              </a:rPr>
              <a:t>root is a framework written in </a:t>
            </a:r>
            <a:r>
              <a:rPr lang="en-GB" dirty="0" err="1" smtClean="0">
                <a:sym typeface="Wingdings"/>
              </a:rPr>
              <a:t>c++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372857" y="3149590"/>
            <a:ext cx="2695353" cy="3550964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05746" y="4479349"/>
            <a:ext cx="5344337" cy="1823000"/>
          </a:xfrm>
          <a:prstGeom prst="rect">
            <a:avLst/>
          </a:prstGeom>
          <a:ln>
            <a:noFill/>
          </a:ln>
        </p:spPr>
      </p:pic>
      <p:sp>
        <p:nvSpPr>
          <p:cNvPr id="14" name="Line 7"/>
          <p:cNvSpPr/>
          <p:nvPr/>
        </p:nvSpPr>
        <p:spPr>
          <a:xfrm flipV="1">
            <a:off x="3198316" y="4479350"/>
            <a:ext cx="3419328" cy="432487"/>
          </a:xfrm>
          <a:prstGeom prst="line">
            <a:avLst/>
          </a:prstGeom>
          <a:ln w="36720">
            <a:solidFill>
              <a:srgbClr val="00CC00"/>
            </a:solidFill>
            <a:round/>
            <a:tailEnd type="triangle" w="med" len="med"/>
          </a:ln>
        </p:spPr>
      </p:sp>
      <p:sp>
        <p:nvSpPr>
          <p:cNvPr id="11" name="Title 1"/>
          <p:cNvSpPr txBox="1">
            <a:spLocks/>
          </p:cNvSpPr>
          <p:nvPr/>
        </p:nvSpPr>
        <p:spPr>
          <a:xfrm>
            <a:off x="0" y="-79664"/>
            <a:ext cx="7464960" cy="659571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DQM: root files for data analysis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7063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468314" y="1792288"/>
            <a:ext cx="3613150" cy="1081087"/>
            <a:chOff x="703" y="1298"/>
            <a:chExt cx="3402" cy="998"/>
          </a:xfrm>
        </p:grpSpPr>
        <p:grpSp>
          <p:nvGrpSpPr>
            <p:cNvPr id="33799" name="Group 7"/>
            <p:cNvGrpSpPr>
              <a:grpSpLocks/>
            </p:cNvGrpSpPr>
            <p:nvPr/>
          </p:nvGrpSpPr>
          <p:grpSpPr bwMode="auto">
            <a:xfrm>
              <a:off x="703" y="1298"/>
              <a:ext cx="2631" cy="817"/>
              <a:chOff x="703" y="1298"/>
              <a:chExt cx="2631" cy="817"/>
            </a:xfrm>
          </p:grpSpPr>
          <p:sp>
            <p:nvSpPr>
              <p:cNvPr id="33800" name="Line 8"/>
              <p:cNvSpPr>
                <a:spLocks noChangeShapeType="1"/>
              </p:cNvSpPr>
              <p:nvPr/>
            </p:nvSpPr>
            <p:spPr bwMode="auto">
              <a:xfrm flipH="1">
                <a:off x="703" y="1298"/>
                <a:ext cx="771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1" name="Line 9"/>
              <p:cNvSpPr>
                <a:spLocks noChangeShapeType="1"/>
              </p:cNvSpPr>
              <p:nvPr/>
            </p:nvSpPr>
            <p:spPr bwMode="auto">
              <a:xfrm flipV="1">
                <a:off x="703" y="2115"/>
                <a:ext cx="26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02" name="Group 10"/>
            <p:cNvGrpSpPr>
              <a:grpSpLocks/>
            </p:cNvGrpSpPr>
            <p:nvPr/>
          </p:nvGrpSpPr>
          <p:grpSpPr bwMode="auto">
            <a:xfrm rot="10800000">
              <a:off x="1474" y="1298"/>
              <a:ext cx="2631" cy="817"/>
              <a:chOff x="703" y="1298"/>
              <a:chExt cx="2631" cy="817"/>
            </a:xfrm>
          </p:grpSpPr>
          <p:sp>
            <p:nvSpPr>
              <p:cNvPr id="33803" name="Line 11"/>
              <p:cNvSpPr>
                <a:spLocks noChangeShapeType="1"/>
              </p:cNvSpPr>
              <p:nvPr/>
            </p:nvSpPr>
            <p:spPr bwMode="auto">
              <a:xfrm flipH="1">
                <a:off x="703" y="1298"/>
                <a:ext cx="771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4" name="Line 12"/>
              <p:cNvSpPr>
                <a:spLocks noChangeShapeType="1"/>
              </p:cNvSpPr>
              <p:nvPr/>
            </p:nvSpPr>
            <p:spPr bwMode="auto">
              <a:xfrm flipV="1">
                <a:off x="703" y="2115"/>
                <a:ext cx="26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5" name="Line 13"/>
            <p:cNvSpPr>
              <a:spLocks noChangeShapeType="1"/>
            </p:cNvSpPr>
            <p:nvPr/>
          </p:nvSpPr>
          <p:spPr bwMode="auto">
            <a:xfrm>
              <a:off x="703" y="211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4"/>
            <p:cNvSpPr>
              <a:spLocks noChangeShapeType="1"/>
            </p:cNvSpPr>
            <p:nvPr/>
          </p:nvSpPr>
          <p:spPr bwMode="auto">
            <a:xfrm>
              <a:off x="3334" y="211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5"/>
            <p:cNvSpPr>
              <a:spLocks noChangeShapeType="1"/>
            </p:cNvSpPr>
            <p:nvPr/>
          </p:nvSpPr>
          <p:spPr bwMode="auto">
            <a:xfrm>
              <a:off x="4105" y="129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H="1">
              <a:off x="3334" y="1479"/>
              <a:ext cx="771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V="1">
              <a:off x="703" y="2296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2251076" y="2627314"/>
            <a:ext cx="674688" cy="13779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1424263" y="796573"/>
            <a:ext cx="682350" cy="153705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2106614" y="2333625"/>
            <a:ext cx="144462" cy="2936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1835150" y="2382838"/>
            <a:ext cx="1765300" cy="398463"/>
            <a:chOff x="1156" y="1501"/>
            <a:chExt cx="1112" cy="251"/>
          </a:xfrm>
        </p:grpSpPr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 flipH="1">
              <a:off x="1156" y="1501"/>
              <a:ext cx="201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>
              <a:off x="1357" y="1501"/>
              <a:ext cx="9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9" name="Oval 27"/>
          <p:cNvSpPr>
            <a:spLocks noChangeArrowheads="1"/>
          </p:cNvSpPr>
          <p:nvPr/>
        </p:nvSpPr>
        <p:spPr bwMode="auto">
          <a:xfrm>
            <a:off x="2074864" y="2341563"/>
            <a:ext cx="144462" cy="147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4706632" y="1439615"/>
            <a:ext cx="4437368" cy="92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/>
          <a:p>
            <a:pPr marL="285720" indent="-285720">
              <a:buFontTx/>
              <a:buChar char="-"/>
            </a:pPr>
            <a:r>
              <a:rPr lang="it-IT" dirty="0" smtClean="0">
                <a:latin typeface="Arial"/>
                <a:cs typeface="Arial"/>
              </a:rPr>
              <a:t>24 </a:t>
            </a:r>
            <a:r>
              <a:rPr lang="it-IT" dirty="0" err="1" smtClean="0">
                <a:latin typeface="Arial"/>
                <a:cs typeface="Arial"/>
              </a:rPr>
              <a:t>copper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solidFill>
                  <a:srgbClr val="3366FF"/>
                </a:solidFill>
                <a:latin typeface="Arial"/>
                <a:cs typeface="Arial"/>
              </a:rPr>
              <a:t>strips</a:t>
            </a:r>
            <a:r>
              <a:rPr lang="it-IT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it-IT" dirty="0" smtClean="0">
                <a:latin typeface="Arial"/>
                <a:cs typeface="Arial"/>
              </a:rPr>
              <a:t>to </a:t>
            </a:r>
            <a:r>
              <a:rPr lang="it-IT" dirty="0" err="1" smtClean="0">
                <a:latin typeface="Arial"/>
                <a:cs typeface="Arial"/>
              </a:rPr>
              <a:t>pick</a:t>
            </a:r>
            <a:r>
              <a:rPr lang="it-IT" dirty="0" smtClean="0">
                <a:latin typeface="Arial"/>
                <a:cs typeface="Arial"/>
              </a:rPr>
              <a:t> up the </a:t>
            </a:r>
            <a:r>
              <a:rPr lang="it-IT" dirty="0" err="1" smtClean="0">
                <a:latin typeface="Arial"/>
                <a:cs typeface="Arial"/>
              </a:rPr>
              <a:t>signal</a:t>
            </a:r>
            <a:endParaRPr lang="it-IT" dirty="0" smtClean="0">
              <a:latin typeface="Arial"/>
              <a:cs typeface="Arial"/>
            </a:endParaRPr>
          </a:p>
          <a:p>
            <a:pPr marL="285720" indent="-285720">
              <a:buClr>
                <a:schemeClr val="tx1"/>
              </a:buClr>
              <a:buFontTx/>
              <a:buChar char="-"/>
            </a:pPr>
            <a:r>
              <a:rPr lang="it-IT" dirty="0">
                <a:solidFill>
                  <a:srgbClr val="3366FF"/>
                </a:solidFill>
                <a:latin typeface="Arial"/>
                <a:cs typeface="Arial"/>
              </a:rPr>
              <a:t>t</a:t>
            </a:r>
            <a:r>
              <a:rPr lang="it-IT" dirty="0" smtClean="0">
                <a:solidFill>
                  <a:srgbClr val="3366FF"/>
                </a:solidFill>
                <a:latin typeface="Arial"/>
                <a:cs typeface="Arial"/>
              </a:rPr>
              <a:t>rigger</a:t>
            </a:r>
            <a:r>
              <a:rPr lang="it-IT" dirty="0" smtClean="0">
                <a:latin typeface="Arial"/>
                <a:cs typeface="Arial"/>
              </a:rPr>
              <a:t>: </a:t>
            </a:r>
            <a:r>
              <a:rPr lang="it-IT" dirty="0" err="1" smtClean="0">
                <a:latin typeface="Arial"/>
                <a:cs typeface="Arial"/>
              </a:rPr>
              <a:t>six-fold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coincidence</a:t>
            </a:r>
            <a:r>
              <a:rPr lang="it-IT" dirty="0" smtClean="0">
                <a:latin typeface="Arial"/>
                <a:cs typeface="Arial"/>
              </a:rPr>
              <a:t> (</a:t>
            </a:r>
            <a:r>
              <a:rPr lang="it-IT" dirty="0" err="1" smtClean="0">
                <a:latin typeface="Arial"/>
                <a:cs typeface="Arial"/>
              </a:rPr>
              <a:t>two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chamber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sides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three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chambers</a:t>
            </a:r>
            <a:r>
              <a:rPr lang="it-IT" dirty="0" smtClean="0">
                <a:latin typeface="Arial"/>
                <a:cs typeface="Arial"/>
              </a:rPr>
              <a:t>)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33821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6" y="2908301"/>
            <a:ext cx="391001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2" name="Line 30"/>
          <p:cNvSpPr>
            <a:spLocks noChangeShapeType="1"/>
          </p:cNvSpPr>
          <p:nvPr/>
        </p:nvSpPr>
        <p:spPr bwMode="auto">
          <a:xfrm flipV="1">
            <a:off x="5538788" y="2803525"/>
            <a:ext cx="0" cy="2343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endParaRPr lang="en-US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 flipV="1">
            <a:off x="5545138" y="5146675"/>
            <a:ext cx="3294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5292725" y="2803525"/>
            <a:ext cx="320914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Comic Sans MS" charset="0"/>
              </a:rPr>
              <a:t>x</a:t>
            </a:r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8478839" y="5180013"/>
            <a:ext cx="304796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>
                <a:solidFill>
                  <a:schemeClr val="accent2"/>
                </a:solidFill>
                <a:latin typeface="Comic Sans MS" charset="0"/>
              </a:rPr>
              <a:t>y</a:t>
            </a: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-31441" y="3920302"/>
            <a:ext cx="4968875" cy="120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- X coordinate </a:t>
            </a:r>
            <a:r>
              <a:rPr lang="it-IT" dirty="0" err="1" smtClean="0">
                <a:latin typeface="Arial"/>
                <a:cs typeface="Arial"/>
              </a:rPr>
              <a:t>determined</a:t>
            </a:r>
            <a:r>
              <a:rPr lang="it-IT" dirty="0" smtClean="0">
                <a:latin typeface="Arial"/>
                <a:cs typeface="Arial"/>
              </a:rPr>
              <a:t> by the </a:t>
            </a:r>
            <a:r>
              <a:rPr lang="it-IT" dirty="0" err="1" smtClean="0">
                <a:latin typeface="Arial"/>
                <a:cs typeface="Arial"/>
              </a:rPr>
              <a:t>fired</a:t>
            </a:r>
            <a:r>
              <a:rPr lang="it-IT" dirty="0" smtClean="0">
                <a:latin typeface="Arial"/>
                <a:cs typeface="Arial"/>
              </a:rPr>
              <a:t> strip</a:t>
            </a:r>
          </a:p>
          <a:p>
            <a:r>
              <a:rPr lang="it-IT" dirty="0" smtClean="0">
                <a:latin typeface="Arial"/>
                <a:cs typeface="Arial"/>
              </a:rPr>
              <a:t>- Y coordinate </a:t>
            </a:r>
            <a:r>
              <a:rPr lang="it-IT" dirty="0" err="1" smtClean="0">
                <a:latin typeface="Arial"/>
                <a:cs typeface="Arial"/>
              </a:rPr>
              <a:t>obtained</a:t>
            </a:r>
            <a:r>
              <a:rPr lang="it-IT" dirty="0" smtClean="0">
                <a:latin typeface="Arial"/>
                <a:cs typeface="Arial"/>
              </a:rPr>
              <a:t> by </a:t>
            </a:r>
            <a:r>
              <a:rPr lang="it-IT" dirty="0" err="1" smtClean="0">
                <a:latin typeface="Arial"/>
                <a:cs typeface="Arial"/>
              </a:rPr>
              <a:t>measuring</a:t>
            </a:r>
            <a:r>
              <a:rPr lang="it-IT" dirty="0" smtClean="0">
                <a:latin typeface="Arial"/>
                <a:cs typeface="Arial"/>
              </a:rPr>
              <a:t> the time  </a:t>
            </a:r>
            <a:r>
              <a:rPr lang="it-IT" dirty="0" err="1" smtClean="0">
                <a:latin typeface="Arial"/>
                <a:cs typeface="Arial"/>
              </a:rPr>
              <a:t>difference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between</a:t>
            </a:r>
            <a:r>
              <a:rPr lang="it-IT" dirty="0" smtClean="0">
                <a:latin typeface="Arial"/>
                <a:cs typeface="Arial"/>
              </a:rPr>
              <a:t> the </a:t>
            </a:r>
            <a:r>
              <a:rPr lang="it-IT" dirty="0" err="1" smtClean="0">
                <a:latin typeface="Arial"/>
                <a:cs typeface="Arial"/>
              </a:rPr>
              <a:t>signals</a:t>
            </a:r>
            <a:r>
              <a:rPr lang="it-IT" dirty="0" smtClean="0">
                <a:latin typeface="Arial"/>
                <a:cs typeface="Arial"/>
              </a:rPr>
              <a:t> on the </a:t>
            </a:r>
            <a:r>
              <a:rPr lang="it-IT" dirty="0" err="1" smtClean="0">
                <a:latin typeface="Arial"/>
                <a:cs typeface="Arial"/>
              </a:rPr>
              <a:t>two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sides</a:t>
            </a:r>
            <a:r>
              <a:rPr lang="it-IT" dirty="0" smtClean="0">
                <a:latin typeface="Arial"/>
                <a:cs typeface="Arial"/>
              </a:rPr>
              <a:t> of the </a:t>
            </a:r>
            <a:r>
              <a:rPr lang="it-IT" dirty="0" err="1" smtClean="0">
                <a:latin typeface="Arial"/>
                <a:cs typeface="Arial"/>
              </a:rPr>
              <a:t>chamber</a:t>
            </a:r>
            <a:endParaRPr lang="it-IT" dirty="0">
              <a:latin typeface="Comic Sans MS" charset="0"/>
            </a:endParaRPr>
          </a:p>
        </p:txBody>
      </p:sp>
      <p:sp>
        <p:nvSpPr>
          <p:cNvPr id="33827" name="AutoShape 35"/>
          <p:cNvSpPr>
            <a:spLocks noChangeArrowheads="1"/>
          </p:cNvSpPr>
          <p:nvPr/>
        </p:nvSpPr>
        <p:spPr bwMode="auto">
          <a:xfrm>
            <a:off x="2411413" y="2295526"/>
            <a:ext cx="544512" cy="269875"/>
          </a:xfrm>
          <a:prstGeom prst="rightArrow">
            <a:avLst>
              <a:gd name="adj1" fmla="val 50000"/>
              <a:gd name="adj2" fmla="val 5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3828" name="AutoShape 36"/>
          <p:cNvSpPr>
            <a:spLocks noChangeArrowheads="1"/>
          </p:cNvSpPr>
          <p:nvPr/>
        </p:nvSpPr>
        <p:spPr bwMode="auto">
          <a:xfrm rot="10800000">
            <a:off x="1187451" y="2276476"/>
            <a:ext cx="544513" cy="269875"/>
          </a:xfrm>
          <a:prstGeom prst="rightArrow">
            <a:avLst>
              <a:gd name="adj1" fmla="val 50000"/>
              <a:gd name="adj2" fmla="val 5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>
            <a:off x="34925" y="3068638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3833" name="Line 41"/>
          <p:cNvSpPr>
            <a:spLocks noChangeShapeType="1"/>
          </p:cNvSpPr>
          <p:nvPr/>
        </p:nvSpPr>
        <p:spPr bwMode="auto">
          <a:xfrm flipV="1">
            <a:off x="34925" y="1125538"/>
            <a:ext cx="1728788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1116013" y="1196975"/>
            <a:ext cx="320914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Comic Sans MS" charset="0"/>
              </a:rPr>
              <a:t>x</a:t>
            </a:r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3851276" y="3141664"/>
            <a:ext cx="304796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it-IT">
                <a:solidFill>
                  <a:schemeClr val="accent2"/>
                </a:solidFill>
                <a:latin typeface="Comic Sans MS" charset="0"/>
              </a:rPr>
              <a:t>y</a:t>
            </a:r>
          </a:p>
        </p:txBody>
      </p:sp>
      <p:sp>
        <p:nvSpPr>
          <p:cNvPr id="33836" name="Oval 44"/>
          <p:cNvSpPr>
            <a:spLocks noChangeArrowheads="1"/>
          </p:cNvSpPr>
          <p:nvPr/>
        </p:nvSpPr>
        <p:spPr bwMode="auto">
          <a:xfrm>
            <a:off x="7092951" y="4221163"/>
            <a:ext cx="144463" cy="1476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3837" name="AutoShape 45"/>
          <p:cNvSpPr>
            <a:spLocks noChangeArrowheads="1"/>
          </p:cNvSpPr>
          <p:nvPr/>
        </p:nvSpPr>
        <p:spPr bwMode="auto">
          <a:xfrm>
            <a:off x="7340600" y="4167189"/>
            <a:ext cx="544513" cy="269875"/>
          </a:xfrm>
          <a:prstGeom prst="rightArrow">
            <a:avLst>
              <a:gd name="adj1" fmla="val 50000"/>
              <a:gd name="adj2" fmla="val 5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3838" name="AutoShape 46"/>
          <p:cNvSpPr>
            <a:spLocks noChangeArrowheads="1"/>
          </p:cNvSpPr>
          <p:nvPr/>
        </p:nvSpPr>
        <p:spPr bwMode="auto">
          <a:xfrm rot="10800000">
            <a:off x="6443664" y="4167189"/>
            <a:ext cx="544512" cy="269875"/>
          </a:xfrm>
          <a:prstGeom prst="rightArrow">
            <a:avLst>
              <a:gd name="adj1" fmla="val 50000"/>
              <a:gd name="adj2" fmla="val 50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5245100" y="3933825"/>
            <a:ext cx="215900" cy="503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8511585" y="3919868"/>
            <a:ext cx="215900" cy="503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30763"/>
            <a:ext cx="1463582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telescopio2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8"/>
          <a:stretch/>
        </p:blipFill>
        <p:spPr>
          <a:xfrm>
            <a:off x="34926" y="5100205"/>
            <a:ext cx="3377101" cy="1496418"/>
          </a:xfrm>
          <a:prstGeom prst="rect">
            <a:avLst/>
          </a:prstGeom>
        </p:spPr>
      </p:pic>
      <p:sp>
        <p:nvSpPr>
          <p:cNvPr id="5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-46464" y="6565644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pPr eaLnBrk="1" latinLnBrk="0" hangingPunct="1"/>
            <a:r>
              <a:rPr lang="it-IT" dirty="0" smtClean="0">
                <a:solidFill>
                  <a:schemeClr val="bg1"/>
                </a:solidFill>
              </a:rPr>
              <a:t>15/04/2015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-1" y="-79665"/>
            <a:ext cx="8894303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Position of the hits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08424" y="509312"/>
            <a:ext cx="8328846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81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7613E-6 L 0.07865 1.7613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71676E-6 L 0.13384 -2.71676E-6 " pathEditMode="relative" ptsTypes="AA">
                                      <p:cBhvr>
                                        <p:cTn id="40" dur="2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4.98262E-7 L -0.10226 -4.98262E-7 " pathEditMode="relative" ptsTypes="AA">
                                      <p:cBhvr>
                                        <p:cTn id="42" dur="2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2.71676E-6 L -0.11806 -2.71676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0" grpId="0" animBg="1"/>
      <p:bldP spid="33811" grpId="0" animBg="1"/>
      <p:bldP spid="33812" grpId="0" animBg="1"/>
      <p:bldP spid="33819" grpId="0" animBg="1"/>
      <p:bldP spid="33827" grpId="0" animBg="1"/>
      <p:bldP spid="33827" grpId="1" animBg="1"/>
      <p:bldP spid="33828" grpId="0" animBg="1"/>
      <p:bldP spid="33828" grpId="1" animBg="1"/>
      <p:bldP spid="33836" grpId="0" animBg="1"/>
      <p:bldP spid="33837" grpId="0" animBg="1"/>
      <p:bldP spid="33837" grpId="1" animBg="1"/>
      <p:bldP spid="33837" grpId="2" animBg="1"/>
      <p:bldP spid="33838" grpId="0" animBg="1"/>
      <p:bldP spid="33838" grpId="1" animBg="1"/>
      <p:bldP spid="33838" grpId="2" animBg="1"/>
      <p:bldP spid="33839" grpId="0" animBg="1"/>
      <p:bldP spid="33839" grpId="1" animBg="1"/>
      <p:bldP spid="33840" grpId="0" animBg="1"/>
      <p:bldP spid="338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39937" y="3035507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 and quantities to be monitored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48360" y="3624484"/>
            <a:ext cx="7356537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4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Picture 426"/>
          <p:cNvPicPr/>
          <p:nvPr/>
        </p:nvPicPr>
        <p:blipFill rotWithShape="1">
          <a:blip r:embed="rId2"/>
          <a:srcRect l="18542" t="7220" r="17878" b="6086"/>
          <a:stretch/>
        </p:blipFill>
        <p:spPr>
          <a:xfrm rot="16200000">
            <a:off x="2275079" y="538964"/>
            <a:ext cx="4008392" cy="6399826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8660" y="5885320"/>
            <a:ext cx="9414196" cy="545421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US" sz="1500" b="1" dirty="0" smtClean="0"/>
              <a:t>!!! each member of the Collaboration can monitor and analyze data from all the EEE telescopes !!!</a:t>
            </a:r>
          </a:p>
          <a:p>
            <a:endParaRPr lang="en-US" sz="15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Data Quality Monitor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hlinkClick r:id="rId3"/>
          </p:cNvPr>
          <p:cNvSpPr/>
          <p:nvPr/>
        </p:nvSpPr>
        <p:spPr>
          <a:xfrm>
            <a:off x="1877457" y="846673"/>
            <a:ext cx="4570560" cy="637754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iatw.cnaf.infn.it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eee</a:t>
            </a:r>
            <a:r>
              <a:rPr lang="en-US" dirty="0">
                <a:hlinkClick r:id="rId4"/>
              </a:rPr>
              <a:t>/monitor/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26073" y="2193745"/>
            <a:ext cx="4966865" cy="317289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spcCol="0" rtlCol="0" anchor="ctr"/>
          <a:lstStyle/>
          <a:p>
            <a:pPr algn="ctr"/>
            <a:endParaRPr lang="en-US"/>
          </a:p>
        </p:txBody>
      </p:sp>
      <p:pic>
        <p:nvPicPr>
          <p:cNvPr id="11" name="Picture 10" descr="Schermata 2016-04-13 alle 16.54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32" y="2208903"/>
            <a:ext cx="4951724" cy="28545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1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54042" y="1573677"/>
            <a:ext cx="6835030" cy="286231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414726" indent="-414726">
              <a:buFont typeface="Wingdings" charset="2"/>
              <a:buChar char="ü"/>
            </a:pPr>
            <a:r>
              <a:rPr lang="it-IT" sz="2000" dirty="0" smtClean="0"/>
              <a:t>information on the last </a:t>
            </a:r>
            <a:r>
              <a:rPr lang="it-IT" sz="2000" dirty="0" err="1" smtClean="0"/>
              <a:t>run</a:t>
            </a:r>
            <a:r>
              <a:rPr lang="it-IT" sz="2000" dirty="0" smtClean="0"/>
              <a:t> </a:t>
            </a:r>
            <a:r>
              <a:rPr lang="it-IT" sz="2000" dirty="0" err="1" smtClean="0"/>
              <a:t>transferred</a:t>
            </a:r>
            <a:r>
              <a:rPr lang="it-IT" sz="2000" dirty="0" smtClean="0"/>
              <a:t> to CNAF are </a:t>
            </a:r>
            <a:r>
              <a:rPr lang="it-IT" sz="2000" dirty="0" err="1" smtClean="0"/>
              <a:t>given</a:t>
            </a:r>
            <a:r>
              <a:rPr lang="it-IT" sz="2000" dirty="0" smtClean="0"/>
              <a:t> per </a:t>
            </a:r>
            <a:r>
              <a:rPr lang="it-IT" sz="2000" dirty="0" err="1" smtClean="0"/>
              <a:t>each</a:t>
            </a:r>
            <a:r>
              <a:rPr lang="it-IT" sz="2000" dirty="0" smtClean="0"/>
              <a:t> </a:t>
            </a:r>
            <a:r>
              <a:rPr lang="it-IT" sz="2000" dirty="0" err="1" smtClean="0"/>
              <a:t>school</a:t>
            </a:r>
            <a:endParaRPr lang="it-IT" sz="2000" dirty="0"/>
          </a:p>
          <a:p>
            <a:pPr marL="414726" indent="-414726">
              <a:buFont typeface="Wingdings" charset="2"/>
              <a:buChar char="ü"/>
            </a:pPr>
            <a:endParaRPr lang="it-IT" sz="2000" dirty="0"/>
          </a:p>
          <a:p>
            <a:pPr marL="414726" indent="-414726">
              <a:buFont typeface="Wingdings" charset="2"/>
              <a:buChar char="ü"/>
            </a:pPr>
            <a:r>
              <a:rPr lang="it-IT" sz="2000" dirty="0" smtClean="0"/>
              <a:t>the status of a </a:t>
            </a:r>
            <a:r>
              <a:rPr lang="it-IT" sz="2000" dirty="0" err="1" smtClean="0"/>
              <a:t>school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00B050"/>
                </a:solidFill>
              </a:rPr>
              <a:t>GREEN</a:t>
            </a:r>
            <a:r>
              <a:rPr lang="it-IT" sz="2000" dirty="0" smtClean="0"/>
              <a:t> </a:t>
            </a:r>
            <a:r>
              <a:rPr lang="it-IT" sz="2000" dirty="0" err="1" smtClean="0"/>
              <a:t>if</a:t>
            </a:r>
            <a:r>
              <a:rPr lang="it-IT" sz="2000" dirty="0" smtClean="0"/>
              <a:t> </a:t>
            </a:r>
            <a:r>
              <a:rPr lang="it-IT" sz="2000" dirty="0" err="1" smtClean="0"/>
              <a:t>there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a transfer in the last 3 hours, with </a:t>
            </a:r>
            <a:r>
              <a:rPr lang="it-IT" sz="2000" dirty="0" err="1" smtClean="0"/>
              <a:t>reasonable</a:t>
            </a:r>
            <a:r>
              <a:rPr lang="it-IT" sz="2000" dirty="0" smtClean="0"/>
              <a:t> </a:t>
            </a:r>
            <a:r>
              <a:rPr lang="it-IT" sz="2000" dirty="0" err="1" smtClean="0"/>
              <a:t>paramaters</a:t>
            </a:r>
            <a:r>
              <a:rPr lang="it-IT" sz="2000" dirty="0" smtClean="0"/>
              <a:t> of the </a:t>
            </a:r>
            <a:r>
              <a:rPr lang="it-IT" sz="2000" dirty="0" err="1" smtClean="0"/>
              <a:t>run</a:t>
            </a:r>
            <a:r>
              <a:rPr lang="it-IT" sz="2000" dirty="0" smtClean="0"/>
              <a:t> (</a:t>
            </a:r>
            <a:r>
              <a:rPr lang="it-IT" sz="2000" dirty="0"/>
              <a:t>rate, </a:t>
            </a:r>
            <a:r>
              <a:rPr lang="it-IT" sz="2000" dirty="0" err="1" smtClean="0"/>
              <a:t>fraction</a:t>
            </a:r>
            <a:r>
              <a:rPr lang="it-IT" sz="2000" dirty="0" smtClean="0"/>
              <a:t> of </a:t>
            </a:r>
            <a:r>
              <a:rPr lang="it-IT" sz="2000" dirty="0" err="1" smtClean="0"/>
              <a:t>reconstructed</a:t>
            </a:r>
            <a:r>
              <a:rPr lang="it-IT" sz="2000" dirty="0" smtClean="0"/>
              <a:t> </a:t>
            </a:r>
            <a:r>
              <a:rPr lang="it-IT" sz="2000" dirty="0" err="1" smtClean="0"/>
              <a:t>tracks</a:t>
            </a:r>
            <a:r>
              <a:rPr lang="it-IT" sz="2000" dirty="0" smtClean="0"/>
              <a:t>, </a:t>
            </a:r>
            <a:r>
              <a:rPr lang="it-IT" sz="2000" dirty="0"/>
              <a:t>…)</a:t>
            </a:r>
          </a:p>
          <a:p>
            <a:pPr marL="414726" indent="-414726">
              <a:buFont typeface="Wingdings" charset="2"/>
              <a:buChar char="ü"/>
            </a:pPr>
            <a:endParaRPr lang="it-IT" sz="2000" dirty="0"/>
          </a:p>
          <a:p>
            <a:pPr marL="414726" indent="-414726">
              <a:buFont typeface="Wingdings" charset="2"/>
              <a:buChar char="ü"/>
            </a:pPr>
            <a:r>
              <a:rPr lang="it-IT" sz="2000" dirty="0" err="1"/>
              <a:t>l</a:t>
            </a:r>
            <a:r>
              <a:rPr lang="it-IT" sz="2000" dirty="0" err="1" smtClean="0"/>
              <a:t>inks</a:t>
            </a:r>
            <a:r>
              <a:rPr lang="it-IT" sz="2000" dirty="0" smtClean="0"/>
              <a:t> to </a:t>
            </a:r>
            <a:r>
              <a:rPr lang="it-IT" sz="2000" dirty="0" err="1" smtClean="0"/>
              <a:t>check</a:t>
            </a:r>
            <a:r>
              <a:rPr lang="it-IT" sz="2000" dirty="0" smtClean="0"/>
              <a:t> the data </a:t>
            </a:r>
            <a:r>
              <a:rPr lang="it-IT" sz="2000" dirty="0" err="1" smtClean="0"/>
              <a:t>quality</a:t>
            </a:r>
            <a:r>
              <a:rPr lang="it-IT" sz="2000" dirty="0" smtClean="0"/>
              <a:t>, by </a:t>
            </a:r>
            <a:r>
              <a:rPr lang="it-IT" sz="2000" dirty="0" err="1" smtClean="0"/>
              <a:t>means</a:t>
            </a:r>
            <a:r>
              <a:rPr lang="it-IT" sz="2000" dirty="0" smtClean="0"/>
              <a:t> of DQM plots, are </a:t>
            </a:r>
            <a:r>
              <a:rPr lang="it-IT" sz="2000" dirty="0" err="1" smtClean="0"/>
              <a:t>given</a:t>
            </a:r>
            <a:r>
              <a:rPr lang="it-IT" sz="2000" dirty="0" smtClean="0"/>
              <a:t> per </a:t>
            </a:r>
            <a:r>
              <a:rPr lang="it-IT" sz="2000" dirty="0" err="1" smtClean="0"/>
              <a:t>each</a:t>
            </a:r>
            <a:r>
              <a:rPr lang="it-IT" sz="2000" dirty="0" smtClean="0"/>
              <a:t> </a:t>
            </a:r>
            <a:r>
              <a:rPr lang="it-IT" sz="2000" dirty="0" err="1" smtClean="0"/>
              <a:t>telescope</a:t>
            </a:r>
            <a:endParaRPr lang="it-IT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 home </a:t>
            </a:r>
            <a:r>
              <a:rPr lang="en-US" dirty="0">
                <a:latin typeface="Cambria"/>
                <a:cs typeface="Cambria"/>
              </a:rPr>
              <a:t>page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3907" y="767102"/>
            <a:ext cx="2628766" cy="5646978"/>
            <a:chOff x="15331" y="628345"/>
            <a:chExt cx="2898032" cy="6224747"/>
          </a:xfrm>
        </p:grpSpPr>
        <p:pic>
          <p:nvPicPr>
            <p:cNvPr id="14" name="Picture 13" descr="Schermata 2016-04-13 alle 17.01.42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799"/>
            <a:stretch/>
          </p:blipFill>
          <p:spPr>
            <a:xfrm>
              <a:off x="15331" y="628345"/>
              <a:ext cx="2766901" cy="3063647"/>
            </a:xfrm>
            <a:prstGeom prst="rect">
              <a:avLst/>
            </a:prstGeom>
          </p:spPr>
        </p:pic>
        <p:pic>
          <p:nvPicPr>
            <p:cNvPr id="15" name="Picture 14" descr="Schermata 2016-04-13 alle 17.01.5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" t="43943"/>
            <a:stretch/>
          </p:blipFill>
          <p:spPr>
            <a:xfrm>
              <a:off x="15331" y="4480733"/>
              <a:ext cx="2898032" cy="2372359"/>
            </a:xfrm>
            <a:prstGeom prst="rect">
              <a:avLst/>
            </a:prstGeom>
          </p:spPr>
        </p:pic>
        <p:sp>
          <p:nvSpPr>
            <p:cNvPr id="23" name="Freeform 22"/>
            <p:cNvSpPr/>
            <p:nvPr/>
          </p:nvSpPr>
          <p:spPr>
            <a:xfrm>
              <a:off x="116975" y="3557148"/>
              <a:ext cx="2694846" cy="187141"/>
            </a:xfrm>
            <a:custGeom>
              <a:avLst/>
              <a:gdLst>
                <a:gd name="connsiteX0" fmla="*/ 0 w 2445907"/>
                <a:gd name="connsiteY0" fmla="*/ 103423 h 187141"/>
                <a:gd name="connsiteX1" fmla="*/ 451184 w 2445907"/>
                <a:gd name="connsiteY1" fmla="*/ 36579 h 187141"/>
                <a:gd name="connsiteX2" fmla="*/ 802105 w 2445907"/>
                <a:gd name="connsiteY2" fmla="*/ 186979 h 187141"/>
                <a:gd name="connsiteX3" fmla="*/ 1420394 w 2445907"/>
                <a:gd name="connsiteY3" fmla="*/ 53290 h 187141"/>
                <a:gd name="connsiteX4" fmla="*/ 1955131 w 2445907"/>
                <a:gd name="connsiteY4" fmla="*/ 186979 h 187141"/>
                <a:gd name="connsiteX5" fmla="*/ 2406315 w 2445907"/>
                <a:gd name="connsiteY5" fmla="*/ 19868 h 187141"/>
                <a:gd name="connsiteX6" fmla="*/ 2423026 w 2445907"/>
                <a:gd name="connsiteY6" fmla="*/ 3157 h 18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907" h="187141">
                  <a:moveTo>
                    <a:pt x="0" y="103423"/>
                  </a:moveTo>
                  <a:cubicBezTo>
                    <a:pt x="158750" y="63038"/>
                    <a:pt x="317500" y="22653"/>
                    <a:pt x="451184" y="36579"/>
                  </a:cubicBezTo>
                  <a:cubicBezTo>
                    <a:pt x="584868" y="50505"/>
                    <a:pt x="640570" y="184194"/>
                    <a:pt x="802105" y="186979"/>
                  </a:cubicBezTo>
                  <a:cubicBezTo>
                    <a:pt x="963640" y="189764"/>
                    <a:pt x="1228223" y="53290"/>
                    <a:pt x="1420394" y="53290"/>
                  </a:cubicBezTo>
                  <a:cubicBezTo>
                    <a:pt x="1612565" y="53290"/>
                    <a:pt x="1790811" y="192549"/>
                    <a:pt x="1955131" y="186979"/>
                  </a:cubicBezTo>
                  <a:cubicBezTo>
                    <a:pt x="2119451" y="181409"/>
                    <a:pt x="2328333" y="50505"/>
                    <a:pt x="2406315" y="19868"/>
                  </a:cubicBezTo>
                  <a:cubicBezTo>
                    <a:pt x="2484297" y="-10769"/>
                    <a:pt x="2423026" y="3157"/>
                    <a:pt x="2423026" y="3157"/>
                  </a:cubicBezTo>
                </a:path>
              </a:pathLst>
            </a:custGeom>
            <a:ln w="1270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85918" y="3826838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87919" y="4029371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89920" y="4231904"/>
              <a:ext cx="133684" cy="11697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05428" y="3812128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07429" y="4014661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309430" y="4217194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9529" y="4387162"/>
              <a:ext cx="2694846" cy="187141"/>
            </a:xfrm>
            <a:custGeom>
              <a:avLst/>
              <a:gdLst>
                <a:gd name="connsiteX0" fmla="*/ 0 w 2445907"/>
                <a:gd name="connsiteY0" fmla="*/ 103423 h 187141"/>
                <a:gd name="connsiteX1" fmla="*/ 451184 w 2445907"/>
                <a:gd name="connsiteY1" fmla="*/ 36579 h 187141"/>
                <a:gd name="connsiteX2" fmla="*/ 802105 w 2445907"/>
                <a:gd name="connsiteY2" fmla="*/ 186979 h 187141"/>
                <a:gd name="connsiteX3" fmla="*/ 1420394 w 2445907"/>
                <a:gd name="connsiteY3" fmla="*/ 53290 h 187141"/>
                <a:gd name="connsiteX4" fmla="*/ 1955131 w 2445907"/>
                <a:gd name="connsiteY4" fmla="*/ 186979 h 187141"/>
                <a:gd name="connsiteX5" fmla="*/ 2406315 w 2445907"/>
                <a:gd name="connsiteY5" fmla="*/ 19868 h 187141"/>
                <a:gd name="connsiteX6" fmla="*/ 2423026 w 2445907"/>
                <a:gd name="connsiteY6" fmla="*/ 3157 h 18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907" h="187141">
                  <a:moveTo>
                    <a:pt x="0" y="103423"/>
                  </a:moveTo>
                  <a:cubicBezTo>
                    <a:pt x="158750" y="63038"/>
                    <a:pt x="317500" y="22653"/>
                    <a:pt x="451184" y="36579"/>
                  </a:cubicBezTo>
                  <a:cubicBezTo>
                    <a:pt x="584868" y="50505"/>
                    <a:pt x="640570" y="184194"/>
                    <a:pt x="802105" y="186979"/>
                  </a:cubicBezTo>
                  <a:cubicBezTo>
                    <a:pt x="963640" y="189764"/>
                    <a:pt x="1228223" y="53290"/>
                    <a:pt x="1420394" y="53290"/>
                  </a:cubicBezTo>
                  <a:cubicBezTo>
                    <a:pt x="1612565" y="53290"/>
                    <a:pt x="1790811" y="192549"/>
                    <a:pt x="1955131" y="186979"/>
                  </a:cubicBezTo>
                  <a:cubicBezTo>
                    <a:pt x="2119451" y="181409"/>
                    <a:pt x="2328333" y="50505"/>
                    <a:pt x="2406315" y="19868"/>
                  </a:cubicBezTo>
                  <a:cubicBezTo>
                    <a:pt x="2484297" y="-10769"/>
                    <a:pt x="2423026" y="3157"/>
                    <a:pt x="2423026" y="3157"/>
                  </a:cubicBezTo>
                </a:path>
              </a:pathLst>
            </a:custGeom>
            <a:ln w="1270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48810" y="3354220"/>
              <a:ext cx="147842" cy="1220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5833" y="3814129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7834" y="4016662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9835" y="4219195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91516" y="3763996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93517" y="3966529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95518" y="4169062"/>
              <a:ext cx="133684" cy="116977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</p:grpSp>
      <p:sp>
        <p:nvSpPr>
          <p:cNvPr id="45" name="Rectangle 44">
            <a:hlinkClick r:id="rId4"/>
          </p:cNvPr>
          <p:cNvSpPr/>
          <p:nvPr/>
        </p:nvSpPr>
        <p:spPr>
          <a:xfrm>
            <a:off x="4815036" y="507025"/>
            <a:ext cx="4570560" cy="637754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endParaRPr lang="en-US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iatw.cnaf.infn.it</a:t>
            </a:r>
            <a:r>
              <a:rPr lang="en-US" dirty="0">
                <a:hlinkClick r:id="rId5"/>
              </a:rPr>
              <a:t>/</a:t>
            </a:r>
            <a:r>
              <a:rPr lang="en-US" dirty="0" err="1">
                <a:hlinkClick r:id="rId5"/>
              </a:rPr>
              <a:t>eee</a:t>
            </a:r>
            <a:r>
              <a:rPr lang="en-US" dirty="0">
                <a:hlinkClick r:id="rId5"/>
              </a:rPr>
              <a:t>/monitor/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349459" y="6217001"/>
            <a:ext cx="5559426" cy="31458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o</a:t>
            </a:r>
            <a:r>
              <a:rPr lang="en-US" sz="1500" b="1" dirty="0" smtClean="0">
                <a:solidFill>
                  <a:srgbClr val="FF0000"/>
                </a:solidFill>
              </a:rPr>
              <a:t>nline global monitor of all sites of the project</a:t>
            </a:r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2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8424" y="1260836"/>
            <a:ext cx="8911537" cy="4884100"/>
            <a:chOff x="27230" y="1275777"/>
            <a:chExt cx="8911537" cy="4884100"/>
          </a:xfrm>
        </p:grpSpPr>
        <p:grpSp>
          <p:nvGrpSpPr>
            <p:cNvPr id="3" name="Group 2"/>
            <p:cNvGrpSpPr/>
            <p:nvPr/>
          </p:nvGrpSpPr>
          <p:grpSpPr>
            <a:xfrm>
              <a:off x="27230" y="1275777"/>
              <a:ext cx="8911537" cy="4884100"/>
              <a:chOff x="-4236" y="1398507"/>
              <a:chExt cx="8911537" cy="48841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-4236" y="1398507"/>
                <a:ext cx="8911537" cy="4884100"/>
                <a:chOff x="-456" y="1826084"/>
                <a:chExt cx="9824351" cy="5383816"/>
              </a:xfrm>
            </p:grpSpPr>
            <p:pic>
              <p:nvPicPr>
                <p:cNvPr id="44" name="Picture 43" descr="Schermata 2016-04-13 alle 16.55.34.png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708"/>
                <a:stretch/>
              </p:blipFill>
              <p:spPr>
                <a:xfrm>
                  <a:off x="-456" y="1826084"/>
                  <a:ext cx="9824351" cy="5383816"/>
                </a:xfrm>
                <a:prstGeom prst="rect">
                  <a:avLst/>
                </a:prstGeom>
              </p:spPr>
            </p:pic>
            <p:sp>
              <p:nvSpPr>
                <p:cNvPr id="46" name="Rectangle 45"/>
                <p:cNvSpPr/>
                <p:nvPr/>
              </p:nvSpPr>
              <p:spPr>
                <a:xfrm>
                  <a:off x="146726" y="4482037"/>
                  <a:ext cx="1818167" cy="7124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dirty="0" smtClean="0"/>
                    <a:t>number of </a:t>
                  </a:r>
                </a:p>
                <a:p>
                  <a:r>
                    <a:rPr lang="en-GB" dirty="0" smtClean="0"/>
                    <a:t>collected tracks</a:t>
                  </a:r>
                  <a:endParaRPr lang="en-US" dirty="0"/>
                </a:p>
              </p:txBody>
            </p:sp>
            <p:sp>
              <p:nvSpPr>
                <p:cNvPr id="48" name="Line 10"/>
                <p:cNvSpPr/>
                <p:nvPr/>
              </p:nvSpPr>
              <p:spPr>
                <a:xfrm>
                  <a:off x="989920" y="5128368"/>
                  <a:ext cx="2702625" cy="603533"/>
                </a:xfrm>
                <a:prstGeom prst="line">
                  <a:avLst/>
                </a:prstGeom>
                <a:ln w="36720">
                  <a:solidFill>
                    <a:srgbClr val="0000FF"/>
                  </a:solidFill>
                  <a:round/>
                  <a:tailEnd type="triangle" w="med" len="med"/>
                </a:ln>
              </p:spPr>
            </p:sp>
          </p:grp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7"/>
              <a:srcRect l="8435" r="7854"/>
              <a:stretch/>
            </p:blipFill>
            <p:spPr>
              <a:xfrm>
                <a:off x="1901416" y="3424059"/>
                <a:ext cx="5823172" cy="2792942"/>
              </a:xfrm>
              <a:prstGeom prst="rect">
                <a:avLst/>
              </a:prstGeom>
            </p:spPr>
          </p:pic>
        </p:grpSp>
        <p:sp>
          <p:nvSpPr>
            <p:cNvPr id="53" name="Line 10"/>
            <p:cNvSpPr/>
            <p:nvPr/>
          </p:nvSpPr>
          <p:spPr>
            <a:xfrm>
              <a:off x="894314" y="4271549"/>
              <a:ext cx="1748359" cy="390098"/>
            </a:xfrm>
            <a:prstGeom prst="line">
              <a:avLst/>
            </a:prstGeom>
            <a:ln w="43053">
              <a:solidFill>
                <a:srgbClr val="0000FF"/>
              </a:solidFill>
              <a:round/>
              <a:tailEnd type="triangl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96810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2"/>
          <p:cNvSpPr txBox="1">
            <a:spLocks/>
          </p:cNvSpPr>
          <p:nvPr/>
        </p:nvSpPr>
        <p:spPr>
          <a:xfrm>
            <a:off x="8831126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0" name="Picture 19" descr="Schermata 2016-04-13 alle 16.5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7" y="1871374"/>
            <a:ext cx="8026692" cy="4627167"/>
          </a:xfrm>
          <a:prstGeom prst="rect">
            <a:avLst/>
          </a:prstGeom>
        </p:spPr>
      </p:pic>
      <p:sp>
        <p:nvSpPr>
          <p:cNvPr id="310" name="TextShape 5"/>
          <p:cNvSpPr txBox="1"/>
          <p:nvPr/>
        </p:nvSpPr>
        <p:spPr>
          <a:xfrm>
            <a:off x="-98605" y="2824782"/>
            <a:ext cx="2156544" cy="635209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dirty="0">
                <a:latin typeface="Arial"/>
              </a:rPr>
              <a:t>link </a:t>
            </a:r>
            <a:r>
              <a:rPr lang="en-GB" dirty="0" smtClean="0">
                <a:latin typeface="Arial"/>
              </a:rPr>
              <a:t>to transfer history</a:t>
            </a:r>
            <a:endParaRPr dirty="0"/>
          </a:p>
        </p:txBody>
      </p:sp>
      <p:sp>
        <p:nvSpPr>
          <p:cNvPr id="311" name="TextShape 6"/>
          <p:cNvSpPr txBox="1"/>
          <p:nvPr/>
        </p:nvSpPr>
        <p:spPr>
          <a:xfrm>
            <a:off x="6425681" y="1503170"/>
            <a:ext cx="2654208" cy="895171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dirty="0" smtClean="0">
                <a:latin typeface="Arial"/>
              </a:rPr>
              <a:t>list of daily reports from DQM</a:t>
            </a:r>
            <a:endParaRPr dirty="0"/>
          </a:p>
        </p:txBody>
      </p:sp>
      <p:sp>
        <p:nvSpPr>
          <p:cNvPr id="312" name="TextShape 7"/>
          <p:cNvSpPr txBox="1"/>
          <p:nvPr/>
        </p:nvSpPr>
        <p:spPr>
          <a:xfrm>
            <a:off x="7938038" y="4380460"/>
            <a:ext cx="1298164" cy="895171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dirty="0" smtClean="0">
                <a:latin typeface="Arial"/>
              </a:rPr>
              <a:t>link to quantities to be monitored</a:t>
            </a:r>
            <a:endParaRPr dirty="0"/>
          </a:p>
        </p:txBody>
      </p:sp>
      <p:sp>
        <p:nvSpPr>
          <p:cNvPr id="313" name="Line 8"/>
          <p:cNvSpPr/>
          <p:nvPr/>
        </p:nvSpPr>
        <p:spPr>
          <a:xfrm flipH="1">
            <a:off x="7654718" y="5659055"/>
            <a:ext cx="658490" cy="379000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314" name="Line 9"/>
          <p:cNvSpPr/>
          <p:nvPr/>
        </p:nvSpPr>
        <p:spPr>
          <a:xfrm flipH="1">
            <a:off x="6017678" y="2232898"/>
            <a:ext cx="1280540" cy="2713639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315" name="Line 10"/>
          <p:cNvSpPr/>
          <p:nvPr/>
        </p:nvSpPr>
        <p:spPr>
          <a:xfrm>
            <a:off x="1030732" y="3554638"/>
            <a:ext cx="2425263" cy="2104417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18" name="TextShape 6"/>
          <p:cNvSpPr txBox="1"/>
          <p:nvPr/>
        </p:nvSpPr>
        <p:spPr>
          <a:xfrm>
            <a:off x="6845983" y="2759118"/>
            <a:ext cx="2654208" cy="305391"/>
          </a:xfrm>
          <a:prstGeom prst="rect">
            <a:avLst/>
          </a:prstGeom>
        </p:spPr>
        <p:txBody>
          <a:bodyPr lIns="98293" tIns="57474" rIns="98293" bIns="57474"/>
          <a:lstStyle/>
          <a:p>
            <a:pPr algn="ctr"/>
            <a:r>
              <a:rPr lang="en-GB" dirty="0" smtClean="0">
                <a:latin typeface="Arial"/>
              </a:rPr>
              <a:t>trigger rate</a:t>
            </a:r>
            <a:endParaRPr lang="en-GB" dirty="0">
              <a:latin typeface="Arial"/>
            </a:endParaRPr>
          </a:p>
        </p:txBody>
      </p:sp>
      <p:sp>
        <p:nvSpPr>
          <p:cNvPr id="19" name="Line 9"/>
          <p:cNvSpPr/>
          <p:nvPr/>
        </p:nvSpPr>
        <p:spPr>
          <a:xfrm flipH="1">
            <a:off x="6596174" y="3097017"/>
            <a:ext cx="891820" cy="2562037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2" name="Rectangle 1"/>
          <p:cNvSpPr/>
          <p:nvPr/>
        </p:nvSpPr>
        <p:spPr>
          <a:xfrm>
            <a:off x="7546426" y="3554638"/>
            <a:ext cx="1483863" cy="637754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algn="ctr"/>
            <a:r>
              <a:rPr lang="en-GB" dirty="0" smtClean="0"/>
              <a:t>reconstructed </a:t>
            </a:r>
          </a:p>
          <a:p>
            <a:pPr algn="ctr"/>
            <a:r>
              <a:rPr lang="en-GB" dirty="0" smtClean="0"/>
              <a:t>tracks rate</a:t>
            </a:r>
            <a:endParaRPr lang="en-GB" dirty="0"/>
          </a:p>
        </p:txBody>
      </p:sp>
      <p:sp>
        <p:nvSpPr>
          <p:cNvPr id="21" name="Line 9"/>
          <p:cNvSpPr/>
          <p:nvPr/>
        </p:nvSpPr>
        <p:spPr>
          <a:xfrm flipH="1">
            <a:off x="7184837" y="3915657"/>
            <a:ext cx="540985" cy="1743398"/>
          </a:xfrm>
          <a:prstGeom prst="line">
            <a:avLst/>
          </a:prstGeom>
          <a:ln w="36720">
            <a:solidFill>
              <a:srgbClr val="0000FF"/>
            </a:solidFill>
            <a:round/>
            <a:tailEnd type="triangle" w="med" len="med"/>
          </a:ln>
        </p:spPr>
      </p:sp>
      <p:sp>
        <p:nvSpPr>
          <p:cNvPr id="22" name="Rectangle 21">
            <a:hlinkClick r:id="rId3"/>
          </p:cNvPr>
          <p:cNvSpPr/>
          <p:nvPr/>
        </p:nvSpPr>
        <p:spPr>
          <a:xfrm>
            <a:off x="4914715" y="362536"/>
            <a:ext cx="4570560" cy="637754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iatw.cnaf.infn.it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eee</a:t>
            </a:r>
            <a:r>
              <a:rPr lang="en-US" dirty="0">
                <a:hlinkClick r:id="rId4"/>
              </a:rPr>
              <a:t>/monitor/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DQM home </a:t>
            </a:r>
            <a:r>
              <a:rPr lang="en-US" dirty="0">
                <a:latin typeface="Cambria"/>
                <a:cs typeface="Cambria"/>
              </a:rPr>
              <a:t>page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44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8" y="6563565"/>
            <a:ext cx="9143822" cy="33198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8816185" y="6553735"/>
            <a:ext cx="564902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2584824" y="6556730"/>
            <a:ext cx="48355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D. De </a:t>
            </a:r>
            <a:r>
              <a:rPr lang="en-US" sz="1400" dirty="0" err="1" smtClean="0">
                <a:solidFill>
                  <a:schemeClr val="bg1"/>
                </a:solidFill>
              </a:rPr>
              <a:t>Gruttola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mr-IN" sz="1400" dirty="0" smtClean="0">
                <a:solidFill>
                  <a:schemeClr val="bg1"/>
                </a:solidFill>
              </a:rPr>
              <a:t>–</a:t>
            </a:r>
            <a:r>
              <a:rPr lang="en-US" sz="1400" dirty="0" smtClean="0">
                <a:solidFill>
                  <a:schemeClr val="bg1"/>
                </a:solidFill>
              </a:rPr>
              <a:t> EEE Run Coordination Meeting open to schools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14598" y="657524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24/10/2018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656" name="Picture 655"/>
          <p:cNvPicPr/>
          <p:nvPr/>
        </p:nvPicPr>
        <p:blipFill>
          <a:blip r:embed="rId2"/>
          <a:stretch>
            <a:fillRect/>
          </a:stretch>
        </p:blipFill>
        <p:spPr>
          <a:xfrm>
            <a:off x="1340664" y="900734"/>
            <a:ext cx="2488320" cy="2239723"/>
          </a:xfrm>
          <a:prstGeom prst="rect">
            <a:avLst/>
          </a:prstGeom>
          <a:ln>
            <a:noFill/>
          </a:ln>
        </p:spPr>
      </p:pic>
      <p:pic>
        <p:nvPicPr>
          <p:cNvPr id="658" name="Picture 657"/>
          <p:cNvPicPr/>
          <p:nvPr/>
        </p:nvPicPr>
        <p:blipFill>
          <a:blip r:embed="rId3"/>
          <a:stretch>
            <a:fillRect/>
          </a:stretch>
        </p:blipFill>
        <p:spPr>
          <a:xfrm>
            <a:off x="5124824" y="353326"/>
            <a:ext cx="3148303" cy="2908261"/>
          </a:xfrm>
          <a:prstGeom prst="rect">
            <a:avLst/>
          </a:prstGeom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-79665"/>
            <a:ext cx="7464960" cy="659571"/>
          </a:xfrm>
          <a:prstGeom prst="rect">
            <a:avLst/>
          </a:prstGeom>
        </p:spPr>
        <p:txBody>
          <a:bodyPr lIns="82945" tIns="41473" rIns="82945" bIns="41473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Telescopes acceptance</a:t>
            </a:r>
            <a:endParaRPr lang="en-US" dirty="0">
              <a:latin typeface="Cambria"/>
              <a:cs typeface="Cambri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8423" y="509312"/>
            <a:ext cx="6654494" cy="0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8424" y="3216764"/>
            <a:ext cx="9206226" cy="174575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marL="259204" indent="-259204">
              <a:buFont typeface="Wingdings" charset="2"/>
              <a:buChar char="ü"/>
            </a:pPr>
            <a:r>
              <a:rPr lang="en-GB" dirty="0"/>
              <a:t>a</a:t>
            </a:r>
            <a:r>
              <a:rPr lang="en-GB" dirty="0" smtClean="0"/>
              <a:t> tracking algorithm reconstructs </a:t>
            </a:r>
            <a:r>
              <a:rPr lang="en-GB" dirty="0" err="1" smtClean="0"/>
              <a:t>trakcs</a:t>
            </a:r>
            <a:r>
              <a:rPr lang="en-GB" dirty="0" smtClean="0"/>
              <a:t> crossing the telescope, by using the hits on each chamber</a:t>
            </a:r>
          </a:p>
          <a:p>
            <a:pPr marL="259204" indent="-259204">
              <a:buFont typeface="Wingdings" charset="2"/>
              <a:buChar char="ü"/>
            </a:pPr>
            <a:endParaRPr lang="en-GB" dirty="0"/>
          </a:p>
          <a:p>
            <a:pPr marL="259204" indent="-259204">
              <a:buFont typeface="Wingdings" charset="2"/>
              <a:buChar char="ü"/>
            </a:pPr>
            <a:r>
              <a:rPr lang="en-GB" dirty="0" smtClean="0"/>
              <a:t>DQM is a basic tool to monitor the quality of the data taking</a:t>
            </a:r>
          </a:p>
          <a:p>
            <a:pPr marL="259204" indent="-259204">
              <a:buFont typeface="Wingdings" charset="2"/>
              <a:buChar char="ü"/>
            </a:pPr>
            <a:endParaRPr lang="en-GB" dirty="0"/>
          </a:p>
          <a:p>
            <a:pPr marL="259204" indent="-259204">
              <a:buFont typeface="Wingdings" charset="2"/>
              <a:buChar char="ü"/>
            </a:pPr>
            <a:r>
              <a:rPr lang="en-GB" dirty="0" smtClean="0"/>
              <a:t>many quantities can be monitored online: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73743" y="4857927"/>
            <a:ext cx="9206226" cy="174575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marL="259204" indent="-259204">
              <a:buFont typeface="Wingdings" charset="2"/>
              <a:buChar char="²"/>
            </a:pPr>
            <a:r>
              <a:rPr lang="en-GB" dirty="0" smtClean="0"/>
              <a:t>track </a:t>
            </a:r>
            <a:r>
              <a:rPr lang="en-GB" dirty="0" err="1" smtClean="0"/>
              <a:t>lenght</a:t>
            </a:r>
            <a:endParaRPr lang="en-GB" dirty="0" smtClean="0"/>
          </a:p>
          <a:p>
            <a:pPr marL="259204" indent="-259204">
              <a:buFont typeface="Wingdings" charset="2"/>
              <a:buChar char="²"/>
            </a:pPr>
            <a:r>
              <a:rPr lang="en-GB" dirty="0" smtClean="0"/>
              <a:t>Time of flight</a:t>
            </a:r>
          </a:p>
          <a:p>
            <a:pPr marL="259204" indent="-259204">
              <a:buFont typeface="Wingdings" charset="2"/>
              <a:buChar char="²"/>
            </a:pPr>
            <a:r>
              <a:rPr lang="en-GB" dirty="0"/>
              <a:t>a</a:t>
            </a:r>
            <a:r>
              <a:rPr lang="en-GB" dirty="0" smtClean="0"/>
              <a:t>ngular </a:t>
            </a:r>
            <a:r>
              <a:rPr lang="en-GB" dirty="0" err="1" smtClean="0"/>
              <a:t>distributiond</a:t>
            </a:r>
            <a:endParaRPr lang="en-GB" dirty="0" smtClean="0"/>
          </a:p>
          <a:p>
            <a:pPr marL="259204" indent="-259204">
              <a:buFont typeface="Wingdings" charset="2"/>
              <a:buChar char="²"/>
            </a:pPr>
            <a:r>
              <a:rPr lang="en-GB" dirty="0" smtClean="0"/>
              <a:t>track quality (</a:t>
            </a:r>
            <a:r>
              <a:rPr lang="en-GB" dirty="0" smtClean="0">
                <a:latin typeface="Symbol" charset="2"/>
                <a:cs typeface="Symbol" charset="2"/>
              </a:rPr>
              <a:t>c</a:t>
            </a:r>
            <a:r>
              <a:rPr lang="en-GB" baseline="30000" dirty="0" smtClean="0"/>
              <a:t>2</a:t>
            </a:r>
            <a:r>
              <a:rPr lang="en-GB" dirty="0" smtClean="0"/>
              <a:t>) </a:t>
            </a:r>
          </a:p>
          <a:p>
            <a:pPr marL="259204" indent="-259204">
              <a:buFont typeface="Wingdings" charset="2"/>
              <a:buChar char="²"/>
            </a:pPr>
            <a:r>
              <a:rPr lang="en-GB" dirty="0" smtClean="0"/>
              <a:t>multiplicity </a:t>
            </a:r>
          </a:p>
          <a:p>
            <a:pPr marL="259204" indent="-259204">
              <a:buFont typeface="Wingdings" charset="2"/>
              <a:buChar char="²"/>
            </a:pPr>
            <a:r>
              <a:rPr lang="en-GB" dirty="0" smtClean="0"/>
              <a:t>trigger rate , rate of events with hits, rate of events with good tracks</a:t>
            </a:r>
          </a:p>
        </p:txBody>
      </p:sp>
    </p:spTree>
    <p:extLst>
      <p:ext uri="{BB962C8B-B14F-4D97-AF65-F5344CB8AC3E}">
        <p14:creationId xmlns:p14="http://schemas.microsoft.com/office/powerpoint/2010/main" val="405457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1559</Words>
  <Application>Microsoft Macintosh PowerPoint</Application>
  <PresentationFormat>On-screen Show (4:3)</PresentationFormat>
  <Paragraphs>286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Università Salerno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Daniele De Gruttola</dc:creator>
  <cp:lastModifiedBy>daniele_de_gruttola</cp:lastModifiedBy>
  <cp:revision>39</cp:revision>
  <dcterms:created xsi:type="dcterms:W3CDTF">2016-04-14T22:44:29Z</dcterms:created>
  <dcterms:modified xsi:type="dcterms:W3CDTF">2018-10-24T08:58:26Z</dcterms:modified>
</cp:coreProperties>
</file>