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77" r:id="rId3"/>
    <p:sldId id="278" r:id="rId4"/>
    <p:sldId id="284" r:id="rId5"/>
    <p:sldId id="283" r:id="rId6"/>
    <p:sldId id="275" r:id="rId7"/>
    <p:sldId id="281" r:id="rId8"/>
    <p:sldId id="264" r:id="rId9"/>
    <p:sldId id="279" r:id="rId10"/>
    <p:sldId id="273" r:id="rId11"/>
    <p:sldId id="280"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F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p:restoredTop sz="80892" autoAdjust="0"/>
  </p:normalViewPr>
  <p:slideViewPr>
    <p:cSldViewPr snapToGrid="0" snapToObjects="1">
      <p:cViewPr varScale="1">
        <p:scale>
          <a:sx n="94" d="100"/>
          <a:sy n="94" d="100"/>
        </p:scale>
        <p:origin x="-212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E32D89-5B8B-844D-A566-28A609AC6300}" type="datetimeFigureOut">
              <a:rPr lang="en-US" smtClean="0"/>
              <a:t>12/14/2018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97228-39BA-3B4C-B27B-78661E7C8050}" type="slidenum">
              <a:rPr lang="en-US" smtClean="0"/>
              <a:t>‹#›</a:t>
            </a:fld>
            <a:endParaRPr lang="en-US"/>
          </a:p>
        </p:txBody>
      </p:sp>
    </p:spTree>
    <p:extLst>
      <p:ext uri="{BB962C8B-B14F-4D97-AF65-F5344CB8AC3E}">
        <p14:creationId xmlns:p14="http://schemas.microsoft.com/office/powerpoint/2010/main" val="545195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FA55A-0C9B-5D47-83C6-FACF955D7B32}" type="datetimeFigureOut">
              <a:rPr lang="en-US" smtClean="0"/>
              <a:t>12/14/2018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8DC8BD-884C-794B-8D86-35C2719A19FA}" type="slidenum">
              <a:rPr lang="en-US" smtClean="0"/>
              <a:t>‹#›</a:t>
            </a:fld>
            <a:endParaRPr lang="en-US"/>
          </a:p>
        </p:txBody>
      </p:sp>
    </p:spTree>
    <p:extLst>
      <p:ext uri="{BB962C8B-B14F-4D97-AF65-F5344CB8AC3E}">
        <p14:creationId xmlns:p14="http://schemas.microsoft.com/office/powerpoint/2010/main" val="3715523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D8DC8BD-884C-794B-8D86-35C2719A19FA}" type="slidenum">
              <a:rPr lang="en-US" smtClean="0"/>
              <a:t>2</a:t>
            </a:fld>
            <a:endParaRPr lang="en-US"/>
          </a:p>
        </p:txBody>
      </p:sp>
    </p:spTree>
    <p:extLst>
      <p:ext uri="{BB962C8B-B14F-4D97-AF65-F5344CB8AC3E}">
        <p14:creationId xmlns:p14="http://schemas.microsoft.com/office/powerpoint/2010/main" val="36834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questione di quanti Yb si possano eccitare con un singolo fotone non Ã¨ al momento ancora chiara. E' perÃ² possibile (cosÃ¬ avevamo osservato nel caso di ioni erbio e nanoaggregati di silicio) che un singolo aggregato sia in grado di interagire con molti ioni diversi, da cui la possibilitÃ  di assorbire e trasferire efficacemente molti fotoni UV a molti emettitori NIR. Questo era il senso dell'immagine: rappresentare un certo numero di emettitori per ogni sensitizzatore.</a:t>
            </a:r>
            <a:endParaRPr lang="it-IT" dirty="0"/>
          </a:p>
        </p:txBody>
      </p:sp>
      <p:sp>
        <p:nvSpPr>
          <p:cNvPr id="4" name="Slide Number Placeholder 3"/>
          <p:cNvSpPr>
            <a:spLocks noGrp="1"/>
          </p:cNvSpPr>
          <p:nvPr>
            <p:ph type="sldNum" sz="quarter" idx="10"/>
          </p:nvPr>
        </p:nvSpPr>
        <p:spPr/>
        <p:txBody>
          <a:bodyPr/>
          <a:lstStyle/>
          <a:p>
            <a:fld id="{DD8DC8BD-884C-794B-8D86-35C2719A19FA}" type="slidenum">
              <a:rPr lang="en-US" smtClean="0"/>
              <a:t>3</a:t>
            </a:fld>
            <a:endParaRPr lang="en-US"/>
          </a:p>
        </p:txBody>
      </p:sp>
    </p:spTree>
    <p:extLst>
      <p:ext uri="{BB962C8B-B14F-4D97-AF65-F5344CB8AC3E}">
        <p14:creationId xmlns:p14="http://schemas.microsoft.com/office/powerpoint/2010/main" val="101835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100" b="1" u="none" kern="1200" dirty="0" smtClean="0">
                <a:solidFill>
                  <a:schemeClr val="tx1"/>
                </a:solidFill>
                <a:effectLst/>
                <a:latin typeface="+mn-lt"/>
                <a:ea typeface="+mn-ea"/>
                <a:cs typeface="+mn-cs"/>
              </a:rPr>
              <a:t>SiO</a:t>
            </a:r>
            <a:r>
              <a:rPr lang="pl-PL" sz="1100" b="1" u="none" kern="1200" baseline="-25000" dirty="0" smtClean="0">
                <a:solidFill>
                  <a:schemeClr val="tx1"/>
                </a:solidFill>
                <a:effectLst/>
                <a:latin typeface="+mn-lt"/>
                <a:ea typeface="+mn-ea"/>
                <a:cs typeface="+mn-cs"/>
              </a:rPr>
              <a:t>2</a:t>
            </a:r>
            <a:r>
              <a:rPr lang="pl-PL" sz="1100" b="1" u="none" kern="1200" dirty="0" smtClean="0">
                <a:solidFill>
                  <a:schemeClr val="tx1"/>
                </a:solidFill>
                <a:effectLst/>
                <a:latin typeface="+mn-lt"/>
                <a:ea typeface="+mn-ea"/>
                <a:cs typeface="+mn-cs"/>
              </a:rPr>
              <a:t>-SnO</a:t>
            </a:r>
            <a:r>
              <a:rPr lang="pl-PL" sz="1100" b="1" u="none" kern="1200" baseline="-25000" dirty="0" smtClean="0">
                <a:solidFill>
                  <a:schemeClr val="tx1"/>
                </a:solidFill>
                <a:effectLst/>
                <a:latin typeface="+mn-lt"/>
                <a:ea typeface="+mn-ea"/>
                <a:cs typeface="+mn-cs"/>
              </a:rPr>
              <a:t>2</a:t>
            </a:r>
            <a:r>
              <a:rPr lang="pl-PL" sz="1100" b="1" u="none" kern="1200" dirty="0" smtClean="0">
                <a:solidFill>
                  <a:schemeClr val="tx1"/>
                </a:solidFill>
                <a:effectLst/>
                <a:latin typeface="+mn-lt"/>
                <a:ea typeface="+mn-ea"/>
                <a:cs typeface="+mn-cs"/>
              </a:rPr>
              <a:t> </a:t>
            </a:r>
            <a:r>
              <a:rPr lang="en-US" sz="1100" b="1" u="none" kern="1200" dirty="0" smtClean="0">
                <a:solidFill>
                  <a:schemeClr val="tx1"/>
                </a:solidFill>
                <a:effectLst/>
                <a:latin typeface="+mn-lt"/>
                <a:ea typeface="+mn-ea"/>
                <a:cs typeface="+mn-cs"/>
              </a:rPr>
              <a:t>glass-ceramics</a:t>
            </a:r>
            <a:r>
              <a:rPr lang="pl-PL" sz="1100" b="1" u="none" kern="1200" dirty="0" smtClean="0">
                <a:solidFill>
                  <a:schemeClr val="tx1"/>
                </a:solidFill>
                <a:effectLst/>
                <a:latin typeface="+mn-lt"/>
                <a:ea typeface="+mn-ea"/>
                <a:cs typeface="+mn-cs"/>
              </a:rPr>
              <a:t> waveguides</a:t>
            </a:r>
            <a:endParaRPr lang="it-IT" sz="1100" b="1" u="none"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To obtain the systems with high photosensitivity, it is necessary to have as high as possible content of tin dioxide. Moreover, the high tin dioxide content is also needed to obtain high luminescence efficiency because it increases the solubility of Erbium. In addition, to avoid the non-radiative losses which decrease the luminescence efficiency, the scattering losses must be avoided by controlling the tin dioxide crystals in very small sized, at least less than 10 nm.</a:t>
            </a:r>
            <a:endParaRPr lang="it-IT" sz="1100"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TEM</a:t>
            </a:r>
            <a:r>
              <a:rPr lang="en-US" sz="1100" kern="1200" dirty="0" smtClean="0">
                <a:solidFill>
                  <a:schemeClr val="tx1"/>
                </a:solidFill>
                <a:effectLst/>
                <a:latin typeface="+mn-lt"/>
                <a:ea typeface="+mn-ea"/>
                <a:cs typeface="+mn-cs"/>
              </a:rPr>
              <a:t>: the evidence of obtaining very small tin dioxide nanocrystals. This is TEM image of the SiO</a:t>
            </a:r>
            <a:r>
              <a:rPr lang="en-US" sz="1100" kern="1200" baseline="-25000" dirty="0" smtClean="0">
                <a:solidFill>
                  <a:schemeClr val="tx1"/>
                </a:solidFill>
                <a:effectLst/>
                <a:latin typeface="+mn-lt"/>
                <a:ea typeface="+mn-ea"/>
                <a:cs typeface="+mn-cs"/>
              </a:rPr>
              <a:t>2</a:t>
            </a:r>
            <a:r>
              <a:rPr lang="en-US" sz="1100" kern="1200" dirty="0" smtClean="0">
                <a:solidFill>
                  <a:schemeClr val="tx1"/>
                </a:solidFill>
                <a:effectLst/>
                <a:latin typeface="+mn-lt"/>
                <a:ea typeface="+mn-ea"/>
                <a:cs typeface="+mn-cs"/>
              </a:rPr>
              <a:t>-SnO</a:t>
            </a:r>
            <a:r>
              <a:rPr lang="en-US" sz="1100" kern="1200" baseline="-25000" dirty="0" smtClean="0">
                <a:solidFill>
                  <a:schemeClr val="tx1"/>
                </a:solidFill>
                <a:effectLst/>
                <a:latin typeface="+mn-lt"/>
                <a:ea typeface="+mn-ea"/>
                <a:cs typeface="+mn-cs"/>
              </a:rPr>
              <a:t>2</a:t>
            </a:r>
            <a:r>
              <a:rPr lang="en-US" sz="1100" kern="1200" dirty="0" smtClean="0">
                <a:solidFill>
                  <a:schemeClr val="tx1"/>
                </a:solidFill>
                <a:effectLst/>
                <a:latin typeface="+mn-lt"/>
                <a:ea typeface="+mn-ea"/>
                <a:cs typeface="+mn-cs"/>
              </a:rPr>
              <a:t> system. For this observation, the sample were ground into powder. Therefore, we see the grains of the sample powders. One can see that the tin dioxide is homogeneously distributed and well-separated in silica. From the scale, we also see that the size of tin dioxide crystals is in nanoscale, around 4 to 6 nm.</a:t>
            </a:r>
            <a:endParaRPr lang="it-IT" sz="1100"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Surface morphology</a:t>
            </a:r>
            <a:r>
              <a:rPr lang="en-US" sz="1100" kern="1200" dirty="0" smtClean="0">
                <a:solidFill>
                  <a:schemeClr val="tx1"/>
                </a:solidFill>
                <a:effectLst/>
                <a:latin typeface="+mn-lt"/>
                <a:ea typeface="+mn-ea"/>
                <a:cs typeface="+mn-cs"/>
              </a:rPr>
              <a:t>: it is necessary to have low roughness of the samples. Here, the AFM image of the surface of the planar waveguide. One can see that for the highest content of tin dioxide (30 </a:t>
            </a:r>
            <a:r>
              <a:rPr lang="en-US" sz="1100" kern="1200" dirty="0" err="1" smtClean="0">
                <a:solidFill>
                  <a:schemeClr val="tx1"/>
                </a:solidFill>
                <a:effectLst/>
                <a:latin typeface="+mn-lt"/>
                <a:ea typeface="+mn-ea"/>
                <a:cs typeface="+mn-cs"/>
              </a:rPr>
              <a:t>mol</a:t>
            </a:r>
            <a:r>
              <a:rPr lang="en-US" sz="1100" kern="1200" dirty="0" smtClean="0">
                <a:solidFill>
                  <a:schemeClr val="tx1"/>
                </a:solidFill>
                <a:effectLst/>
                <a:latin typeface="+mn-lt"/>
                <a:ea typeface="+mn-ea"/>
                <a:cs typeface="+mn-cs"/>
              </a:rPr>
              <a:t>%), we obtain the roughness of only 1.8nm. It is extremely important, because the standard requirement for the roughness of commercial integrated optics is 2 nm.</a:t>
            </a:r>
            <a:endParaRPr lang="it-IT" sz="1100"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Photosensitivity</a:t>
            </a:r>
            <a:r>
              <a:rPr lang="en-US" sz="1100" kern="1200" dirty="0" smtClean="0">
                <a:solidFill>
                  <a:schemeClr val="tx1"/>
                </a:solidFill>
                <a:effectLst/>
                <a:latin typeface="+mn-lt"/>
                <a:ea typeface="+mn-ea"/>
                <a:cs typeface="+mn-cs"/>
              </a:rPr>
              <a:t>: Exploiting the photosensitivity, the Bragg-gratings have been fabricated on the planar waveguide. Here is the image of the Bragg-gratings. The color that we see from image is the interference patterns scatter from the gratings based on the Bragg law. It is important to stress that our sample is more efficient for the fabrication of the gratings. To obtain the same value of refractive index change, the energy needed for </a:t>
            </a:r>
            <a:r>
              <a:rPr lang="en-US" sz="1100" kern="1200" dirty="0" err="1" smtClean="0">
                <a:solidFill>
                  <a:schemeClr val="tx1"/>
                </a:solidFill>
                <a:effectLst/>
                <a:latin typeface="+mn-lt"/>
                <a:ea typeface="+mn-ea"/>
                <a:cs typeface="+mn-cs"/>
              </a:rPr>
              <a:t>germanate</a:t>
            </a:r>
            <a:r>
              <a:rPr lang="en-US" sz="1100" kern="1200" dirty="0" smtClean="0">
                <a:solidFill>
                  <a:schemeClr val="tx1"/>
                </a:solidFill>
                <a:effectLst/>
                <a:latin typeface="+mn-lt"/>
                <a:ea typeface="+mn-ea"/>
                <a:cs typeface="+mn-cs"/>
              </a:rPr>
              <a:t> glasses which constitutes the fiber sensors is from 10 to 20 times higher than our material.</a:t>
            </a:r>
            <a:endParaRPr lang="it-IT" sz="1100"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Design for planar photonic structure</a:t>
            </a:r>
            <a:r>
              <a:rPr lang="en-US" sz="1100" kern="1200" dirty="0" smtClean="0">
                <a:solidFill>
                  <a:schemeClr val="tx1"/>
                </a:solidFill>
                <a:effectLst/>
                <a:latin typeface="+mn-lt"/>
                <a:ea typeface="+mn-ea"/>
                <a:cs typeface="+mn-cs"/>
              </a:rPr>
              <a:t>: here is the design for the integrated planar waveguides. To obtain this kind of laser, it is needed to fabricate the gratings and the channel waveguides. Here is the design for the grating exploiting the distributed feedback Bragg grating with quarter-wave phase shift structure. Increasing the length of the whole structure shows a better cavity feature.</a:t>
            </a:r>
            <a:endParaRPr lang="it-IT" sz="1100" dirty="0"/>
          </a:p>
        </p:txBody>
      </p:sp>
      <p:sp>
        <p:nvSpPr>
          <p:cNvPr id="4" name="Slide Number Placeholder 3"/>
          <p:cNvSpPr>
            <a:spLocks noGrp="1"/>
          </p:cNvSpPr>
          <p:nvPr>
            <p:ph type="sldNum" sz="quarter" idx="10"/>
          </p:nvPr>
        </p:nvSpPr>
        <p:spPr/>
        <p:txBody>
          <a:bodyPr/>
          <a:lstStyle/>
          <a:p>
            <a:fld id="{DD8DC8BD-884C-794B-8D86-35C2719A19FA}" type="slidenum">
              <a:rPr lang="en-US" smtClean="0"/>
              <a:t>4</a:t>
            </a:fld>
            <a:endParaRPr lang="en-US"/>
          </a:p>
        </p:txBody>
      </p:sp>
    </p:spTree>
    <p:extLst>
      <p:ext uri="{BB962C8B-B14F-4D97-AF65-F5344CB8AC3E}">
        <p14:creationId xmlns:p14="http://schemas.microsoft.com/office/powerpoint/2010/main" val="174058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RF-sputtering fabrication protocols of 1D </a:t>
            </a:r>
            <a:r>
              <a:rPr lang="en-US" sz="1200" u="sng" kern="1200" dirty="0" err="1" smtClean="0">
                <a:solidFill>
                  <a:schemeClr val="tx1"/>
                </a:solidFill>
                <a:effectLst/>
                <a:latin typeface="+mn-lt"/>
                <a:ea typeface="+mn-ea"/>
                <a:cs typeface="+mn-cs"/>
              </a:rPr>
              <a:t>microcavities</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Exploiting 1D photonic crystals as 1D photonic cavity in the active structure gives us the possibility to obtain Luminescence enhancement and handle Photon Management. The working principles of these aspect are:</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Firstly, 1-D </a:t>
            </a:r>
            <a:r>
              <a:rPr lang="en-GB" sz="1200" kern="1200" dirty="0" err="1" smtClean="0">
                <a:solidFill>
                  <a:schemeClr val="tx1"/>
                </a:solidFill>
                <a:effectLst/>
                <a:latin typeface="+mn-lt"/>
                <a:ea typeface="+mn-ea"/>
                <a:cs typeface="+mn-cs"/>
              </a:rPr>
              <a:t>microcavities</a:t>
            </a:r>
            <a:r>
              <a:rPr lang="en-GB" sz="1200" kern="1200" dirty="0" smtClean="0">
                <a:solidFill>
                  <a:schemeClr val="tx1"/>
                </a:solidFill>
                <a:effectLst/>
                <a:latin typeface="+mn-lt"/>
                <a:ea typeface="+mn-ea"/>
                <a:cs typeface="+mn-cs"/>
              </a:rPr>
              <a:t> can enhance the luminescence which is resonant with the cavity, when the structure is activated by a luminescent species.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Secondly, when the cavity dimensions approach the wavelength of the emission, the density of electromagnetic states inside the cavity are strongly perturbed and can lead to significant enhancement of the luminescence quantum yield.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Therefore, this enhancement is achieved by increasing the number of the localized modes coupled with the emitter.</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advantage of 1-D cavities is that 1D photonic crystals can lower laser threshold. Because as we know when the spontaneous emission of the emitter, embedded in the defect layer of a 1-D photonic crystal, is strongly enhanced the possibility of low threshold lasing could take place.</a:t>
            </a:r>
            <a:endParaRPr lang="it-IT"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Transmission</a:t>
            </a:r>
            <a:r>
              <a:rPr lang="en-GB" sz="1200" kern="1200" dirty="0" smtClean="0">
                <a:solidFill>
                  <a:schemeClr val="tx1"/>
                </a:solidFill>
                <a:effectLst/>
                <a:latin typeface="+mn-lt"/>
                <a:ea typeface="+mn-ea"/>
                <a:cs typeface="+mn-cs"/>
              </a:rPr>
              <a:t>: Here one can see the transmission spectra of the Bragg gratings with different number of layers and the corresponding stop-band of different layer of the Bragg. The higher layers, the higher Q factor and the lower transmittance. Therefore, we need to find a trade-off between the Q factor and the transmittance. I would like also to draw your attention to the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order of the main stop –band in the green at which we use for pumping. </a:t>
            </a:r>
            <a:endParaRPr lang="it-IT"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Emission features-Bragg reflector with 10 layers</a:t>
            </a:r>
            <a:r>
              <a:rPr lang="en-GB" sz="1200" kern="1200" dirty="0" smtClean="0">
                <a:solidFill>
                  <a:schemeClr val="tx1"/>
                </a:solidFill>
                <a:effectLst/>
                <a:latin typeface="+mn-lt"/>
                <a:ea typeface="+mn-ea"/>
                <a:cs typeface="+mn-cs"/>
              </a:rPr>
              <a:t>: Here are the emission features of </a:t>
            </a:r>
            <a:r>
              <a:rPr lang="en-GB" sz="1200" kern="1200" dirty="0" err="1" smtClean="0">
                <a:solidFill>
                  <a:schemeClr val="tx1"/>
                </a:solidFill>
                <a:effectLst/>
                <a:latin typeface="+mn-lt"/>
                <a:ea typeface="+mn-ea"/>
                <a:cs typeface="+mn-cs"/>
              </a:rPr>
              <a:t>Er</a:t>
            </a:r>
            <a:r>
              <a:rPr lang="en-GB" sz="1200" kern="1200" dirty="0" smtClean="0">
                <a:solidFill>
                  <a:schemeClr val="tx1"/>
                </a:solidFill>
                <a:effectLst/>
                <a:latin typeface="+mn-lt"/>
                <a:ea typeface="+mn-ea"/>
                <a:cs typeface="+mn-cs"/>
              </a:rPr>
              <a:t> in the 1D </a:t>
            </a:r>
            <a:r>
              <a:rPr lang="en-GB" sz="1200" kern="1200" dirty="0" err="1" smtClean="0">
                <a:solidFill>
                  <a:schemeClr val="tx1"/>
                </a:solidFill>
                <a:effectLst/>
                <a:latin typeface="+mn-lt"/>
                <a:ea typeface="+mn-ea"/>
                <a:cs typeface="+mn-cs"/>
              </a:rPr>
              <a:t>microcavity</a:t>
            </a:r>
            <a:r>
              <a:rPr lang="en-GB" sz="1200" kern="1200" dirty="0" smtClean="0">
                <a:solidFill>
                  <a:schemeClr val="tx1"/>
                </a:solidFill>
                <a:effectLst/>
                <a:latin typeface="+mn-lt"/>
                <a:ea typeface="+mn-ea"/>
                <a:cs typeface="+mn-cs"/>
              </a:rPr>
              <a:t> with the Bragg reflector of 10 layers. The blue emission spectrum is the one when the sample was excited at low power by using the Xenon lamp. Here you can see only one-part spontaneous emission of </a:t>
            </a:r>
            <a:r>
              <a:rPr lang="en-GB" sz="1200" kern="1200" dirty="0" err="1" smtClean="0">
                <a:solidFill>
                  <a:schemeClr val="tx1"/>
                </a:solidFill>
                <a:effectLst/>
                <a:latin typeface="+mn-lt"/>
                <a:ea typeface="+mn-ea"/>
                <a:cs typeface="+mn-cs"/>
              </a:rPr>
              <a:t>Er</a:t>
            </a:r>
            <a:r>
              <a:rPr lang="en-GB" sz="1200" kern="1200" dirty="0" smtClean="0">
                <a:solidFill>
                  <a:schemeClr val="tx1"/>
                </a:solidFill>
                <a:effectLst/>
                <a:latin typeface="+mn-lt"/>
                <a:ea typeface="+mn-ea"/>
                <a:cs typeface="+mn-cs"/>
              </a:rPr>
              <a:t> which is resonant with the cavity. However, when the sample was excited at higher power using the Argon laser, the emission becomes sharper because of the coherent emission. In other words, the lasing action starts. The full width maximum of the peak is the resolution of the </a:t>
            </a:r>
            <a:r>
              <a:rPr lang="en-GB" sz="1200" kern="1200" dirty="0" err="1" smtClean="0">
                <a:solidFill>
                  <a:schemeClr val="tx1"/>
                </a:solidFill>
                <a:effectLst/>
                <a:latin typeface="+mn-lt"/>
                <a:ea typeface="+mn-ea"/>
                <a:cs typeface="+mn-cs"/>
              </a:rPr>
              <a:t>monochromator</a:t>
            </a:r>
            <a:r>
              <a:rPr lang="en-GB" sz="1200" kern="1200" dirty="0" smtClean="0">
                <a:solidFill>
                  <a:schemeClr val="tx1"/>
                </a:solidFill>
                <a:effectLst/>
                <a:latin typeface="+mn-lt"/>
                <a:ea typeface="+mn-ea"/>
                <a:cs typeface="+mn-cs"/>
              </a:rPr>
              <a:t> in the detector.</a:t>
            </a:r>
            <a:endParaRPr lang="it-IT"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Glass-derived 1D photonic crystals</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structure has been recently applied for the fabrication on the commercial </a:t>
            </a:r>
            <a:r>
              <a:rPr lang="en-GB" sz="1200" kern="1200" dirty="0" err="1" smtClean="0">
                <a:solidFill>
                  <a:schemeClr val="tx1"/>
                </a:solidFill>
                <a:effectLst/>
                <a:latin typeface="+mn-lt"/>
                <a:ea typeface="+mn-ea"/>
                <a:cs typeface="+mn-cs"/>
              </a:rPr>
              <a:t>fiber</a:t>
            </a:r>
            <a:r>
              <a:rPr lang="en-GB" sz="1200" kern="1200" dirty="0" smtClean="0">
                <a:solidFill>
                  <a:schemeClr val="tx1"/>
                </a:solidFill>
                <a:effectLst/>
                <a:latin typeface="+mn-lt"/>
                <a:ea typeface="+mn-ea"/>
                <a:cs typeface="+mn-cs"/>
              </a:rPr>
              <a:t>. Here is one of the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results</a:t>
            </a:r>
            <a:r>
              <a:rPr lang="it-IT" sz="1200" kern="1200" dirty="0" smtClean="0">
                <a:solidFill>
                  <a:schemeClr val="tx1"/>
                </a:solidFill>
                <a:effectLst/>
                <a:latin typeface="+mn-lt"/>
                <a:ea typeface="+mn-ea"/>
                <a:cs typeface="+mn-cs"/>
              </a:rPr>
              <a:t>.</a:t>
            </a:r>
            <a:endParaRPr lang="it-IT" dirty="0"/>
          </a:p>
        </p:txBody>
      </p:sp>
      <p:sp>
        <p:nvSpPr>
          <p:cNvPr id="4" name="Slide Number Placeholder 3"/>
          <p:cNvSpPr>
            <a:spLocks noGrp="1"/>
          </p:cNvSpPr>
          <p:nvPr>
            <p:ph type="sldNum" sz="quarter" idx="10"/>
          </p:nvPr>
        </p:nvSpPr>
        <p:spPr/>
        <p:txBody>
          <a:bodyPr/>
          <a:lstStyle/>
          <a:p>
            <a:fld id="{DD8DC8BD-884C-794B-8D86-35C2719A19FA}" type="slidenum">
              <a:rPr lang="en-US" smtClean="0"/>
              <a:t>5</a:t>
            </a:fld>
            <a:endParaRPr lang="en-US"/>
          </a:p>
        </p:txBody>
      </p:sp>
    </p:spTree>
    <p:extLst>
      <p:ext uri="{BB962C8B-B14F-4D97-AF65-F5344CB8AC3E}">
        <p14:creationId xmlns:p14="http://schemas.microsoft.com/office/powerpoint/2010/main" val="117717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err="1" smtClean="0">
                <a:latin typeface="Comic Sans MS"/>
                <a:cs typeface="Comic Sans MS"/>
              </a:rPr>
              <a:t>Photoacoustics</a:t>
            </a:r>
            <a:r>
              <a:rPr lang="en-US" sz="1200" dirty="0" smtClean="0">
                <a:latin typeface="Comic Sans MS"/>
                <a:cs typeface="Comic Sans MS"/>
              </a:rPr>
              <a:t>: optical pulses → </a:t>
            </a:r>
            <a:r>
              <a:rPr lang="en-US" sz="1200" dirty="0" err="1" smtClean="0">
                <a:latin typeface="Comic Sans MS"/>
                <a:cs typeface="Comic Sans MS"/>
              </a:rPr>
              <a:t>photothermal</a:t>
            </a:r>
            <a:r>
              <a:rPr lang="en-US" sz="1200" dirty="0" smtClean="0">
                <a:latin typeface="Comic Sans MS"/>
                <a:cs typeface="Comic Sans MS"/>
              </a:rPr>
              <a:t> conversion → </a:t>
            </a:r>
            <a:r>
              <a:rPr lang="en-US" sz="1200" dirty="0" err="1" smtClean="0">
                <a:latin typeface="Comic Sans MS"/>
                <a:cs typeface="Comic Sans MS"/>
              </a:rPr>
              <a:t>thermoelastic</a:t>
            </a:r>
            <a:r>
              <a:rPr lang="en-US" sz="1200" dirty="0" smtClean="0">
                <a:latin typeface="Comic Sans MS"/>
                <a:cs typeface="Comic Sans MS"/>
              </a:rPr>
              <a:t> conversion → (ultra)sound</a:t>
            </a:r>
          </a:p>
          <a:p>
            <a:r>
              <a:rPr lang="en-US" sz="1200" dirty="0" smtClean="0">
                <a:latin typeface="Comic Sans MS"/>
                <a:cs typeface="Comic Sans MS"/>
              </a:rPr>
              <a:t>Optical absorbers: </a:t>
            </a:r>
            <a:r>
              <a:rPr lang="en-US" sz="1200" b="1" dirty="0" err="1" smtClean="0">
                <a:latin typeface="Comic Sans MS"/>
                <a:cs typeface="Comic Sans MS"/>
              </a:rPr>
              <a:t>Plasmonic</a:t>
            </a:r>
            <a:r>
              <a:rPr lang="en-US" sz="1200" b="1" dirty="0" smtClean="0">
                <a:latin typeface="Comic Sans MS"/>
                <a:cs typeface="Comic Sans MS"/>
              </a:rPr>
              <a:t> particles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Comic Sans MS"/>
              <a:cs typeface="Comic Sans M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omic Sans MS"/>
                <a:cs typeface="Comic Sans MS"/>
              </a:rPr>
              <a:t>Microfluidic platform to count/profile malignant cells in bio fluids, e.g. circulating metastases, by detection of photoacoustic signals from cells stained with dye probes for specific markers</a:t>
            </a:r>
          </a:p>
          <a:p>
            <a:endParaRPr lang="it-IT" dirty="0"/>
          </a:p>
        </p:txBody>
      </p:sp>
      <p:sp>
        <p:nvSpPr>
          <p:cNvPr id="4" name="Slide Number Placeholder 3"/>
          <p:cNvSpPr>
            <a:spLocks noGrp="1"/>
          </p:cNvSpPr>
          <p:nvPr>
            <p:ph type="sldNum" sz="quarter" idx="10"/>
          </p:nvPr>
        </p:nvSpPr>
        <p:spPr/>
        <p:txBody>
          <a:bodyPr/>
          <a:lstStyle/>
          <a:p>
            <a:fld id="{DD8DC8BD-884C-794B-8D86-35C2719A19FA}" type="slidenum">
              <a:rPr lang="en-US" smtClean="0"/>
              <a:t>6</a:t>
            </a:fld>
            <a:endParaRPr lang="en-US"/>
          </a:p>
        </p:txBody>
      </p:sp>
    </p:spTree>
    <p:extLst>
      <p:ext uri="{BB962C8B-B14F-4D97-AF65-F5344CB8AC3E}">
        <p14:creationId xmlns:p14="http://schemas.microsoft.com/office/powerpoint/2010/main" val="39732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12</a:t>
            </a:fld>
            <a:endParaRPr lang="en-US"/>
          </a:p>
        </p:txBody>
      </p:sp>
    </p:spTree>
    <p:extLst>
      <p:ext uri="{BB962C8B-B14F-4D97-AF65-F5344CB8AC3E}">
        <p14:creationId xmlns:p14="http://schemas.microsoft.com/office/powerpoint/2010/main" val="307784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8E5D9B9F-4005-43D2-B38B-928072100739}" type="datetime1">
              <a:rPr lang="it-IT" smtClean="0"/>
              <a:t>14/12/2018</a:t>
            </a:fld>
            <a:endParaRPr lang="en-US"/>
          </a:p>
        </p:txBody>
      </p:sp>
      <p:sp>
        <p:nvSpPr>
          <p:cNvPr id="5" name="Footer Placeholder 4"/>
          <p:cNvSpPr>
            <a:spLocks noGrp="1"/>
          </p:cNvSpPr>
          <p:nvPr>
            <p:ph type="ftr" sz="quarter" idx="11"/>
          </p:nvPr>
        </p:nvSpPr>
        <p:spPr/>
        <p:txBody>
          <a:bodyPr/>
          <a:lstStyle/>
          <a:p>
            <a:r>
              <a:rPr lang="es-ES" smtClean="0"/>
              <a:t>Roma, December 18-19, 2018</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0356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A13D7AE-A6DD-45C5-BEA1-4A0A60A36631}" type="datetime1">
              <a:rPr lang="it-IT" smtClean="0"/>
              <a:t>14/12/2018</a:t>
            </a:fld>
            <a:endParaRPr lang="en-US"/>
          </a:p>
        </p:txBody>
      </p:sp>
      <p:sp>
        <p:nvSpPr>
          <p:cNvPr id="5" name="Footer Placeholder 4"/>
          <p:cNvSpPr>
            <a:spLocks noGrp="1"/>
          </p:cNvSpPr>
          <p:nvPr>
            <p:ph type="ftr" sz="quarter" idx="11"/>
          </p:nvPr>
        </p:nvSpPr>
        <p:spPr/>
        <p:txBody>
          <a:bodyPr/>
          <a:lstStyle/>
          <a:p>
            <a:r>
              <a:rPr lang="es-ES" smtClean="0"/>
              <a:t>Roma, December 18-19, 2018</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366474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70FEBA0-FE7B-4E2D-9850-9E0BA53C59C9}" type="datetime1">
              <a:rPr lang="it-IT" smtClean="0"/>
              <a:t>14/12/2018</a:t>
            </a:fld>
            <a:endParaRPr lang="en-US"/>
          </a:p>
        </p:txBody>
      </p:sp>
      <p:sp>
        <p:nvSpPr>
          <p:cNvPr id="5" name="Footer Placeholder 4"/>
          <p:cNvSpPr>
            <a:spLocks noGrp="1"/>
          </p:cNvSpPr>
          <p:nvPr>
            <p:ph type="ftr" sz="quarter" idx="11"/>
          </p:nvPr>
        </p:nvSpPr>
        <p:spPr/>
        <p:txBody>
          <a:bodyPr/>
          <a:lstStyle/>
          <a:p>
            <a:r>
              <a:rPr lang="es-ES" smtClean="0"/>
              <a:t>Roma, December 18-19, 2018</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232000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4F9B2865-B13F-46DE-B3B6-D7F91EF810B0}" type="datetime1">
              <a:rPr lang="it-IT" smtClean="0"/>
              <a:t>14/12/2018</a:t>
            </a:fld>
            <a:endParaRPr lang="en-US"/>
          </a:p>
        </p:txBody>
      </p:sp>
      <p:sp>
        <p:nvSpPr>
          <p:cNvPr id="5" name="Footer Placeholder 4"/>
          <p:cNvSpPr>
            <a:spLocks noGrp="1"/>
          </p:cNvSpPr>
          <p:nvPr>
            <p:ph type="ftr" sz="quarter" idx="11"/>
          </p:nvPr>
        </p:nvSpPr>
        <p:spPr/>
        <p:txBody>
          <a:bodyPr/>
          <a:lstStyle/>
          <a:p>
            <a:r>
              <a:rPr lang="es-ES" smtClean="0"/>
              <a:t>Roma, December 18-19, 2018</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200212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E0D3A91B-8AB4-40D0-9662-4D8EE04654E1}" type="datetime1">
              <a:rPr lang="it-IT" smtClean="0"/>
              <a:t>14/12/2018</a:t>
            </a:fld>
            <a:endParaRPr lang="en-US"/>
          </a:p>
        </p:txBody>
      </p:sp>
      <p:sp>
        <p:nvSpPr>
          <p:cNvPr id="5" name="Footer Placeholder 4"/>
          <p:cNvSpPr>
            <a:spLocks noGrp="1"/>
          </p:cNvSpPr>
          <p:nvPr>
            <p:ph type="ftr" sz="quarter" idx="11"/>
          </p:nvPr>
        </p:nvSpPr>
        <p:spPr/>
        <p:txBody>
          <a:bodyPr/>
          <a:lstStyle/>
          <a:p>
            <a:r>
              <a:rPr lang="es-ES" smtClean="0"/>
              <a:t>Roma, December 18-19, 2018</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301423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C630F10B-B7A0-48B3-903C-DD942C0B47D4}" type="datetime1">
              <a:rPr lang="it-IT" smtClean="0"/>
              <a:t>14/12/2018</a:t>
            </a:fld>
            <a:endParaRPr lang="en-US"/>
          </a:p>
        </p:txBody>
      </p:sp>
      <p:sp>
        <p:nvSpPr>
          <p:cNvPr id="6" name="Footer Placeholder 5"/>
          <p:cNvSpPr>
            <a:spLocks noGrp="1"/>
          </p:cNvSpPr>
          <p:nvPr>
            <p:ph type="ftr" sz="quarter" idx="11"/>
          </p:nvPr>
        </p:nvSpPr>
        <p:spPr/>
        <p:txBody>
          <a:bodyPr/>
          <a:lstStyle/>
          <a:p>
            <a:r>
              <a:rPr lang="es-ES" smtClean="0"/>
              <a:t>Roma, December 18-19, 2018</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72739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FAF720DF-FD7D-4C48-8EF1-75C78D339905}" type="datetime1">
              <a:rPr lang="it-IT" smtClean="0"/>
              <a:t>14/12/2018</a:t>
            </a:fld>
            <a:endParaRPr lang="en-US"/>
          </a:p>
        </p:txBody>
      </p:sp>
      <p:sp>
        <p:nvSpPr>
          <p:cNvPr id="8" name="Footer Placeholder 7"/>
          <p:cNvSpPr>
            <a:spLocks noGrp="1"/>
          </p:cNvSpPr>
          <p:nvPr>
            <p:ph type="ftr" sz="quarter" idx="11"/>
          </p:nvPr>
        </p:nvSpPr>
        <p:spPr/>
        <p:txBody>
          <a:bodyPr/>
          <a:lstStyle/>
          <a:p>
            <a:r>
              <a:rPr lang="es-ES" smtClean="0"/>
              <a:t>Roma, December 18-19, 2018</a:t>
            </a:r>
            <a:endParaRPr lang="en-US"/>
          </a:p>
        </p:txBody>
      </p:sp>
      <p:sp>
        <p:nvSpPr>
          <p:cNvPr id="9" name="Slide Number Placeholder 8"/>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76897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B1F72BD7-A7F3-4C99-908B-8FF1FBFD0E4A}" type="datetime1">
              <a:rPr lang="it-IT" smtClean="0"/>
              <a:t>14/12/2018</a:t>
            </a:fld>
            <a:endParaRPr lang="en-US"/>
          </a:p>
        </p:txBody>
      </p:sp>
      <p:sp>
        <p:nvSpPr>
          <p:cNvPr id="4" name="Footer Placeholder 3"/>
          <p:cNvSpPr>
            <a:spLocks noGrp="1"/>
          </p:cNvSpPr>
          <p:nvPr>
            <p:ph type="ftr" sz="quarter" idx="11"/>
          </p:nvPr>
        </p:nvSpPr>
        <p:spPr/>
        <p:txBody>
          <a:bodyPr/>
          <a:lstStyle/>
          <a:p>
            <a:r>
              <a:rPr lang="es-ES" smtClean="0"/>
              <a:t>Roma, December 18-19, 2018</a:t>
            </a:r>
            <a:endParaRPr lang="en-US"/>
          </a:p>
        </p:txBody>
      </p:sp>
      <p:sp>
        <p:nvSpPr>
          <p:cNvPr id="5" name="Slide Number Placeholder 4"/>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90280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C6DDF-E407-46CE-B6D6-7E2B435F2F8D}" type="datetime1">
              <a:rPr lang="it-IT" smtClean="0"/>
              <a:t>14/12/2018</a:t>
            </a:fld>
            <a:endParaRPr lang="en-US"/>
          </a:p>
        </p:txBody>
      </p:sp>
      <p:sp>
        <p:nvSpPr>
          <p:cNvPr id="3" name="Footer Placeholder 2"/>
          <p:cNvSpPr>
            <a:spLocks noGrp="1"/>
          </p:cNvSpPr>
          <p:nvPr>
            <p:ph type="ftr" sz="quarter" idx="11"/>
          </p:nvPr>
        </p:nvSpPr>
        <p:spPr/>
        <p:txBody>
          <a:bodyPr/>
          <a:lstStyle/>
          <a:p>
            <a:r>
              <a:rPr lang="es-ES" smtClean="0"/>
              <a:t>Roma, December 18-19, 2018</a:t>
            </a:r>
            <a:endParaRPr lang="en-US"/>
          </a:p>
        </p:txBody>
      </p:sp>
      <p:sp>
        <p:nvSpPr>
          <p:cNvPr id="4" name="Slide Number Placeholder 3"/>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281024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0D4772F7-CDDA-487C-8D8C-57A7D9F397C7}" type="datetime1">
              <a:rPr lang="it-IT" smtClean="0"/>
              <a:t>14/12/2018</a:t>
            </a:fld>
            <a:endParaRPr lang="en-US"/>
          </a:p>
        </p:txBody>
      </p:sp>
      <p:sp>
        <p:nvSpPr>
          <p:cNvPr id="6" name="Footer Placeholder 5"/>
          <p:cNvSpPr>
            <a:spLocks noGrp="1"/>
          </p:cNvSpPr>
          <p:nvPr>
            <p:ph type="ftr" sz="quarter" idx="11"/>
          </p:nvPr>
        </p:nvSpPr>
        <p:spPr/>
        <p:txBody>
          <a:bodyPr/>
          <a:lstStyle/>
          <a:p>
            <a:r>
              <a:rPr lang="es-ES" smtClean="0"/>
              <a:t>Roma, December 18-19, 2018</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12801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AD839990-1731-4FD3-AC3E-AECC3DEB65DC}" type="datetime1">
              <a:rPr lang="it-IT" smtClean="0"/>
              <a:t>14/12/2018</a:t>
            </a:fld>
            <a:endParaRPr lang="en-US"/>
          </a:p>
        </p:txBody>
      </p:sp>
      <p:sp>
        <p:nvSpPr>
          <p:cNvPr id="6" name="Footer Placeholder 5"/>
          <p:cNvSpPr>
            <a:spLocks noGrp="1"/>
          </p:cNvSpPr>
          <p:nvPr>
            <p:ph type="ftr" sz="quarter" idx="11"/>
          </p:nvPr>
        </p:nvSpPr>
        <p:spPr/>
        <p:txBody>
          <a:bodyPr/>
          <a:lstStyle/>
          <a:p>
            <a:r>
              <a:rPr lang="es-ES" smtClean="0"/>
              <a:t>Roma, December 18-19, 2018</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a:t>
            </a:fld>
            <a:endParaRPr lang="en-US"/>
          </a:p>
        </p:txBody>
      </p:sp>
    </p:spTree>
    <p:extLst>
      <p:ext uri="{BB962C8B-B14F-4D97-AF65-F5344CB8AC3E}">
        <p14:creationId xmlns:p14="http://schemas.microsoft.com/office/powerpoint/2010/main" val="32001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3BBB-3819-4174-9236-D0E865229BB0}" type="datetime1">
              <a:rPr lang="it-IT" smtClean="0"/>
              <a:t>14/12/2018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Roma, December 18-19,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F7FDE-11B9-AF4A-8390-A43FBA897EAE}" type="slidenum">
              <a:rPr lang="en-US" smtClean="0"/>
              <a:t>‹#›</a:t>
            </a:fld>
            <a:endParaRPr lang="en-US"/>
          </a:p>
        </p:txBody>
      </p:sp>
    </p:spTree>
    <p:extLst>
      <p:ext uri="{BB962C8B-B14F-4D97-AF65-F5344CB8AC3E}">
        <p14:creationId xmlns:p14="http://schemas.microsoft.com/office/powerpoint/2010/main" val="248491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3" Type="http://schemas.openxmlformats.org/officeDocument/2006/relationships/image" Target="../media/image1.jp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23.png"/><Relationship Id="rId12"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22.wmf"/><Relationship Id="rId5" Type="http://schemas.openxmlformats.org/officeDocument/2006/relationships/image" Target="../media/image2.png"/><Relationship Id="rId10" Type="http://schemas.openxmlformats.org/officeDocument/2006/relationships/oleObject" Target="../embeddings/oleObject2.bin"/><Relationship Id="rId4" Type="http://schemas.openxmlformats.org/officeDocument/2006/relationships/image" Target="../media/image1.jpg"/><Relationship Id="rId9" Type="http://schemas.openxmlformats.org/officeDocument/2006/relationships/image" Target="../media/image21.wmf"/></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jp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png"/><Relationship Id="rId10" Type="http://schemas.openxmlformats.org/officeDocument/2006/relationships/image" Target="../media/image29.wmf"/><Relationship Id="rId4" Type="http://schemas.openxmlformats.org/officeDocument/2006/relationships/image" Target="../media/image2.png"/><Relationship Id="rId9" Type="http://schemas.openxmlformats.org/officeDocument/2006/relationships/image" Target="../media/image28.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612474" y="5421018"/>
            <a:ext cx="7185804" cy="9345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pPr>
            <a:r>
              <a:rPr lang="it-IT" sz="1400" dirty="0" smtClean="0">
                <a:solidFill>
                  <a:schemeClr val="tx1"/>
                </a:solidFill>
                <a:cs typeface="Arial" panose="020B0604020202020204" pitchFamily="34" charset="0"/>
              </a:rPr>
              <a:t>Research activities take place taks place at:</a:t>
            </a:r>
          </a:p>
          <a:p>
            <a:pPr marL="342900" indent="-342900" algn="l">
              <a:buFont typeface="Arial" panose="020B0604020202020204" pitchFamily="34" charset="0"/>
              <a:buChar char="•"/>
            </a:pPr>
            <a:r>
              <a:rPr lang="en-US" sz="1400" dirty="0" err="1">
                <a:solidFill>
                  <a:srgbClr val="000000"/>
                </a:solidFill>
                <a:cs typeface="Arial" panose="020B0604020202020204" pitchFamily="34" charset="0"/>
              </a:rPr>
              <a:t>Istituto</a:t>
            </a:r>
            <a:r>
              <a:rPr lang="en-US" sz="1400" dirty="0">
                <a:solidFill>
                  <a:srgbClr val="000000"/>
                </a:solidFill>
                <a:cs typeface="Arial" panose="020B0604020202020204" pitchFamily="34" charset="0"/>
              </a:rPr>
              <a:t> di </a:t>
            </a:r>
            <a:r>
              <a:rPr lang="en-US" sz="1400" dirty="0" err="1">
                <a:solidFill>
                  <a:srgbClr val="000000"/>
                </a:solidFill>
                <a:cs typeface="Arial" panose="020B0604020202020204" pitchFamily="34" charset="0"/>
              </a:rPr>
              <a:t>Fisica</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Applicata</a:t>
            </a:r>
            <a:r>
              <a:rPr lang="en-US" sz="1400" dirty="0">
                <a:solidFill>
                  <a:srgbClr val="000000"/>
                </a:solidFill>
                <a:cs typeface="Arial" panose="020B0604020202020204" pitchFamily="34" charset="0"/>
              </a:rPr>
              <a:t> “N. Carrara” (IFAC-CNR)</a:t>
            </a:r>
          </a:p>
          <a:p>
            <a:pPr marL="342900" indent="-342900" algn="l">
              <a:buFont typeface="Arial" panose="020B0604020202020204" pitchFamily="34" charset="0"/>
              <a:buChar char="•"/>
            </a:pPr>
            <a:r>
              <a:rPr lang="en-US" sz="1400" dirty="0" err="1">
                <a:solidFill>
                  <a:srgbClr val="000000"/>
                </a:solidFill>
                <a:cs typeface="Arial" panose="020B0604020202020204" pitchFamily="34" charset="0"/>
              </a:rPr>
              <a:t>Istituto</a:t>
            </a:r>
            <a:r>
              <a:rPr lang="en-US" sz="1400" dirty="0">
                <a:solidFill>
                  <a:srgbClr val="000000"/>
                </a:solidFill>
                <a:cs typeface="Arial" panose="020B0604020202020204" pitchFamily="34" charset="0"/>
              </a:rPr>
              <a:t> di </a:t>
            </a:r>
            <a:r>
              <a:rPr lang="en-US" sz="1400" dirty="0" err="1">
                <a:solidFill>
                  <a:srgbClr val="000000"/>
                </a:solidFill>
                <a:cs typeface="Arial" panose="020B0604020202020204" pitchFamily="34" charset="0"/>
              </a:rPr>
              <a:t>Fotonica</a:t>
            </a:r>
            <a:r>
              <a:rPr lang="en-US" sz="1400" dirty="0">
                <a:solidFill>
                  <a:srgbClr val="000000"/>
                </a:solidFill>
                <a:cs typeface="Arial" panose="020B0604020202020204" pitchFamily="34" charset="0"/>
              </a:rPr>
              <a:t> e </a:t>
            </a:r>
            <a:r>
              <a:rPr lang="en-US" sz="1400" dirty="0" err="1">
                <a:solidFill>
                  <a:srgbClr val="000000"/>
                </a:solidFill>
                <a:cs typeface="Arial" panose="020B0604020202020204" pitchFamily="34" charset="0"/>
              </a:rPr>
              <a:t>Nanotecnologie</a:t>
            </a:r>
            <a:r>
              <a:rPr lang="en-US" sz="1400" dirty="0">
                <a:solidFill>
                  <a:srgbClr val="000000"/>
                </a:solidFill>
                <a:cs typeface="Arial" panose="020B0604020202020204" pitchFamily="34" charset="0"/>
              </a:rPr>
              <a:t> (IFN-CNR, </a:t>
            </a:r>
            <a:r>
              <a:rPr lang="en-US" sz="1400" dirty="0">
                <a:solidFill>
                  <a:prstClr val="black"/>
                </a:solidFill>
                <a:cs typeface="Arial" panose="020B0604020202020204" pitchFamily="34" charset="0"/>
              </a:rPr>
              <a:t>CSMFO Lab Trento</a:t>
            </a:r>
            <a:r>
              <a:rPr lang="en-US" sz="1400" dirty="0" smtClean="0">
                <a:solidFill>
                  <a:srgbClr val="000000"/>
                </a:solidFill>
                <a:cs typeface="Arial" panose="020B0604020202020204" pitchFamily="34" charset="0"/>
              </a:rPr>
              <a:t>)</a:t>
            </a:r>
            <a:r>
              <a:rPr lang="it-IT" sz="1400" dirty="0" smtClean="0">
                <a:solidFill>
                  <a:schemeClr val="tx1"/>
                </a:solidFill>
                <a:cs typeface="Arial" panose="020B0604020202020204" pitchFamily="34" charset="0"/>
              </a:rPr>
              <a:t> </a:t>
            </a:r>
          </a:p>
          <a:p>
            <a:pPr marL="285750" indent="-285750" algn="l">
              <a:buFont typeface="Arial" panose="020B0604020202020204" pitchFamily="34" charset="0"/>
              <a:buChar char="•"/>
            </a:pPr>
            <a:endParaRPr lang="it-IT" sz="1400" dirty="0" smtClean="0">
              <a:solidFill>
                <a:schemeClr val="bg1">
                  <a:lumMod val="65000"/>
                </a:schemeClr>
              </a:solidFill>
              <a:cs typeface="Arial" panose="020B0604020202020204" pitchFamily="34" charset="0"/>
            </a:endParaRPr>
          </a:p>
          <a:p>
            <a:pPr algn="l"/>
            <a:endParaRPr lang="en-US" sz="1400" dirty="0" smtClean="0">
              <a:solidFill>
                <a:srgbClr val="000000"/>
              </a:solidFill>
              <a:cs typeface="Arial" panose="020B0604020202020204" pitchFamily="34" charset="0"/>
            </a:endParaRPr>
          </a:p>
          <a:p>
            <a:pPr algn="l"/>
            <a:endParaRPr lang="en-US" sz="1400" dirty="0">
              <a:solidFill>
                <a:srgbClr val="000000"/>
              </a:solidFill>
              <a:cs typeface="Arial" panose="020B0604020202020204" pitchFamily="34" charset="0"/>
            </a:endParaRPr>
          </a:p>
        </p:txBody>
      </p:sp>
      <p:sp>
        <p:nvSpPr>
          <p:cNvPr id="3" name="Subtitle 2"/>
          <p:cNvSpPr>
            <a:spLocks noGrp="1"/>
          </p:cNvSpPr>
          <p:nvPr>
            <p:ph type="subTitle" idx="1"/>
          </p:nvPr>
        </p:nvSpPr>
        <p:spPr>
          <a:xfrm>
            <a:off x="612474" y="1708055"/>
            <a:ext cx="7185804" cy="3614443"/>
          </a:xfrm>
        </p:spPr>
        <p:txBody>
          <a:bodyPr>
            <a:normAutofit/>
          </a:bodyPr>
          <a:lstStyle/>
          <a:p>
            <a:pPr algn="l">
              <a:spcBef>
                <a:spcPts val="200"/>
              </a:spcBef>
              <a:spcAft>
                <a:spcPts val="600"/>
              </a:spcAft>
            </a:pPr>
            <a:r>
              <a:rPr lang="en-US" sz="1400" dirty="0">
                <a:solidFill>
                  <a:schemeClr val="tx1"/>
                </a:solidFill>
                <a:cs typeface="Arial" panose="020B0604020202020204" pitchFamily="34" charset="0"/>
              </a:rPr>
              <a:t>Project Leader:</a:t>
            </a:r>
            <a:r>
              <a:rPr lang="en-US" sz="1400" b="1" dirty="0">
                <a:solidFill>
                  <a:schemeClr val="tx1"/>
                </a:solidFill>
                <a:cs typeface="Arial" panose="020B0604020202020204" pitchFamily="34" charset="0"/>
              </a:rPr>
              <a:t> Giancarlo </a:t>
            </a:r>
            <a:r>
              <a:rPr lang="en-US" sz="1400" b="1" dirty="0" err="1">
                <a:solidFill>
                  <a:schemeClr val="tx1"/>
                </a:solidFill>
                <a:cs typeface="Arial" panose="020B0604020202020204" pitchFamily="34" charset="0"/>
              </a:rPr>
              <a:t>Righini</a:t>
            </a:r>
            <a:endParaRPr lang="en-US" sz="1400" b="1" dirty="0">
              <a:solidFill>
                <a:schemeClr val="tx1"/>
              </a:solidFill>
              <a:cs typeface="Arial" panose="020B0604020202020204" pitchFamily="34" charset="0"/>
            </a:endParaRPr>
          </a:p>
          <a:p>
            <a:pPr algn="l">
              <a:spcBef>
                <a:spcPts val="200"/>
              </a:spcBef>
              <a:spcAft>
                <a:spcPts val="600"/>
              </a:spcAft>
            </a:pPr>
            <a:r>
              <a:rPr lang="en-US" sz="1400" dirty="0">
                <a:solidFill>
                  <a:schemeClr val="tx1"/>
                </a:solidFill>
                <a:cs typeface="Arial" panose="020B0604020202020204" pitchFamily="34" charset="0"/>
              </a:rPr>
              <a:t>Coordinator: </a:t>
            </a:r>
            <a:r>
              <a:rPr lang="en-US" sz="1400" b="1" dirty="0" err="1">
                <a:solidFill>
                  <a:schemeClr val="tx1"/>
                </a:solidFill>
                <a:cs typeface="Arial" panose="020B0604020202020204" pitchFamily="34" charset="0"/>
              </a:rPr>
              <a:t>Gualtiero</a:t>
            </a:r>
            <a:r>
              <a:rPr lang="en-US" sz="1400" b="1" dirty="0">
                <a:solidFill>
                  <a:schemeClr val="tx1"/>
                </a:solidFill>
                <a:cs typeface="Arial" panose="020B0604020202020204" pitchFamily="34" charset="0"/>
              </a:rPr>
              <a:t> </a:t>
            </a:r>
            <a:r>
              <a:rPr lang="en-US" sz="1400" b="1" dirty="0" err="1">
                <a:solidFill>
                  <a:schemeClr val="tx1"/>
                </a:solidFill>
                <a:cs typeface="Arial" panose="020B0604020202020204" pitchFamily="34" charset="0"/>
              </a:rPr>
              <a:t>Nunzi</a:t>
            </a:r>
            <a:r>
              <a:rPr lang="en-US" sz="1400" b="1" dirty="0">
                <a:solidFill>
                  <a:schemeClr val="tx1"/>
                </a:solidFill>
                <a:cs typeface="Arial" panose="020B0604020202020204" pitchFamily="34" charset="0"/>
              </a:rPr>
              <a:t> </a:t>
            </a:r>
            <a:r>
              <a:rPr lang="en-US" sz="1400" b="1" dirty="0" smtClean="0">
                <a:solidFill>
                  <a:schemeClr val="tx1"/>
                </a:solidFill>
                <a:cs typeface="Arial" panose="020B0604020202020204" pitchFamily="34" charset="0"/>
              </a:rPr>
              <a:t>Conti</a:t>
            </a:r>
            <a:endParaRPr lang="en-US" sz="1400" b="1" dirty="0">
              <a:solidFill>
                <a:schemeClr val="tx1"/>
              </a:solidFill>
              <a:cs typeface="Arial" panose="020B0604020202020204" pitchFamily="34" charset="0"/>
            </a:endParaRPr>
          </a:p>
          <a:p>
            <a:pPr algn="l">
              <a:spcBef>
                <a:spcPts val="200"/>
              </a:spcBef>
            </a:pPr>
            <a:r>
              <a:rPr lang="en-US" sz="1400" dirty="0" smtClean="0">
                <a:solidFill>
                  <a:schemeClr val="tx1"/>
                </a:solidFill>
                <a:cs typeface="Arial" panose="020B0604020202020204" pitchFamily="34" charset="0"/>
              </a:rPr>
              <a:t>Participants:</a:t>
            </a:r>
            <a:r>
              <a:rPr lang="en-US" sz="1400" b="1" dirty="0" smtClean="0">
                <a:solidFill>
                  <a:schemeClr val="tx1"/>
                </a:solidFill>
                <a:cs typeface="Arial" panose="020B0604020202020204" pitchFamily="34" charset="0"/>
              </a:rPr>
              <a:t> </a:t>
            </a:r>
          </a:p>
          <a:p>
            <a:pPr algn="l">
              <a:spcBef>
                <a:spcPts val="200"/>
              </a:spcBef>
            </a:pPr>
            <a:r>
              <a:rPr lang="en-US" sz="1400" b="1" dirty="0">
                <a:solidFill>
                  <a:schemeClr val="tx1"/>
                </a:solidFill>
                <a:cs typeface="Arial" panose="020B0604020202020204" pitchFamily="34" charset="0"/>
              </a:rPr>
              <a:t>	</a:t>
            </a:r>
            <a:r>
              <a:rPr lang="en-US" sz="1400" i="1" dirty="0" err="1" smtClean="0">
                <a:solidFill>
                  <a:schemeClr val="tx1"/>
                </a:solidFill>
                <a:cs typeface="Arial" panose="020B0604020202020204" pitchFamily="34" charset="0"/>
              </a:rPr>
              <a:t>assegnisti</a:t>
            </a:r>
            <a:r>
              <a:rPr lang="en-US" sz="1400" i="1" dirty="0" smtClean="0">
                <a:solidFill>
                  <a:schemeClr val="tx1"/>
                </a:solidFill>
                <a:cs typeface="Arial" panose="020B0604020202020204" pitchFamily="34" charset="0"/>
              </a:rPr>
              <a:t>:</a:t>
            </a:r>
            <a:r>
              <a:rPr lang="en-US" sz="1400" dirty="0" smtClean="0">
                <a:solidFill>
                  <a:schemeClr val="tx1"/>
                </a:solidFill>
                <a:cs typeface="Arial" panose="020B0604020202020204" pitchFamily="34" charset="0"/>
              </a:rPr>
              <a:t> </a:t>
            </a:r>
          </a:p>
          <a:p>
            <a:pPr marL="742950" lvl="1" indent="-285750" algn="l">
              <a:spcBef>
                <a:spcPts val="200"/>
              </a:spcBef>
              <a:buFont typeface="Arial" panose="020B0604020202020204" pitchFamily="34" charset="0"/>
              <a:buChar char="•"/>
            </a:pPr>
            <a:r>
              <a:rPr lang="it-IT" sz="1400" b="1" dirty="0" smtClean="0">
                <a:solidFill>
                  <a:schemeClr val="tx1"/>
                </a:solidFill>
                <a:cs typeface="Arial" panose="020B0604020202020204" pitchFamily="34" charset="0"/>
              </a:rPr>
              <a:t>Francesco Enrichi </a:t>
            </a:r>
            <a:r>
              <a:rPr lang="it-IT" sz="1400" dirty="0" smtClean="0">
                <a:solidFill>
                  <a:schemeClr val="tx1"/>
                </a:solidFill>
                <a:cs typeface="Arial" panose="020B0604020202020204" pitchFamily="34" charset="0"/>
              </a:rPr>
              <a:t>(04/2016 </a:t>
            </a:r>
            <a:r>
              <a:rPr lang="mr-IN" sz="1400" dirty="0">
                <a:solidFill>
                  <a:schemeClr val="tx1"/>
                </a:solidFill>
                <a:cs typeface="Arial" panose="020B0604020202020204" pitchFamily="34" charset="0"/>
              </a:rPr>
              <a:t>–</a:t>
            </a:r>
            <a:r>
              <a:rPr lang="it-IT" sz="1400" dirty="0">
                <a:solidFill>
                  <a:schemeClr val="tx1"/>
                </a:solidFill>
                <a:cs typeface="Arial" panose="020B0604020202020204" pitchFamily="34" charset="0"/>
              </a:rPr>
              <a:t> </a:t>
            </a:r>
            <a:r>
              <a:rPr lang="it-IT" sz="1400" dirty="0" smtClean="0">
                <a:solidFill>
                  <a:srgbClr val="FF0000"/>
                </a:solidFill>
                <a:cs typeface="Arial" panose="020B0604020202020204" pitchFamily="34" charset="0"/>
              </a:rPr>
              <a:t>12/2018</a:t>
            </a:r>
            <a:r>
              <a:rPr lang="it-IT" sz="1400" dirty="0" smtClean="0">
                <a:solidFill>
                  <a:schemeClr val="tx1"/>
                </a:solidFill>
                <a:cs typeface="Arial" panose="020B0604020202020204" pitchFamily="34" charset="0"/>
              </a:rPr>
              <a:t>) </a:t>
            </a:r>
            <a:endParaRPr lang="it-IT" sz="1400" dirty="0">
              <a:solidFill>
                <a:schemeClr val="tx1"/>
              </a:solidFill>
              <a:cs typeface="Arial" panose="020B0604020202020204" pitchFamily="34" charset="0"/>
            </a:endParaRPr>
          </a:p>
          <a:p>
            <a:pPr marL="742950" lvl="1" indent="-285750" algn="l">
              <a:spcBef>
                <a:spcPts val="200"/>
              </a:spcBef>
              <a:buFont typeface="Arial" panose="020B0604020202020204" pitchFamily="34" charset="0"/>
              <a:buChar char="•"/>
            </a:pPr>
            <a:r>
              <a:rPr lang="it-IT" sz="1400" b="1" dirty="0" smtClean="0">
                <a:solidFill>
                  <a:schemeClr val="tx1"/>
                </a:solidFill>
                <a:cs typeface="Arial" panose="020B0604020202020204" pitchFamily="34" charset="0"/>
              </a:rPr>
              <a:t>Lidia Zur </a:t>
            </a:r>
            <a:r>
              <a:rPr lang="it-IT" sz="1400" dirty="0" smtClean="0">
                <a:solidFill>
                  <a:schemeClr val="tx1"/>
                </a:solidFill>
                <a:cs typeface="Arial" panose="020B0604020202020204" pitchFamily="34" charset="0"/>
              </a:rPr>
              <a:t>(</a:t>
            </a:r>
            <a:r>
              <a:rPr lang="it-IT" sz="1400" dirty="0">
                <a:solidFill>
                  <a:schemeClr val="tx1"/>
                </a:solidFill>
                <a:cs typeface="Arial" panose="020B0604020202020204" pitchFamily="34" charset="0"/>
              </a:rPr>
              <a:t>12/2015 </a:t>
            </a:r>
            <a:r>
              <a:rPr lang="mr-IN" sz="1400" dirty="0">
                <a:solidFill>
                  <a:schemeClr val="tx1"/>
                </a:solidFill>
                <a:cs typeface="Arial" panose="020B0604020202020204" pitchFamily="34" charset="0"/>
              </a:rPr>
              <a:t>–</a:t>
            </a:r>
            <a:r>
              <a:rPr lang="it-IT" sz="1400" dirty="0">
                <a:solidFill>
                  <a:schemeClr val="tx1"/>
                </a:solidFill>
                <a:cs typeface="Arial" panose="020B0604020202020204" pitchFamily="34" charset="0"/>
              </a:rPr>
              <a:t> </a:t>
            </a:r>
            <a:r>
              <a:rPr lang="it-IT" sz="1400" dirty="0">
                <a:solidFill>
                  <a:srgbClr val="FF0000"/>
                </a:solidFill>
                <a:cs typeface="Arial" panose="020B0604020202020204" pitchFamily="34" charset="0"/>
              </a:rPr>
              <a:t>11/2018</a:t>
            </a:r>
            <a:r>
              <a:rPr lang="it-IT" sz="1400" dirty="0">
                <a:solidFill>
                  <a:schemeClr val="tx1"/>
                </a:solidFill>
                <a:cs typeface="Arial" panose="020B0604020202020204" pitchFamily="34" charset="0"/>
              </a:rPr>
              <a:t>)</a:t>
            </a:r>
          </a:p>
          <a:p>
            <a:pPr algn="l">
              <a:spcBef>
                <a:spcPts val="200"/>
              </a:spcBef>
            </a:pPr>
            <a:r>
              <a:rPr lang="en-US" sz="1400" b="1" dirty="0" smtClean="0">
                <a:solidFill>
                  <a:schemeClr val="tx1"/>
                </a:solidFill>
                <a:cs typeface="Arial" panose="020B0604020202020204" pitchFamily="34" charset="0"/>
              </a:rPr>
              <a:t>	</a:t>
            </a:r>
            <a:r>
              <a:rPr lang="en-US" sz="1400" i="1" dirty="0" err="1" smtClean="0">
                <a:solidFill>
                  <a:schemeClr val="tx1"/>
                </a:solidFill>
                <a:cs typeface="Arial" panose="020B0604020202020204" pitchFamily="34" charset="0"/>
              </a:rPr>
              <a:t>associati</a:t>
            </a:r>
            <a:r>
              <a:rPr lang="en-US" sz="1400" i="1" dirty="0" smtClean="0">
                <a:solidFill>
                  <a:schemeClr val="tx1"/>
                </a:solidFill>
                <a:cs typeface="Arial" panose="020B0604020202020204" pitchFamily="34" charset="0"/>
              </a:rPr>
              <a:t>:</a:t>
            </a:r>
          </a:p>
          <a:p>
            <a:pPr marL="742950" lvl="1" indent="-285750" algn="l">
              <a:spcBef>
                <a:spcPts val="200"/>
              </a:spcBef>
              <a:buFont typeface="Arial" panose="020B0604020202020204" pitchFamily="34" charset="0"/>
              <a:buChar char="•"/>
            </a:pPr>
            <a:r>
              <a:rPr lang="it-IT" sz="1400" dirty="0" smtClean="0">
                <a:solidFill>
                  <a:schemeClr val="tx1"/>
                </a:solidFill>
                <a:cs typeface="Arial" panose="020B0604020202020204" pitchFamily="34" charset="0"/>
              </a:rPr>
              <a:t>Maurizio Ferrari</a:t>
            </a:r>
            <a:r>
              <a:rPr lang="it-IT" sz="1400"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CNR-IFN, dirigente di ricerca</a:t>
            </a:r>
            <a:endParaRPr lang="it-IT" sz="1400" dirty="0">
              <a:solidFill>
                <a:schemeClr val="tx1"/>
              </a:solidFill>
              <a:cs typeface="Arial" panose="020B0604020202020204" pitchFamily="34" charset="0"/>
            </a:endParaRPr>
          </a:p>
          <a:p>
            <a:pPr marL="742950" lvl="1" indent="-285750" algn="l">
              <a:spcBef>
                <a:spcPts val="200"/>
              </a:spcBef>
              <a:buFont typeface="Arial" panose="020B0604020202020204" pitchFamily="34" charset="0"/>
              <a:buChar char="•"/>
            </a:pPr>
            <a:r>
              <a:rPr lang="it-IT" sz="1400" dirty="0" smtClean="0">
                <a:solidFill>
                  <a:schemeClr val="tx1"/>
                </a:solidFill>
                <a:cs typeface="Arial" panose="020B0604020202020204" pitchFamily="34" charset="0"/>
              </a:rPr>
              <a:t>Gualtiero Nunzi Conti</a:t>
            </a:r>
            <a:r>
              <a:rPr lang="it-IT" sz="1400"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CNR-IFAC, ricercatore</a:t>
            </a:r>
            <a:endParaRPr lang="it-IT" sz="1400" dirty="0">
              <a:solidFill>
                <a:schemeClr val="tx1"/>
              </a:solidFill>
              <a:cs typeface="Arial" panose="020B0604020202020204" pitchFamily="34" charset="0"/>
            </a:endParaRPr>
          </a:p>
          <a:p>
            <a:pPr marL="742950" lvl="1" indent="-285750" algn="l">
              <a:spcBef>
                <a:spcPts val="200"/>
              </a:spcBef>
              <a:buFont typeface="Arial" panose="020B0604020202020204" pitchFamily="34" charset="0"/>
              <a:buChar char="•"/>
            </a:pPr>
            <a:r>
              <a:rPr lang="it-IT" sz="1400" dirty="0" smtClean="0">
                <a:solidFill>
                  <a:schemeClr val="tx1"/>
                </a:solidFill>
                <a:cs typeface="Arial" panose="020B0604020202020204" pitchFamily="34" charset="0"/>
              </a:rPr>
              <a:t>Stefano Pelli </a:t>
            </a:r>
            <a:r>
              <a:rPr lang="it-IT" sz="1400"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CNR-IFAC, primo ricercatore</a:t>
            </a:r>
            <a:endParaRPr lang="it-IT" sz="1400" dirty="0">
              <a:solidFill>
                <a:schemeClr val="tx1"/>
              </a:solidFill>
              <a:cs typeface="Arial" panose="020B0604020202020204" pitchFamily="34" charset="0"/>
            </a:endParaRPr>
          </a:p>
          <a:p>
            <a:pPr marL="742950" lvl="1" indent="-285750" algn="l">
              <a:spcBef>
                <a:spcPts val="200"/>
              </a:spcBef>
              <a:buFont typeface="Arial" panose="020B0604020202020204" pitchFamily="34" charset="0"/>
              <a:buChar char="•"/>
            </a:pPr>
            <a:r>
              <a:rPr lang="it-IT" sz="1400" dirty="0" smtClean="0">
                <a:solidFill>
                  <a:schemeClr val="tx1"/>
                </a:solidFill>
                <a:cs typeface="Arial" panose="020B0604020202020204" pitchFamily="34" charset="0"/>
              </a:rPr>
              <a:t>Alexander Quandt</a:t>
            </a:r>
            <a:r>
              <a:rPr lang="it-IT" sz="1400" dirty="0">
                <a:solidFill>
                  <a:schemeClr val="tx1"/>
                </a:solidFill>
                <a:cs typeface="Arial" panose="020B0604020202020204" pitchFamily="34" charset="0"/>
              </a:rPr>
              <a:t>		Wits </a:t>
            </a:r>
            <a:r>
              <a:rPr lang="it-IT" sz="1400" dirty="0" smtClean="0">
                <a:solidFill>
                  <a:schemeClr val="tx1"/>
                </a:solidFill>
                <a:cs typeface="Arial" panose="020B0604020202020204" pitchFamily="34" charset="0"/>
              </a:rPr>
              <a:t>Univ. (2013-2018)</a:t>
            </a:r>
          </a:p>
          <a:p>
            <a:pPr marL="742950" lvl="1" indent="-285750" algn="l">
              <a:spcBef>
                <a:spcPts val="200"/>
              </a:spcBef>
              <a:buFont typeface="Arial" panose="020B0604020202020204" pitchFamily="34" charset="0"/>
              <a:buChar char="•"/>
            </a:pPr>
            <a:r>
              <a:rPr lang="it-IT" sz="1400" dirty="0" smtClean="0">
                <a:solidFill>
                  <a:schemeClr val="tx1"/>
                </a:solidFill>
                <a:cs typeface="Arial" panose="020B0604020202020204" pitchFamily="34" charset="0"/>
              </a:rPr>
              <a:t>Giancarlo Righini</a:t>
            </a:r>
            <a:r>
              <a:rPr lang="it-IT" sz="1400"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Emerito CNR-IFAC</a:t>
            </a:r>
          </a:p>
          <a:p>
            <a:pPr lvl="1" algn="l">
              <a:spcBef>
                <a:spcPts val="200"/>
              </a:spcBef>
            </a:pPr>
            <a:r>
              <a:rPr lang="it-IT" sz="1400" i="1" dirty="0" smtClean="0">
                <a:solidFill>
                  <a:schemeClr val="tx1"/>
                </a:solidFill>
                <a:cs typeface="Arial" panose="020B0604020202020204" pitchFamily="34" charset="0"/>
              </a:rPr>
              <a:t>Centro Fermi</a:t>
            </a:r>
            <a:r>
              <a:rPr lang="it-IT" sz="1400" dirty="0" smtClean="0">
                <a:solidFill>
                  <a:schemeClr val="tx1"/>
                </a:solidFill>
                <a:cs typeface="Arial" panose="020B0604020202020204" pitchFamily="34" charset="0"/>
              </a:rPr>
              <a:t>:</a:t>
            </a:r>
            <a:endParaRPr lang="it-IT" sz="1400" dirty="0">
              <a:solidFill>
                <a:schemeClr val="tx1"/>
              </a:solidFill>
              <a:cs typeface="Arial" panose="020B0604020202020204" pitchFamily="34" charset="0"/>
            </a:endParaRPr>
          </a:p>
          <a:p>
            <a:pPr marL="742950" lvl="1" indent="-285750" algn="l">
              <a:spcBef>
                <a:spcPts val="200"/>
              </a:spcBef>
              <a:buFont typeface="Arial" panose="020B0604020202020204" pitchFamily="34" charset="0"/>
              <a:buChar char="•"/>
            </a:pPr>
            <a:r>
              <a:rPr lang="it-IT" sz="1400" dirty="0" smtClean="0">
                <a:solidFill>
                  <a:schemeClr val="tx1"/>
                </a:solidFill>
                <a:cs typeface="Arial" panose="020B0604020202020204" pitchFamily="34" charset="0"/>
              </a:rPr>
              <a:t>Fabrizio Coccetti</a:t>
            </a:r>
            <a:r>
              <a:rPr lang="it-IT" sz="1400" b="1"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primo tecnologo</a:t>
            </a:r>
            <a:endParaRPr lang="en-US" sz="1400" b="1" dirty="0" smtClean="0">
              <a:solidFill>
                <a:srgbClr val="000000"/>
              </a:solidFill>
              <a:cs typeface="Arial" panose="020B0604020202020204" pitchFamily="34" charset="0"/>
            </a:endParaRPr>
          </a:p>
          <a:p>
            <a:pPr algn="l">
              <a:spcBef>
                <a:spcPts val="200"/>
              </a:spcBef>
            </a:pPr>
            <a:endParaRPr lang="en-US" sz="1400" dirty="0">
              <a:solidFill>
                <a:srgbClr val="000000"/>
              </a:solidFill>
              <a:cs typeface="Arial" panose="020B0604020202020204" pitchFamily="34" charset="0"/>
            </a:endParaRPr>
          </a:p>
        </p:txBody>
      </p:sp>
      <p:sp>
        <p:nvSpPr>
          <p:cNvPr id="6" name="Footer Placeholder 5"/>
          <p:cNvSpPr>
            <a:spLocks noGrp="1"/>
          </p:cNvSpPr>
          <p:nvPr>
            <p:ph type="ftr" sz="quarter" idx="11"/>
          </p:nvPr>
        </p:nvSpPr>
        <p:spPr>
          <a:xfrm>
            <a:off x="2734230" y="0"/>
            <a:ext cx="3429000" cy="365125"/>
          </a:xfrm>
        </p:spPr>
        <p:txBody>
          <a:bodyPr/>
          <a:lstStyle/>
          <a:p>
            <a:r>
              <a:rPr lang="es-ES" sz="1400" smtClean="0">
                <a:solidFill>
                  <a:schemeClr val="tx1"/>
                </a:solidFill>
                <a:cs typeface="Arial" panose="020B0604020202020204" pitchFamily="34" charset="0"/>
              </a:rPr>
              <a:t>Roma, December 18-19, 2018</a:t>
            </a:r>
            <a:endParaRPr lang="en-US" sz="1400" dirty="0">
              <a:solidFill>
                <a:schemeClr val="tx1"/>
              </a:solidFill>
              <a:cs typeface="Arial" panose="020B0604020202020204" pitchFamily="34"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10" name="Title 1"/>
          <p:cNvSpPr txBox="1">
            <a:spLocks/>
          </p:cNvSpPr>
          <p:nvPr/>
        </p:nvSpPr>
        <p:spPr>
          <a:xfrm>
            <a:off x="2310200" y="790865"/>
            <a:ext cx="4890052" cy="48098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latin typeface="+mn-lt"/>
              </a:rPr>
              <a:t>Photonic </a:t>
            </a:r>
            <a:r>
              <a:rPr lang="en-US" sz="2800" i="1" dirty="0" err="1" smtClean="0">
                <a:latin typeface="+mn-lt"/>
              </a:rPr>
              <a:t>Microcavities</a:t>
            </a:r>
            <a:endParaRPr lang="en-US" sz="2800" i="1" dirty="0" smtClean="0">
              <a:latin typeface="+mn-lt"/>
            </a:endParaRPr>
          </a:p>
        </p:txBody>
      </p:sp>
      <p:sp>
        <p:nvSpPr>
          <p:cNvPr id="11" name="Title 1"/>
          <p:cNvSpPr txBox="1">
            <a:spLocks/>
          </p:cNvSpPr>
          <p:nvPr/>
        </p:nvSpPr>
        <p:spPr>
          <a:xfrm>
            <a:off x="1717963" y="317650"/>
            <a:ext cx="6840750" cy="6112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latin typeface="+mn-lt"/>
              </a:rPr>
              <a:t>Progetto</a:t>
            </a:r>
            <a:r>
              <a:rPr lang="en-US" sz="3200" dirty="0" smtClean="0">
                <a:latin typeface="+mn-lt"/>
              </a:rPr>
              <a:t>: </a:t>
            </a:r>
            <a:r>
              <a:rPr lang="en-US" sz="3200" dirty="0" err="1" smtClean="0">
                <a:latin typeface="+mn-lt"/>
              </a:rPr>
              <a:t>Microcavità</a:t>
            </a:r>
            <a:r>
              <a:rPr lang="en-US" sz="3200" dirty="0" smtClean="0">
                <a:latin typeface="+mn-lt"/>
              </a:rPr>
              <a:t> </a:t>
            </a:r>
            <a:r>
              <a:rPr lang="en-US" sz="3200" dirty="0" err="1" smtClean="0">
                <a:latin typeface="+mn-lt"/>
              </a:rPr>
              <a:t>Fotoniche</a:t>
            </a:r>
            <a:r>
              <a:rPr lang="en-US" sz="3200" dirty="0" smtClean="0">
                <a:latin typeface="+mn-lt"/>
              </a:rPr>
              <a:t> (</a:t>
            </a:r>
            <a:r>
              <a:rPr lang="en-US" sz="3200" dirty="0" err="1" smtClean="0">
                <a:latin typeface="+mn-lt"/>
              </a:rPr>
              <a:t>MiFo</a:t>
            </a:r>
            <a:r>
              <a:rPr lang="en-US" sz="3200" dirty="0" smtClean="0">
                <a:latin typeface="+mn-lt"/>
              </a:rPr>
              <a:t>)</a:t>
            </a:r>
            <a:endParaRPr lang="en-US" sz="3200" dirty="0">
              <a:latin typeface="+mn-lt"/>
            </a:endParaRPr>
          </a:p>
        </p:txBody>
      </p:sp>
      <p:pic>
        <p:nvPicPr>
          <p:cNvPr id="12" name="Picture 31" descr="C:\Programmi\Qualcomm\Eudora Pro\Attach\logoIFA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945" y="5522710"/>
            <a:ext cx="875501" cy="49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135" y="5888270"/>
            <a:ext cx="592234" cy="550778"/>
          </a:xfrm>
          <a:prstGeom prst="rect">
            <a:avLst/>
          </a:prstGeom>
        </p:spPr>
      </p:pic>
      <p:sp>
        <p:nvSpPr>
          <p:cNvPr id="14" name="Title 1"/>
          <p:cNvSpPr txBox="1">
            <a:spLocks/>
          </p:cNvSpPr>
          <p:nvPr/>
        </p:nvSpPr>
        <p:spPr>
          <a:xfrm>
            <a:off x="1138685" y="1223866"/>
            <a:ext cx="7755146" cy="4102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1800" dirty="0" smtClean="0">
                <a:latin typeface="+mn-lt"/>
              </a:rPr>
              <a:t>Linea di ricerca: Tecniche </a:t>
            </a:r>
            <a:r>
              <a:rPr lang="it-IT" sz="1800" dirty="0">
                <a:latin typeface="+mn-lt"/>
              </a:rPr>
              <a:t>Avanzate per la Fisica Fondamentale:</a:t>
            </a:r>
            <a:endParaRPr lang="en-US" sz="1800" dirty="0">
              <a:latin typeface="+mn-lt"/>
            </a:endParaRPr>
          </a:p>
        </p:txBody>
      </p:sp>
    </p:spTree>
    <p:extLst>
      <p:ext uri="{BB962C8B-B14F-4D97-AF65-F5344CB8AC3E}">
        <p14:creationId xmlns:p14="http://schemas.microsoft.com/office/powerpoint/2010/main" val="3616314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06089" y="6492875"/>
            <a:ext cx="2133600" cy="365125"/>
          </a:xfrm>
        </p:spPr>
        <p:txBody>
          <a:bodyPr/>
          <a:lstStyle/>
          <a:p>
            <a:fld id="{FAAF7FDE-11B9-AF4A-8390-A43FBA897EAE}" type="slidenum">
              <a:rPr lang="en-US" smtClean="0"/>
              <a:t>10</a:t>
            </a:fld>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9"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pic>
        <p:nvPicPr>
          <p:cNvPr id="11" name="Picture 31" descr="C:\Programmi\Qualcomm\Eudora Pro\Attach\logoIFA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sp>
        <p:nvSpPr>
          <p:cNvPr id="14" name="Subtitle 2"/>
          <p:cNvSpPr txBox="1">
            <a:spLocks/>
          </p:cNvSpPr>
          <p:nvPr/>
        </p:nvSpPr>
        <p:spPr>
          <a:xfrm>
            <a:off x="335280" y="1031360"/>
            <a:ext cx="8493760" cy="4973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900" b="1" dirty="0" smtClean="0">
                <a:solidFill>
                  <a:schemeClr val="tx1"/>
                </a:solidFill>
                <a:cs typeface="Arial" panose="020B0604020202020204" pitchFamily="34" charset="0"/>
              </a:rPr>
              <a:t>	</a:t>
            </a:r>
            <a:r>
              <a:rPr lang="en-US" sz="1800" b="1" dirty="0" smtClean="0">
                <a:solidFill>
                  <a:schemeClr val="tx1"/>
                </a:solidFill>
                <a:cs typeface="Arial" panose="020B0604020202020204" pitchFamily="34" charset="0"/>
              </a:rPr>
              <a:t>Milestones 2019:</a:t>
            </a:r>
          </a:p>
          <a:p>
            <a:pPr algn="l"/>
            <a:endParaRPr lang="en-US" sz="1800" b="1" dirty="0" smtClean="0">
              <a:solidFill>
                <a:schemeClr val="tx1"/>
              </a:solidFill>
              <a:cs typeface="Arial" panose="020B0604020202020204" pitchFamily="34" charset="0"/>
            </a:endParaRPr>
          </a:p>
          <a:p>
            <a:pPr marL="457200" indent="-457200" algn="l">
              <a:spcBef>
                <a:spcPts val="300"/>
              </a:spcBef>
              <a:buFont typeface="+mj-lt"/>
              <a:buAutoNum type="arabicPeriod"/>
            </a:pPr>
            <a:r>
              <a:rPr lang="it-IT" sz="1400" i="1" dirty="0">
                <a:solidFill>
                  <a:schemeClr val="tx1"/>
                </a:solidFill>
              </a:rPr>
              <a:t>Analisi di </a:t>
            </a:r>
            <a:r>
              <a:rPr lang="it-IT" sz="1400" i="1" dirty="0" smtClean="0">
                <a:solidFill>
                  <a:schemeClr val="tx1"/>
                </a:solidFill>
              </a:rPr>
              <a:t>sospensioni di nanoparticelle </a:t>
            </a:r>
            <a:r>
              <a:rPr lang="it-IT" sz="1400" i="1" dirty="0">
                <a:solidFill>
                  <a:schemeClr val="tx1"/>
                </a:solidFill>
              </a:rPr>
              <a:t>con il sistema fotoacustico sviluppato utilizzando spettroscopia di eccitazione mediante una sorgente supercontinua </a:t>
            </a:r>
            <a:r>
              <a:rPr lang="it-IT" sz="1400" i="1" dirty="0" smtClean="0">
                <a:solidFill>
                  <a:schemeClr val="tx1"/>
                </a:solidFill>
              </a:rPr>
              <a:t>impulsata</a:t>
            </a:r>
            <a:endParaRPr lang="it-IT" sz="1400" dirty="0" smtClean="0">
              <a:solidFill>
                <a:schemeClr val="tx1"/>
              </a:solidFill>
            </a:endParaRPr>
          </a:p>
          <a:p>
            <a:pPr algn="l">
              <a:spcBef>
                <a:spcPts val="300"/>
              </a:spcBef>
            </a:pPr>
            <a:r>
              <a:rPr lang="it-IT" sz="1400" dirty="0">
                <a:solidFill>
                  <a:schemeClr val="tx1"/>
                </a:solidFill>
              </a:rPr>
              <a:t>	</a:t>
            </a:r>
            <a:r>
              <a:rPr lang="it-IT" sz="1400" dirty="0" smtClean="0">
                <a:solidFill>
                  <a:schemeClr val="tx1"/>
                </a:solidFill>
              </a:rPr>
              <a:t>Analysis of NP suspensions by using the developed PA system and excitation spectroscopy with a pulsed 	supercontinuum source</a:t>
            </a:r>
          </a:p>
          <a:p>
            <a:pPr algn="l">
              <a:spcBef>
                <a:spcPts val="300"/>
              </a:spcBef>
            </a:pPr>
            <a:endParaRPr lang="it-IT" sz="1400" dirty="0" smtClean="0">
              <a:solidFill>
                <a:schemeClr val="tx1"/>
              </a:solidFill>
              <a:cs typeface="Arial" panose="020B0604020202020204" pitchFamily="34" charset="0"/>
            </a:endParaRPr>
          </a:p>
          <a:p>
            <a:pPr marL="457200" indent="-457200" algn="l">
              <a:spcBef>
                <a:spcPts val="300"/>
              </a:spcBef>
              <a:buFont typeface="+mj-lt"/>
              <a:buAutoNum type="arabicPeriod" startAt="2"/>
            </a:pPr>
            <a:r>
              <a:rPr lang="it-IT" sz="1400" i="1" dirty="0">
                <a:solidFill>
                  <a:schemeClr val="tx1"/>
                </a:solidFill>
              </a:rPr>
              <a:t>Studio di sistemi ottici basati su microrisonatori a modi di galleria con trasparenza indotta elettromagneticamente </a:t>
            </a:r>
            <a:r>
              <a:rPr lang="it-IT" sz="1400" i="1" dirty="0" smtClean="0">
                <a:solidFill>
                  <a:schemeClr val="tx1"/>
                </a:solidFill>
              </a:rPr>
              <a:t>e </a:t>
            </a:r>
            <a:r>
              <a:rPr lang="it-IT" sz="1400" i="1" dirty="0">
                <a:solidFill>
                  <a:schemeClr val="tx1"/>
                </a:solidFill>
              </a:rPr>
              <a:t>di cavità a guadagno </a:t>
            </a:r>
            <a:r>
              <a:rPr lang="it-IT" sz="1400" i="1" dirty="0" smtClean="0">
                <a:solidFill>
                  <a:schemeClr val="tx1"/>
                </a:solidFill>
              </a:rPr>
              <a:t>variabile</a:t>
            </a:r>
          </a:p>
          <a:p>
            <a:pPr algn="l">
              <a:spcBef>
                <a:spcPts val="300"/>
              </a:spcBef>
            </a:pPr>
            <a:r>
              <a:rPr lang="it-IT" sz="1400" dirty="0" smtClean="0">
                <a:solidFill>
                  <a:schemeClr val="tx1"/>
                </a:solidFill>
              </a:rPr>
              <a:t>	Study of WGM-resonator-based optical systems with EIT and of variable gain microcavities</a:t>
            </a:r>
          </a:p>
          <a:p>
            <a:pPr algn="l">
              <a:spcBef>
                <a:spcPts val="300"/>
              </a:spcBef>
            </a:pPr>
            <a:endParaRPr lang="it-IT" sz="1400" dirty="0" smtClean="0">
              <a:solidFill>
                <a:schemeClr val="tx1"/>
              </a:solidFill>
            </a:endParaRPr>
          </a:p>
          <a:p>
            <a:pPr marL="457200" indent="-457200" algn="l">
              <a:spcBef>
                <a:spcPts val="300"/>
              </a:spcBef>
              <a:buFont typeface="+mj-lt"/>
              <a:buAutoNum type="arabicPeriod" startAt="3"/>
            </a:pPr>
            <a:r>
              <a:rPr lang="it-IT" sz="1400" i="1" dirty="0" smtClean="0">
                <a:solidFill>
                  <a:schemeClr val="tx1"/>
                </a:solidFill>
              </a:rPr>
              <a:t>Nano vetro ceramiche trasparenti SiO</a:t>
            </a:r>
            <a:r>
              <a:rPr lang="it-IT" sz="1400" i="1" baseline="-25000" dirty="0" smtClean="0">
                <a:solidFill>
                  <a:schemeClr val="tx1"/>
                </a:solidFill>
              </a:rPr>
              <a:t>2</a:t>
            </a:r>
            <a:r>
              <a:rPr lang="it-IT" sz="1400" i="1" dirty="0" smtClean="0">
                <a:solidFill>
                  <a:schemeClr val="tx1"/>
                </a:solidFill>
              </a:rPr>
              <a:t>-SnO</a:t>
            </a:r>
            <a:r>
              <a:rPr lang="it-IT" sz="1400" i="1" baseline="-25000" dirty="0" smtClean="0">
                <a:solidFill>
                  <a:schemeClr val="tx1"/>
                </a:solidFill>
              </a:rPr>
              <a:t>2</a:t>
            </a:r>
            <a:r>
              <a:rPr lang="it-IT" sz="1400" i="1" dirty="0" smtClean="0">
                <a:solidFill>
                  <a:schemeClr val="tx1"/>
                </a:solidFill>
              </a:rPr>
              <a:t>:  (a) utilizzo delle proprietà fotorefrattive per la sintesi di sorgenti laser integrate; (b) test preliminare di filatura a partire dalle preforme SiO</a:t>
            </a:r>
            <a:r>
              <a:rPr lang="it-IT" sz="1400" i="1" baseline="-25000" dirty="0" smtClean="0">
                <a:solidFill>
                  <a:schemeClr val="tx1"/>
                </a:solidFill>
              </a:rPr>
              <a:t>2</a:t>
            </a:r>
            <a:r>
              <a:rPr lang="it-IT" sz="1400" i="1" dirty="0" smtClean="0">
                <a:solidFill>
                  <a:schemeClr val="tx1"/>
                </a:solidFill>
              </a:rPr>
              <a:t>-SnO</a:t>
            </a:r>
            <a:r>
              <a:rPr lang="it-IT" sz="1400" i="1" baseline="-25000" dirty="0" smtClean="0">
                <a:solidFill>
                  <a:schemeClr val="tx1"/>
                </a:solidFill>
              </a:rPr>
              <a:t>2</a:t>
            </a:r>
          </a:p>
          <a:p>
            <a:pPr algn="l">
              <a:spcBef>
                <a:spcPts val="300"/>
              </a:spcBef>
            </a:pPr>
            <a:r>
              <a:rPr lang="it-IT" sz="1400" dirty="0" smtClean="0">
                <a:solidFill>
                  <a:schemeClr val="tx1"/>
                </a:solidFill>
              </a:rPr>
              <a:t>	Transparent SiO</a:t>
            </a:r>
            <a:r>
              <a:rPr lang="it-IT" sz="1400" baseline="-25000" dirty="0" smtClean="0">
                <a:solidFill>
                  <a:schemeClr val="tx1"/>
                </a:solidFill>
              </a:rPr>
              <a:t>2</a:t>
            </a:r>
            <a:r>
              <a:rPr lang="it-IT" sz="1400" dirty="0" smtClean="0">
                <a:solidFill>
                  <a:schemeClr val="tx1"/>
                </a:solidFill>
              </a:rPr>
              <a:t>-SnO</a:t>
            </a:r>
            <a:r>
              <a:rPr lang="it-IT" sz="1400" baseline="-25000" dirty="0" smtClean="0">
                <a:solidFill>
                  <a:schemeClr val="tx1"/>
                </a:solidFill>
              </a:rPr>
              <a:t>2</a:t>
            </a:r>
            <a:r>
              <a:rPr lang="it-IT" sz="1400" dirty="0">
                <a:solidFill>
                  <a:schemeClr val="tx1"/>
                </a:solidFill>
              </a:rPr>
              <a:t> </a:t>
            </a:r>
            <a:r>
              <a:rPr lang="it-IT" sz="1400" dirty="0" smtClean="0">
                <a:solidFill>
                  <a:schemeClr val="tx1"/>
                </a:solidFill>
              </a:rPr>
              <a:t>nano-glass-ceramic: (a) use of its photorefractive properties for the implementation 	of integrated laser sources; (b) preliminary drawing tests of </a:t>
            </a:r>
            <a:r>
              <a:rPr lang="it-IT" sz="1400" dirty="0">
                <a:solidFill>
                  <a:schemeClr val="tx1"/>
                </a:solidFill>
              </a:rPr>
              <a:t>SiO</a:t>
            </a:r>
            <a:r>
              <a:rPr lang="it-IT" sz="1400" baseline="-25000" dirty="0">
                <a:solidFill>
                  <a:schemeClr val="tx1"/>
                </a:solidFill>
              </a:rPr>
              <a:t>2</a:t>
            </a:r>
            <a:r>
              <a:rPr lang="it-IT" sz="1400" dirty="0">
                <a:solidFill>
                  <a:schemeClr val="tx1"/>
                </a:solidFill>
              </a:rPr>
              <a:t>-SnO</a:t>
            </a:r>
            <a:r>
              <a:rPr lang="it-IT" sz="1400" baseline="-25000" dirty="0">
                <a:solidFill>
                  <a:schemeClr val="tx1"/>
                </a:solidFill>
              </a:rPr>
              <a:t>2</a:t>
            </a:r>
            <a:r>
              <a:rPr lang="it-IT" sz="1400" dirty="0">
                <a:solidFill>
                  <a:schemeClr val="tx1"/>
                </a:solidFill>
              </a:rPr>
              <a:t> </a:t>
            </a:r>
            <a:r>
              <a:rPr lang="it-IT" sz="1400" dirty="0" smtClean="0">
                <a:solidFill>
                  <a:schemeClr val="tx1"/>
                </a:solidFill>
              </a:rPr>
              <a:t>preforms</a:t>
            </a:r>
          </a:p>
          <a:p>
            <a:pPr algn="l">
              <a:spcBef>
                <a:spcPts val="300"/>
              </a:spcBef>
            </a:pPr>
            <a:endParaRPr lang="it-IT" sz="1400" dirty="0" smtClean="0">
              <a:solidFill>
                <a:schemeClr val="tx1"/>
              </a:solidFill>
            </a:endParaRPr>
          </a:p>
          <a:p>
            <a:pPr marL="457200" indent="-457200" algn="l">
              <a:spcBef>
                <a:spcPts val="300"/>
              </a:spcBef>
              <a:buFont typeface="+mj-lt"/>
              <a:buAutoNum type="arabicPeriod" startAt="4"/>
            </a:pPr>
            <a:r>
              <a:rPr lang="it-IT" sz="1400" i="1" dirty="0" smtClean="0">
                <a:solidFill>
                  <a:schemeClr val="tx1"/>
                </a:solidFill>
              </a:rPr>
              <a:t>Microcavità </a:t>
            </a:r>
            <a:r>
              <a:rPr lang="it-IT" sz="1400" i="1" dirty="0">
                <a:solidFill>
                  <a:schemeClr val="tx1"/>
                </a:solidFill>
              </a:rPr>
              <a:t>fotoniche attivate con ioni di terre rare per l'ingegnerizzazione dei processi di emissione, assorbimento e trasferimento d’energia in presenza di ioni </a:t>
            </a:r>
            <a:r>
              <a:rPr lang="it-IT" sz="1400" i="1" dirty="0" smtClean="0">
                <a:solidFill>
                  <a:schemeClr val="tx1"/>
                </a:solidFill>
              </a:rPr>
              <a:t>donore-accettore</a:t>
            </a:r>
          </a:p>
          <a:p>
            <a:pPr algn="l">
              <a:spcBef>
                <a:spcPts val="300"/>
              </a:spcBef>
            </a:pPr>
            <a:r>
              <a:rPr lang="it-IT" sz="1400" dirty="0" smtClean="0">
                <a:solidFill>
                  <a:schemeClr val="tx1"/>
                </a:solidFill>
                <a:cs typeface="Arial" panose="020B0604020202020204" pitchFamily="34" charset="0"/>
              </a:rPr>
              <a:t>	RE-doped activated photonic microcavities for the engineering of the emission properties, of the absorption 	and of the energy transfer of donor-acceptor systems</a:t>
            </a:r>
            <a:endParaRPr lang="en-US" sz="1500" dirty="0" smtClean="0">
              <a:solidFill>
                <a:schemeClr val="tx1"/>
              </a:solidFill>
              <a:cs typeface="Arial" panose="020B0604020202020204" pitchFamily="34" charset="0"/>
            </a:endParaRPr>
          </a:p>
        </p:txBody>
      </p:sp>
      <p:sp>
        <p:nvSpPr>
          <p:cNvPr id="15" name="Title 1"/>
          <p:cNvSpPr txBox="1">
            <a:spLocks/>
          </p:cNvSpPr>
          <p:nvPr/>
        </p:nvSpPr>
        <p:spPr>
          <a:xfrm>
            <a:off x="1574800" y="234879"/>
            <a:ext cx="6195215" cy="6112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milestones 2019</a:t>
            </a:r>
            <a:endParaRPr lang="en-US" sz="2800" dirty="0"/>
          </a:p>
        </p:txBody>
      </p:sp>
    </p:spTree>
    <p:extLst>
      <p:ext uri="{BB962C8B-B14F-4D97-AF65-F5344CB8AC3E}">
        <p14:creationId xmlns:p14="http://schemas.microsoft.com/office/powerpoint/2010/main" val="689320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06089" y="6492875"/>
            <a:ext cx="2133600" cy="365125"/>
          </a:xfrm>
        </p:spPr>
        <p:txBody>
          <a:bodyPr/>
          <a:lstStyle/>
          <a:p>
            <a:fld id="{FAAF7FDE-11B9-AF4A-8390-A43FBA897EAE}" type="slidenum">
              <a:rPr lang="en-US" smtClean="0"/>
              <a:t>11</a:t>
            </a:fld>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9"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sp>
        <p:nvSpPr>
          <p:cNvPr id="17" name="Subtitle 2"/>
          <p:cNvSpPr>
            <a:spLocks noGrp="1"/>
          </p:cNvSpPr>
          <p:nvPr>
            <p:ph type="subTitle" idx="1"/>
          </p:nvPr>
        </p:nvSpPr>
        <p:spPr>
          <a:xfrm>
            <a:off x="619760" y="1010770"/>
            <a:ext cx="8026400" cy="4983630"/>
          </a:xfrm>
        </p:spPr>
        <p:txBody>
          <a:bodyPr>
            <a:normAutofit/>
          </a:bodyPr>
          <a:lstStyle/>
          <a:p>
            <a:pPr algn="just"/>
            <a:r>
              <a:rPr lang="en-US" sz="2400" b="1" dirty="0" smtClean="0">
                <a:solidFill>
                  <a:schemeClr val="tx1"/>
                </a:solidFill>
                <a:cs typeface="Arial"/>
              </a:rPr>
              <a:t>	</a:t>
            </a:r>
            <a:r>
              <a:rPr lang="en-US" sz="2000" b="1" dirty="0" smtClean="0">
                <a:solidFill>
                  <a:schemeClr val="tx1"/>
                </a:solidFill>
                <a:cs typeface="Arial"/>
              </a:rPr>
              <a:t>Plan </a:t>
            </a:r>
            <a:r>
              <a:rPr lang="en-US" sz="2000" b="1" dirty="0">
                <a:solidFill>
                  <a:schemeClr val="tx1"/>
                </a:solidFill>
                <a:cs typeface="Arial"/>
              </a:rPr>
              <a:t>of activities </a:t>
            </a:r>
            <a:r>
              <a:rPr lang="en-US" sz="2000" b="1" dirty="0" smtClean="0">
                <a:solidFill>
                  <a:schemeClr val="tx1"/>
                </a:solidFill>
                <a:cs typeface="Arial"/>
              </a:rPr>
              <a:t>2019 </a:t>
            </a:r>
            <a:r>
              <a:rPr lang="en-US" sz="2000" b="1" dirty="0">
                <a:solidFill>
                  <a:schemeClr val="tx1"/>
                </a:solidFill>
                <a:cs typeface="Arial"/>
              </a:rPr>
              <a:t>- </a:t>
            </a:r>
            <a:r>
              <a:rPr lang="en-US" sz="2000" b="1" dirty="0" smtClean="0">
                <a:solidFill>
                  <a:schemeClr val="tx1"/>
                </a:solidFill>
                <a:cs typeface="Arial"/>
              </a:rPr>
              <a:t>2021 </a:t>
            </a:r>
          </a:p>
          <a:p>
            <a:pPr algn="just">
              <a:spcBef>
                <a:spcPts val="600"/>
              </a:spcBef>
            </a:pPr>
            <a:r>
              <a:rPr lang="en-US" sz="1800" b="1" dirty="0" err="1" smtClean="0">
                <a:solidFill>
                  <a:schemeClr val="tx1"/>
                </a:solidFill>
                <a:cs typeface="Arial"/>
              </a:rPr>
              <a:t>Photoacustics</a:t>
            </a:r>
            <a:r>
              <a:rPr lang="en-US" sz="1800" b="1" dirty="0" smtClean="0">
                <a:solidFill>
                  <a:schemeClr val="tx1"/>
                </a:solidFill>
                <a:cs typeface="Arial"/>
              </a:rPr>
              <a:t> (PA), and electromagnetic induced transparency (EIT)</a:t>
            </a:r>
          </a:p>
          <a:p>
            <a:pPr marL="285750" indent="-285750" algn="just">
              <a:spcBef>
                <a:spcPts val="600"/>
              </a:spcBef>
              <a:buFontTx/>
              <a:buChar char="-"/>
            </a:pPr>
            <a:r>
              <a:rPr lang="it-IT" sz="1400" dirty="0">
                <a:solidFill>
                  <a:schemeClr val="tx1"/>
                </a:solidFill>
              </a:rPr>
              <a:t>PA spectroscopy of diluted </a:t>
            </a:r>
            <a:r>
              <a:rPr lang="it-IT" sz="1400" dirty="0" smtClean="0">
                <a:solidFill>
                  <a:schemeClr val="tx1"/>
                </a:solidFill>
              </a:rPr>
              <a:t>nanoparticles (NPs)</a:t>
            </a:r>
          </a:p>
          <a:p>
            <a:pPr marL="285750" indent="-285750" algn="just">
              <a:spcBef>
                <a:spcPts val="600"/>
              </a:spcBef>
              <a:buFontTx/>
              <a:buChar char="-"/>
            </a:pPr>
            <a:r>
              <a:rPr lang="it-IT" sz="1400" dirty="0" smtClean="0">
                <a:solidFill>
                  <a:schemeClr val="tx1"/>
                </a:solidFill>
              </a:rPr>
              <a:t>Optomechanical oscillations in optofluidic resonators </a:t>
            </a:r>
          </a:p>
          <a:p>
            <a:pPr marL="285750" indent="-285750" algn="just">
              <a:spcBef>
                <a:spcPts val="600"/>
              </a:spcBef>
              <a:buFontTx/>
              <a:buChar char="-"/>
            </a:pPr>
            <a:r>
              <a:rPr lang="it-IT" sz="1400" dirty="0" smtClean="0">
                <a:solidFill>
                  <a:schemeClr val="tx1"/>
                </a:solidFill>
              </a:rPr>
              <a:t>EIT systems based on coupled Whispering Gallery Mode (WGM) resonators </a:t>
            </a:r>
          </a:p>
          <a:p>
            <a:pPr marL="285750" indent="-285750" algn="just">
              <a:spcBef>
                <a:spcPts val="600"/>
              </a:spcBef>
              <a:buFontTx/>
              <a:buChar char="-"/>
            </a:pPr>
            <a:r>
              <a:rPr lang="it-IT" sz="1400" dirty="0" smtClean="0">
                <a:solidFill>
                  <a:schemeClr val="tx1"/>
                </a:solidFill>
              </a:rPr>
              <a:t>Generation of non-classical light from high-Q WGM resonators below the threshold for NL effects</a:t>
            </a:r>
            <a:endParaRPr lang="it-IT" sz="1400" dirty="0">
              <a:solidFill>
                <a:schemeClr val="tx1"/>
              </a:solidFill>
            </a:endParaRPr>
          </a:p>
          <a:p>
            <a:pPr marL="285750" indent="-285750" algn="just">
              <a:spcBef>
                <a:spcPts val="600"/>
              </a:spcBef>
              <a:buFontTx/>
              <a:buChar char="-"/>
            </a:pPr>
            <a:r>
              <a:rPr lang="it-IT" sz="1400" dirty="0" smtClean="0">
                <a:solidFill>
                  <a:schemeClr val="tx1"/>
                </a:solidFill>
              </a:rPr>
              <a:t>High efficient coupling of quantum sources, like QD, to WGMs in high-Q resonators</a:t>
            </a:r>
            <a:endParaRPr lang="it-IT" sz="1400" dirty="0">
              <a:solidFill>
                <a:schemeClr val="tx1"/>
              </a:solidFill>
            </a:endParaRPr>
          </a:p>
          <a:p>
            <a:pPr algn="just">
              <a:spcBef>
                <a:spcPts val="600"/>
              </a:spcBef>
            </a:pPr>
            <a:r>
              <a:rPr lang="it-IT" sz="1800" b="1" dirty="0" smtClean="0">
                <a:solidFill>
                  <a:schemeClr val="tx1"/>
                </a:solidFill>
              </a:rPr>
              <a:t>Engineering of luminescent ions and cromophore activated nano-objects by using confined structures for controlling and modifying the quantum efficiency of the systems</a:t>
            </a:r>
            <a:endParaRPr lang="it-IT" sz="1800" b="1" dirty="0">
              <a:solidFill>
                <a:schemeClr val="tx1"/>
              </a:solidFill>
            </a:endParaRPr>
          </a:p>
          <a:p>
            <a:pPr marL="285750" indent="-285750" algn="just">
              <a:spcBef>
                <a:spcPts val="600"/>
              </a:spcBef>
              <a:buFontTx/>
              <a:buChar char="-"/>
            </a:pPr>
            <a:r>
              <a:rPr lang="it-IT" sz="1400" dirty="0" smtClean="0">
                <a:solidFill>
                  <a:schemeClr val="tx1"/>
                </a:solidFill>
              </a:rPr>
              <a:t>Fabrication </a:t>
            </a:r>
            <a:r>
              <a:rPr lang="it-IT" sz="1400" dirty="0">
                <a:solidFill>
                  <a:schemeClr val="tx1"/>
                </a:solidFill>
              </a:rPr>
              <a:t>of </a:t>
            </a:r>
            <a:r>
              <a:rPr lang="it-IT" sz="1400" dirty="0" smtClean="0">
                <a:solidFill>
                  <a:schemeClr val="tx1"/>
                </a:solidFill>
              </a:rPr>
              <a:t>rare-earth-activated SnO</a:t>
            </a:r>
            <a:r>
              <a:rPr lang="it-IT" sz="1400" baseline="-25000" dirty="0" smtClean="0">
                <a:solidFill>
                  <a:schemeClr val="tx1"/>
                </a:solidFill>
              </a:rPr>
              <a:t>2</a:t>
            </a:r>
            <a:r>
              <a:rPr lang="it-IT" sz="1400" dirty="0" smtClean="0">
                <a:solidFill>
                  <a:schemeClr val="tx1"/>
                </a:solidFill>
              </a:rPr>
              <a:t>-based glass-ceramic waveguides and preforms for integrated laser sources and sensors</a:t>
            </a:r>
          </a:p>
          <a:p>
            <a:pPr marL="285750" indent="-285750" algn="just">
              <a:spcBef>
                <a:spcPts val="600"/>
              </a:spcBef>
              <a:buFontTx/>
              <a:buChar char="-"/>
            </a:pPr>
            <a:r>
              <a:rPr lang="it-IT" sz="1400" dirty="0" smtClean="0">
                <a:solidFill>
                  <a:schemeClr val="tx1"/>
                </a:solidFill>
              </a:rPr>
              <a:t>Development of scintillators based on high-density and </a:t>
            </a:r>
            <a:r>
              <a:rPr lang="it-IT" sz="1400" dirty="0">
                <a:solidFill>
                  <a:schemeClr val="tx1"/>
                </a:solidFill>
              </a:rPr>
              <a:t>non-toxic HfO</a:t>
            </a:r>
            <a:r>
              <a:rPr lang="it-IT" sz="1400" baseline="-25000" dirty="0">
                <a:solidFill>
                  <a:schemeClr val="tx1"/>
                </a:solidFill>
              </a:rPr>
              <a:t>2</a:t>
            </a:r>
            <a:r>
              <a:rPr lang="it-IT" sz="1400" dirty="0">
                <a:solidFill>
                  <a:schemeClr val="tx1"/>
                </a:solidFill>
              </a:rPr>
              <a:t> </a:t>
            </a:r>
            <a:r>
              <a:rPr lang="it-IT" sz="1400" dirty="0" smtClean="0">
                <a:solidFill>
                  <a:schemeClr val="tx1"/>
                </a:solidFill>
              </a:rPr>
              <a:t>and SnO</a:t>
            </a:r>
            <a:r>
              <a:rPr lang="it-IT" sz="1400" baseline="-25000" dirty="0" smtClean="0">
                <a:solidFill>
                  <a:schemeClr val="tx1"/>
                </a:solidFill>
              </a:rPr>
              <a:t>2</a:t>
            </a:r>
            <a:r>
              <a:rPr lang="it-IT" sz="1400" dirty="0" smtClean="0">
                <a:solidFill>
                  <a:schemeClr val="tx1"/>
                </a:solidFill>
              </a:rPr>
              <a:t> NPs </a:t>
            </a:r>
          </a:p>
          <a:p>
            <a:pPr marL="285750" indent="-285750" algn="just">
              <a:spcBef>
                <a:spcPts val="600"/>
              </a:spcBef>
              <a:buFontTx/>
              <a:buChar char="-"/>
            </a:pPr>
            <a:r>
              <a:rPr lang="it-IT" sz="1400" dirty="0" smtClean="0">
                <a:solidFill>
                  <a:schemeClr val="tx1"/>
                </a:solidFill>
              </a:rPr>
              <a:t>Development of transparent nano-glass-ceramics and confined structures for the development of luminescent meta-surfaces</a:t>
            </a:r>
            <a:endParaRPr lang="it-IT" sz="1400" dirty="0">
              <a:solidFill>
                <a:schemeClr val="tx1"/>
              </a:solidFill>
            </a:endParaRPr>
          </a:p>
        </p:txBody>
      </p:sp>
      <p:pic>
        <p:nvPicPr>
          <p:cNvPr id="11" name="Picture 31" descr="C:\Programmi\Qualcomm\Eudora Pro\Attach\logoIFA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sp>
        <p:nvSpPr>
          <p:cNvPr id="15" name="Title 1"/>
          <p:cNvSpPr txBox="1">
            <a:spLocks/>
          </p:cNvSpPr>
          <p:nvPr/>
        </p:nvSpPr>
        <p:spPr>
          <a:xfrm>
            <a:off x="1574800" y="234879"/>
            <a:ext cx="6195215" cy="6112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plan 2019-21</a:t>
            </a:r>
            <a:endParaRPr lang="en-US" sz="2800" dirty="0"/>
          </a:p>
        </p:txBody>
      </p:sp>
    </p:spTree>
    <p:extLst>
      <p:ext uri="{BB962C8B-B14F-4D97-AF65-F5344CB8AC3E}">
        <p14:creationId xmlns:p14="http://schemas.microsoft.com/office/powerpoint/2010/main" val="3614503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 y="1399451"/>
            <a:ext cx="8252460" cy="4428696"/>
          </a:xfrm>
        </p:spPr>
        <p:txBody>
          <a:bodyPr>
            <a:normAutofit fontScale="92500" lnSpcReduction="10000"/>
          </a:bodyPr>
          <a:lstStyle/>
          <a:p>
            <a:pPr algn="l"/>
            <a:r>
              <a:rPr lang="en-US" sz="1900" b="1" dirty="0" smtClean="0">
                <a:solidFill>
                  <a:schemeClr val="tx1"/>
                </a:solidFill>
                <a:cs typeface="Arial"/>
              </a:rPr>
              <a:t>Expected funding in the 3-year period:</a:t>
            </a:r>
          </a:p>
          <a:p>
            <a:pPr algn="l"/>
            <a:endParaRPr lang="en-US" sz="1900" b="1" dirty="0" smtClean="0">
              <a:solidFill>
                <a:schemeClr val="tx1"/>
              </a:solidFill>
              <a:cs typeface="Arial"/>
            </a:endParaRPr>
          </a:p>
          <a:p>
            <a:pPr marL="342900" indent="-342900" algn="l">
              <a:buFontTx/>
              <a:buChar char="-"/>
            </a:pPr>
            <a:r>
              <a:rPr lang="en-US" sz="1900" b="1" dirty="0" smtClean="0">
                <a:solidFill>
                  <a:schemeClr val="tx1"/>
                </a:solidFill>
                <a:cs typeface="Arial"/>
              </a:rPr>
              <a:t>Request of funding by Centro Fermi</a:t>
            </a:r>
          </a:p>
          <a:p>
            <a:pPr marL="285750" indent="-285750" algn="l">
              <a:buFont typeface="Arial" panose="020B0604020202020204" pitchFamily="34" charset="0"/>
              <a:buChar char="•"/>
            </a:pPr>
            <a:r>
              <a:rPr lang="en-US" sz="1500" dirty="0" smtClean="0">
                <a:solidFill>
                  <a:schemeClr val="tx1"/>
                </a:solidFill>
                <a:cs typeface="Arial"/>
              </a:rPr>
              <a:t>Grants </a:t>
            </a:r>
            <a:r>
              <a:rPr lang="en-US" sz="1500" dirty="0">
                <a:solidFill>
                  <a:schemeClr val="tx1"/>
                </a:solidFill>
                <a:cs typeface="Arial"/>
              </a:rPr>
              <a:t>(number and period requested</a:t>
            </a:r>
            <a:r>
              <a:rPr lang="en-US" sz="1500" dirty="0" smtClean="0">
                <a:solidFill>
                  <a:schemeClr val="tx1"/>
                </a:solidFill>
                <a:cs typeface="Arial"/>
              </a:rPr>
              <a:t>):</a:t>
            </a:r>
          </a:p>
          <a:p>
            <a:pPr marL="742950" lvl="1" indent="-285750" algn="l">
              <a:buFont typeface="Arial" panose="020B0604020202020204" pitchFamily="34" charset="0"/>
              <a:buChar char="•"/>
            </a:pPr>
            <a:r>
              <a:rPr lang="en-US" sz="1500" dirty="0" smtClean="0">
                <a:solidFill>
                  <a:schemeClr val="tx1"/>
                </a:solidFill>
                <a:cs typeface="Arial"/>
              </a:rPr>
              <a:t>1 Junior Grant (2019-2021) </a:t>
            </a:r>
          </a:p>
          <a:p>
            <a:pPr marL="742950" lvl="1" indent="-285750" algn="l">
              <a:buFont typeface="Arial" panose="020B0604020202020204" pitchFamily="34" charset="0"/>
              <a:buChar char="•"/>
            </a:pPr>
            <a:r>
              <a:rPr lang="en-US" sz="1500" dirty="0" smtClean="0">
                <a:solidFill>
                  <a:schemeClr val="tx1"/>
                </a:solidFill>
                <a:cs typeface="Arial"/>
              </a:rPr>
              <a:t>1 Senior Grant (2019-2021)</a:t>
            </a:r>
            <a:endParaRPr lang="en-US" sz="1500" dirty="0">
              <a:solidFill>
                <a:schemeClr val="tx1"/>
              </a:solidFill>
              <a:cs typeface="Arial"/>
            </a:endParaRPr>
          </a:p>
          <a:p>
            <a:pPr algn="l"/>
            <a:r>
              <a:rPr lang="en-US" sz="1500" dirty="0">
                <a:solidFill>
                  <a:schemeClr val="tx1"/>
                </a:solidFill>
                <a:cs typeface="Arial"/>
              </a:rPr>
              <a:t>	</a:t>
            </a:r>
            <a:r>
              <a:rPr lang="en-US" sz="1500" dirty="0" smtClean="0">
                <a:solidFill>
                  <a:schemeClr val="tx1"/>
                </a:solidFill>
                <a:cs typeface="Arial"/>
              </a:rPr>
              <a:t>	</a:t>
            </a:r>
            <a:endParaRPr lang="en-US" sz="1500" dirty="0">
              <a:solidFill>
                <a:schemeClr val="tx1"/>
              </a:solidFill>
              <a:cs typeface="Arial"/>
            </a:endParaRPr>
          </a:p>
          <a:p>
            <a:pPr marL="285750" indent="-285750" algn="l">
              <a:buFont typeface="Arial" panose="020B0604020202020204" pitchFamily="34" charset="0"/>
              <a:buChar char="•"/>
            </a:pPr>
            <a:r>
              <a:rPr lang="it-IT" sz="1500" dirty="0" smtClean="0">
                <a:solidFill>
                  <a:schemeClr val="tx1"/>
                </a:solidFill>
                <a:cs typeface="Arial"/>
              </a:rPr>
              <a:t>consumables/inventory </a:t>
            </a:r>
            <a:r>
              <a:rPr lang="it-IT" sz="1500" dirty="0">
                <a:solidFill>
                  <a:schemeClr val="tx1"/>
                </a:solidFill>
                <a:cs typeface="Arial"/>
              </a:rPr>
              <a:t>per year</a:t>
            </a:r>
          </a:p>
          <a:p>
            <a:pPr algn="l"/>
            <a:r>
              <a:rPr lang="it-IT" sz="1500" dirty="0">
                <a:solidFill>
                  <a:schemeClr val="tx1"/>
                </a:solidFill>
                <a:cs typeface="Arial"/>
              </a:rPr>
              <a:t>	</a:t>
            </a:r>
            <a:r>
              <a:rPr lang="it-IT" sz="1500" dirty="0" smtClean="0">
                <a:solidFill>
                  <a:schemeClr val="tx1"/>
                </a:solidFill>
                <a:cs typeface="Arial"/>
              </a:rPr>
              <a:t>20,000 </a:t>
            </a:r>
            <a:r>
              <a:rPr lang="it-IT" sz="1500" dirty="0">
                <a:solidFill>
                  <a:schemeClr val="tx1"/>
                </a:solidFill>
                <a:cs typeface="Arial"/>
              </a:rPr>
              <a:t>€ in </a:t>
            </a:r>
            <a:r>
              <a:rPr lang="it-IT" sz="1500" dirty="0" smtClean="0">
                <a:solidFill>
                  <a:schemeClr val="tx1"/>
                </a:solidFill>
                <a:cs typeface="Arial"/>
              </a:rPr>
              <a:t>2019, 2020 and 2020</a:t>
            </a:r>
            <a:endParaRPr lang="en-US" sz="1500" dirty="0">
              <a:solidFill>
                <a:schemeClr val="tx1"/>
              </a:solidFill>
              <a:cs typeface="Arial"/>
            </a:endParaRPr>
          </a:p>
          <a:p>
            <a:pPr algn="l"/>
            <a:endParaRPr lang="en-US" sz="1600" i="1" dirty="0">
              <a:cs typeface="Arial"/>
            </a:endParaRPr>
          </a:p>
          <a:p>
            <a:pPr marL="342900" indent="-342900" algn="l">
              <a:buFontTx/>
              <a:buChar char="-"/>
            </a:pPr>
            <a:r>
              <a:rPr lang="en-US" sz="1900" b="1" dirty="0" smtClean="0">
                <a:solidFill>
                  <a:schemeClr val="tx1"/>
                </a:solidFill>
                <a:cs typeface="Arial"/>
              </a:rPr>
              <a:t>External funding</a:t>
            </a:r>
          </a:p>
          <a:p>
            <a:pPr marL="285750" indent="-285750" algn="l">
              <a:buFont typeface="Arial" panose="020B0604020202020204" pitchFamily="34" charset="0"/>
              <a:buChar char="•"/>
            </a:pPr>
            <a:r>
              <a:rPr lang="it-IT" sz="1500" dirty="0">
                <a:solidFill>
                  <a:schemeClr val="tx1"/>
                </a:solidFill>
                <a:cs typeface="Arial" panose="020B0604020202020204" pitchFamily="34" charset="0"/>
              </a:rPr>
              <a:t>Collaborating CNR Institutes and Universities co-fund the research </a:t>
            </a:r>
            <a:r>
              <a:rPr lang="it-IT" sz="1500" dirty="0" smtClean="0">
                <a:solidFill>
                  <a:schemeClr val="tx1"/>
                </a:solidFill>
                <a:cs typeface="Arial" panose="020B0604020202020204" pitchFamily="34" charset="0"/>
              </a:rPr>
              <a:t>by </a:t>
            </a:r>
            <a:r>
              <a:rPr lang="it-IT" sz="1500" dirty="0">
                <a:solidFill>
                  <a:schemeClr val="tx1"/>
                </a:solidFill>
                <a:cs typeface="Arial" panose="020B0604020202020204" pitchFamily="34" charset="0"/>
              </a:rPr>
              <a:t>covering the cost of their personnel (besides the listed collaborators) and of the laboratories which are made available for the research activities (estimated total  40 K€/year</a:t>
            </a:r>
            <a:r>
              <a:rPr lang="it-IT" sz="1500" dirty="0" smtClean="0">
                <a:solidFill>
                  <a:schemeClr val="tx1"/>
                </a:solidFill>
                <a:cs typeface="Arial" panose="020B0604020202020204" pitchFamily="34" charset="0"/>
              </a:rPr>
              <a:t>).</a:t>
            </a:r>
          </a:p>
          <a:p>
            <a:pPr marL="285750" indent="-285750" algn="l">
              <a:buFont typeface="Arial" panose="020B0604020202020204" pitchFamily="34" charset="0"/>
              <a:buChar char="•"/>
            </a:pPr>
            <a:r>
              <a:rPr lang="it-IT" sz="1500" dirty="0" smtClean="0">
                <a:solidFill>
                  <a:schemeClr val="tx1"/>
                </a:solidFill>
                <a:cs typeface="Arial" panose="020B0604020202020204" pitchFamily="34" charset="0"/>
              </a:rPr>
              <a:t>Conacyt-CNR bilateral project (</a:t>
            </a:r>
            <a:r>
              <a:rPr lang="en-US" sz="1500" dirty="0" smtClean="0">
                <a:solidFill>
                  <a:schemeClr val="tx1"/>
                </a:solidFill>
              </a:rPr>
              <a:t>All-optical </a:t>
            </a:r>
            <a:r>
              <a:rPr lang="en-US" sz="1500" dirty="0">
                <a:solidFill>
                  <a:schemeClr val="tx1"/>
                </a:solidFill>
              </a:rPr>
              <a:t>morphogenesis of nanostructures characterized by photo-acoustic </a:t>
            </a:r>
            <a:r>
              <a:rPr lang="en-US" sz="1500" dirty="0" smtClean="0">
                <a:solidFill>
                  <a:schemeClr val="tx1"/>
                </a:solidFill>
              </a:rPr>
              <a:t>microscopy, </a:t>
            </a:r>
            <a:r>
              <a:rPr lang="it-IT" sz="1500" dirty="0" smtClean="0">
                <a:solidFill>
                  <a:schemeClr val="tx1"/>
                </a:solidFill>
                <a:cs typeface="Arial" panose="020B0604020202020204" pitchFamily="34" charset="0"/>
              </a:rPr>
              <a:t>2017-2018)  and EU-Photonics Sensing SafeWater project (</a:t>
            </a:r>
            <a:r>
              <a:rPr lang="en-US" sz="1500" dirty="0" smtClean="0">
                <a:solidFill>
                  <a:schemeClr val="tx1"/>
                </a:solidFill>
              </a:rPr>
              <a:t>On Chip Whispering Gallery Mode Optical </a:t>
            </a:r>
            <a:r>
              <a:rPr lang="en-US" sz="1500" dirty="0" err="1" smtClean="0">
                <a:solidFill>
                  <a:schemeClr val="tx1"/>
                </a:solidFill>
              </a:rPr>
              <a:t>Microcavities</a:t>
            </a:r>
            <a:r>
              <a:rPr lang="en-US" sz="1500" dirty="0" smtClean="0">
                <a:solidFill>
                  <a:schemeClr val="tx1"/>
                </a:solidFill>
              </a:rPr>
              <a:t> for Emerging </a:t>
            </a:r>
            <a:r>
              <a:rPr lang="it-IT" sz="1500" dirty="0" smtClean="0">
                <a:solidFill>
                  <a:schemeClr val="tx1"/>
                </a:solidFill>
              </a:rPr>
              <a:t>Contaminant Determination in Waters, 2018-2020)</a:t>
            </a:r>
            <a:endParaRPr lang="it-IT" sz="1500" dirty="0" smtClean="0">
              <a:solidFill>
                <a:schemeClr val="tx1"/>
              </a:solidFill>
              <a:cs typeface="Arial" panose="020B0604020202020204" pitchFamily="34" charset="0"/>
            </a:endParaRPr>
          </a:p>
          <a:p>
            <a:pPr algn="just"/>
            <a:endParaRPr lang="it-IT" sz="1500" dirty="0">
              <a:solidFill>
                <a:srgbClr val="FF0000"/>
              </a:solidFill>
              <a:cs typeface="Arial" panose="020B0604020202020204" pitchFamily="34" charset="0"/>
            </a:endParaRPr>
          </a:p>
          <a:p>
            <a:pPr marL="342900" indent="-342900" algn="l">
              <a:buFontTx/>
              <a:buChar char="-"/>
            </a:pPr>
            <a:endParaRPr lang="en-US" sz="2000" b="1" dirty="0">
              <a:solidFill>
                <a:srgbClr val="FF0000"/>
              </a:solidFill>
              <a:cs typeface="Arial"/>
            </a:endParaRPr>
          </a:p>
        </p:txBody>
      </p:sp>
      <p:sp>
        <p:nvSpPr>
          <p:cNvPr id="7" name="Slide Number Placeholder 6"/>
          <p:cNvSpPr>
            <a:spLocks noGrp="1"/>
          </p:cNvSpPr>
          <p:nvPr>
            <p:ph type="sldNum" sz="quarter" idx="12"/>
          </p:nvPr>
        </p:nvSpPr>
        <p:spPr>
          <a:xfrm>
            <a:off x="7010400" y="6492875"/>
            <a:ext cx="2133600" cy="365125"/>
          </a:xfrm>
        </p:spPr>
        <p:txBody>
          <a:bodyPr/>
          <a:lstStyle/>
          <a:p>
            <a:fld id="{FAAF7FDE-11B9-AF4A-8390-A43FBA897EAE}" type="slidenum">
              <a:rPr lang="en-US" smtClean="0"/>
              <a:t>12</a:t>
            </a:fld>
            <a:endParaRPr lang="en-US"/>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pic>
        <p:nvPicPr>
          <p:cNvPr id="11" name="Picture 31" descr="C:\Programmi\Qualcomm\Eudora Pro\Attach\logoIFAC.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sp>
        <p:nvSpPr>
          <p:cNvPr id="9"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sp>
        <p:nvSpPr>
          <p:cNvPr id="10" name="Title 1"/>
          <p:cNvSpPr txBox="1">
            <a:spLocks/>
          </p:cNvSpPr>
          <p:nvPr/>
        </p:nvSpPr>
        <p:spPr>
          <a:xfrm>
            <a:off x="1574800" y="234879"/>
            <a:ext cx="6195215" cy="6112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grants and funding 2019-21</a:t>
            </a:r>
            <a:endParaRPr lang="en-US" sz="2800" dirty="0"/>
          </a:p>
        </p:txBody>
      </p:sp>
    </p:spTree>
    <p:extLst>
      <p:ext uri="{BB962C8B-B14F-4D97-AF65-F5344CB8AC3E}">
        <p14:creationId xmlns:p14="http://schemas.microsoft.com/office/powerpoint/2010/main" val="106867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020" y="940905"/>
            <a:ext cx="8151092" cy="394029"/>
          </a:xfrm>
        </p:spPr>
        <p:txBody>
          <a:bodyPr>
            <a:normAutofit/>
          </a:bodyPr>
          <a:lstStyle/>
          <a:p>
            <a:pPr marL="285750" indent="-285750" algn="l">
              <a:buFont typeface="Arial" panose="020B0604020202020204" pitchFamily="34" charset="0"/>
              <a:buChar char="•"/>
            </a:pPr>
            <a:r>
              <a:rPr lang="en-US" sz="1600" b="1" dirty="0" smtClean="0">
                <a:solidFill>
                  <a:schemeClr val="tx1"/>
                </a:solidFill>
                <a:cs typeface="Arial" panose="020B0604020202020204" pitchFamily="34" charset="0"/>
              </a:rPr>
              <a:t>Main </a:t>
            </a:r>
            <a:r>
              <a:rPr lang="en-US" sz="1600" b="1" dirty="0">
                <a:solidFill>
                  <a:schemeClr val="tx1"/>
                </a:solidFill>
                <a:cs typeface="Arial" panose="020B0604020202020204" pitchFamily="34" charset="0"/>
              </a:rPr>
              <a:t>goals and results achieved in </a:t>
            </a:r>
            <a:r>
              <a:rPr lang="en-US" sz="1600" b="1" dirty="0" smtClean="0">
                <a:solidFill>
                  <a:schemeClr val="tx1"/>
                </a:solidFill>
                <a:cs typeface="Arial" panose="020B0604020202020204" pitchFamily="34" charset="0"/>
              </a:rPr>
              <a:t>2018 with </a:t>
            </a:r>
            <a:r>
              <a:rPr lang="en-US" sz="1600" b="1" dirty="0">
                <a:solidFill>
                  <a:schemeClr val="tx1"/>
                </a:solidFill>
                <a:cs typeface="Arial" panose="020B0604020202020204" pitchFamily="34" charset="0"/>
              </a:rPr>
              <a:t>Ag nanoaggregates </a:t>
            </a:r>
          </a:p>
          <a:p>
            <a:pPr marL="285750" indent="-285750" algn="l">
              <a:buFont typeface="Arial" panose="020B0604020202020204" pitchFamily="34" charset="0"/>
              <a:buChar char="•"/>
            </a:pPr>
            <a:endParaRPr lang="en-US" sz="1400" i="1" dirty="0">
              <a:solidFill>
                <a:schemeClr val="tx1"/>
              </a:solidFill>
              <a:cs typeface="Arial" panose="020B060402020202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pic>
        <p:nvPicPr>
          <p:cNvPr id="16" name="Picture 31" descr="C:\Programmi\Qualcomm\Eudora Pro\Attach\logoIFAC.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980" y="46754"/>
            <a:ext cx="1106129" cy="6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148" y="45922"/>
            <a:ext cx="705035" cy="655683"/>
          </a:xfrm>
          <a:prstGeom prst="rect">
            <a:avLst/>
          </a:prstGeom>
        </p:spPr>
      </p:pic>
      <p:sp>
        <p:nvSpPr>
          <p:cNvPr id="12" name="Title 1"/>
          <p:cNvSpPr txBox="1">
            <a:spLocks/>
          </p:cNvSpPr>
          <p:nvPr/>
        </p:nvSpPr>
        <p:spPr>
          <a:xfrm>
            <a:off x="2000205" y="90340"/>
            <a:ext cx="4890052" cy="6112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t>MiFo</a:t>
            </a:r>
            <a:r>
              <a:rPr lang="en-US" sz="3200" dirty="0" smtClean="0"/>
              <a:t>: Ag nanoaggregates (I)</a:t>
            </a:r>
            <a:endParaRPr lang="en-US" sz="3200" dirty="0"/>
          </a:p>
        </p:txBody>
      </p:sp>
      <p:sp>
        <p:nvSpPr>
          <p:cNvPr id="14" name="Titre 1">
            <a:extLst>
              <a:ext uri="{FF2B5EF4-FFF2-40B4-BE49-F238E27FC236}">
                <a16:creationId xmlns:a16="http://schemas.microsoft.com/office/drawing/2014/main" xmlns="" id="{F4D33524-9737-46AD-A9B7-832FF188D144}"/>
              </a:ext>
            </a:extLst>
          </p:cNvPr>
          <p:cNvSpPr txBox="1">
            <a:spLocks/>
          </p:cNvSpPr>
          <p:nvPr/>
        </p:nvSpPr>
        <p:spPr bwMode="auto">
          <a:xfrm>
            <a:off x="253082" y="1529846"/>
            <a:ext cx="8423564" cy="10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noAutofit/>
          </a:bodyPr>
          <a:lstStyle>
            <a:lvl1pPr algn="ctr" defTabSz="609585" rtl="0" eaLnBrk="1" fontAlgn="base" hangingPunct="1">
              <a:spcBef>
                <a:spcPct val="0"/>
              </a:spcBef>
              <a:spcAft>
                <a:spcPct val="0"/>
              </a:spcAft>
              <a:defRPr sz="4267" kern="1200">
                <a:solidFill>
                  <a:srgbClr val="162852"/>
                </a:solidFill>
                <a:latin typeface="Arial"/>
                <a:ea typeface="ＭＳ Ｐゴシック" charset="0"/>
                <a:cs typeface="Arial"/>
              </a:defRPr>
            </a:lvl1pPr>
            <a:lvl2pPr algn="ctr" defTabSz="609585" rtl="0" eaLnBrk="1" fontAlgn="base" hangingPunct="1">
              <a:spcBef>
                <a:spcPct val="0"/>
              </a:spcBef>
              <a:spcAft>
                <a:spcPct val="0"/>
              </a:spcAft>
              <a:defRPr sz="4267">
                <a:solidFill>
                  <a:srgbClr val="162852"/>
                </a:solidFill>
                <a:latin typeface="Arial" charset="0"/>
                <a:ea typeface="ＭＳ Ｐゴシック" charset="0"/>
              </a:defRPr>
            </a:lvl2pPr>
            <a:lvl3pPr algn="ctr" defTabSz="609585" rtl="0" eaLnBrk="1" fontAlgn="base" hangingPunct="1">
              <a:spcBef>
                <a:spcPct val="0"/>
              </a:spcBef>
              <a:spcAft>
                <a:spcPct val="0"/>
              </a:spcAft>
              <a:defRPr sz="4267">
                <a:solidFill>
                  <a:srgbClr val="162852"/>
                </a:solidFill>
                <a:latin typeface="Arial" charset="0"/>
                <a:ea typeface="ＭＳ Ｐゴシック" charset="0"/>
              </a:defRPr>
            </a:lvl3pPr>
            <a:lvl4pPr algn="ctr" defTabSz="609585" rtl="0" eaLnBrk="1" fontAlgn="base" hangingPunct="1">
              <a:spcBef>
                <a:spcPct val="0"/>
              </a:spcBef>
              <a:spcAft>
                <a:spcPct val="0"/>
              </a:spcAft>
              <a:defRPr sz="4267">
                <a:solidFill>
                  <a:srgbClr val="162852"/>
                </a:solidFill>
                <a:latin typeface="Arial" charset="0"/>
                <a:ea typeface="ＭＳ Ｐゴシック" charset="0"/>
              </a:defRPr>
            </a:lvl4pPr>
            <a:lvl5pPr algn="ctr" defTabSz="609585" rtl="0" eaLnBrk="1" fontAlgn="base" hangingPunct="1">
              <a:spcBef>
                <a:spcPct val="0"/>
              </a:spcBef>
              <a:spcAft>
                <a:spcPct val="0"/>
              </a:spcAft>
              <a:defRPr sz="4267">
                <a:solidFill>
                  <a:srgbClr val="162852"/>
                </a:solidFill>
                <a:latin typeface="Arial" charset="0"/>
                <a:ea typeface="ＭＳ Ｐゴシック" charset="0"/>
              </a:defRPr>
            </a:lvl5pPr>
            <a:lvl6pPr marL="609585" algn="ctr" defTabSz="609585" rtl="0" eaLnBrk="1" fontAlgn="base" hangingPunct="1">
              <a:spcBef>
                <a:spcPct val="0"/>
              </a:spcBef>
              <a:spcAft>
                <a:spcPct val="0"/>
              </a:spcAft>
              <a:defRPr sz="4267">
                <a:solidFill>
                  <a:srgbClr val="003366"/>
                </a:solidFill>
                <a:latin typeface="Arial" charset="0"/>
                <a:ea typeface="ＭＳ Ｐゴシック" charset="0"/>
              </a:defRPr>
            </a:lvl6pPr>
            <a:lvl7pPr marL="1219170" algn="ctr" defTabSz="609585" rtl="0" eaLnBrk="1" fontAlgn="base" hangingPunct="1">
              <a:spcBef>
                <a:spcPct val="0"/>
              </a:spcBef>
              <a:spcAft>
                <a:spcPct val="0"/>
              </a:spcAft>
              <a:defRPr sz="4267">
                <a:solidFill>
                  <a:srgbClr val="003366"/>
                </a:solidFill>
                <a:latin typeface="Arial" charset="0"/>
                <a:ea typeface="ＭＳ Ｐゴシック" charset="0"/>
              </a:defRPr>
            </a:lvl7pPr>
            <a:lvl8pPr marL="1828754" algn="ctr" defTabSz="609585" rtl="0" eaLnBrk="1" fontAlgn="base" hangingPunct="1">
              <a:spcBef>
                <a:spcPct val="0"/>
              </a:spcBef>
              <a:spcAft>
                <a:spcPct val="0"/>
              </a:spcAft>
              <a:defRPr sz="4267">
                <a:solidFill>
                  <a:srgbClr val="003366"/>
                </a:solidFill>
                <a:latin typeface="Arial" charset="0"/>
                <a:ea typeface="ＭＳ Ｐゴシック" charset="0"/>
              </a:defRPr>
            </a:lvl8pPr>
            <a:lvl9pPr marL="2438339" algn="ctr" defTabSz="609585" rtl="0" eaLnBrk="1" fontAlgn="base" hangingPunct="1">
              <a:spcBef>
                <a:spcPct val="0"/>
              </a:spcBef>
              <a:spcAft>
                <a:spcPct val="0"/>
              </a:spcAft>
              <a:defRPr sz="4267">
                <a:solidFill>
                  <a:srgbClr val="003366"/>
                </a:solidFill>
                <a:latin typeface="Arial" charset="0"/>
                <a:ea typeface="ＭＳ Ｐゴシック" charset="0"/>
              </a:defRPr>
            </a:lvl9pPr>
          </a:lstStyle>
          <a:p>
            <a:pPr algn="l"/>
            <a:r>
              <a:rPr lang="en-US" sz="1400" b="1" i="1" dirty="0">
                <a:latin typeface="+mn-lt"/>
              </a:rPr>
              <a:t>Topic:</a:t>
            </a:r>
            <a:r>
              <a:rPr lang="en-US" sz="1400" b="1" dirty="0">
                <a:latin typeface="+mn-lt"/>
              </a:rPr>
              <a:t> Ag nanoaggregates and Tb</a:t>
            </a:r>
            <a:r>
              <a:rPr lang="en-US" sz="1400" b="1" baseline="30000" dirty="0">
                <a:latin typeface="+mn-lt"/>
              </a:rPr>
              <a:t>3+</a:t>
            </a:r>
            <a:r>
              <a:rPr lang="en-US" sz="1400" b="1" dirty="0">
                <a:latin typeface="+mn-lt"/>
              </a:rPr>
              <a:t>/Yb</a:t>
            </a:r>
            <a:r>
              <a:rPr lang="en-US" sz="1400" b="1" baseline="30000" dirty="0">
                <a:latin typeface="+mn-lt"/>
              </a:rPr>
              <a:t>3+</a:t>
            </a:r>
            <a:r>
              <a:rPr lang="en-US" sz="1400" b="1" dirty="0">
                <a:latin typeface="+mn-lt"/>
              </a:rPr>
              <a:t> co-doped  silica-hafnia and silica-zirconia sol-gel glasses and glass-ceramics  for increasing the efficiency of solar cells </a:t>
            </a:r>
            <a:r>
              <a:rPr lang="en-US" sz="1400" b="1" i="1" dirty="0">
                <a:latin typeface="+mn-lt"/>
              </a:rPr>
              <a:t>(Grant Francesco </a:t>
            </a:r>
            <a:r>
              <a:rPr lang="en-US" sz="1400" b="1" i="1" dirty="0" err="1">
                <a:latin typeface="+mn-lt"/>
              </a:rPr>
              <a:t>Enrichi</a:t>
            </a:r>
            <a:r>
              <a:rPr lang="en-US" sz="1400" b="1" i="1" dirty="0">
                <a:latin typeface="+mn-lt"/>
              </a:rPr>
              <a:t>, </a:t>
            </a:r>
            <a:r>
              <a:rPr lang="it-IT" sz="1400" b="1" i="1" dirty="0">
                <a:latin typeface="+mn-lt"/>
              </a:rPr>
              <a:t>also </a:t>
            </a:r>
            <a:r>
              <a:rPr lang="it-IT" sz="1400" b="1" i="1" dirty="0" err="1">
                <a:latin typeface="+mn-lt"/>
              </a:rPr>
              <a:t>Vinnmer</a:t>
            </a:r>
            <a:r>
              <a:rPr lang="it-IT" sz="1400" b="1" i="1" dirty="0">
                <a:latin typeface="+mn-lt"/>
              </a:rPr>
              <a:t> Marie Curie Incoming Fellow, Luleå University of Technology, Luleå (Sweden))</a:t>
            </a:r>
            <a:endParaRPr lang="en-US" sz="1400" b="1" i="1" dirty="0">
              <a:latin typeface="+mn-lt"/>
            </a:endParaRPr>
          </a:p>
        </p:txBody>
      </p:sp>
      <p:sp>
        <p:nvSpPr>
          <p:cNvPr id="34" name="Slide Number Placeholder 6">
            <a:extLst>
              <a:ext uri="{FF2B5EF4-FFF2-40B4-BE49-F238E27FC236}">
                <a16:creationId xmlns:a16="http://schemas.microsoft.com/office/drawing/2014/main" xmlns="" id="{7A31164C-1B0A-4261-93B5-9E9FD293797A}"/>
              </a:ext>
            </a:extLst>
          </p:cNvPr>
          <p:cNvSpPr>
            <a:spLocks noGrp="1"/>
          </p:cNvSpPr>
          <p:nvPr>
            <p:ph type="sldNum" sz="quarter" idx="12"/>
          </p:nvPr>
        </p:nvSpPr>
        <p:spPr>
          <a:xfrm>
            <a:off x="7003148" y="6492875"/>
            <a:ext cx="2133600" cy="365125"/>
          </a:xfrm>
        </p:spPr>
        <p:txBody>
          <a:bodyPr/>
          <a:lstStyle/>
          <a:p>
            <a:fld id="{FAAF7FDE-11B9-AF4A-8390-A43FBA897EAE}" type="slidenum">
              <a:rPr lang="en-US" smtClean="0"/>
              <a:t>2</a:t>
            </a:fld>
            <a:endParaRPr lang="en-US"/>
          </a:p>
        </p:txBody>
      </p:sp>
      <p:sp>
        <p:nvSpPr>
          <p:cNvPr id="36" name="Rectangle 18">
            <a:extLst>
              <a:ext uri="{FF2B5EF4-FFF2-40B4-BE49-F238E27FC236}">
                <a16:creationId xmlns:a16="http://schemas.microsoft.com/office/drawing/2014/main" xmlns="" id="{505DC1CB-513D-4002-ADF1-26A172DF7051}"/>
              </a:ext>
            </a:extLst>
          </p:cNvPr>
          <p:cNvSpPr/>
          <p:nvPr/>
        </p:nvSpPr>
        <p:spPr>
          <a:xfrm>
            <a:off x="263174" y="4959783"/>
            <a:ext cx="2613087" cy="954107"/>
          </a:xfrm>
          <a:prstGeom prst="rect">
            <a:avLst/>
          </a:prstGeom>
        </p:spPr>
        <p:txBody>
          <a:bodyPr wrap="none">
            <a:spAutoFit/>
          </a:bodyPr>
          <a:lstStyle/>
          <a:p>
            <a:pPr algn="ctr"/>
            <a:r>
              <a:rPr lang="en-US" sz="1400" b="1" dirty="0">
                <a:solidFill>
                  <a:schemeClr val="accent5"/>
                </a:solidFill>
                <a:cs typeface="Times New Roman" pitchFamily="18" charset="0"/>
              </a:rPr>
              <a:t>One UV or blue (488 nm) photon</a:t>
            </a:r>
          </a:p>
          <a:p>
            <a:pPr algn="ctr"/>
            <a:r>
              <a:rPr lang="en-US" sz="1400" b="1" dirty="0">
                <a:cs typeface="Times New Roman" pitchFamily="18" charset="0"/>
              </a:rPr>
              <a:t>                     </a:t>
            </a:r>
          </a:p>
          <a:p>
            <a:pPr algn="ctr"/>
            <a:endParaRPr lang="en-US" sz="1400" b="1" dirty="0">
              <a:cs typeface="Times New Roman" pitchFamily="18" charset="0"/>
            </a:endParaRPr>
          </a:p>
          <a:p>
            <a:pPr algn="ctr"/>
            <a:r>
              <a:rPr lang="en-US" sz="1400" b="1" dirty="0">
                <a:solidFill>
                  <a:srgbClr val="FF0000"/>
                </a:solidFill>
                <a:cs typeface="Times New Roman" pitchFamily="18" charset="0"/>
              </a:rPr>
              <a:t>Two infrared photons @ 980 nm</a:t>
            </a:r>
            <a:endParaRPr lang="en-GB" sz="1400" dirty="0">
              <a:solidFill>
                <a:srgbClr val="FF0000"/>
              </a:solidFill>
              <a:cs typeface="Times New Roman" pitchFamily="18" charset="0"/>
            </a:endParaRPr>
          </a:p>
        </p:txBody>
      </p:sp>
      <p:sp>
        <p:nvSpPr>
          <p:cNvPr id="37" name="Down Arrow 19">
            <a:extLst>
              <a:ext uri="{FF2B5EF4-FFF2-40B4-BE49-F238E27FC236}">
                <a16:creationId xmlns:a16="http://schemas.microsoft.com/office/drawing/2014/main" xmlns="" id="{7C75BD3F-B40F-438E-B95C-E63133E5DE48}"/>
              </a:ext>
            </a:extLst>
          </p:cNvPr>
          <p:cNvSpPr/>
          <p:nvPr/>
        </p:nvSpPr>
        <p:spPr>
          <a:xfrm>
            <a:off x="1051349" y="5348175"/>
            <a:ext cx="853484" cy="17732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pic>
        <p:nvPicPr>
          <p:cNvPr id="43" name="Picture 2">
            <a:extLst>
              <a:ext uri="{FF2B5EF4-FFF2-40B4-BE49-F238E27FC236}">
                <a16:creationId xmlns:a16="http://schemas.microsoft.com/office/drawing/2014/main" xmlns="" id="{1A40FC92-7CD2-4265-BAB7-89FA9F43A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82" y="2854575"/>
            <a:ext cx="2319470" cy="184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o 1">
            <a:extLst>
              <a:ext uri="{FF2B5EF4-FFF2-40B4-BE49-F238E27FC236}">
                <a16:creationId xmlns:a16="http://schemas.microsoft.com/office/drawing/2014/main" xmlns="" id="{230DC78D-8CDB-466E-A0E9-A45F4D86BA9C}"/>
              </a:ext>
            </a:extLst>
          </p:cNvPr>
          <p:cNvGrpSpPr/>
          <p:nvPr/>
        </p:nvGrpSpPr>
        <p:grpSpPr>
          <a:xfrm>
            <a:off x="3252165" y="3495761"/>
            <a:ext cx="5543747" cy="2536320"/>
            <a:chOff x="3376622" y="3716088"/>
            <a:chExt cx="5543747" cy="2536320"/>
          </a:xfrm>
        </p:grpSpPr>
        <p:pic>
          <p:nvPicPr>
            <p:cNvPr id="44" name="Immagine 43">
              <a:extLst>
                <a:ext uri="{FF2B5EF4-FFF2-40B4-BE49-F238E27FC236}">
                  <a16:creationId xmlns:a16="http://schemas.microsoft.com/office/drawing/2014/main" xmlns="" id="{C68761AB-AA8D-4A80-A37F-905BCEE7D119}"/>
                </a:ext>
              </a:extLst>
            </p:cNvPr>
            <p:cNvPicPr/>
            <p:nvPr/>
          </p:nvPicPr>
          <p:blipFill rotWithShape="1">
            <a:blip r:embed="rId7" cstate="print">
              <a:extLst>
                <a:ext uri="{28A0092B-C50C-407E-A947-70E740481C1C}">
                  <a14:useLocalDpi xmlns:a14="http://schemas.microsoft.com/office/drawing/2010/main" val="0"/>
                </a:ext>
              </a:extLst>
            </a:blip>
            <a:srcRect t="56731" b="-213"/>
            <a:stretch/>
          </p:blipFill>
          <p:spPr bwMode="auto">
            <a:xfrm>
              <a:off x="5014259" y="4987278"/>
              <a:ext cx="3384376" cy="1265130"/>
            </a:xfrm>
            <a:prstGeom prst="rect">
              <a:avLst/>
            </a:prstGeom>
            <a:noFill/>
          </p:spPr>
        </p:pic>
        <p:sp>
          <p:nvSpPr>
            <p:cNvPr id="45" name="CasellaDiTesto 44">
              <a:extLst>
                <a:ext uri="{FF2B5EF4-FFF2-40B4-BE49-F238E27FC236}">
                  <a16:creationId xmlns:a16="http://schemas.microsoft.com/office/drawing/2014/main" xmlns="" id="{DAEE5018-B7C5-499C-BEB7-49F6B958DBE8}"/>
                </a:ext>
              </a:extLst>
            </p:cNvPr>
            <p:cNvSpPr txBox="1"/>
            <p:nvPr/>
          </p:nvSpPr>
          <p:spPr>
            <a:xfrm>
              <a:off x="4909897" y="3777367"/>
              <a:ext cx="4010472" cy="1200329"/>
            </a:xfrm>
            <a:prstGeom prst="rect">
              <a:avLst/>
            </a:prstGeom>
            <a:noFill/>
          </p:spPr>
          <p:txBody>
            <a:bodyPr wrap="square" rtlCol="0">
              <a:spAutoFit/>
            </a:bodyPr>
            <a:lstStyle/>
            <a:p>
              <a:r>
                <a:rPr lang="it-IT" sz="1200" b="1" dirty="0">
                  <a:solidFill>
                    <a:srgbClr val="FF0000"/>
                  </a:solidFill>
                  <a:cs typeface="Arial" panose="020B0604020202020204" pitchFamily="34" charset="0"/>
                </a:rPr>
                <a:t>RE</a:t>
              </a:r>
              <a:r>
                <a:rPr lang="it-IT" sz="1200" b="1" baseline="30000" dirty="0">
                  <a:solidFill>
                    <a:srgbClr val="FF0000"/>
                  </a:solidFill>
                  <a:cs typeface="Arial" panose="020B0604020202020204" pitchFamily="34" charset="0"/>
                </a:rPr>
                <a:t>3+ </a:t>
              </a:r>
              <a:r>
                <a:rPr lang="it-IT" sz="1200" b="1" dirty="0">
                  <a:solidFill>
                    <a:srgbClr val="FF0000"/>
                  </a:solidFill>
                  <a:cs typeface="Arial" panose="020B0604020202020204" pitchFamily="34" charset="0"/>
                </a:rPr>
                <a:t>Major </a:t>
              </a:r>
              <a:r>
                <a:rPr lang="it-IT" sz="1200" b="1" dirty="0" err="1">
                  <a:solidFill>
                    <a:srgbClr val="FF0000"/>
                  </a:solidFill>
                  <a:cs typeface="Arial" panose="020B0604020202020204" pitchFamily="34" charset="0"/>
                </a:rPr>
                <a:t>limitation</a:t>
              </a:r>
              <a:r>
                <a:rPr lang="it-IT" sz="1200" b="1" dirty="0">
                  <a:solidFill>
                    <a:srgbClr val="FF0000"/>
                  </a:solidFill>
                  <a:cs typeface="Arial" panose="020B0604020202020204" pitchFamily="34" charset="0"/>
                </a:rPr>
                <a:t>:</a:t>
              </a:r>
            </a:p>
            <a:p>
              <a:r>
                <a:rPr lang="it-IT" sz="1200" b="1" dirty="0">
                  <a:cs typeface="Arial" panose="020B0604020202020204" pitchFamily="34" charset="0"/>
                </a:rPr>
                <a:t>Small </a:t>
              </a:r>
              <a:r>
                <a:rPr lang="it-IT" sz="1200" b="1" dirty="0" err="1">
                  <a:cs typeface="Arial" panose="020B0604020202020204" pitchFamily="34" charset="0"/>
                </a:rPr>
                <a:t>absorption</a:t>
              </a:r>
              <a:r>
                <a:rPr lang="it-IT" sz="1200" b="1" dirty="0">
                  <a:cs typeface="Arial" panose="020B0604020202020204" pitchFamily="34" charset="0"/>
                </a:rPr>
                <a:t> cross section and </a:t>
              </a:r>
            </a:p>
            <a:p>
              <a:r>
                <a:rPr lang="it-IT" sz="1200" b="1" dirty="0" err="1">
                  <a:cs typeface="Arial" panose="020B0604020202020204" pitchFamily="34" charset="0"/>
                </a:rPr>
                <a:t>limited</a:t>
              </a:r>
              <a:r>
                <a:rPr lang="it-IT" sz="1200" b="1" dirty="0">
                  <a:cs typeface="Arial" panose="020B0604020202020204" pitchFamily="34" charset="0"/>
                </a:rPr>
                <a:t> </a:t>
              </a:r>
              <a:r>
                <a:rPr lang="it-IT" sz="1200" b="1" dirty="0" err="1">
                  <a:cs typeface="Arial" panose="020B0604020202020204" pitchFamily="34" charset="0"/>
                </a:rPr>
                <a:t>spectral</a:t>
              </a:r>
              <a:r>
                <a:rPr lang="it-IT" sz="1200" b="1" dirty="0">
                  <a:cs typeface="Arial" panose="020B0604020202020204" pitchFamily="34" charset="0"/>
                </a:rPr>
                <a:t> </a:t>
              </a:r>
              <a:r>
                <a:rPr lang="it-IT" sz="1200" b="1" dirty="0" err="1">
                  <a:cs typeface="Arial" panose="020B0604020202020204" pitchFamily="34" charset="0"/>
                </a:rPr>
                <a:t>bandwidth</a:t>
              </a:r>
              <a:r>
                <a:rPr lang="it-IT" sz="1200" b="1" dirty="0">
                  <a:cs typeface="Arial" panose="020B0604020202020204" pitchFamily="34" charset="0"/>
                </a:rPr>
                <a:t> (</a:t>
              </a:r>
              <a:r>
                <a:rPr lang="it-IT" sz="1200" b="1" dirty="0" err="1">
                  <a:cs typeface="Arial" panose="020B0604020202020204" pitchFamily="34" charset="0"/>
                </a:rPr>
                <a:t>internal</a:t>
              </a:r>
              <a:r>
                <a:rPr lang="it-IT" sz="1200" b="1" dirty="0">
                  <a:cs typeface="Arial" panose="020B0604020202020204" pitchFamily="34" charset="0"/>
                </a:rPr>
                <a:t> </a:t>
              </a:r>
              <a:r>
                <a:rPr lang="it-IT" sz="1200" b="1" baseline="30000" dirty="0">
                  <a:cs typeface="Arial" panose="020B0604020202020204" pitchFamily="34" charset="0"/>
                </a:rPr>
                <a:t>4</a:t>
              </a:r>
              <a:r>
                <a:rPr lang="it-IT" sz="1200" b="1" i="1" dirty="0">
                  <a:cs typeface="Arial" panose="020B0604020202020204" pitchFamily="34" charset="0"/>
                </a:rPr>
                <a:t>f</a:t>
              </a:r>
              <a:r>
                <a:rPr lang="it-IT" sz="1200" b="1" dirty="0">
                  <a:cs typeface="Arial" panose="020B0604020202020204" pitchFamily="34" charset="0"/>
                </a:rPr>
                <a:t> </a:t>
              </a:r>
              <a:r>
                <a:rPr lang="it-IT" sz="1200" b="1" dirty="0" err="1">
                  <a:cs typeface="Arial" panose="020B0604020202020204" pitchFamily="34" charset="0"/>
                </a:rPr>
                <a:t>transitions</a:t>
              </a:r>
              <a:r>
                <a:rPr lang="it-IT" sz="1200" b="1" dirty="0">
                  <a:cs typeface="Arial" panose="020B0604020202020204" pitchFamily="34" charset="0"/>
                </a:rPr>
                <a:t>)</a:t>
              </a:r>
            </a:p>
            <a:p>
              <a:endParaRPr lang="it-IT" sz="1200" b="1" dirty="0">
                <a:solidFill>
                  <a:srgbClr val="FF0000"/>
                </a:solidFill>
                <a:cs typeface="Arial" panose="020B0604020202020204" pitchFamily="34" charset="0"/>
              </a:endParaRPr>
            </a:p>
            <a:p>
              <a:r>
                <a:rPr lang="it-IT" sz="1200" b="1" dirty="0" err="1">
                  <a:solidFill>
                    <a:srgbClr val="FF0000"/>
                  </a:solidFill>
                  <a:cs typeface="Arial" panose="020B0604020202020204" pitchFamily="34" charset="0"/>
                </a:rPr>
                <a:t>Possible</a:t>
              </a:r>
              <a:r>
                <a:rPr lang="it-IT" sz="1200" b="1" dirty="0">
                  <a:solidFill>
                    <a:srgbClr val="FF0000"/>
                  </a:solidFill>
                  <a:cs typeface="Arial" panose="020B0604020202020204" pitchFamily="34" charset="0"/>
                </a:rPr>
                <a:t> </a:t>
              </a:r>
              <a:r>
                <a:rPr lang="it-IT" sz="1200" b="1" dirty="0" err="1">
                  <a:solidFill>
                    <a:srgbClr val="FF0000"/>
                  </a:solidFill>
                  <a:cs typeface="Arial" panose="020B0604020202020204" pitchFamily="34" charset="0"/>
                </a:rPr>
                <a:t>solution</a:t>
              </a:r>
              <a:r>
                <a:rPr lang="it-IT" sz="1200" b="1" dirty="0">
                  <a:solidFill>
                    <a:srgbClr val="FF0000"/>
                  </a:solidFill>
                  <a:cs typeface="Arial" panose="020B0604020202020204" pitchFamily="34" charset="0"/>
                </a:rPr>
                <a:t>:</a:t>
              </a:r>
            </a:p>
            <a:p>
              <a:r>
                <a:rPr lang="it-IT" sz="1200" b="1" dirty="0">
                  <a:cs typeface="Arial" panose="020B0604020202020204" pitchFamily="34" charset="0"/>
                </a:rPr>
                <a:t>Use of Ag </a:t>
              </a:r>
              <a:r>
                <a:rPr lang="it-IT" sz="1200" b="1" dirty="0" err="1">
                  <a:cs typeface="Arial" panose="020B0604020202020204" pitchFamily="34" charset="0"/>
                </a:rPr>
                <a:t>nanoaggregates</a:t>
              </a:r>
              <a:r>
                <a:rPr lang="it-IT" sz="1200" b="1" dirty="0">
                  <a:cs typeface="Arial" panose="020B0604020202020204" pitchFamily="34" charset="0"/>
                </a:rPr>
                <a:t> as broadband </a:t>
              </a:r>
              <a:r>
                <a:rPr lang="it-IT" sz="1200" b="1" dirty="0" err="1">
                  <a:cs typeface="Arial" panose="020B0604020202020204" pitchFamily="34" charset="0"/>
                </a:rPr>
                <a:t>sensitizers</a:t>
              </a:r>
              <a:r>
                <a:rPr lang="it-IT" sz="1200" b="1" dirty="0">
                  <a:cs typeface="Arial" panose="020B0604020202020204" pitchFamily="34" charset="0"/>
                </a:rPr>
                <a:t> </a:t>
              </a:r>
            </a:p>
          </p:txBody>
        </p:sp>
        <p:pic>
          <p:nvPicPr>
            <p:cNvPr id="46" name="Immagine 45">
              <a:extLst>
                <a:ext uri="{FF2B5EF4-FFF2-40B4-BE49-F238E27FC236}">
                  <a16:creationId xmlns:a16="http://schemas.microsoft.com/office/drawing/2014/main" xmlns="" id="{0531BEFC-26EC-4936-B700-F927A808E3A7}"/>
                </a:ext>
              </a:extLst>
            </p:cNvPr>
            <p:cNvPicPr>
              <a:picLocks noChangeAspect="1"/>
            </p:cNvPicPr>
            <p:nvPr/>
          </p:nvPicPr>
          <p:blipFill rotWithShape="1">
            <a:blip r:embed="rId8"/>
            <a:srcRect l="32247" r="42422" b="30160"/>
            <a:stretch/>
          </p:blipFill>
          <p:spPr>
            <a:xfrm>
              <a:off x="3376622" y="3716088"/>
              <a:ext cx="1533274" cy="1250788"/>
            </a:xfrm>
            <a:prstGeom prst="rect">
              <a:avLst/>
            </a:prstGeom>
            <a:solidFill>
              <a:schemeClr val="bg1"/>
            </a:solidFill>
          </p:spPr>
        </p:pic>
      </p:grpSp>
      <p:sp>
        <p:nvSpPr>
          <p:cNvPr id="47" name="Rectangle 20">
            <a:extLst>
              <a:ext uri="{FF2B5EF4-FFF2-40B4-BE49-F238E27FC236}">
                <a16:creationId xmlns:a16="http://schemas.microsoft.com/office/drawing/2014/main" xmlns="" id="{693285B7-6ABA-4D2C-9BDD-751A1FFD5351}"/>
              </a:ext>
            </a:extLst>
          </p:cNvPr>
          <p:cNvSpPr/>
          <p:nvPr/>
        </p:nvSpPr>
        <p:spPr>
          <a:xfrm>
            <a:off x="5264214" y="2671473"/>
            <a:ext cx="2664768" cy="738664"/>
          </a:xfrm>
          <a:prstGeom prst="rect">
            <a:avLst/>
          </a:prstGeom>
        </p:spPr>
        <p:txBody>
          <a:bodyPr wrap="none">
            <a:spAutoFit/>
          </a:bodyPr>
          <a:lstStyle/>
          <a:p>
            <a:r>
              <a:rPr lang="en-GB" sz="1400" b="1" i="1" dirty="0">
                <a:solidFill>
                  <a:srgbClr val="FF0000"/>
                </a:solidFill>
                <a:cs typeface="Times New Roman" pitchFamily="18" charset="0"/>
              </a:rPr>
              <a:t>SiO</a:t>
            </a:r>
            <a:r>
              <a:rPr lang="en-GB" sz="1400" b="1" i="1" baseline="-25000" dirty="0">
                <a:solidFill>
                  <a:srgbClr val="FF0000"/>
                </a:solidFill>
                <a:cs typeface="Times New Roman" pitchFamily="18" charset="0"/>
              </a:rPr>
              <a:t>2</a:t>
            </a:r>
            <a:r>
              <a:rPr lang="en-GB" sz="1400" b="1" i="1" dirty="0">
                <a:solidFill>
                  <a:srgbClr val="FF0000"/>
                </a:solidFill>
                <a:cs typeface="Times New Roman" pitchFamily="18" charset="0"/>
              </a:rPr>
              <a:t>-HfO</a:t>
            </a:r>
            <a:r>
              <a:rPr lang="en-GB" sz="1400" b="1" i="1" baseline="-25000" dirty="0">
                <a:solidFill>
                  <a:srgbClr val="FF0000"/>
                </a:solidFill>
                <a:cs typeface="Times New Roman" pitchFamily="18" charset="0"/>
              </a:rPr>
              <a:t>2</a:t>
            </a:r>
            <a:r>
              <a:rPr lang="en-GB" sz="1400" b="1" i="1" dirty="0">
                <a:solidFill>
                  <a:srgbClr val="FF0000"/>
                </a:solidFill>
                <a:cs typeface="Times New Roman" pitchFamily="18" charset="0"/>
              </a:rPr>
              <a:t> glass-ceramics (sol-gel)</a:t>
            </a:r>
          </a:p>
          <a:p>
            <a:r>
              <a:rPr lang="en-GB" sz="1400" b="1" i="1" dirty="0">
                <a:solidFill>
                  <a:srgbClr val="FF0000"/>
                </a:solidFill>
                <a:cs typeface="Times New Roman" pitchFamily="18" charset="0"/>
              </a:rPr>
              <a:t>SiO</a:t>
            </a:r>
            <a:r>
              <a:rPr lang="en-GB" sz="1400" b="1" i="1" baseline="-25000" dirty="0">
                <a:solidFill>
                  <a:srgbClr val="FF0000"/>
                </a:solidFill>
                <a:cs typeface="Times New Roman" pitchFamily="18" charset="0"/>
              </a:rPr>
              <a:t>2</a:t>
            </a:r>
            <a:r>
              <a:rPr lang="en-GB" sz="1400" b="1" i="1" dirty="0">
                <a:solidFill>
                  <a:srgbClr val="FF0000"/>
                </a:solidFill>
                <a:cs typeface="Times New Roman" pitchFamily="18" charset="0"/>
              </a:rPr>
              <a:t>-ZrO</a:t>
            </a:r>
            <a:r>
              <a:rPr lang="en-GB" sz="1400" b="1" i="1" baseline="-25000" dirty="0">
                <a:solidFill>
                  <a:srgbClr val="FF0000"/>
                </a:solidFill>
                <a:cs typeface="Times New Roman" pitchFamily="18" charset="0"/>
              </a:rPr>
              <a:t>2</a:t>
            </a:r>
            <a:r>
              <a:rPr lang="en-GB" sz="1400" b="1" i="1" dirty="0">
                <a:solidFill>
                  <a:srgbClr val="FF0000"/>
                </a:solidFill>
                <a:cs typeface="Times New Roman" pitchFamily="18" charset="0"/>
              </a:rPr>
              <a:t> glass-ceramics (sol-gel)</a:t>
            </a:r>
            <a:endParaRPr lang="en-GB" sz="1400" dirty="0">
              <a:solidFill>
                <a:srgbClr val="FF0000"/>
              </a:solidFill>
              <a:cs typeface="Times New Roman" pitchFamily="18" charset="0"/>
            </a:endParaRPr>
          </a:p>
          <a:p>
            <a:endParaRPr lang="en-GB" sz="1400" dirty="0">
              <a:solidFill>
                <a:srgbClr val="FF0000"/>
              </a:solidFill>
              <a:cs typeface="Times New Roman" pitchFamily="18" charset="0"/>
            </a:endParaRPr>
          </a:p>
        </p:txBody>
      </p:sp>
      <p:sp>
        <p:nvSpPr>
          <p:cNvPr id="48" name="CasellaDiTesto 9">
            <a:extLst>
              <a:ext uri="{FF2B5EF4-FFF2-40B4-BE49-F238E27FC236}">
                <a16:creationId xmlns:a16="http://schemas.microsoft.com/office/drawing/2014/main" xmlns="" id="{6D2CA86D-3A4C-49D9-B9DE-B14BF131BEC7}"/>
              </a:ext>
            </a:extLst>
          </p:cNvPr>
          <p:cNvSpPr txBox="1"/>
          <p:nvPr/>
        </p:nvSpPr>
        <p:spPr>
          <a:xfrm>
            <a:off x="2588412" y="2735480"/>
            <a:ext cx="3693331" cy="338554"/>
          </a:xfrm>
          <a:prstGeom prst="rect">
            <a:avLst/>
          </a:prstGeom>
          <a:noFill/>
        </p:spPr>
        <p:txBody>
          <a:bodyPr wrap="square" rtlCol="0">
            <a:spAutoFit/>
          </a:bodyPr>
          <a:lstStyle/>
          <a:p>
            <a:pPr algn="ctr"/>
            <a:r>
              <a:rPr lang="it-IT" sz="1600" b="1" dirty="0"/>
              <a:t>Host materials:</a:t>
            </a:r>
          </a:p>
        </p:txBody>
      </p:sp>
      <p:sp>
        <p:nvSpPr>
          <p:cNvPr id="4" name="Rettangolo 3">
            <a:extLst>
              <a:ext uri="{FF2B5EF4-FFF2-40B4-BE49-F238E27FC236}">
                <a16:creationId xmlns:a16="http://schemas.microsoft.com/office/drawing/2014/main" xmlns="" id="{F983491C-FF35-45C7-8ABE-EB909E7C4DDD}"/>
              </a:ext>
            </a:extLst>
          </p:cNvPr>
          <p:cNvSpPr/>
          <p:nvPr/>
        </p:nvSpPr>
        <p:spPr>
          <a:xfrm>
            <a:off x="3155456" y="3409535"/>
            <a:ext cx="5729908" cy="26380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spTree>
    <p:extLst>
      <p:ext uri="{BB962C8B-B14F-4D97-AF65-F5344CB8AC3E}">
        <p14:creationId xmlns:p14="http://schemas.microsoft.com/office/powerpoint/2010/main" val="3470834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03148" y="6492875"/>
            <a:ext cx="2133600" cy="365125"/>
          </a:xfrm>
        </p:spPr>
        <p:txBody>
          <a:bodyPr/>
          <a:lstStyle/>
          <a:p>
            <a:fld id="{FAAF7FDE-11B9-AF4A-8390-A43FBA897EAE}" type="slidenum">
              <a:rPr lang="en-US" smtClean="0"/>
              <a:t>3</a:t>
            </a:fld>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pic>
        <p:nvPicPr>
          <p:cNvPr id="16" name="Picture 31" descr="C:\Programmi\Qualcomm\Eudora Pro\Attach\logoIFAC.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980" y="46754"/>
            <a:ext cx="1106129" cy="6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148" y="45922"/>
            <a:ext cx="705035" cy="655683"/>
          </a:xfrm>
          <a:prstGeom prst="rect">
            <a:avLst/>
          </a:prstGeom>
        </p:spPr>
      </p:pic>
      <p:sp>
        <p:nvSpPr>
          <p:cNvPr id="2" name="Rectangle 1"/>
          <p:cNvSpPr/>
          <p:nvPr/>
        </p:nvSpPr>
        <p:spPr>
          <a:xfrm>
            <a:off x="257518" y="5438033"/>
            <a:ext cx="5961897" cy="1061829"/>
          </a:xfrm>
          <a:prstGeom prst="rect">
            <a:avLst/>
          </a:prstGeom>
        </p:spPr>
        <p:txBody>
          <a:bodyPr wrap="square">
            <a:spAutoFit/>
          </a:bodyPr>
          <a:lstStyle/>
          <a:p>
            <a:pPr marL="171450" indent="-171450">
              <a:buFont typeface="Arial" panose="020B0604020202020204" pitchFamily="34" charset="0"/>
              <a:buChar char="•"/>
            </a:pPr>
            <a:r>
              <a:rPr lang="en-US" sz="1050" i="1" dirty="0"/>
              <a:t>F. </a:t>
            </a:r>
            <a:r>
              <a:rPr lang="en-US" sz="1050" i="1" dirty="0" err="1"/>
              <a:t>Enrichi</a:t>
            </a:r>
            <a:r>
              <a:rPr lang="en-US" sz="1050" i="1" dirty="0"/>
              <a:t>, …, L. </a:t>
            </a:r>
            <a:r>
              <a:rPr lang="en-US" sz="1050" i="1" dirty="0" err="1"/>
              <a:t>Zur</a:t>
            </a:r>
            <a:r>
              <a:rPr lang="en-US" sz="1050" i="1" dirty="0"/>
              <a:t>, “Visible to NIR </a:t>
            </a:r>
            <a:r>
              <a:rPr lang="en-US" sz="1050" i="1" dirty="0" err="1"/>
              <a:t>downconversion</a:t>
            </a:r>
            <a:r>
              <a:rPr lang="en-US" sz="1050" i="1" dirty="0"/>
              <a:t> process in Tb3+-Yb3+ </a:t>
            </a:r>
            <a:r>
              <a:rPr lang="en-US" sz="1050" i="1" dirty="0" err="1"/>
              <a:t>codoped</a:t>
            </a:r>
            <a:r>
              <a:rPr lang="en-US" sz="1050" i="1" dirty="0"/>
              <a:t> silica-hafnia glass and glass-ceramic sol-gel waveguides for solar cells”, Journal of Luminescence 193, 44-50 (2018)</a:t>
            </a:r>
          </a:p>
          <a:p>
            <a:pPr marL="171450" indent="-171450">
              <a:buFont typeface="Arial" panose="020B0604020202020204" pitchFamily="34" charset="0"/>
              <a:buChar char="•"/>
            </a:pPr>
            <a:r>
              <a:rPr lang="en-US" sz="1050" i="1" dirty="0"/>
              <a:t>F. </a:t>
            </a:r>
            <a:r>
              <a:rPr lang="en-US" sz="1050" i="1" dirty="0" err="1"/>
              <a:t>Enrichi</a:t>
            </a:r>
            <a:r>
              <a:rPr lang="en-US" sz="1050" i="1" dirty="0"/>
              <a:t>, A. </a:t>
            </a:r>
            <a:r>
              <a:rPr lang="en-US" sz="1050" i="1" dirty="0" err="1"/>
              <a:t>Quandt</a:t>
            </a:r>
            <a:r>
              <a:rPr lang="en-US" sz="1050" i="1" dirty="0"/>
              <a:t>, G.C. </a:t>
            </a:r>
            <a:r>
              <a:rPr lang="en-US" sz="1050" i="1" dirty="0" err="1"/>
              <a:t>Righini</a:t>
            </a:r>
            <a:r>
              <a:rPr lang="en-US" sz="1050" i="1" dirty="0"/>
              <a:t>, “Plasmonic enhanced solar cells: Summary of possible strategies and recent results”, Renewable and Sustainable Energy Reviews 82, 2433-2439 (2018) </a:t>
            </a:r>
          </a:p>
          <a:p>
            <a:pPr marL="171450" indent="-171450">
              <a:buFont typeface="Arial" panose="020B0604020202020204" pitchFamily="34" charset="0"/>
              <a:buChar char="•"/>
            </a:pPr>
            <a:r>
              <a:rPr lang="it-IT" sz="1050" dirty="0"/>
              <a:t>F. Enrichi, et al. </a:t>
            </a:r>
            <a:r>
              <a:rPr lang="en-US" sz="1050" i="1" dirty="0"/>
              <a:t>“Ag-Sensitized Yb3+ Emission in Glass-Ceramics</a:t>
            </a:r>
            <a:r>
              <a:rPr lang="en-US" sz="1050" dirty="0"/>
              <a:t>” </a:t>
            </a:r>
            <a:r>
              <a:rPr lang="it-IT" sz="1050" dirty="0" err="1"/>
              <a:t>Micromachines</a:t>
            </a:r>
            <a:r>
              <a:rPr lang="it-IT" sz="1050" dirty="0"/>
              <a:t> 9, 380, 1-7 (2018)</a:t>
            </a:r>
            <a:endParaRPr lang="en-US" sz="1050" i="1" dirty="0"/>
          </a:p>
          <a:p>
            <a:pPr marL="171450" indent="-171450">
              <a:buFont typeface="Arial" panose="020B0604020202020204" pitchFamily="34" charset="0"/>
              <a:buChar char="•"/>
            </a:pPr>
            <a:endParaRPr lang="en-US" sz="1050" i="1" dirty="0"/>
          </a:p>
        </p:txBody>
      </p:sp>
      <p:pic>
        <p:nvPicPr>
          <p:cNvPr id="5" name="Immagine 4">
            <a:extLst>
              <a:ext uri="{FF2B5EF4-FFF2-40B4-BE49-F238E27FC236}">
                <a16:creationId xmlns:a16="http://schemas.microsoft.com/office/drawing/2014/main" xmlns="" id="{DB1A1801-C620-4BD6-AFB0-FFC9D3D5C962}"/>
              </a:ext>
            </a:extLst>
          </p:cNvPr>
          <p:cNvPicPr>
            <a:picLocks noChangeAspect="1"/>
          </p:cNvPicPr>
          <p:nvPr/>
        </p:nvPicPr>
        <p:blipFill>
          <a:blip r:embed="rId6"/>
          <a:stretch>
            <a:fillRect/>
          </a:stretch>
        </p:blipFill>
        <p:spPr>
          <a:xfrm>
            <a:off x="411576" y="1657248"/>
            <a:ext cx="2872995" cy="2516468"/>
          </a:xfrm>
          <a:prstGeom prst="rect">
            <a:avLst/>
          </a:prstGeom>
        </p:spPr>
      </p:pic>
      <p:sp>
        <p:nvSpPr>
          <p:cNvPr id="6" name="CasellaDiTesto 5">
            <a:extLst>
              <a:ext uri="{FF2B5EF4-FFF2-40B4-BE49-F238E27FC236}">
                <a16:creationId xmlns:a16="http://schemas.microsoft.com/office/drawing/2014/main" xmlns="" id="{9329A521-458C-4FF3-B525-86D591E4F41D}"/>
              </a:ext>
            </a:extLst>
          </p:cNvPr>
          <p:cNvSpPr txBox="1"/>
          <p:nvPr/>
        </p:nvSpPr>
        <p:spPr>
          <a:xfrm>
            <a:off x="3610975" y="1984056"/>
            <a:ext cx="4174435" cy="307777"/>
          </a:xfrm>
          <a:prstGeom prst="rect">
            <a:avLst/>
          </a:prstGeom>
          <a:noFill/>
        </p:spPr>
        <p:txBody>
          <a:bodyPr wrap="square" rtlCol="0">
            <a:spAutoFit/>
          </a:bodyPr>
          <a:lstStyle/>
          <a:p>
            <a:r>
              <a:rPr lang="it-IT" sz="1400" b="1" dirty="0">
                <a:solidFill>
                  <a:srgbClr val="FF0000"/>
                </a:solidFill>
              </a:rPr>
              <a:t>17 </a:t>
            </a:r>
            <a:r>
              <a:rPr lang="it-IT" sz="1400" b="1" dirty="0" err="1">
                <a:solidFill>
                  <a:srgbClr val="FF0000"/>
                </a:solidFill>
              </a:rPr>
              <a:t>times</a:t>
            </a:r>
            <a:r>
              <a:rPr lang="it-IT" sz="1400" b="1" dirty="0">
                <a:solidFill>
                  <a:srgbClr val="FF0000"/>
                </a:solidFill>
              </a:rPr>
              <a:t> </a:t>
            </a:r>
            <a:r>
              <a:rPr lang="it-IT" sz="1400" b="1" dirty="0" err="1">
                <a:solidFill>
                  <a:srgbClr val="FF0000"/>
                </a:solidFill>
              </a:rPr>
              <a:t>increase</a:t>
            </a:r>
            <a:r>
              <a:rPr lang="it-IT" sz="1400" b="1" dirty="0"/>
              <a:t> in Yb</a:t>
            </a:r>
            <a:r>
              <a:rPr lang="it-IT" sz="1400" b="1" baseline="30000" dirty="0"/>
              <a:t>3+</a:t>
            </a:r>
            <a:r>
              <a:rPr lang="it-IT" sz="1400" b="1" dirty="0"/>
              <a:t> PL </a:t>
            </a:r>
            <a:r>
              <a:rPr lang="it-IT" sz="1400" b="1" dirty="0" err="1"/>
              <a:t>emission</a:t>
            </a:r>
            <a:r>
              <a:rPr lang="it-IT" sz="1400" b="1" dirty="0"/>
              <a:t> </a:t>
            </a:r>
          </a:p>
        </p:txBody>
      </p:sp>
      <p:cxnSp>
        <p:nvCxnSpPr>
          <p:cNvPr id="11" name="Connettore 2 10">
            <a:extLst>
              <a:ext uri="{FF2B5EF4-FFF2-40B4-BE49-F238E27FC236}">
                <a16:creationId xmlns:a16="http://schemas.microsoft.com/office/drawing/2014/main" xmlns="" id="{214E4D96-BD10-448E-9C1E-8C6C385B61AD}"/>
              </a:ext>
            </a:extLst>
          </p:cNvPr>
          <p:cNvCxnSpPr>
            <a:cxnSpLocks/>
          </p:cNvCxnSpPr>
          <p:nvPr/>
        </p:nvCxnSpPr>
        <p:spPr>
          <a:xfrm flipV="1">
            <a:off x="2880260" y="2325383"/>
            <a:ext cx="808622" cy="6732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Immagine 19">
            <a:extLst>
              <a:ext uri="{FF2B5EF4-FFF2-40B4-BE49-F238E27FC236}">
                <a16:creationId xmlns:a16="http://schemas.microsoft.com/office/drawing/2014/main" xmlns="" id="{FE2163D3-B2AC-4830-AE91-84949F3CFF03}"/>
              </a:ext>
            </a:extLst>
          </p:cNvPr>
          <p:cNvPicPr/>
          <p:nvPr/>
        </p:nvPicPr>
        <p:blipFill>
          <a:blip r:embed="rId7">
            <a:extLst>
              <a:ext uri="{28A0092B-C50C-407E-A947-70E740481C1C}">
                <a14:useLocalDpi xmlns:a14="http://schemas.microsoft.com/office/drawing/2010/main" val="0"/>
              </a:ext>
            </a:extLst>
          </a:blip>
          <a:srcRect l="4576"/>
          <a:stretch>
            <a:fillRect/>
          </a:stretch>
        </p:blipFill>
        <p:spPr bwMode="auto">
          <a:xfrm>
            <a:off x="3544367" y="3264713"/>
            <a:ext cx="1368000" cy="1080000"/>
          </a:xfrm>
          <a:prstGeom prst="rect">
            <a:avLst/>
          </a:prstGeom>
          <a:noFill/>
          <a:ln>
            <a:noFill/>
          </a:ln>
        </p:spPr>
      </p:pic>
      <p:pic>
        <p:nvPicPr>
          <p:cNvPr id="21" name="Immagine 20">
            <a:extLst>
              <a:ext uri="{FF2B5EF4-FFF2-40B4-BE49-F238E27FC236}">
                <a16:creationId xmlns:a16="http://schemas.microsoft.com/office/drawing/2014/main" xmlns="" id="{98C74CF6-2338-4C11-8848-A436395BC17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839596" y="3264713"/>
            <a:ext cx="1368000" cy="1080000"/>
          </a:xfrm>
          <a:prstGeom prst="rect">
            <a:avLst/>
          </a:prstGeom>
          <a:noFill/>
          <a:ln>
            <a:noFill/>
          </a:ln>
        </p:spPr>
      </p:pic>
      <p:pic>
        <p:nvPicPr>
          <p:cNvPr id="22" name="Immagine 21">
            <a:extLst>
              <a:ext uri="{FF2B5EF4-FFF2-40B4-BE49-F238E27FC236}">
                <a16:creationId xmlns:a16="http://schemas.microsoft.com/office/drawing/2014/main" xmlns="" id="{E2AE0081-053B-4A27-92A8-AA6DB3BB1DAB}"/>
              </a:ext>
            </a:extLst>
          </p:cNvPr>
          <p:cNvPicPr/>
          <p:nvPr/>
        </p:nvPicPr>
        <p:blipFill>
          <a:blip r:embed="rId9">
            <a:extLst>
              <a:ext uri="{28A0092B-C50C-407E-A947-70E740481C1C}">
                <a14:useLocalDpi xmlns:a14="http://schemas.microsoft.com/office/drawing/2010/main" val="0"/>
              </a:ext>
            </a:extLst>
          </a:blip>
          <a:srcRect r="5351"/>
          <a:stretch>
            <a:fillRect/>
          </a:stretch>
        </p:blipFill>
        <p:spPr bwMode="auto">
          <a:xfrm>
            <a:off x="6129413" y="3264713"/>
            <a:ext cx="1368000" cy="1080000"/>
          </a:xfrm>
          <a:prstGeom prst="rect">
            <a:avLst/>
          </a:prstGeom>
          <a:noFill/>
          <a:ln>
            <a:noFill/>
          </a:ln>
        </p:spPr>
      </p:pic>
      <p:pic>
        <p:nvPicPr>
          <p:cNvPr id="23" name="Immagine 22">
            <a:extLst>
              <a:ext uri="{FF2B5EF4-FFF2-40B4-BE49-F238E27FC236}">
                <a16:creationId xmlns:a16="http://schemas.microsoft.com/office/drawing/2014/main" xmlns="" id="{B0630760-0B77-4FD5-A669-0D4C37190882}"/>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457005" y="3264713"/>
            <a:ext cx="1368000" cy="1080000"/>
          </a:xfrm>
          <a:prstGeom prst="rect">
            <a:avLst/>
          </a:prstGeom>
          <a:noFill/>
          <a:ln>
            <a:noFill/>
          </a:ln>
        </p:spPr>
      </p:pic>
      <p:sp>
        <p:nvSpPr>
          <p:cNvPr id="24" name="CasellaDiTesto 23">
            <a:extLst>
              <a:ext uri="{FF2B5EF4-FFF2-40B4-BE49-F238E27FC236}">
                <a16:creationId xmlns:a16="http://schemas.microsoft.com/office/drawing/2014/main" xmlns="" id="{CCDE1461-369D-4B67-8AE3-AFD03BB7A835}"/>
              </a:ext>
            </a:extLst>
          </p:cNvPr>
          <p:cNvSpPr txBox="1"/>
          <p:nvPr/>
        </p:nvSpPr>
        <p:spPr>
          <a:xfrm>
            <a:off x="3876481" y="2531744"/>
            <a:ext cx="3011345" cy="584775"/>
          </a:xfrm>
          <a:prstGeom prst="rect">
            <a:avLst/>
          </a:prstGeom>
          <a:noFill/>
        </p:spPr>
        <p:txBody>
          <a:bodyPr wrap="square" rtlCol="0">
            <a:spAutoFit/>
          </a:bodyPr>
          <a:lstStyle/>
          <a:p>
            <a:r>
              <a:rPr lang="it-IT" sz="1600" b="1" i="1" dirty="0"/>
              <a:t>Broadband </a:t>
            </a:r>
            <a:r>
              <a:rPr lang="it-IT" sz="1600" b="1" i="1" dirty="0" err="1"/>
              <a:t>sensitization</a:t>
            </a:r>
            <a:r>
              <a:rPr lang="it-IT" sz="1600" b="1" i="1" dirty="0"/>
              <a:t> </a:t>
            </a:r>
            <a:r>
              <a:rPr lang="it-IT" sz="1600" b="1" i="1" dirty="0" err="1"/>
              <a:t>demonstrated</a:t>
            </a:r>
            <a:r>
              <a:rPr lang="it-IT" sz="1600" b="1" i="1" dirty="0"/>
              <a:t> for </a:t>
            </a:r>
            <a:r>
              <a:rPr lang="it-IT" sz="1600" b="1" i="1" dirty="0" err="1"/>
              <a:t>many</a:t>
            </a:r>
            <a:r>
              <a:rPr lang="it-IT" sz="1600" b="1" i="1" dirty="0"/>
              <a:t> RE</a:t>
            </a:r>
            <a:r>
              <a:rPr lang="it-IT" sz="1600" b="1" i="1" baseline="30000" dirty="0"/>
              <a:t>3+</a:t>
            </a:r>
            <a:r>
              <a:rPr lang="it-IT" sz="1600" b="1" i="1" dirty="0"/>
              <a:t> </a:t>
            </a:r>
            <a:r>
              <a:rPr lang="it-IT" sz="1600" b="1" i="1" dirty="0" err="1"/>
              <a:t>ions</a:t>
            </a:r>
            <a:endParaRPr lang="it-IT" sz="1600" b="1" i="1" dirty="0"/>
          </a:p>
        </p:txBody>
      </p:sp>
      <p:pic>
        <p:nvPicPr>
          <p:cNvPr id="25" name="Immagine 24">
            <a:extLst>
              <a:ext uri="{FF2B5EF4-FFF2-40B4-BE49-F238E27FC236}">
                <a16:creationId xmlns:a16="http://schemas.microsoft.com/office/drawing/2014/main" xmlns="" id="{8509051D-A6AF-4324-950A-E35E102E244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36629" y="1720446"/>
            <a:ext cx="1961988" cy="1415939"/>
          </a:xfrm>
          <a:prstGeom prst="rect">
            <a:avLst/>
          </a:prstGeom>
        </p:spPr>
      </p:pic>
      <p:sp>
        <p:nvSpPr>
          <p:cNvPr id="26" name="Rettangolo 25">
            <a:extLst>
              <a:ext uri="{FF2B5EF4-FFF2-40B4-BE49-F238E27FC236}">
                <a16:creationId xmlns:a16="http://schemas.microsoft.com/office/drawing/2014/main" xmlns="" id="{273B32C8-8FE5-46C2-B007-1359937A8078}"/>
              </a:ext>
            </a:extLst>
          </p:cNvPr>
          <p:cNvSpPr/>
          <p:nvPr/>
        </p:nvSpPr>
        <p:spPr>
          <a:xfrm>
            <a:off x="7561363" y="1406185"/>
            <a:ext cx="778872" cy="338554"/>
          </a:xfrm>
          <a:prstGeom prst="rect">
            <a:avLst/>
          </a:prstGeom>
        </p:spPr>
        <p:txBody>
          <a:bodyPr wrap="square">
            <a:spAutoFit/>
          </a:bodyPr>
          <a:lstStyle/>
          <a:p>
            <a:r>
              <a:rPr lang="it-IT" sz="1600" b="1" dirty="0"/>
              <a:t> Eu</a:t>
            </a:r>
            <a:endParaRPr lang="it-IT" sz="1600" dirty="0"/>
          </a:p>
        </p:txBody>
      </p:sp>
      <p:sp>
        <p:nvSpPr>
          <p:cNvPr id="27" name="CasellaDiTesto 26">
            <a:extLst>
              <a:ext uri="{FF2B5EF4-FFF2-40B4-BE49-F238E27FC236}">
                <a16:creationId xmlns:a16="http://schemas.microsoft.com/office/drawing/2014/main" xmlns="" id="{4FA4A03E-416B-4857-A0CA-FCBA0EFBAD50}"/>
              </a:ext>
            </a:extLst>
          </p:cNvPr>
          <p:cNvSpPr txBox="1"/>
          <p:nvPr/>
        </p:nvSpPr>
        <p:spPr>
          <a:xfrm>
            <a:off x="389705" y="4573319"/>
            <a:ext cx="6598354" cy="523220"/>
          </a:xfrm>
          <a:prstGeom prst="rect">
            <a:avLst/>
          </a:prstGeom>
          <a:noFill/>
        </p:spPr>
        <p:txBody>
          <a:bodyPr wrap="square" rtlCol="0">
            <a:spAutoFit/>
          </a:bodyPr>
          <a:lstStyle/>
          <a:p>
            <a:r>
              <a:rPr lang="it-IT" sz="1400" b="1" dirty="0"/>
              <a:t>STRONG POTENTIAL for </a:t>
            </a:r>
            <a:r>
              <a:rPr lang="it-IT" sz="1400" b="1" dirty="0" err="1"/>
              <a:t>many</a:t>
            </a:r>
            <a:r>
              <a:rPr lang="it-IT" sz="1400" b="1" dirty="0"/>
              <a:t> optical applications </a:t>
            </a:r>
            <a:r>
              <a:rPr lang="it-IT" sz="1400" b="1" dirty="0" err="1"/>
              <a:t>based</a:t>
            </a:r>
            <a:r>
              <a:rPr lang="it-IT" sz="1400" b="1" dirty="0"/>
              <a:t> on RE</a:t>
            </a:r>
            <a:r>
              <a:rPr lang="it-IT" sz="1400" b="1" baseline="30000" dirty="0"/>
              <a:t>3+</a:t>
            </a:r>
            <a:r>
              <a:rPr lang="it-IT" sz="1400" b="1" dirty="0"/>
              <a:t> </a:t>
            </a:r>
            <a:r>
              <a:rPr lang="it-IT" sz="1400" b="1" dirty="0" err="1"/>
              <a:t>ions</a:t>
            </a:r>
            <a:r>
              <a:rPr lang="it-IT" sz="1400" b="1" dirty="0"/>
              <a:t>: </a:t>
            </a:r>
            <a:r>
              <a:rPr lang="it-IT" sz="1400" b="1" dirty="0" err="1"/>
              <a:t>spectral</a:t>
            </a:r>
            <a:r>
              <a:rPr lang="it-IT" sz="1400" b="1" dirty="0"/>
              <a:t> </a:t>
            </a:r>
            <a:r>
              <a:rPr lang="it-IT" sz="1400" b="1" dirty="0" err="1"/>
              <a:t>conversion</a:t>
            </a:r>
            <a:r>
              <a:rPr lang="it-IT" sz="1400" b="1" dirty="0"/>
              <a:t> for solar </a:t>
            </a:r>
            <a:r>
              <a:rPr lang="it-IT" sz="1400" b="1" dirty="0" err="1"/>
              <a:t>cells</a:t>
            </a:r>
            <a:r>
              <a:rPr lang="it-IT" sz="1400" b="1" dirty="0"/>
              <a:t>, </a:t>
            </a:r>
            <a:r>
              <a:rPr lang="it-IT" sz="1400" b="1" dirty="0" err="1"/>
              <a:t>active</a:t>
            </a:r>
            <a:r>
              <a:rPr lang="it-IT" sz="1400" b="1" dirty="0"/>
              <a:t> materials for </a:t>
            </a:r>
            <a:r>
              <a:rPr lang="it-IT" sz="1400" b="1" dirty="0" err="1"/>
              <a:t>lasers</a:t>
            </a:r>
            <a:r>
              <a:rPr lang="it-IT" sz="1400" b="1" dirty="0"/>
              <a:t>, </a:t>
            </a:r>
            <a:r>
              <a:rPr lang="it-IT" sz="1400" b="1" dirty="0" err="1"/>
              <a:t>phosphors</a:t>
            </a:r>
            <a:r>
              <a:rPr lang="it-IT" sz="1400" b="1" dirty="0"/>
              <a:t> for lighting, …</a:t>
            </a:r>
          </a:p>
        </p:txBody>
      </p:sp>
      <p:sp>
        <p:nvSpPr>
          <p:cNvPr id="19" name="Rettangolo 18">
            <a:extLst>
              <a:ext uri="{FF2B5EF4-FFF2-40B4-BE49-F238E27FC236}">
                <a16:creationId xmlns:a16="http://schemas.microsoft.com/office/drawing/2014/main" xmlns="" id="{0F178A43-15CF-4AC7-BC01-838B46433DD4}"/>
              </a:ext>
            </a:extLst>
          </p:cNvPr>
          <p:cNvSpPr/>
          <p:nvPr/>
        </p:nvSpPr>
        <p:spPr>
          <a:xfrm>
            <a:off x="3742953" y="1572172"/>
            <a:ext cx="2304029" cy="369332"/>
          </a:xfrm>
          <a:prstGeom prst="rect">
            <a:avLst/>
          </a:prstGeom>
        </p:spPr>
        <p:txBody>
          <a:bodyPr wrap="none">
            <a:spAutoFit/>
          </a:bodyPr>
          <a:lstStyle/>
          <a:p>
            <a:r>
              <a:rPr lang="it-IT" b="1" dirty="0">
                <a:solidFill>
                  <a:srgbClr val="FF0000"/>
                </a:solidFill>
                <a:highlight>
                  <a:srgbClr val="FFFF00"/>
                </a:highlight>
              </a:rPr>
              <a:t>Very </a:t>
            </a:r>
            <a:r>
              <a:rPr lang="it-IT" b="1" dirty="0" err="1">
                <a:solidFill>
                  <a:srgbClr val="FF0000"/>
                </a:solidFill>
                <a:highlight>
                  <a:srgbClr val="FFFF00"/>
                </a:highlight>
              </a:rPr>
              <a:t>efficient</a:t>
            </a:r>
            <a:r>
              <a:rPr lang="it-IT" b="1" dirty="0">
                <a:solidFill>
                  <a:srgbClr val="FF0000"/>
                </a:solidFill>
                <a:highlight>
                  <a:srgbClr val="FFFF00"/>
                </a:highlight>
              </a:rPr>
              <a:t> </a:t>
            </a:r>
            <a:r>
              <a:rPr lang="it-IT" b="1" dirty="0" err="1">
                <a:solidFill>
                  <a:srgbClr val="FF0000"/>
                </a:solidFill>
                <a:highlight>
                  <a:srgbClr val="FFFF00"/>
                </a:highlight>
              </a:rPr>
              <a:t>process</a:t>
            </a:r>
            <a:r>
              <a:rPr lang="it-IT" b="1" dirty="0">
                <a:solidFill>
                  <a:srgbClr val="FF0000"/>
                </a:solidFill>
                <a:highlight>
                  <a:srgbClr val="FFFF00"/>
                </a:highlight>
              </a:rPr>
              <a:t>!</a:t>
            </a:r>
          </a:p>
        </p:txBody>
      </p:sp>
      <p:sp>
        <p:nvSpPr>
          <p:cNvPr id="28" name="CasellaDiTesto 27">
            <a:extLst>
              <a:ext uri="{FF2B5EF4-FFF2-40B4-BE49-F238E27FC236}">
                <a16:creationId xmlns:a16="http://schemas.microsoft.com/office/drawing/2014/main" xmlns="" id="{9A657851-EABF-441A-B43E-E6FBC787B336}"/>
              </a:ext>
            </a:extLst>
          </p:cNvPr>
          <p:cNvSpPr txBox="1"/>
          <p:nvPr/>
        </p:nvSpPr>
        <p:spPr>
          <a:xfrm>
            <a:off x="6671115" y="4699668"/>
            <a:ext cx="2001445" cy="307777"/>
          </a:xfrm>
          <a:prstGeom prst="rect">
            <a:avLst/>
          </a:prstGeom>
          <a:noFill/>
        </p:spPr>
        <p:txBody>
          <a:bodyPr wrap="none" rtlCol="0">
            <a:spAutoFit/>
          </a:bodyPr>
          <a:lstStyle/>
          <a:p>
            <a:r>
              <a:rPr lang="it-IT" sz="1400" b="1" dirty="0"/>
              <a:t>Ag-RE</a:t>
            </a:r>
            <a:r>
              <a:rPr lang="it-IT" sz="1400" b="1" baseline="30000" dirty="0"/>
              <a:t>3+</a:t>
            </a:r>
            <a:r>
              <a:rPr lang="it-IT" sz="1400" b="1" dirty="0"/>
              <a:t>  </a:t>
            </a:r>
            <a:r>
              <a:rPr lang="it-IT" sz="1400" b="1" dirty="0" err="1"/>
              <a:t>nanoaggregates</a:t>
            </a:r>
            <a:endParaRPr lang="it-IT" sz="1400" b="1" dirty="0"/>
          </a:p>
        </p:txBody>
      </p:sp>
      <p:pic>
        <p:nvPicPr>
          <p:cNvPr id="29" name="Immagine 28">
            <a:extLst>
              <a:ext uri="{FF2B5EF4-FFF2-40B4-BE49-F238E27FC236}">
                <a16:creationId xmlns:a16="http://schemas.microsoft.com/office/drawing/2014/main" xmlns="" id="{BFA200F7-6242-4D3E-9CCD-DDB722844ED7}"/>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7921370" y="4835841"/>
            <a:ext cx="672494" cy="1008000"/>
          </a:xfrm>
          <a:prstGeom prst="rect">
            <a:avLst/>
          </a:prstGeom>
        </p:spPr>
      </p:pic>
      <p:sp>
        <p:nvSpPr>
          <p:cNvPr id="30" name="CasellaDiTesto 29">
            <a:extLst>
              <a:ext uri="{FF2B5EF4-FFF2-40B4-BE49-F238E27FC236}">
                <a16:creationId xmlns:a16="http://schemas.microsoft.com/office/drawing/2014/main" xmlns="" id="{2FA99ADF-5B23-431D-B786-D94CA6D6EFD9}"/>
              </a:ext>
            </a:extLst>
          </p:cNvPr>
          <p:cNvSpPr txBox="1"/>
          <p:nvPr/>
        </p:nvSpPr>
        <p:spPr>
          <a:xfrm>
            <a:off x="6907201" y="5657640"/>
            <a:ext cx="577402" cy="369332"/>
          </a:xfrm>
          <a:prstGeom prst="rect">
            <a:avLst/>
          </a:prstGeom>
          <a:noFill/>
        </p:spPr>
        <p:txBody>
          <a:bodyPr wrap="none" rtlCol="0">
            <a:spAutoFit/>
          </a:bodyPr>
          <a:lstStyle/>
          <a:p>
            <a:r>
              <a:rPr lang="it-IT" b="1" dirty="0"/>
              <a:t>Tb</a:t>
            </a:r>
            <a:r>
              <a:rPr lang="it-IT" b="1" baseline="30000" dirty="0"/>
              <a:t>3+</a:t>
            </a:r>
          </a:p>
        </p:txBody>
      </p:sp>
      <p:sp>
        <p:nvSpPr>
          <p:cNvPr id="31" name="CasellaDiTesto 30">
            <a:extLst>
              <a:ext uri="{FF2B5EF4-FFF2-40B4-BE49-F238E27FC236}">
                <a16:creationId xmlns:a16="http://schemas.microsoft.com/office/drawing/2014/main" xmlns="" id="{B6A59E9E-AEF6-4D31-AE49-D74E40027969}"/>
              </a:ext>
            </a:extLst>
          </p:cNvPr>
          <p:cNvSpPr txBox="1"/>
          <p:nvPr/>
        </p:nvSpPr>
        <p:spPr>
          <a:xfrm>
            <a:off x="7991682" y="5657640"/>
            <a:ext cx="575799" cy="369332"/>
          </a:xfrm>
          <a:prstGeom prst="rect">
            <a:avLst/>
          </a:prstGeom>
          <a:noFill/>
        </p:spPr>
        <p:txBody>
          <a:bodyPr wrap="none" rtlCol="0">
            <a:spAutoFit/>
          </a:bodyPr>
          <a:lstStyle/>
          <a:p>
            <a:r>
              <a:rPr lang="it-IT" b="1" dirty="0"/>
              <a:t>Eu</a:t>
            </a:r>
            <a:r>
              <a:rPr lang="it-IT" b="1" baseline="30000" dirty="0"/>
              <a:t>3+</a:t>
            </a:r>
          </a:p>
        </p:txBody>
      </p:sp>
      <p:sp>
        <p:nvSpPr>
          <p:cNvPr id="32" name="Rettangolo con angoli arrotondati 31">
            <a:extLst>
              <a:ext uri="{FF2B5EF4-FFF2-40B4-BE49-F238E27FC236}">
                <a16:creationId xmlns:a16="http://schemas.microsoft.com/office/drawing/2014/main" xmlns="" id="{2D3B9F93-83DB-4C39-9516-29A8086D3DCA}"/>
              </a:ext>
            </a:extLst>
          </p:cNvPr>
          <p:cNvSpPr/>
          <p:nvPr/>
        </p:nvSpPr>
        <p:spPr>
          <a:xfrm>
            <a:off x="6393610" y="4630531"/>
            <a:ext cx="2556457" cy="1365587"/>
          </a:xfrm>
          <a:prstGeom prst="round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3" name="Immagine 32">
            <a:extLst>
              <a:ext uri="{FF2B5EF4-FFF2-40B4-BE49-F238E27FC236}">
                <a16:creationId xmlns:a16="http://schemas.microsoft.com/office/drawing/2014/main" xmlns="" id="{20FE016B-6DD3-41B2-BDFF-84611649CFF7}"/>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harpenSoften amount="2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6800252" y="4835839"/>
            <a:ext cx="672491" cy="1008000"/>
          </a:xfrm>
          <a:prstGeom prst="rect">
            <a:avLst/>
          </a:prstGeom>
        </p:spPr>
      </p:pic>
      <p:sp>
        <p:nvSpPr>
          <p:cNvPr id="34" name="Subtitle 2"/>
          <p:cNvSpPr txBox="1">
            <a:spLocks/>
          </p:cNvSpPr>
          <p:nvPr/>
        </p:nvSpPr>
        <p:spPr>
          <a:xfrm>
            <a:off x="714020" y="940905"/>
            <a:ext cx="8151092" cy="3940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b="1" dirty="0" smtClean="0">
                <a:solidFill>
                  <a:schemeClr val="tx1"/>
                </a:solidFill>
                <a:cs typeface="Arial" panose="020B0604020202020204" pitchFamily="34" charset="0"/>
              </a:rPr>
              <a:t>Main goals and results achieved in 2018 with Ag nanoaggregates </a:t>
            </a:r>
          </a:p>
          <a:p>
            <a:pPr marL="285750" indent="-285750" algn="l">
              <a:buFont typeface="Arial" panose="020B0604020202020204" pitchFamily="34" charset="0"/>
              <a:buChar char="•"/>
            </a:pPr>
            <a:endParaRPr lang="en-US" sz="1400" i="1" dirty="0">
              <a:solidFill>
                <a:schemeClr val="tx1"/>
              </a:solidFill>
              <a:cs typeface="Arial" panose="020B0604020202020204" pitchFamily="34" charset="0"/>
            </a:endParaRPr>
          </a:p>
        </p:txBody>
      </p:sp>
      <p:sp>
        <p:nvSpPr>
          <p:cNvPr id="36" name="Title 1"/>
          <p:cNvSpPr txBox="1">
            <a:spLocks/>
          </p:cNvSpPr>
          <p:nvPr/>
        </p:nvSpPr>
        <p:spPr>
          <a:xfrm>
            <a:off x="1848073" y="90340"/>
            <a:ext cx="5042184" cy="5839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t>MiFo</a:t>
            </a:r>
            <a:r>
              <a:rPr lang="en-US" sz="3200" dirty="0" smtClean="0"/>
              <a:t>: Ag nanoaggregates (II)</a:t>
            </a:r>
            <a:endParaRPr lang="en-US" sz="3200" dirty="0"/>
          </a:p>
        </p:txBody>
      </p:sp>
      <p:sp>
        <p:nvSpPr>
          <p:cNvPr id="35"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spTree>
    <p:extLst>
      <p:ext uri="{BB962C8B-B14F-4D97-AF65-F5344CB8AC3E}">
        <p14:creationId xmlns:p14="http://schemas.microsoft.com/office/powerpoint/2010/main" val="420572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02706" y="6492875"/>
            <a:ext cx="2133600" cy="365125"/>
          </a:xfrm>
        </p:spPr>
        <p:txBody>
          <a:bodyPr/>
          <a:lstStyle/>
          <a:p>
            <a:fld id="{FAAF7FDE-11B9-AF4A-8390-A43FBA897EAE}" type="slidenum">
              <a:rPr lang="en-US" smtClean="0"/>
              <a:t>4</a:t>
            </a:fld>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pic>
        <p:nvPicPr>
          <p:cNvPr id="16" name="Picture 31" descr="C:\Programmi\Qualcomm\Eudora Pro\Attach\logoIFAC.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980" y="46754"/>
            <a:ext cx="1106129" cy="6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148" y="45922"/>
            <a:ext cx="705035" cy="655683"/>
          </a:xfrm>
          <a:prstGeom prst="rect">
            <a:avLst/>
          </a:prstGeom>
        </p:spPr>
      </p:pic>
      <p:sp>
        <p:nvSpPr>
          <p:cNvPr id="29" name="Subtitle 2"/>
          <p:cNvSpPr txBox="1">
            <a:spLocks/>
          </p:cNvSpPr>
          <p:nvPr/>
        </p:nvSpPr>
        <p:spPr>
          <a:xfrm>
            <a:off x="170729" y="1011383"/>
            <a:ext cx="8484552" cy="51445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000" b="1" dirty="0">
              <a:solidFill>
                <a:srgbClr val="000000"/>
              </a:solidFill>
              <a:latin typeface="Arial"/>
              <a:cs typeface="Arial"/>
            </a:endParaRPr>
          </a:p>
        </p:txBody>
      </p:sp>
      <p:pic>
        <p:nvPicPr>
          <p:cNvPr id="24" name="Picture 40">
            <a:extLst>
              <a:ext uri="{FF2B5EF4-FFF2-40B4-BE49-F238E27FC236}">
                <a16:creationId xmlns:a16="http://schemas.microsoft.com/office/drawing/2014/main" xmlns="" id="{52407C68-CC25-4535-8047-9CA4F287853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0431" y="4472056"/>
            <a:ext cx="1923338" cy="1237224"/>
          </a:xfrm>
          <a:prstGeom prst="rect">
            <a:avLst/>
          </a:prstGeom>
        </p:spPr>
      </p:pic>
      <p:sp>
        <p:nvSpPr>
          <p:cNvPr id="25" name="TextBox 31">
            <a:extLst>
              <a:ext uri="{FF2B5EF4-FFF2-40B4-BE49-F238E27FC236}">
                <a16:creationId xmlns:a16="http://schemas.microsoft.com/office/drawing/2014/main" xmlns="" id="{22C52051-D881-4E9C-BF81-2210D475FCD6}"/>
              </a:ext>
            </a:extLst>
          </p:cNvPr>
          <p:cNvSpPr txBox="1"/>
          <p:nvPr/>
        </p:nvSpPr>
        <p:spPr>
          <a:xfrm>
            <a:off x="-75079" y="5770426"/>
            <a:ext cx="2520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mj-lt"/>
                <a:cs typeface="Arial Nova Light" panose="020B0304020202020204" pitchFamily="34" charset="0"/>
              </a:rPr>
              <a:t>70SiO</a:t>
            </a:r>
            <a:r>
              <a:rPr lang="en-US" sz="1100" baseline="-25000" dirty="0">
                <a:latin typeface="+mj-lt"/>
                <a:cs typeface="Arial Nova Light" panose="020B0304020202020204" pitchFamily="34" charset="0"/>
              </a:rPr>
              <a:t>2</a:t>
            </a:r>
            <a:r>
              <a:rPr lang="en-US" sz="1100" dirty="0">
                <a:latin typeface="+mj-lt"/>
                <a:cs typeface="Arial Nova Light" panose="020B0304020202020204" pitchFamily="34" charset="0"/>
              </a:rPr>
              <a:t>-30SnO</a:t>
            </a:r>
            <a:r>
              <a:rPr lang="en-US" sz="1100" baseline="-25000" dirty="0">
                <a:latin typeface="+mj-lt"/>
                <a:cs typeface="Arial Nova Light" panose="020B0304020202020204" pitchFamily="34" charset="0"/>
              </a:rPr>
              <a:t>2</a:t>
            </a:r>
            <a:r>
              <a:rPr lang="en-US" sz="1100" dirty="0">
                <a:latin typeface="+mj-lt"/>
                <a:cs typeface="Arial Nova Light" panose="020B0304020202020204" pitchFamily="34" charset="0"/>
              </a:rPr>
              <a:t>:0.5Er</a:t>
            </a:r>
            <a:r>
              <a:rPr lang="en-US" sz="1100" baseline="30000" dirty="0">
                <a:latin typeface="+mj-lt"/>
                <a:cs typeface="Arial Nova Light" panose="020B0304020202020204" pitchFamily="34" charset="0"/>
              </a:rPr>
              <a:t>3</a:t>
            </a:r>
            <a:r>
              <a:rPr lang="pl-PL" sz="1100" baseline="30000" dirty="0">
                <a:latin typeface="+mj-lt"/>
                <a:cs typeface="Arial Nova Light" panose="020B0304020202020204" pitchFamily="34" charset="0"/>
              </a:rPr>
              <a:t>+ </a:t>
            </a:r>
            <a:r>
              <a:rPr lang="en-US" sz="1100" dirty="0">
                <a:latin typeface="+mj-lt"/>
                <a:cs typeface="Arial Nova Light" panose="020B0304020202020204" pitchFamily="34" charset="0"/>
              </a:rPr>
              <a:t>planar waveguide </a:t>
            </a:r>
            <a:r>
              <a:rPr lang="en-US" sz="1100" dirty="0">
                <a:latin typeface="+mj-lt"/>
                <a:cs typeface="Times New Roman" panose="02020603050405020304" pitchFamily="18" charset="0"/>
              </a:rPr>
              <a:t>RMS = 1.8 nm</a:t>
            </a:r>
            <a:endParaRPr lang="en-US" sz="1100" baseline="-25000" dirty="0">
              <a:latin typeface="+mj-lt"/>
              <a:cs typeface="Times New Roman" panose="02020603050405020304" pitchFamily="18" charset="0"/>
            </a:endParaRPr>
          </a:p>
        </p:txBody>
      </p:sp>
      <p:pic>
        <p:nvPicPr>
          <p:cNvPr id="26" name="Picture 14" descr="A close up of smoke&#10;&#10;Description generated with high confidence">
            <a:extLst>
              <a:ext uri="{FF2B5EF4-FFF2-40B4-BE49-F238E27FC236}">
                <a16:creationId xmlns:a16="http://schemas.microsoft.com/office/drawing/2014/main" xmlns="" id="{3D61B403-42F9-4369-B60C-433E589B2400}"/>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44722" y="2104338"/>
            <a:ext cx="1647744" cy="1235808"/>
          </a:xfrm>
          <a:prstGeom prst="rect">
            <a:avLst/>
          </a:prstGeom>
        </p:spPr>
      </p:pic>
      <p:sp>
        <p:nvSpPr>
          <p:cNvPr id="27" name="TextBox 15">
            <a:extLst>
              <a:ext uri="{FF2B5EF4-FFF2-40B4-BE49-F238E27FC236}">
                <a16:creationId xmlns:a16="http://schemas.microsoft.com/office/drawing/2014/main" xmlns="" id="{0F27F6EA-5CFC-49CD-9AF6-713EBB9DFF8B}"/>
              </a:ext>
            </a:extLst>
          </p:cNvPr>
          <p:cNvSpPr txBox="1"/>
          <p:nvPr/>
        </p:nvSpPr>
        <p:spPr>
          <a:xfrm>
            <a:off x="-56626" y="3359854"/>
            <a:ext cx="2221209"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mj-lt"/>
                <a:cs typeface="Arial Nova Light" panose="020B0304020202020204" pitchFamily="34" charset="0"/>
              </a:rPr>
              <a:t>TEM image of </a:t>
            </a:r>
          </a:p>
          <a:p>
            <a:pPr algn="ctr"/>
            <a:r>
              <a:rPr lang="en-US" sz="1100" dirty="0">
                <a:latin typeface="+mj-lt"/>
                <a:cs typeface="Arial Nova Light" panose="020B0304020202020204" pitchFamily="34" charset="0"/>
              </a:rPr>
              <a:t>70SiO</a:t>
            </a:r>
            <a:r>
              <a:rPr lang="en-US" sz="1100" baseline="-25000" dirty="0">
                <a:latin typeface="+mj-lt"/>
                <a:cs typeface="Arial Nova Light" panose="020B0304020202020204" pitchFamily="34" charset="0"/>
              </a:rPr>
              <a:t>2</a:t>
            </a:r>
            <a:r>
              <a:rPr lang="en-US" sz="1100" dirty="0">
                <a:latin typeface="+mj-lt"/>
                <a:cs typeface="Arial Nova Light" panose="020B0304020202020204" pitchFamily="34" charset="0"/>
              </a:rPr>
              <a:t>-30SnO</a:t>
            </a:r>
            <a:r>
              <a:rPr lang="en-US" sz="1100" baseline="-25000" dirty="0">
                <a:latin typeface="+mj-lt"/>
                <a:cs typeface="Arial Nova Light" panose="020B0304020202020204" pitchFamily="34" charset="0"/>
              </a:rPr>
              <a:t>2</a:t>
            </a:r>
            <a:r>
              <a:rPr lang="en-US" sz="1100" dirty="0">
                <a:latin typeface="+mj-lt"/>
                <a:cs typeface="Arial Nova Light" panose="020B0304020202020204" pitchFamily="34" charset="0"/>
              </a:rPr>
              <a:t>:0.5Er</a:t>
            </a:r>
            <a:r>
              <a:rPr lang="en-US" sz="1100" baseline="30000" dirty="0">
                <a:latin typeface="+mj-lt"/>
                <a:cs typeface="Arial Nova Light" panose="020B0304020202020204" pitchFamily="34" charset="0"/>
              </a:rPr>
              <a:t>3</a:t>
            </a:r>
            <a:r>
              <a:rPr lang="pl-PL" sz="1100" baseline="30000" dirty="0">
                <a:latin typeface="+mj-lt"/>
                <a:cs typeface="Arial Nova Light" panose="020B0304020202020204" pitchFamily="34" charset="0"/>
              </a:rPr>
              <a:t>+ </a:t>
            </a:r>
            <a:endParaRPr lang="it-IT" sz="1100" baseline="30000" dirty="0">
              <a:latin typeface="+mj-lt"/>
              <a:cs typeface="Arial Nova Light" panose="020B0304020202020204" pitchFamily="34" charset="0"/>
            </a:endParaRPr>
          </a:p>
          <a:p>
            <a:pPr algn="ctr"/>
            <a:r>
              <a:rPr lang="it-IT" sz="1100" dirty="0">
                <a:latin typeface="+mj-lt"/>
                <a:cs typeface="Arial Nova Light" panose="020B0304020202020204" pitchFamily="34" charset="0"/>
              </a:rPr>
              <a:t>Glass-</a:t>
            </a:r>
            <a:r>
              <a:rPr lang="it-IT" sz="1100" dirty="0" err="1">
                <a:latin typeface="+mj-lt"/>
                <a:cs typeface="Arial Nova Light" panose="020B0304020202020204" pitchFamily="34" charset="0"/>
              </a:rPr>
              <a:t>ceramic</a:t>
            </a:r>
            <a:r>
              <a:rPr lang="it-IT" sz="1100" dirty="0">
                <a:latin typeface="+mj-lt"/>
                <a:cs typeface="Arial Nova Light" panose="020B0304020202020204" pitchFamily="34" charset="0"/>
              </a:rPr>
              <a:t> </a:t>
            </a:r>
            <a:r>
              <a:rPr lang="en-US" sz="1100" dirty="0">
                <a:latin typeface="+mj-lt"/>
                <a:cs typeface="Arial Nova Light" panose="020B0304020202020204" pitchFamily="34" charset="0"/>
              </a:rPr>
              <a:t>waveguide</a:t>
            </a:r>
          </a:p>
        </p:txBody>
      </p:sp>
      <p:pic>
        <p:nvPicPr>
          <p:cNvPr id="28" name="Picture 20" descr="A picture containing indoor, wall, floor&#10;&#10;Description automatically generated">
            <a:extLst>
              <a:ext uri="{FF2B5EF4-FFF2-40B4-BE49-F238E27FC236}">
                <a16:creationId xmlns:a16="http://schemas.microsoft.com/office/drawing/2014/main" xmlns="" id="{27A569A9-3A8D-4E3E-8267-BE70745B078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666" t="54444" r="36667" b="9439"/>
          <a:stretch/>
        </p:blipFill>
        <p:spPr>
          <a:xfrm rot="10800000">
            <a:off x="2758431" y="2811784"/>
            <a:ext cx="1881272" cy="1609187"/>
          </a:xfrm>
          <a:prstGeom prst="rect">
            <a:avLst/>
          </a:prstGeom>
        </p:spPr>
      </p:pic>
      <p:sp>
        <p:nvSpPr>
          <p:cNvPr id="30" name="TextBox 21">
            <a:extLst>
              <a:ext uri="{FF2B5EF4-FFF2-40B4-BE49-F238E27FC236}">
                <a16:creationId xmlns:a16="http://schemas.microsoft.com/office/drawing/2014/main" xmlns="" id="{BC620D32-2AC5-4757-8B9F-7FB679EA981C}"/>
              </a:ext>
            </a:extLst>
          </p:cNvPr>
          <p:cNvSpPr txBox="1"/>
          <p:nvPr/>
        </p:nvSpPr>
        <p:spPr>
          <a:xfrm>
            <a:off x="2522794" y="4550727"/>
            <a:ext cx="2135346"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mj-lt"/>
              </a:rPr>
              <a:t>Bragg gratings inscription image</a:t>
            </a:r>
          </a:p>
          <a:p>
            <a:pPr algn="ctr"/>
            <a:r>
              <a:rPr lang="en-US" sz="1100" dirty="0">
                <a:latin typeface="+mj-lt"/>
              </a:rPr>
              <a:t>5µ pitch raster pattern</a:t>
            </a:r>
          </a:p>
          <a:p>
            <a:pPr algn="ctr"/>
            <a:r>
              <a:rPr lang="en-US" sz="1100" dirty="0">
                <a:latin typeface="+mj-lt"/>
              </a:rPr>
              <a:t>4x4mm</a:t>
            </a:r>
            <a:r>
              <a:rPr lang="en-US" sz="1100" baseline="30000" dirty="0">
                <a:latin typeface="+mj-lt"/>
              </a:rPr>
              <a:t>2</a:t>
            </a:r>
            <a:r>
              <a:rPr lang="en-US" sz="1100" dirty="0">
                <a:latin typeface="+mj-lt"/>
              </a:rPr>
              <a:t> area</a:t>
            </a:r>
          </a:p>
        </p:txBody>
      </p:sp>
      <p:sp>
        <p:nvSpPr>
          <p:cNvPr id="44" name="TextBox 28">
            <a:extLst>
              <a:ext uri="{FF2B5EF4-FFF2-40B4-BE49-F238E27FC236}">
                <a16:creationId xmlns:a16="http://schemas.microsoft.com/office/drawing/2014/main" xmlns="" id="{C4712CD1-FF9E-4738-B633-3CE516478927}"/>
              </a:ext>
            </a:extLst>
          </p:cNvPr>
          <p:cNvSpPr txBox="1"/>
          <p:nvPr/>
        </p:nvSpPr>
        <p:spPr>
          <a:xfrm>
            <a:off x="2482039" y="5154872"/>
            <a:ext cx="2520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mj-lt"/>
              </a:rPr>
              <a:t>Fabrication parameter:</a:t>
            </a:r>
          </a:p>
          <a:p>
            <a:pPr algn="ctr"/>
            <a:r>
              <a:rPr lang="en-US" sz="1200" dirty="0">
                <a:latin typeface="+mj-lt"/>
              </a:rPr>
              <a:t>CW frequency doubled argon laser:</a:t>
            </a:r>
            <a:endParaRPr lang="pl-PL" sz="1200" dirty="0">
              <a:latin typeface="+mj-lt"/>
            </a:endParaRPr>
          </a:p>
          <a:p>
            <a:pPr algn="ctr"/>
            <a:r>
              <a:rPr lang="en-US" sz="1200" dirty="0">
                <a:latin typeface="+mj-lt"/>
              </a:rPr>
              <a:t> </a:t>
            </a:r>
            <a:r>
              <a:rPr lang="el-GR" sz="1200" dirty="0">
                <a:latin typeface="+mj-lt"/>
              </a:rPr>
              <a:t>λ</a:t>
            </a:r>
            <a:r>
              <a:rPr lang="en-US" sz="1200" dirty="0">
                <a:latin typeface="+mj-lt"/>
              </a:rPr>
              <a:t> = 244 nm</a:t>
            </a:r>
          </a:p>
          <a:p>
            <a:pPr algn="ctr"/>
            <a:r>
              <a:rPr lang="en-US" sz="1200" dirty="0">
                <a:latin typeface="+mj-lt"/>
              </a:rPr>
              <a:t>Dose: 1 kJ/cm</a:t>
            </a:r>
            <a:r>
              <a:rPr lang="en-US" sz="1200" baseline="30000" dirty="0">
                <a:latin typeface="+mj-lt"/>
              </a:rPr>
              <a:t>2 </a:t>
            </a:r>
            <a:r>
              <a:rPr lang="en-US" sz="1200" dirty="0">
                <a:latin typeface="+mj-lt"/>
              </a:rPr>
              <a:t>,</a:t>
            </a:r>
            <a:r>
              <a:rPr lang="en-US" sz="1200" baseline="30000" dirty="0">
                <a:latin typeface="+mj-lt"/>
              </a:rPr>
              <a:t> </a:t>
            </a:r>
            <a:r>
              <a:rPr lang="en-US" sz="1200" dirty="0" err="1">
                <a:latin typeface="+mj-lt"/>
              </a:rPr>
              <a:t>Δn</a:t>
            </a:r>
            <a:r>
              <a:rPr lang="en-US" sz="1200" baseline="-25000" dirty="0" err="1">
                <a:latin typeface="+mj-lt"/>
              </a:rPr>
              <a:t>average</a:t>
            </a:r>
            <a:r>
              <a:rPr lang="en-US" sz="1200" dirty="0">
                <a:latin typeface="+mj-lt"/>
              </a:rPr>
              <a:t> = - </a:t>
            </a:r>
            <a:r>
              <a:rPr lang="en-US" sz="1200" dirty="0">
                <a:solidFill>
                  <a:srgbClr val="C00000"/>
                </a:solidFill>
                <a:latin typeface="+mj-lt"/>
              </a:rPr>
              <a:t>4.3 x10</a:t>
            </a:r>
            <a:r>
              <a:rPr lang="en-US" sz="1200" baseline="30000" dirty="0">
                <a:solidFill>
                  <a:srgbClr val="C00000"/>
                </a:solidFill>
                <a:latin typeface="+mj-lt"/>
              </a:rPr>
              <a:t>-3  </a:t>
            </a:r>
          </a:p>
        </p:txBody>
      </p:sp>
      <p:sp>
        <p:nvSpPr>
          <p:cNvPr id="46" name="CasellaDiTesto 18">
            <a:extLst>
              <a:ext uri="{FF2B5EF4-FFF2-40B4-BE49-F238E27FC236}">
                <a16:creationId xmlns:a16="http://schemas.microsoft.com/office/drawing/2014/main" xmlns="" id="{7E4AC95F-3ED9-4598-812D-A8BA99AA954B}"/>
              </a:ext>
            </a:extLst>
          </p:cNvPr>
          <p:cNvSpPr txBox="1"/>
          <p:nvPr/>
        </p:nvSpPr>
        <p:spPr>
          <a:xfrm>
            <a:off x="96581" y="1748474"/>
            <a:ext cx="2031417" cy="261610"/>
          </a:xfrm>
          <a:prstGeom prst="rect">
            <a:avLst/>
          </a:prstGeom>
          <a:noFill/>
          <a:ln w="19050">
            <a:solidFill>
              <a:schemeClr val="accent6">
                <a:lumMod val="75000"/>
              </a:schemeClr>
            </a:solidFill>
          </a:ln>
        </p:spPr>
        <p:txBody>
          <a:bodyPr wrap="square" rtlCol="0">
            <a:spAutoFit/>
          </a:bodyPr>
          <a:lstStyle/>
          <a:p>
            <a:pPr algn="ctr"/>
            <a:r>
              <a:rPr lang="pl-PL" sz="1100" dirty="0" err="1">
                <a:solidFill>
                  <a:schemeClr val="accent5">
                    <a:lumMod val="50000"/>
                  </a:schemeClr>
                </a:solidFill>
              </a:rPr>
              <a:t>Nanocrystals</a:t>
            </a:r>
            <a:r>
              <a:rPr lang="pl-PL" sz="1100" dirty="0">
                <a:solidFill>
                  <a:schemeClr val="accent5">
                    <a:lumMod val="50000"/>
                  </a:schemeClr>
                </a:solidFill>
              </a:rPr>
              <a:t> of </a:t>
            </a:r>
            <a:r>
              <a:rPr lang="en-US" sz="1100" dirty="0">
                <a:solidFill>
                  <a:schemeClr val="accent5">
                    <a:lumMod val="50000"/>
                  </a:schemeClr>
                </a:solidFill>
              </a:rPr>
              <a:t>SnO</a:t>
            </a:r>
            <a:r>
              <a:rPr lang="en-US" sz="1100" baseline="-25000" dirty="0">
                <a:solidFill>
                  <a:schemeClr val="accent5">
                    <a:lumMod val="50000"/>
                  </a:schemeClr>
                </a:solidFill>
              </a:rPr>
              <a:t>2</a:t>
            </a:r>
            <a:r>
              <a:rPr lang="en-US" sz="1100" dirty="0">
                <a:solidFill>
                  <a:schemeClr val="accent5">
                    <a:lumMod val="50000"/>
                  </a:schemeClr>
                </a:solidFill>
              </a:rPr>
              <a:t>:</a:t>
            </a:r>
            <a:r>
              <a:rPr lang="pl-PL" sz="1100" dirty="0">
                <a:solidFill>
                  <a:schemeClr val="accent5">
                    <a:lumMod val="50000"/>
                  </a:schemeClr>
                </a:solidFill>
              </a:rPr>
              <a:t> 4 – 6 </a:t>
            </a:r>
            <a:r>
              <a:rPr lang="pl-PL" sz="1100" dirty="0" err="1">
                <a:solidFill>
                  <a:schemeClr val="accent5">
                    <a:lumMod val="50000"/>
                  </a:schemeClr>
                </a:solidFill>
              </a:rPr>
              <a:t>nm</a:t>
            </a:r>
            <a:endParaRPr lang="it-IT" sz="1100" dirty="0">
              <a:solidFill>
                <a:schemeClr val="accent5">
                  <a:lumMod val="50000"/>
                </a:schemeClr>
              </a:solidFill>
            </a:endParaRPr>
          </a:p>
        </p:txBody>
      </p:sp>
      <p:sp>
        <p:nvSpPr>
          <p:cNvPr id="47" name="CasellaDiTesto 18">
            <a:extLst>
              <a:ext uri="{FF2B5EF4-FFF2-40B4-BE49-F238E27FC236}">
                <a16:creationId xmlns:a16="http://schemas.microsoft.com/office/drawing/2014/main" xmlns="" id="{5137CB29-C86E-4DEF-8C52-6DE2DA04B26C}"/>
              </a:ext>
            </a:extLst>
          </p:cNvPr>
          <p:cNvSpPr txBox="1"/>
          <p:nvPr/>
        </p:nvSpPr>
        <p:spPr>
          <a:xfrm>
            <a:off x="244722" y="4088093"/>
            <a:ext cx="1711126" cy="261610"/>
          </a:xfrm>
          <a:prstGeom prst="rect">
            <a:avLst/>
          </a:prstGeom>
          <a:noFill/>
          <a:ln w="19050">
            <a:solidFill>
              <a:schemeClr val="accent6">
                <a:lumMod val="75000"/>
              </a:schemeClr>
            </a:solidFill>
          </a:ln>
        </p:spPr>
        <p:txBody>
          <a:bodyPr wrap="square" rtlCol="0">
            <a:spAutoFit/>
          </a:bodyPr>
          <a:lstStyle/>
          <a:p>
            <a:pPr algn="ctr"/>
            <a:r>
              <a:rPr lang="pl-PL" sz="1100" dirty="0">
                <a:solidFill>
                  <a:schemeClr val="accent5">
                    <a:lumMod val="50000"/>
                  </a:schemeClr>
                </a:solidFill>
              </a:rPr>
              <a:t>Surface </a:t>
            </a:r>
            <a:r>
              <a:rPr lang="en-US" sz="1100" dirty="0">
                <a:solidFill>
                  <a:schemeClr val="accent5">
                    <a:lumMod val="50000"/>
                  </a:schemeClr>
                </a:solidFill>
              </a:rPr>
              <a:t>morphology</a:t>
            </a:r>
          </a:p>
        </p:txBody>
      </p:sp>
      <p:sp>
        <p:nvSpPr>
          <p:cNvPr id="48" name="CasellaDiTesto 18">
            <a:extLst>
              <a:ext uri="{FF2B5EF4-FFF2-40B4-BE49-F238E27FC236}">
                <a16:creationId xmlns:a16="http://schemas.microsoft.com/office/drawing/2014/main" xmlns="" id="{ED48BAA0-92A0-4096-8E06-EB5EB89BB9B9}"/>
              </a:ext>
            </a:extLst>
          </p:cNvPr>
          <p:cNvSpPr txBox="1"/>
          <p:nvPr/>
        </p:nvSpPr>
        <p:spPr>
          <a:xfrm>
            <a:off x="2874773" y="1756359"/>
            <a:ext cx="1711126" cy="261610"/>
          </a:xfrm>
          <a:prstGeom prst="rect">
            <a:avLst/>
          </a:prstGeom>
          <a:noFill/>
          <a:ln w="19050">
            <a:solidFill>
              <a:schemeClr val="accent6">
                <a:lumMod val="75000"/>
              </a:schemeClr>
            </a:solidFill>
          </a:ln>
        </p:spPr>
        <p:txBody>
          <a:bodyPr wrap="square" rtlCol="0">
            <a:spAutoFit/>
          </a:bodyPr>
          <a:lstStyle/>
          <a:p>
            <a:pPr algn="ctr"/>
            <a:r>
              <a:rPr lang="en-GB" sz="1100" dirty="0">
                <a:solidFill>
                  <a:schemeClr val="tx2">
                    <a:lumMod val="75000"/>
                  </a:schemeClr>
                </a:solidFill>
                <a:latin typeface="+mj-lt"/>
                <a:cs typeface="Arial Nova Light" panose="020B0304020202020204" pitchFamily="34" charset="0"/>
              </a:rPr>
              <a:t>Photosensitivity</a:t>
            </a:r>
            <a:endParaRPr lang="en-GB" sz="1100" i="1" baseline="-25000" dirty="0">
              <a:solidFill>
                <a:schemeClr val="tx2">
                  <a:lumMod val="75000"/>
                </a:schemeClr>
              </a:solidFill>
              <a:latin typeface="+mj-lt"/>
              <a:cs typeface="Arial Nova Light" panose="020B0304020202020204" pitchFamily="34" charset="0"/>
            </a:endParaRPr>
          </a:p>
        </p:txBody>
      </p:sp>
      <p:sp>
        <p:nvSpPr>
          <p:cNvPr id="3" name="Prostokąt 2">
            <a:extLst>
              <a:ext uri="{FF2B5EF4-FFF2-40B4-BE49-F238E27FC236}">
                <a16:creationId xmlns:a16="http://schemas.microsoft.com/office/drawing/2014/main" xmlns="" id="{9555335A-2C88-48BE-8FE5-E7CD378C674B}"/>
              </a:ext>
            </a:extLst>
          </p:cNvPr>
          <p:cNvSpPr/>
          <p:nvPr/>
        </p:nvSpPr>
        <p:spPr>
          <a:xfrm>
            <a:off x="2682563" y="2247005"/>
            <a:ext cx="2032852" cy="461665"/>
          </a:xfrm>
          <a:prstGeom prst="rect">
            <a:avLst/>
          </a:prstGeom>
        </p:spPr>
        <p:txBody>
          <a:bodyPr wrap="square">
            <a:spAutoFit/>
          </a:bodyPr>
          <a:lstStyle/>
          <a:p>
            <a:pPr algn="ctr"/>
            <a:r>
              <a:rPr lang="en-GB" sz="1200" b="1" dirty="0">
                <a:solidFill>
                  <a:schemeClr val="tx2">
                    <a:lumMod val="75000"/>
                  </a:schemeClr>
                </a:solidFill>
                <a:latin typeface="+mj-lt"/>
                <a:cs typeface="Arial Nova Light" panose="020B0304020202020204" pitchFamily="34" charset="0"/>
              </a:rPr>
              <a:t>Negative effective index change up to 1.6×10</a:t>
            </a:r>
            <a:r>
              <a:rPr lang="en-GB" sz="1200" b="1" baseline="30000" dirty="0">
                <a:solidFill>
                  <a:schemeClr val="tx2">
                    <a:lumMod val="75000"/>
                  </a:schemeClr>
                </a:solidFill>
                <a:latin typeface="+mj-lt"/>
                <a:cs typeface="Arial Nova Light" panose="020B0304020202020204" pitchFamily="34" charset="0"/>
              </a:rPr>
              <a:t>-3</a:t>
            </a:r>
            <a:endParaRPr lang="pl-PL" sz="1200" b="1" dirty="0">
              <a:solidFill>
                <a:schemeClr val="tx2">
                  <a:lumMod val="75000"/>
                </a:schemeClr>
              </a:solidFill>
              <a:latin typeface="+mj-lt"/>
            </a:endParaRPr>
          </a:p>
        </p:txBody>
      </p:sp>
      <p:sp>
        <p:nvSpPr>
          <p:cNvPr id="49" name="CasellaDiTesto 18">
            <a:extLst>
              <a:ext uri="{FF2B5EF4-FFF2-40B4-BE49-F238E27FC236}">
                <a16:creationId xmlns:a16="http://schemas.microsoft.com/office/drawing/2014/main" xmlns="" id="{39C6804C-000A-4C50-8ABF-13ACA22F178F}"/>
              </a:ext>
            </a:extLst>
          </p:cNvPr>
          <p:cNvSpPr txBox="1"/>
          <p:nvPr/>
        </p:nvSpPr>
        <p:spPr>
          <a:xfrm>
            <a:off x="6023805" y="1753884"/>
            <a:ext cx="2600537" cy="261610"/>
          </a:xfrm>
          <a:prstGeom prst="rect">
            <a:avLst/>
          </a:prstGeom>
          <a:noFill/>
          <a:ln w="19050">
            <a:solidFill>
              <a:schemeClr val="accent6">
                <a:lumMod val="75000"/>
              </a:schemeClr>
            </a:solidFill>
          </a:ln>
        </p:spPr>
        <p:txBody>
          <a:bodyPr wrap="square" rtlCol="0">
            <a:spAutoFit/>
          </a:bodyPr>
          <a:lstStyle/>
          <a:p>
            <a:pPr algn="ctr"/>
            <a:r>
              <a:rPr lang="en-GB" sz="1100" dirty="0">
                <a:solidFill>
                  <a:schemeClr val="tx2">
                    <a:lumMod val="75000"/>
                  </a:schemeClr>
                </a:solidFill>
                <a:latin typeface="Arial Nova Light" panose="020B0304020202020204"/>
              </a:rPr>
              <a:t>Design for planar photonic structure</a:t>
            </a:r>
            <a:endParaRPr lang="en-GB" sz="1100" i="1" baseline="-25000" dirty="0">
              <a:solidFill>
                <a:schemeClr val="tx2">
                  <a:lumMod val="75000"/>
                </a:schemeClr>
              </a:solidFill>
              <a:latin typeface="Arial Nova Light" panose="020B0304020202020204"/>
            </a:endParaRPr>
          </a:p>
        </p:txBody>
      </p:sp>
      <p:pic>
        <p:nvPicPr>
          <p:cNvPr id="50" name="Picture 7">
            <a:extLst>
              <a:ext uri="{FF2B5EF4-FFF2-40B4-BE49-F238E27FC236}">
                <a16:creationId xmlns:a16="http://schemas.microsoft.com/office/drawing/2014/main" xmlns="" id="{F2C1C603-E33F-4D56-B642-2089EE489DB9}"/>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4529764" y="2223631"/>
            <a:ext cx="2761995" cy="1076536"/>
          </a:xfrm>
          <a:prstGeom prst="rect">
            <a:avLst/>
          </a:prstGeom>
        </p:spPr>
      </p:pic>
      <p:pic>
        <p:nvPicPr>
          <p:cNvPr id="51" name="Picture 5">
            <a:extLst>
              <a:ext uri="{FF2B5EF4-FFF2-40B4-BE49-F238E27FC236}">
                <a16:creationId xmlns:a16="http://schemas.microsoft.com/office/drawing/2014/main" xmlns="" id="{4F5B37BD-3228-4859-B461-1BFCEDB16D25}"/>
              </a:ext>
            </a:extLst>
          </p:cNvPr>
          <p:cNvPicPr/>
          <p:nvPr/>
        </p:nvPicPr>
        <p:blipFill rotWithShape="1">
          <a:blip r:embed="rId12"/>
          <a:srcRect l="26519" t="38548" r="28388" b="39699"/>
          <a:stretch/>
        </p:blipFill>
        <p:spPr>
          <a:xfrm>
            <a:off x="7297347" y="2500186"/>
            <a:ext cx="1838959" cy="662801"/>
          </a:xfrm>
          <a:prstGeom prst="rect">
            <a:avLst/>
          </a:prstGeom>
          <a:ln>
            <a:noFill/>
          </a:ln>
        </p:spPr>
      </p:pic>
      <p:sp>
        <p:nvSpPr>
          <p:cNvPr id="52" name="Rectangle 1">
            <a:extLst>
              <a:ext uri="{FF2B5EF4-FFF2-40B4-BE49-F238E27FC236}">
                <a16:creationId xmlns:a16="http://schemas.microsoft.com/office/drawing/2014/main" xmlns="" id="{11B85C1F-86A4-43C7-87C0-8A4D464C328C}"/>
              </a:ext>
            </a:extLst>
          </p:cNvPr>
          <p:cNvSpPr/>
          <p:nvPr/>
        </p:nvSpPr>
        <p:spPr>
          <a:xfrm>
            <a:off x="7031375" y="2147542"/>
            <a:ext cx="2144138"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pPr>
            <a:r>
              <a:rPr lang="en-US" sz="1100" spc="-1" dirty="0">
                <a:solidFill>
                  <a:srgbClr val="FF0000"/>
                </a:solidFill>
                <a:uFill>
                  <a:solidFill>
                    <a:srgbClr val="FFFFFF"/>
                  </a:solidFill>
                </a:uFill>
                <a:latin typeface="+mj-lt"/>
              </a:rPr>
              <a:t>DFB with Quarter-Wave phase Shift (QWS-DFB); </a:t>
            </a:r>
          </a:p>
        </p:txBody>
      </p:sp>
      <p:pic>
        <p:nvPicPr>
          <p:cNvPr id="53" name="Segnaposto contenuto 7">
            <a:extLst>
              <a:ext uri="{FF2B5EF4-FFF2-40B4-BE49-F238E27FC236}">
                <a16:creationId xmlns:a16="http://schemas.microsoft.com/office/drawing/2014/main" xmlns="" id="{6AF6B3FF-EBB3-4CF1-A88C-1184E4FE0299}"/>
              </a:ext>
            </a:extLst>
          </p:cNvPr>
          <p:cNvPicPr>
            <a:picLocks noGrp="1" noChangeAspect="1"/>
          </p:cNvPicPr>
          <p:nvPr/>
        </p:nvPicPr>
        <p:blipFill>
          <a:blip r:embed="rId13">
            <a:extLst>
              <a:ext uri="{28A0092B-C50C-407E-A947-70E740481C1C}">
                <a14:useLocalDpi xmlns:a14="http://schemas.microsoft.com/office/drawing/2010/main" val="0"/>
              </a:ext>
            </a:extLst>
          </a:blip>
          <a:stretch>
            <a:fillRect/>
          </a:stretch>
        </p:blipFill>
        <p:spPr>
          <a:xfrm>
            <a:off x="5994789" y="3404280"/>
            <a:ext cx="2792862" cy="2093848"/>
          </a:xfrm>
          <a:prstGeom prst="rect">
            <a:avLst/>
          </a:prstGeom>
        </p:spPr>
      </p:pic>
      <p:sp>
        <p:nvSpPr>
          <p:cNvPr id="55" name="Rettangolo 6">
            <a:extLst>
              <a:ext uri="{FF2B5EF4-FFF2-40B4-BE49-F238E27FC236}">
                <a16:creationId xmlns:a16="http://schemas.microsoft.com/office/drawing/2014/main" xmlns="" id="{97E91754-6C04-41FD-90A5-A1AB7269294A}"/>
              </a:ext>
            </a:extLst>
          </p:cNvPr>
          <p:cNvSpPr/>
          <p:nvPr/>
        </p:nvSpPr>
        <p:spPr>
          <a:xfrm>
            <a:off x="5994789" y="5638385"/>
            <a:ext cx="2907817" cy="600164"/>
          </a:xfrm>
          <a:prstGeom prst="rect">
            <a:avLst/>
          </a:prstGeom>
        </p:spPr>
        <p:txBody>
          <a:bodyPr>
            <a:spAutoFit/>
          </a:bodyPr>
          <a:lstStyle/>
          <a:p>
            <a:pPr algn="ctr"/>
            <a:r>
              <a:rPr lang="en-GB" sz="1100" dirty="0">
                <a:solidFill>
                  <a:srgbClr val="000000"/>
                </a:solidFill>
                <a:latin typeface="+mj-lt"/>
                <a:ea typeface="Cambria" panose="02040503050406030204" pitchFamily="18" charset="0"/>
                <a:cs typeface="Cambria" panose="02040503050406030204" pitchFamily="18" charset="0"/>
              </a:rPr>
              <a:t>Transmission spectrum of a QWS-DFB structure when not pumped</a:t>
            </a:r>
            <a:r>
              <a:rPr lang="pl-PL" sz="1100" dirty="0">
                <a:solidFill>
                  <a:srgbClr val="000000"/>
                </a:solidFill>
                <a:latin typeface="+mj-lt"/>
                <a:ea typeface="Cambria" panose="02040503050406030204" pitchFamily="18" charset="0"/>
                <a:cs typeface="Cambria" panose="02040503050406030204" pitchFamily="18" charset="0"/>
              </a:rPr>
              <a:t>, </a:t>
            </a:r>
            <a:r>
              <a:rPr lang="en-GB" sz="1100" dirty="0">
                <a:latin typeface="+mj-lt"/>
              </a:rPr>
              <a:t>20SnO</a:t>
            </a:r>
            <a:r>
              <a:rPr lang="en-GB" sz="1100" baseline="-25000" dirty="0">
                <a:latin typeface="+mj-lt"/>
              </a:rPr>
              <a:t>2</a:t>
            </a:r>
            <a:r>
              <a:rPr lang="en-GB" sz="1100" dirty="0">
                <a:latin typeface="+mj-lt"/>
              </a:rPr>
              <a:t>-80SiO</a:t>
            </a:r>
            <a:r>
              <a:rPr lang="en-GB" sz="1100" baseline="-25000" dirty="0">
                <a:latin typeface="+mj-lt"/>
              </a:rPr>
              <a:t>2</a:t>
            </a:r>
            <a:r>
              <a:rPr lang="en-GB" sz="1100" dirty="0">
                <a:latin typeface="+mj-lt"/>
              </a:rPr>
              <a:t>:0.5Er</a:t>
            </a:r>
            <a:r>
              <a:rPr lang="en-GB" sz="1100" baseline="30000" dirty="0">
                <a:latin typeface="+mj-lt"/>
              </a:rPr>
              <a:t>3+</a:t>
            </a:r>
            <a:r>
              <a:rPr lang="en-GB" sz="1100" dirty="0">
                <a:latin typeface="+mj-lt"/>
              </a:rPr>
              <a:t> </a:t>
            </a:r>
            <a:endParaRPr lang="en-US" sz="1100" dirty="0">
              <a:latin typeface="+mj-lt"/>
            </a:endParaRPr>
          </a:p>
          <a:p>
            <a:pPr algn="ctr"/>
            <a:endParaRPr lang="en-GB" sz="1100" dirty="0">
              <a:latin typeface="+mj-lt"/>
            </a:endParaRPr>
          </a:p>
        </p:txBody>
      </p:sp>
      <p:sp>
        <p:nvSpPr>
          <p:cNvPr id="31" name="Title 1"/>
          <p:cNvSpPr txBox="1">
            <a:spLocks/>
          </p:cNvSpPr>
          <p:nvPr/>
        </p:nvSpPr>
        <p:spPr>
          <a:xfrm>
            <a:off x="1848072" y="90340"/>
            <a:ext cx="5449275" cy="1057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a:t>
            </a:r>
            <a:r>
              <a:rPr lang="pl-PL" sz="2800" dirty="0">
                <a:ea typeface="TimesNewRomanPSMT"/>
              </a:rPr>
              <a:t>SiO</a:t>
            </a:r>
            <a:r>
              <a:rPr lang="pl-PL" sz="2800" baseline="-25000" dirty="0">
                <a:ea typeface="TimesNewRomanPSMT"/>
              </a:rPr>
              <a:t>2</a:t>
            </a:r>
            <a:r>
              <a:rPr lang="pl-PL" sz="2800" dirty="0">
                <a:ea typeface="TimesNewRomanPSMT"/>
              </a:rPr>
              <a:t>-SnO</a:t>
            </a:r>
            <a:r>
              <a:rPr lang="pl-PL" sz="2800" baseline="-25000" dirty="0">
                <a:ea typeface="TimesNewRomanPSMT"/>
              </a:rPr>
              <a:t>2</a:t>
            </a:r>
            <a:r>
              <a:rPr lang="pl-PL" sz="2800" dirty="0">
                <a:ea typeface="TimesNewRomanPSMT"/>
              </a:rPr>
              <a:t> </a:t>
            </a:r>
            <a:r>
              <a:rPr lang="it-IT" sz="2800" dirty="0">
                <a:ea typeface="TimesNewRomanPSMT"/>
              </a:rPr>
              <a:t>glass-ceramics</a:t>
            </a:r>
            <a:r>
              <a:rPr lang="pl-PL" sz="2800" dirty="0">
                <a:ea typeface="TimesNewRomanPSMT"/>
              </a:rPr>
              <a:t> </a:t>
            </a:r>
            <a:r>
              <a:rPr lang="pl-PL" sz="2800" dirty="0" smtClean="0">
                <a:ea typeface="TimesNewRomanPSMT"/>
              </a:rPr>
              <a:t>waveguides</a:t>
            </a:r>
            <a:r>
              <a:rPr lang="it-IT" sz="2800" dirty="0" smtClean="0">
                <a:ea typeface="TimesNewRomanPSMT"/>
              </a:rPr>
              <a:t> and devices</a:t>
            </a:r>
            <a:endParaRPr lang="en-US" sz="2800" dirty="0"/>
          </a:p>
        </p:txBody>
      </p:sp>
      <p:sp>
        <p:nvSpPr>
          <p:cNvPr id="32" name="Footer Placeholder 5"/>
          <p:cNvSpPr>
            <a:spLocks noGrp="1"/>
          </p:cNvSpPr>
          <p:nvPr>
            <p:ph type="ftr" sz="quarter" idx="11"/>
          </p:nvPr>
        </p:nvSpPr>
        <p:spPr>
          <a:xfrm>
            <a:off x="2874773" y="6492875"/>
            <a:ext cx="3429000" cy="365125"/>
          </a:xfrm>
        </p:spPr>
        <p:txBody>
          <a:bodyPr/>
          <a:lstStyle/>
          <a:p>
            <a:r>
              <a:rPr lang="es-ES" dirty="0" smtClean="0">
                <a:solidFill>
                  <a:schemeClr val="tx1"/>
                </a:solidFill>
              </a:rPr>
              <a:t>Roma, </a:t>
            </a:r>
            <a:r>
              <a:rPr lang="es-ES" dirty="0" err="1" smtClean="0">
                <a:solidFill>
                  <a:schemeClr val="tx1"/>
                </a:solidFill>
              </a:rPr>
              <a:t>December</a:t>
            </a:r>
            <a:r>
              <a:rPr lang="es-ES" dirty="0" smtClean="0">
                <a:solidFill>
                  <a:schemeClr val="tx1"/>
                </a:solidFill>
              </a:rPr>
              <a:t> 18-19, 2018</a:t>
            </a:r>
            <a:endParaRPr lang="en-US" dirty="0">
              <a:solidFill>
                <a:schemeClr val="tx1"/>
              </a:solidFill>
            </a:endParaRPr>
          </a:p>
        </p:txBody>
      </p:sp>
    </p:spTree>
    <p:extLst>
      <p:ext uri="{BB962C8B-B14F-4D97-AF65-F5344CB8AC3E}">
        <p14:creationId xmlns:p14="http://schemas.microsoft.com/office/powerpoint/2010/main" val="2146671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03148" y="6492875"/>
            <a:ext cx="2133600" cy="365125"/>
          </a:xfrm>
        </p:spPr>
        <p:txBody>
          <a:bodyPr/>
          <a:lstStyle/>
          <a:p>
            <a:fld id="{FAAF7FDE-11B9-AF4A-8390-A43FBA897EAE}" type="slidenum">
              <a:rPr lang="en-US" smtClean="0"/>
              <a:t>5</a:t>
            </a:fld>
            <a:endParaRPr lang="en-US" dirty="0"/>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pic>
        <p:nvPicPr>
          <p:cNvPr id="16" name="Picture 31" descr="C:\Programmi\Qualcomm\Eudora Pro\Attach\logoIFAC.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980" y="46754"/>
            <a:ext cx="1106129" cy="6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8130" y="18642"/>
            <a:ext cx="705035" cy="655683"/>
          </a:xfrm>
          <a:prstGeom prst="rect">
            <a:avLst/>
          </a:prstGeom>
        </p:spPr>
      </p:pic>
      <p:sp>
        <p:nvSpPr>
          <p:cNvPr id="29" name="Subtitle 2"/>
          <p:cNvSpPr txBox="1">
            <a:spLocks/>
          </p:cNvSpPr>
          <p:nvPr/>
        </p:nvSpPr>
        <p:spPr>
          <a:xfrm>
            <a:off x="170729" y="1011383"/>
            <a:ext cx="8484552" cy="51445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000" b="1" dirty="0">
              <a:solidFill>
                <a:srgbClr val="000000"/>
              </a:solidFill>
              <a:latin typeface="Arial"/>
              <a:cs typeface="Arial"/>
            </a:endParaRPr>
          </a:p>
        </p:txBody>
      </p:sp>
      <p:pic>
        <p:nvPicPr>
          <p:cNvPr id="34" name="Immagine 9">
            <a:extLst>
              <a:ext uri="{FF2B5EF4-FFF2-40B4-BE49-F238E27FC236}">
                <a16:creationId xmlns:a16="http://schemas.microsoft.com/office/drawing/2014/main" xmlns="" id="{CD589275-EF24-492D-BA98-40EEF1EA857B}"/>
              </a:ext>
            </a:extLst>
          </p:cNvPr>
          <p:cNvPicPr>
            <a:picLocks noChangeAspect="1"/>
          </p:cNvPicPr>
          <p:nvPr/>
        </p:nvPicPr>
        <p:blipFill>
          <a:blip r:embed="rId7"/>
          <a:stretch>
            <a:fillRect/>
          </a:stretch>
        </p:blipFill>
        <p:spPr>
          <a:xfrm>
            <a:off x="170729" y="1795705"/>
            <a:ext cx="3895286" cy="1010582"/>
          </a:xfrm>
          <a:prstGeom prst="rect">
            <a:avLst/>
          </a:prstGeom>
        </p:spPr>
      </p:pic>
      <p:sp>
        <p:nvSpPr>
          <p:cNvPr id="35" name="CasellaDiTesto 15">
            <a:extLst>
              <a:ext uri="{FF2B5EF4-FFF2-40B4-BE49-F238E27FC236}">
                <a16:creationId xmlns:a16="http://schemas.microsoft.com/office/drawing/2014/main" xmlns="" id="{DF0B3B94-2787-4888-8059-5C021DF7E3AA}"/>
              </a:ext>
            </a:extLst>
          </p:cNvPr>
          <p:cNvSpPr txBox="1"/>
          <p:nvPr/>
        </p:nvSpPr>
        <p:spPr>
          <a:xfrm>
            <a:off x="336084" y="1401593"/>
            <a:ext cx="3431309" cy="261610"/>
          </a:xfrm>
          <a:prstGeom prst="rect">
            <a:avLst/>
          </a:prstGeom>
          <a:noFill/>
          <a:ln w="19050">
            <a:solidFill>
              <a:schemeClr val="accent6">
                <a:lumMod val="75000"/>
              </a:schemeClr>
            </a:solidFill>
          </a:ln>
        </p:spPr>
        <p:txBody>
          <a:bodyPr wrap="square" rtlCol="0">
            <a:spAutoFit/>
          </a:bodyPr>
          <a:lstStyle/>
          <a:p>
            <a:r>
              <a:rPr lang="en-US" sz="1100" dirty="0">
                <a:solidFill>
                  <a:schemeClr val="accent5">
                    <a:lumMod val="50000"/>
                  </a:schemeClr>
                </a:solidFill>
              </a:rPr>
              <a:t>RF-sputtering fabrication protocols of 1D microcavities</a:t>
            </a:r>
          </a:p>
        </p:txBody>
      </p:sp>
      <p:graphicFrame>
        <p:nvGraphicFramePr>
          <p:cNvPr id="25" name="Oggetto 8">
            <a:extLst>
              <a:ext uri="{FF2B5EF4-FFF2-40B4-BE49-F238E27FC236}">
                <a16:creationId xmlns:a16="http://schemas.microsoft.com/office/drawing/2014/main" xmlns="" id="{29CE466B-F659-4E68-94F1-C5FE53505393}"/>
              </a:ext>
            </a:extLst>
          </p:cNvPr>
          <p:cNvGraphicFramePr>
            <a:graphicFrameLocks noChangeAspect="1"/>
          </p:cNvGraphicFramePr>
          <p:nvPr>
            <p:extLst>
              <p:ext uri="{D42A27DB-BD31-4B8C-83A1-F6EECF244321}">
                <p14:modId xmlns:p14="http://schemas.microsoft.com/office/powerpoint/2010/main" val="1563324604"/>
              </p:ext>
            </p:extLst>
          </p:nvPr>
        </p:nvGraphicFramePr>
        <p:xfrm>
          <a:off x="228852" y="3570632"/>
          <a:ext cx="3370337" cy="2384508"/>
        </p:xfrm>
        <a:graphic>
          <a:graphicData uri="http://schemas.openxmlformats.org/presentationml/2006/ole">
            <mc:AlternateContent xmlns:mc="http://schemas.openxmlformats.org/markup-compatibility/2006">
              <mc:Choice xmlns:v="urn:schemas-microsoft-com:vml" Requires="v">
                <p:oleObj spid="_x0000_s1098" name="Graph" r:id="rId8" imgW="4276800" imgH="3025440" progId="Origin50.Graph">
                  <p:embed/>
                </p:oleObj>
              </mc:Choice>
              <mc:Fallback>
                <p:oleObj name="Graph" r:id="rId8" imgW="4276800" imgH="3025440" progId="Origin50.Graph">
                  <p:embed/>
                  <p:pic>
                    <p:nvPicPr>
                      <p:cNvPr id="0" name=""/>
                      <p:cNvPicPr/>
                      <p:nvPr/>
                    </p:nvPicPr>
                    <p:blipFill>
                      <a:blip r:embed="rId9"/>
                      <a:stretch>
                        <a:fillRect/>
                      </a:stretch>
                    </p:blipFill>
                    <p:spPr>
                      <a:xfrm>
                        <a:off x="228852" y="3570632"/>
                        <a:ext cx="3370337" cy="2384508"/>
                      </a:xfrm>
                      <a:prstGeom prst="rect">
                        <a:avLst/>
                      </a:prstGeom>
                    </p:spPr>
                  </p:pic>
                </p:oleObj>
              </mc:Fallback>
            </mc:AlternateContent>
          </a:graphicData>
        </a:graphic>
      </p:graphicFrame>
      <p:sp>
        <p:nvSpPr>
          <p:cNvPr id="26" name="CasellaDiTesto 15">
            <a:extLst>
              <a:ext uri="{FF2B5EF4-FFF2-40B4-BE49-F238E27FC236}">
                <a16:creationId xmlns:a16="http://schemas.microsoft.com/office/drawing/2014/main" xmlns="" id="{A7CEBA89-E609-483B-BEC4-29251E06A6AC}"/>
              </a:ext>
            </a:extLst>
          </p:cNvPr>
          <p:cNvSpPr txBox="1"/>
          <p:nvPr/>
        </p:nvSpPr>
        <p:spPr>
          <a:xfrm>
            <a:off x="336083" y="3128649"/>
            <a:ext cx="3431309" cy="261610"/>
          </a:xfrm>
          <a:prstGeom prst="rect">
            <a:avLst/>
          </a:prstGeom>
          <a:noFill/>
          <a:ln w="19050">
            <a:solidFill>
              <a:schemeClr val="accent6">
                <a:lumMod val="75000"/>
              </a:schemeClr>
            </a:solidFill>
          </a:ln>
        </p:spPr>
        <p:txBody>
          <a:bodyPr wrap="square" rtlCol="0">
            <a:spAutoFit/>
          </a:bodyPr>
          <a:lstStyle/>
          <a:p>
            <a:pPr algn="ctr"/>
            <a:r>
              <a:rPr lang="en-GB" sz="1100" dirty="0">
                <a:solidFill>
                  <a:schemeClr val="tx2">
                    <a:lumMod val="75000"/>
                  </a:schemeClr>
                </a:solidFill>
                <a:latin typeface="+mj-lt"/>
              </a:rPr>
              <a:t>Transmission</a:t>
            </a:r>
            <a:endParaRPr lang="en-GB" sz="1000" i="1" dirty="0">
              <a:solidFill>
                <a:schemeClr val="tx2">
                  <a:lumMod val="75000"/>
                </a:schemeClr>
              </a:solidFill>
              <a:latin typeface="+mj-lt"/>
            </a:endParaRPr>
          </a:p>
        </p:txBody>
      </p:sp>
      <p:graphicFrame>
        <p:nvGraphicFramePr>
          <p:cNvPr id="28" name="Oggetto 1">
            <a:extLst>
              <a:ext uri="{FF2B5EF4-FFF2-40B4-BE49-F238E27FC236}">
                <a16:creationId xmlns:a16="http://schemas.microsoft.com/office/drawing/2014/main" xmlns="" id="{F5A5A288-FE5A-4E64-B41B-17669581BDFA}"/>
              </a:ext>
            </a:extLst>
          </p:cNvPr>
          <p:cNvGraphicFramePr>
            <a:graphicFrameLocks noChangeAspect="1"/>
          </p:cNvGraphicFramePr>
          <p:nvPr>
            <p:extLst>
              <p:ext uri="{D42A27DB-BD31-4B8C-83A1-F6EECF244321}">
                <p14:modId xmlns:p14="http://schemas.microsoft.com/office/powerpoint/2010/main" val="2932265920"/>
              </p:ext>
            </p:extLst>
          </p:nvPr>
        </p:nvGraphicFramePr>
        <p:xfrm>
          <a:off x="5255449" y="1532398"/>
          <a:ext cx="3090774" cy="2158936"/>
        </p:xfrm>
        <a:graphic>
          <a:graphicData uri="http://schemas.openxmlformats.org/presentationml/2006/ole">
            <mc:AlternateContent xmlns:mc="http://schemas.openxmlformats.org/markup-compatibility/2006">
              <mc:Choice xmlns:v="urn:schemas-microsoft-com:vml" Requires="v">
                <p:oleObj spid="_x0000_s1099" name="Graph" r:id="rId10" imgW="4154400" imgH="2901600" progId="Origin50.Graph">
                  <p:embed/>
                </p:oleObj>
              </mc:Choice>
              <mc:Fallback>
                <p:oleObj name="Graph" r:id="rId10" imgW="4154400" imgH="2901600" progId="Origin50.Graph">
                  <p:embed/>
                  <p:pic>
                    <p:nvPicPr>
                      <p:cNvPr id="0" name=""/>
                      <p:cNvPicPr/>
                      <p:nvPr/>
                    </p:nvPicPr>
                    <p:blipFill>
                      <a:blip r:embed="rId11"/>
                      <a:stretch>
                        <a:fillRect/>
                      </a:stretch>
                    </p:blipFill>
                    <p:spPr>
                      <a:xfrm>
                        <a:off x="5255449" y="1532398"/>
                        <a:ext cx="3090774" cy="2158936"/>
                      </a:xfrm>
                      <a:prstGeom prst="rect">
                        <a:avLst/>
                      </a:prstGeom>
                    </p:spPr>
                  </p:pic>
                </p:oleObj>
              </mc:Fallback>
            </mc:AlternateContent>
          </a:graphicData>
        </a:graphic>
      </p:graphicFrame>
      <p:sp>
        <p:nvSpPr>
          <p:cNvPr id="30" name="CasellaDiTesto 15">
            <a:extLst>
              <a:ext uri="{FF2B5EF4-FFF2-40B4-BE49-F238E27FC236}">
                <a16:creationId xmlns:a16="http://schemas.microsoft.com/office/drawing/2014/main" xmlns="" id="{EE9C765F-FE11-4A49-A4DD-5F82FCD9B116}"/>
              </a:ext>
            </a:extLst>
          </p:cNvPr>
          <p:cNvSpPr txBox="1"/>
          <p:nvPr/>
        </p:nvSpPr>
        <p:spPr>
          <a:xfrm>
            <a:off x="5078286" y="1269132"/>
            <a:ext cx="3431309" cy="261610"/>
          </a:xfrm>
          <a:prstGeom prst="rect">
            <a:avLst/>
          </a:prstGeom>
          <a:noFill/>
          <a:ln w="19050">
            <a:solidFill>
              <a:schemeClr val="accent6">
                <a:lumMod val="75000"/>
              </a:schemeClr>
            </a:solidFill>
          </a:ln>
        </p:spPr>
        <p:txBody>
          <a:bodyPr wrap="square" rtlCol="0">
            <a:spAutoFit/>
          </a:bodyPr>
          <a:lstStyle/>
          <a:p>
            <a:pPr algn="ctr"/>
            <a:r>
              <a:rPr lang="en-GB" sz="1100" dirty="0">
                <a:solidFill>
                  <a:schemeClr val="tx2">
                    <a:lumMod val="75000"/>
                  </a:schemeClr>
                </a:solidFill>
                <a:latin typeface="Arial Nova Light" panose="020B0304020202020204"/>
              </a:rPr>
              <a:t>Emission features-Bragg reflector with 10 layers</a:t>
            </a:r>
          </a:p>
        </p:txBody>
      </p:sp>
      <p:sp>
        <p:nvSpPr>
          <p:cNvPr id="45" name="TextBox 6">
            <a:extLst>
              <a:ext uri="{FF2B5EF4-FFF2-40B4-BE49-F238E27FC236}">
                <a16:creationId xmlns:a16="http://schemas.microsoft.com/office/drawing/2014/main" xmlns="" id="{38E6E2B7-3497-4AB7-8C79-1C8870B34CAA}"/>
              </a:ext>
            </a:extLst>
          </p:cNvPr>
          <p:cNvSpPr txBox="1"/>
          <p:nvPr/>
        </p:nvSpPr>
        <p:spPr>
          <a:xfrm>
            <a:off x="4795520" y="4057470"/>
            <a:ext cx="2149997" cy="430887"/>
          </a:xfrm>
          <a:prstGeom prst="rect">
            <a:avLst/>
          </a:prstGeom>
          <a:noFill/>
        </p:spPr>
        <p:txBody>
          <a:bodyPr wrap="square" rtlCol="0">
            <a:spAutoFit/>
          </a:bodyPr>
          <a:lstStyle/>
          <a:p>
            <a:pPr algn="ctr"/>
            <a:r>
              <a:rPr lang="en-GB" sz="1100" dirty="0">
                <a:solidFill>
                  <a:schemeClr val="tx2">
                    <a:lumMod val="75000"/>
                  </a:schemeClr>
                </a:solidFill>
                <a:latin typeface="+mj-lt"/>
              </a:rPr>
              <a:t>First results of the integration on SMF28 </a:t>
            </a:r>
            <a:r>
              <a:rPr lang="en-GB" sz="1100" dirty="0" err="1">
                <a:solidFill>
                  <a:schemeClr val="tx2">
                    <a:lumMod val="75000"/>
                  </a:schemeClr>
                </a:solidFill>
                <a:latin typeface="+mj-lt"/>
              </a:rPr>
              <a:t>Fiber</a:t>
            </a:r>
            <a:endParaRPr lang="en-GB" sz="1100" dirty="0">
              <a:solidFill>
                <a:schemeClr val="tx2">
                  <a:lumMod val="75000"/>
                </a:schemeClr>
              </a:solidFill>
              <a:latin typeface="+mj-lt"/>
            </a:endParaRPr>
          </a:p>
        </p:txBody>
      </p:sp>
      <p:pic>
        <p:nvPicPr>
          <p:cNvPr id="46" name="Picture 17">
            <a:extLst>
              <a:ext uri="{FF2B5EF4-FFF2-40B4-BE49-F238E27FC236}">
                <a16:creationId xmlns:a16="http://schemas.microsoft.com/office/drawing/2014/main" xmlns="" id="{24060648-A6E8-4928-A0DA-350CCEA4B26F}"/>
              </a:ext>
            </a:extLst>
          </p:cNvPr>
          <p:cNvPicPr>
            <a:picLocks noChangeAspect="1"/>
          </p:cNvPicPr>
          <p:nvPr/>
        </p:nvPicPr>
        <p:blipFill>
          <a:blip r:embed="rId12"/>
          <a:stretch>
            <a:fillRect/>
          </a:stretch>
        </p:blipFill>
        <p:spPr>
          <a:xfrm>
            <a:off x="5129397" y="4008312"/>
            <a:ext cx="3576045" cy="2596572"/>
          </a:xfrm>
          <a:prstGeom prst="rect">
            <a:avLst/>
          </a:prstGeom>
        </p:spPr>
      </p:pic>
      <p:sp>
        <p:nvSpPr>
          <p:cNvPr id="47" name="CasellaDiTesto 15">
            <a:extLst>
              <a:ext uri="{FF2B5EF4-FFF2-40B4-BE49-F238E27FC236}">
                <a16:creationId xmlns:a16="http://schemas.microsoft.com/office/drawing/2014/main" xmlns="" id="{2BCE50F5-F519-4FFD-9525-E1E7A17D7B2C}"/>
              </a:ext>
            </a:extLst>
          </p:cNvPr>
          <p:cNvSpPr txBox="1"/>
          <p:nvPr/>
        </p:nvSpPr>
        <p:spPr>
          <a:xfrm>
            <a:off x="5142053" y="3658857"/>
            <a:ext cx="3431309" cy="261610"/>
          </a:xfrm>
          <a:prstGeom prst="rect">
            <a:avLst/>
          </a:prstGeom>
          <a:noFill/>
          <a:ln w="19050">
            <a:solidFill>
              <a:schemeClr val="accent6">
                <a:lumMod val="75000"/>
              </a:schemeClr>
            </a:solidFill>
          </a:ln>
        </p:spPr>
        <p:txBody>
          <a:bodyPr wrap="square" rtlCol="0">
            <a:spAutoFit/>
          </a:bodyPr>
          <a:lstStyle/>
          <a:p>
            <a:pPr algn="ctr"/>
            <a:r>
              <a:rPr lang="en-US" sz="1100" dirty="0">
                <a:ln w="3175" cmpd="sng">
                  <a:noFill/>
                </a:ln>
                <a:solidFill>
                  <a:schemeClr val="tx2">
                    <a:lumMod val="75000"/>
                  </a:schemeClr>
                </a:solidFill>
                <a:latin typeface="+mj-lt"/>
                <a:cs typeface="Arial Nova Light" panose="020B0304020202020204" pitchFamily="34" charset="0"/>
              </a:rPr>
              <a:t>Glass-derived 1D photonic crystals</a:t>
            </a:r>
            <a:endParaRPr lang="en-US" sz="1100" baseline="30000" dirty="0">
              <a:ln w="3175" cmpd="sng">
                <a:noFill/>
              </a:ln>
              <a:solidFill>
                <a:schemeClr val="tx2">
                  <a:lumMod val="75000"/>
                </a:schemeClr>
              </a:solidFill>
              <a:latin typeface="+mj-lt"/>
              <a:cs typeface="Arial Nova Light" panose="020B0304020202020204" pitchFamily="34" charset="0"/>
            </a:endParaRPr>
          </a:p>
        </p:txBody>
      </p:sp>
      <p:sp>
        <p:nvSpPr>
          <p:cNvPr id="20" name="Footer Placeholder 5"/>
          <p:cNvSpPr>
            <a:spLocks noGrp="1"/>
          </p:cNvSpPr>
          <p:nvPr>
            <p:ph type="ftr" sz="quarter" idx="11"/>
          </p:nvPr>
        </p:nvSpPr>
        <p:spPr>
          <a:xfrm>
            <a:off x="2874773" y="6492875"/>
            <a:ext cx="3429000" cy="365125"/>
          </a:xfrm>
        </p:spPr>
        <p:txBody>
          <a:bodyPr/>
          <a:lstStyle/>
          <a:p>
            <a:r>
              <a:rPr lang="es-ES" dirty="0" smtClean="0">
                <a:solidFill>
                  <a:schemeClr val="tx1"/>
                </a:solidFill>
              </a:rPr>
              <a:t>Roma, </a:t>
            </a:r>
            <a:r>
              <a:rPr lang="es-ES" dirty="0" err="1" smtClean="0">
                <a:solidFill>
                  <a:schemeClr val="tx1"/>
                </a:solidFill>
              </a:rPr>
              <a:t>December</a:t>
            </a:r>
            <a:r>
              <a:rPr lang="es-ES" dirty="0" smtClean="0">
                <a:solidFill>
                  <a:schemeClr val="tx1"/>
                </a:solidFill>
              </a:rPr>
              <a:t> 18-19, 2018</a:t>
            </a:r>
            <a:endParaRPr lang="en-US" dirty="0">
              <a:solidFill>
                <a:schemeClr val="tx1"/>
              </a:solidFill>
            </a:endParaRPr>
          </a:p>
        </p:txBody>
      </p:sp>
      <p:sp>
        <p:nvSpPr>
          <p:cNvPr id="21" name="Title 1"/>
          <p:cNvSpPr txBox="1">
            <a:spLocks/>
          </p:cNvSpPr>
          <p:nvPr/>
        </p:nvSpPr>
        <p:spPr>
          <a:xfrm>
            <a:off x="1782040" y="18642"/>
            <a:ext cx="5208981" cy="11927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a:t>
            </a:r>
            <a:r>
              <a:rPr lang="en-US" sz="2800" dirty="0" smtClean="0">
                <a:ln w="3175" cmpd="sng">
                  <a:noFill/>
                </a:ln>
                <a:cs typeface="Arial Nova Light" panose="020B0304020202020204" pitchFamily="34" charset="0"/>
              </a:rPr>
              <a:t>Glass-derived Er</a:t>
            </a:r>
            <a:r>
              <a:rPr lang="en-US" sz="2800" baseline="30000" dirty="0" smtClean="0">
                <a:ln w="3175" cmpd="sng">
                  <a:noFill/>
                </a:ln>
                <a:cs typeface="Arial Nova Light" panose="020B0304020202020204" pitchFamily="34" charset="0"/>
              </a:rPr>
              <a:t>3+</a:t>
            </a:r>
            <a:r>
              <a:rPr lang="en-US" sz="2800" dirty="0" smtClean="0">
                <a:ln w="3175" cmpd="sng">
                  <a:noFill/>
                </a:ln>
                <a:cs typeface="Arial Nova Light" panose="020B0304020202020204" pitchFamily="34" charset="0"/>
              </a:rPr>
              <a:t>-doped 1-D </a:t>
            </a:r>
            <a:r>
              <a:rPr lang="en-US" sz="2800" dirty="0" err="1">
                <a:ln w="3175" cmpd="sng">
                  <a:noFill/>
                </a:ln>
                <a:cs typeface="Arial Nova Light" panose="020B0304020202020204" pitchFamily="34" charset="0"/>
              </a:rPr>
              <a:t>Microcavities</a:t>
            </a:r>
            <a:r>
              <a:rPr lang="en-US" sz="2800" dirty="0">
                <a:ln w="3175" cmpd="sng">
                  <a:noFill/>
                </a:ln>
                <a:cs typeface="Arial Nova Light" panose="020B0304020202020204" pitchFamily="34" charset="0"/>
              </a:rPr>
              <a:t> by </a:t>
            </a:r>
            <a:r>
              <a:rPr lang="en-US" sz="2800" dirty="0" smtClean="0">
                <a:ln w="3175" cmpd="sng">
                  <a:noFill/>
                </a:ln>
                <a:cs typeface="Arial Nova Light" panose="020B0304020202020204" pitchFamily="34" charset="0"/>
              </a:rPr>
              <a:t>RF-sputtering</a:t>
            </a:r>
            <a:endParaRPr lang="en-US" sz="2800" baseline="30000" dirty="0">
              <a:ln w="3175" cmpd="sng">
                <a:noFill/>
              </a:ln>
              <a:cs typeface="Arial Nova Light" panose="020B0304020202020204" pitchFamily="34" charset="0"/>
            </a:endParaRPr>
          </a:p>
        </p:txBody>
      </p:sp>
      <p:sp>
        <p:nvSpPr>
          <p:cNvPr id="18" name="CasellaDiTesto 1">
            <a:extLst>
              <a:ext uri="{FF2B5EF4-FFF2-40B4-BE49-F238E27FC236}">
                <a16:creationId xmlns="" xmlns:a16="http://schemas.microsoft.com/office/drawing/2014/main" id="{661116CE-93E2-844C-874B-68A3AA371675}"/>
              </a:ext>
            </a:extLst>
          </p:cNvPr>
          <p:cNvSpPr txBox="1"/>
          <p:nvPr/>
        </p:nvSpPr>
        <p:spPr>
          <a:xfrm>
            <a:off x="488719" y="5947749"/>
            <a:ext cx="3537828" cy="338554"/>
          </a:xfrm>
          <a:prstGeom prst="rect">
            <a:avLst/>
          </a:prstGeom>
          <a:noFill/>
        </p:spPr>
        <p:txBody>
          <a:bodyPr wrap="none" rtlCol="0">
            <a:spAutoFit/>
          </a:bodyPr>
          <a:lstStyle/>
          <a:p>
            <a:r>
              <a:rPr lang="it-IT" sz="1600" b="1" i="1" dirty="0">
                <a:solidFill>
                  <a:srgbClr val="FF0000"/>
                </a:solidFill>
                <a:highlight>
                  <a:srgbClr val="FFFF00"/>
                </a:highlight>
              </a:rPr>
              <a:t> goal =&gt;&gt;  </a:t>
            </a:r>
            <a:r>
              <a:rPr lang="it-IT" sz="1600" b="1" i="1" dirty="0" err="1">
                <a:solidFill>
                  <a:srgbClr val="FF0000"/>
                </a:solidFill>
                <a:highlight>
                  <a:srgbClr val="FFFF00"/>
                </a:highlight>
              </a:rPr>
              <a:t>Coherent</a:t>
            </a:r>
            <a:r>
              <a:rPr lang="it-IT" sz="1600" b="1" i="1" dirty="0">
                <a:solidFill>
                  <a:srgbClr val="FF0000"/>
                </a:solidFill>
                <a:highlight>
                  <a:srgbClr val="FFFF00"/>
                </a:highlight>
              </a:rPr>
              <a:t> </a:t>
            </a:r>
            <a:r>
              <a:rPr lang="it-IT" sz="1600" b="1" i="1" dirty="0" err="1">
                <a:solidFill>
                  <a:srgbClr val="FF0000"/>
                </a:solidFill>
                <a:highlight>
                  <a:srgbClr val="FFFF00"/>
                </a:highlight>
              </a:rPr>
              <a:t>emission</a:t>
            </a:r>
            <a:r>
              <a:rPr lang="it-IT" sz="1600" b="1" i="1" dirty="0">
                <a:solidFill>
                  <a:srgbClr val="FF0000"/>
                </a:solidFill>
                <a:highlight>
                  <a:srgbClr val="FFFF00"/>
                </a:highlight>
              </a:rPr>
              <a:t> @ 1.5 </a:t>
            </a:r>
            <a:r>
              <a:rPr lang="it-IT" sz="1600" b="1" i="1" dirty="0">
                <a:solidFill>
                  <a:srgbClr val="FF0000"/>
                </a:solidFill>
                <a:highlight>
                  <a:srgbClr val="FFFF00"/>
                </a:highlight>
                <a:latin typeface="Symbol" panose="05050102010706020507" pitchFamily="18" charset="2"/>
              </a:rPr>
              <a:t>m</a:t>
            </a:r>
            <a:r>
              <a:rPr lang="it-IT" sz="1600" b="1" i="1" dirty="0">
                <a:solidFill>
                  <a:srgbClr val="FF0000"/>
                </a:solidFill>
                <a:highlight>
                  <a:srgbClr val="FFFF00"/>
                </a:highlight>
              </a:rPr>
              <a:t>m</a:t>
            </a:r>
          </a:p>
        </p:txBody>
      </p:sp>
    </p:spTree>
    <p:extLst>
      <p:ext uri="{BB962C8B-B14F-4D97-AF65-F5344CB8AC3E}">
        <p14:creationId xmlns:p14="http://schemas.microsoft.com/office/powerpoint/2010/main" val="87935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6492875"/>
            <a:ext cx="2133600" cy="365125"/>
          </a:xfrm>
        </p:spPr>
        <p:txBody>
          <a:bodyPr/>
          <a:lstStyle/>
          <a:p>
            <a:fld id="{FAAF7FDE-11B9-AF4A-8390-A43FBA897EAE}" type="slidenum">
              <a:rPr lang="en-US" smtClean="0"/>
              <a:t>6</a:t>
            </a:fld>
            <a:endParaRPr lang="en-US"/>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13"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pic>
        <p:nvPicPr>
          <p:cNvPr id="26" name="Picture 31" descr="C:\Programmi\Qualcomm\Eudora Pro\Attach\logoIFAC.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sp>
        <p:nvSpPr>
          <p:cNvPr id="9" name="Title 1"/>
          <p:cNvSpPr txBox="1">
            <a:spLocks/>
          </p:cNvSpPr>
          <p:nvPr/>
        </p:nvSpPr>
        <p:spPr>
          <a:xfrm>
            <a:off x="1871455" y="90340"/>
            <a:ext cx="5018802" cy="6112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t>MiFo</a:t>
            </a:r>
            <a:r>
              <a:rPr lang="en-US" sz="3200" dirty="0" smtClean="0"/>
              <a:t>: </a:t>
            </a:r>
            <a:r>
              <a:rPr lang="en-US" sz="3200" dirty="0" err="1" smtClean="0"/>
              <a:t>photoacustics</a:t>
            </a:r>
            <a:r>
              <a:rPr lang="en-US" sz="3200" dirty="0" smtClean="0"/>
              <a:t> (PA) - (I)</a:t>
            </a:r>
            <a:endParaRPr lang="en-US" sz="3200" dirty="0"/>
          </a:p>
        </p:txBody>
      </p:sp>
      <p:sp>
        <p:nvSpPr>
          <p:cNvPr id="14" name="Subtitle 2"/>
          <p:cNvSpPr txBox="1">
            <a:spLocks/>
          </p:cNvSpPr>
          <p:nvPr/>
        </p:nvSpPr>
        <p:spPr>
          <a:xfrm>
            <a:off x="1655827" y="641902"/>
            <a:ext cx="6919214" cy="76041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smtClean="0">
                <a:solidFill>
                  <a:schemeClr val="tx1"/>
                </a:solidFill>
                <a:cs typeface="Arial" panose="020B0604020202020204" pitchFamily="34" charset="0"/>
              </a:rPr>
              <a:t>The main task has been achieved by developing an innovative </a:t>
            </a:r>
            <a:r>
              <a:rPr lang="en-US" sz="1600" dirty="0" err="1" smtClean="0">
                <a:solidFill>
                  <a:schemeClr val="tx1"/>
                </a:solidFill>
                <a:cs typeface="Arial" panose="020B0604020202020204" pitchFamily="34" charset="0"/>
              </a:rPr>
              <a:t>acousto</a:t>
            </a:r>
            <a:r>
              <a:rPr lang="en-US" sz="1600" dirty="0" smtClean="0">
                <a:solidFill>
                  <a:schemeClr val="tx1"/>
                </a:solidFill>
                <a:cs typeface="Arial" panose="020B0604020202020204" pitchFamily="34" charset="0"/>
              </a:rPr>
              <a:t>-optical transducer based on optical micro-bubble resonators for </a:t>
            </a:r>
            <a:r>
              <a:rPr lang="en-US" sz="1600" dirty="0">
                <a:solidFill>
                  <a:schemeClr val="tx1"/>
                </a:solidFill>
                <a:cs typeface="Arial" panose="020B0604020202020204" pitchFamily="34" charset="0"/>
              </a:rPr>
              <a:t>applications in life </a:t>
            </a:r>
            <a:r>
              <a:rPr lang="en-US" sz="1600" dirty="0" smtClean="0">
                <a:solidFill>
                  <a:schemeClr val="tx1"/>
                </a:solidFill>
                <a:cs typeface="Arial" panose="020B0604020202020204" pitchFamily="34" charset="0"/>
              </a:rPr>
              <a:t>and </a:t>
            </a:r>
            <a:r>
              <a:rPr lang="it-IT" sz="1600" dirty="0" smtClean="0">
                <a:solidFill>
                  <a:schemeClr val="tx1"/>
                </a:solidFill>
                <a:cs typeface="Arial" panose="020B0604020202020204" pitchFamily="34" charset="0"/>
              </a:rPr>
              <a:t>materials sciences</a:t>
            </a:r>
            <a:endParaRPr lang="en-US" sz="1600" b="1" dirty="0" smtClean="0">
              <a:solidFill>
                <a:schemeClr val="tx1"/>
              </a:solidFill>
              <a:cs typeface="Arial" panose="020B0604020202020204" pitchFamily="34" charset="0"/>
            </a:endParaRPr>
          </a:p>
          <a:p>
            <a:pPr marL="285750" indent="-285750" algn="l">
              <a:buFont typeface="Arial" panose="020B0604020202020204" pitchFamily="34" charset="0"/>
              <a:buChar char="•"/>
            </a:pPr>
            <a:endParaRPr lang="en-US" sz="1600" i="1" dirty="0">
              <a:solidFill>
                <a:schemeClr val="tx1"/>
              </a:solidFill>
              <a:cs typeface="Arial" panose="020B0604020202020204" pitchFamily="34" charset="0"/>
            </a:endParaRPr>
          </a:p>
        </p:txBody>
      </p:sp>
      <p:grpSp>
        <p:nvGrpSpPr>
          <p:cNvPr id="5" name="Group 4"/>
          <p:cNvGrpSpPr/>
          <p:nvPr/>
        </p:nvGrpSpPr>
        <p:grpSpPr>
          <a:xfrm>
            <a:off x="267408" y="1816827"/>
            <a:ext cx="4093406" cy="3806730"/>
            <a:chOff x="200434" y="1984470"/>
            <a:chExt cx="4093406" cy="3806730"/>
          </a:xfrm>
        </p:grpSpPr>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34" y="2215573"/>
              <a:ext cx="4093406" cy="357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1930400" y="2215573"/>
              <a:ext cx="20320" cy="75184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910080" y="4033866"/>
              <a:ext cx="20320" cy="75184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91294" y="1984470"/>
              <a:ext cx="2895344" cy="230832"/>
            </a:xfrm>
            <a:prstGeom prst="rect">
              <a:avLst/>
            </a:prstGeom>
            <a:noFill/>
          </p:spPr>
          <p:txBody>
            <a:bodyPr wrap="none" rtlCol="0">
              <a:spAutoFit/>
            </a:bodyPr>
            <a:lstStyle/>
            <a:p>
              <a:r>
                <a:rPr lang="it-IT" sz="900" b="1" dirty="0" smtClean="0">
                  <a:solidFill>
                    <a:schemeClr val="tx1">
                      <a:lumMod val="75000"/>
                      <a:lumOff val="25000"/>
                    </a:schemeClr>
                  </a:solidFill>
                </a:rPr>
                <a:t>Water based solustion of GNR flux with peristaltic pump </a:t>
              </a:r>
              <a:endParaRPr lang="it-IT" sz="900" b="1" dirty="0">
                <a:solidFill>
                  <a:schemeClr val="tx1">
                    <a:lumMod val="75000"/>
                    <a:lumOff val="25000"/>
                  </a:schemeClr>
                </a:solidFill>
              </a:endParaRPr>
            </a:p>
          </p:txBody>
        </p:sp>
      </p:grpSp>
      <p:sp>
        <p:nvSpPr>
          <p:cNvPr id="35" name="Subtitle 2"/>
          <p:cNvSpPr txBox="1">
            <a:spLocks/>
          </p:cNvSpPr>
          <p:nvPr/>
        </p:nvSpPr>
        <p:spPr>
          <a:xfrm>
            <a:off x="1601721" y="6156861"/>
            <a:ext cx="6335426" cy="536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it-IT" sz="1200" dirty="0" smtClean="0">
                <a:solidFill>
                  <a:schemeClr val="tx1"/>
                </a:solidFill>
                <a:cs typeface="Arial" panose="020B0604020202020204" pitchFamily="34" charset="0"/>
              </a:rPr>
              <a:t>Main results were obtained in the framework of a CNR-CONACYT project  at IFAC-CNR (Silvia Soria PI, G. Frigenti, </a:t>
            </a:r>
            <a:r>
              <a:rPr lang="it-IT" sz="1200" dirty="0">
                <a:solidFill>
                  <a:schemeClr val="tx1"/>
                </a:solidFill>
                <a:cs typeface="Arial" pitchFamily="34" charset="0"/>
              </a:rPr>
              <a:t>L. Cavigli, </a:t>
            </a:r>
            <a:r>
              <a:rPr lang="it-IT" sz="1200" dirty="0" smtClean="0">
                <a:solidFill>
                  <a:schemeClr val="tx1"/>
                </a:solidFill>
                <a:cs typeface="Arial" pitchFamily="34" charset="0"/>
              </a:rPr>
              <a:t>and </a:t>
            </a:r>
            <a:r>
              <a:rPr lang="it-IT" sz="1200" dirty="0">
                <a:solidFill>
                  <a:schemeClr val="tx1"/>
                </a:solidFill>
                <a:cs typeface="Arial" pitchFamily="34" charset="0"/>
              </a:rPr>
              <a:t>F. </a:t>
            </a:r>
            <a:r>
              <a:rPr lang="it-IT" sz="1200" dirty="0" smtClean="0">
                <a:solidFill>
                  <a:schemeClr val="tx1"/>
                </a:solidFill>
                <a:cs typeface="Arial" pitchFamily="34" charset="0"/>
              </a:rPr>
              <a:t>Ratto)</a:t>
            </a:r>
            <a:endParaRPr lang="en-US" sz="1200" dirty="0" smtClean="0">
              <a:solidFill>
                <a:schemeClr val="tx1"/>
              </a:solidFill>
              <a:cs typeface="Arial" panose="020B0604020202020204" pitchFamily="34" charset="0"/>
            </a:endParaRPr>
          </a:p>
          <a:p>
            <a:pPr marL="285750" indent="-285750" algn="l">
              <a:buFont typeface="Arial" panose="020B0604020202020204" pitchFamily="34" charset="0"/>
              <a:buChar char="•"/>
            </a:pPr>
            <a:endParaRPr lang="en-US" sz="1200" i="1" dirty="0">
              <a:solidFill>
                <a:schemeClr val="tx1"/>
              </a:solidFill>
              <a:cs typeface="Arial" panose="020B0604020202020204" pitchFamily="34" charset="0"/>
            </a:endParaRPr>
          </a:p>
        </p:txBody>
      </p:sp>
      <p:pic>
        <p:nvPicPr>
          <p:cNvPr id="36" name="Segnaposto contenuto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43227" y="5149721"/>
            <a:ext cx="1614400" cy="1210800"/>
          </a:xfrm>
          <a:prstGeom prst="rect">
            <a:avLst/>
          </a:prstGeom>
        </p:spPr>
      </p:pic>
      <p:grpSp>
        <p:nvGrpSpPr>
          <p:cNvPr id="33" name="Group 32"/>
          <p:cNvGrpSpPr/>
          <p:nvPr/>
        </p:nvGrpSpPr>
        <p:grpSpPr>
          <a:xfrm>
            <a:off x="238298" y="4948277"/>
            <a:ext cx="1410228" cy="1562894"/>
            <a:chOff x="238298" y="4948277"/>
            <a:chExt cx="1410228" cy="1562894"/>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356590" flipH="1">
              <a:off x="241922" y="5104566"/>
              <a:ext cx="1562894" cy="1250315"/>
            </a:xfrm>
            <a:prstGeom prst="rect">
              <a:avLst/>
            </a:prstGeom>
          </p:spPr>
        </p:pic>
        <p:sp>
          <p:nvSpPr>
            <p:cNvPr id="31" name="TextBox 30"/>
            <p:cNvSpPr txBox="1"/>
            <p:nvPr/>
          </p:nvSpPr>
          <p:spPr>
            <a:xfrm>
              <a:off x="238298" y="5895251"/>
              <a:ext cx="620683" cy="261610"/>
            </a:xfrm>
            <a:prstGeom prst="rect">
              <a:avLst/>
            </a:prstGeom>
            <a:noFill/>
          </p:spPr>
          <p:txBody>
            <a:bodyPr wrap="none" rtlCol="0">
              <a:spAutoFit/>
            </a:bodyPr>
            <a:lstStyle/>
            <a:p>
              <a:r>
                <a:rPr lang="it-IT" sz="1100" dirty="0" smtClean="0">
                  <a:solidFill>
                    <a:schemeClr val="bg1"/>
                  </a:solidFill>
                </a:rPr>
                <a:t>0.5 mm</a:t>
              </a:r>
              <a:endParaRPr lang="it-IT" sz="1100" dirty="0">
                <a:solidFill>
                  <a:schemeClr val="bg1"/>
                </a:solidFill>
              </a:endParaRPr>
            </a:p>
          </p:txBody>
        </p:sp>
        <p:cxnSp>
          <p:nvCxnSpPr>
            <p:cNvPr id="32" name="Straight Connector 31"/>
            <p:cNvCxnSpPr/>
            <p:nvPr/>
          </p:nvCxnSpPr>
          <p:spPr>
            <a:xfrm>
              <a:off x="267408" y="6149975"/>
              <a:ext cx="5407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0364" y="1451616"/>
            <a:ext cx="3393203" cy="2347592"/>
          </a:xfrm>
          <a:prstGeom prst="rect">
            <a:avLst/>
          </a:prstGeom>
          <a:solidFill>
            <a:schemeClr val="accent1">
              <a:alpha val="10000"/>
            </a:schemeClr>
          </a:solidFill>
          <a:ln>
            <a:noFill/>
          </a:ln>
          <a:effec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0364" y="3799208"/>
            <a:ext cx="3390725" cy="2368455"/>
          </a:xfrm>
          <a:prstGeom prst="rect">
            <a:avLst/>
          </a:prstGeom>
          <a:solidFill>
            <a:schemeClr val="accent1">
              <a:alpha val="10000"/>
            </a:schemeClr>
          </a:solidFill>
          <a:ln>
            <a:noFill/>
          </a:ln>
          <a:effectLst/>
        </p:spPr>
      </p:pic>
      <p:sp>
        <p:nvSpPr>
          <p:cNvPr id="28" name="Subtitle 2"/>
          <p:cNvSpPr txBox="1">
            <a:spLocks/>
          </p:cNvSpPr>
          <p:nvPr/>
        </p:nvSpPr>
        <p:spPr>
          <a:xfrm>
            <a:off x="171125" y="1508201"/>
            <a:ext cx="4531136" cy="30547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it-IT" sz="1400" dirty="0" smtClean="0">
                <a:solidFill>
                  <a:schemeClr val="tx1"/>
                </a:solidFill>
                <a:cs typeface="Arial" panose="020B0604020202020204" pitchFamily="34" charset="0"/>
              </a:rPr>
              <a:t>All optical PA esperiment with Gold NanoRods (GNRs)</a:t>
            </a:r>
            <a:endParaRPr lang="en-US" sz="1400" b="1" dirty="0" smtClean="0">
              <a:solidFill>
                <a:schemeClr val="tx1"/>
              </a:solidFill>
              <a:cs typeface="Arial" panose="020B0604020202020204" pitchFamily="34" charset="0"/>
            </a:endParaRPr>
          </a:p>
          <a:p>
            <a:pPr marL="285750" indent="-285750" algn="l">
              <a:buFont typeface="Arial" panose="020B0604020202020204" pitchFamily="34" charset="0"/>
              <a:buChar char="•"/>
            </a:pPr>
            <a:endParaRPr lang="en-US" sz="1400" i="1" dirty="0">
              <a:solidFill>
                <a:schemeClr val="tx1"/>
              </a:solidFill>
              <a:cs typeface="Arial" panose="020B0604020202020204" pitchFamily="34" charset="0"/>
            </a:endParaRPr>
          </a:p>
        </p:txBody>
      </p:sp>
    </p:spTree>
    <p:extLst>
      <p:ext uri="{BB962C8B-B14F-4D97-AF65-F5344CB8AC3E}">
        <p14:creationId xmlns:p14="http://schemas.microsoft.com/office/powerpoint/2010/main" val="9880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6492875"/>
            <a:ext cx="2133600" cy="365125"/>
          </a:xfrm>
        </p:spPr>
        <p:txBody>
          <a:bodyPr/>
          <a:lstStyle/>
          <a:p>
            <a:fld id="{FAAF7FDE-11B9-AF4A-8390-A43FBA897EAE}" type="slidenum">
              <a:rPr lang="en-US" smtClean="0"/>
              <a:t>7</a:t>
            </a:fld>
            <a:endParaRPr lang="en-US"/>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13"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pic>
        <p:nvPicPr>
          <p:cNvPr id="26" name="Picture 31" descr="C:\Programmi\Qualcomm\Eudora Pro\Attach\logoIFA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sp>
        <p:nvSpPr>
          <p:cNvPr id="9" name="Title 1"/>
          <p:cNvSpPr txBox="1">
            <a:spLocks/>
          </p:cNvSpPr>
          <p:nvPr/>
        </p:nvSpPr>
        <p:spPr>
          <a:xfrm>
            <a:off x="2000205" y="90340"/>
            <a:ext cx="4890052" cy="6112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err="1" smtClean="0"/>
              <a:t>MiFo</a:t>
            </a:r>
            <a:r>
              <a:rPr lang="en-US" sz="3200" dirty="0" smtClean="0"/>
              <a:t>: </a:t>
            </a:r>
            <a:r>
              <a:rPr lang="en-US" sz="3200" dirty="0" err="1" smtClean="0"/>
              <a:t>photoacustics</a:t>
            </a:r>
            <a:r>
              <a:rPr lang="en-US" sz="3200" dirty="0" smtClean="0"/>
              <a:t> (II)</a:t>
            </a:r>
            <a:endParaRPr lang="en-US" sz="3200" dirty="0"/>
          </a:p>
        </p:txBody>
      </p:sp>
      <p:sp>
        <p:nvSpPr>
          <p:cNvPr id="17" name="Subtitle 2"/>
          <p:cNvSpPr txBox="1">
            <a:spLocks/>
          </p:cNvSpPr>
          <p:nvPr/>
        </p:nvSpPr>
        <p:spPr>
          <a:xfrm>
            <a:off x="421594" y="932646"/>
            <a:ext cx="8102646" cy="100178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US" sz="1600" dirty="0">
                <a:solidFill>
                  <a:schemeClr val="tx1"/>
                </a:solidFill>
              </a:rPr>
              <a:t>The chosen experimental configuration featured the microbubble resonator in the double role of </a:t>
            </a:r>
            <a:r>
              <a:rPr lang="en-US" sz="1600" dirty="0" smtClean="0">
                <a:solidFill>
                  <a:schemeClr val="tx1"/>
                </a:solidFill>
              </a:rPr>
              <a:t>ultrasonic (US) </a:t>
            </a:r>
            <a:r>
              <a:rPr lang="en-US" sz="1600" dirty="0">
                <a:solidFill>
                  <a:schemeClr val="tx1"/>
                </a:solidFill>
              </a:rPr>
              <a:t>transducer and vial, allowing </a:t>
            </a:r>
            <a:r>
              <a:rPr lang="en-US" sz="1600" dirty="0" smtClean="0">
                <a:solidFill>
                  <a:schemeClr val="tx1"/>
                </a:solidFill>
              </a:rPr>
              <a:t>to avoid impedance-matching </a:t>
            </a:r>
            <a:r>
              <a:rPr lang="en-US" sz="1600" dirty="0">
                <a:solidFill>
                  <a:schemeClr val="tx1"/>
                </a:solidFill>
              </a:rPr>
              <a:t>materials and to be sensitive to small volumes below 1 </a:t>
            </a:r>
            <a:r>
              <a:rPr lang="it-IT" sz="1600" dirty="0">
                <a:solidFill>
                  <a:schemeClr val="tx1"/>
                </a:solidFill>
              </a:rPr>
              <a:t>μ</a:t>
            </a:r>
            <a:r>
              <a:rPr lang="en-US" sz="1600" dirty="0">
                <a:solidFill>
                  <a:schemeClr val="tx1"/>
                </a:solidFill>
              </a:rPr>
              <a:t>L</a:t>
            </a:r>
            <a:endParaRPr lang="en-US" sz="1600" i="1" dirty="0">
              <a:solidFill>
                <a:schemeClr val="tx1"/>
              </a:solidFill>
              <a:latin typeface="Arial" panose="020B0604020202020204" pitchFamily="34" charset="0"/>
              <a:cs typeface="Arial" panose="020B0604020202020204" pitchFamily="34" charset="0"/>
            </a:endParaRPr>
          </a:p>
        </p:txBody>
      </p:sp>
      <p:sp>
        <p:nvSpPr>
          <p:cNvPr id="18" name="Subtitle 2"/>
          <p:cNvSpPr txBox="1">
            <a:spLocks/>
          </p:cNvSpPr>
          <p:nvPr/>
        </p:nvSpPr>
        <p:spPr>
          <a:xfrm>
            <a:off x="421594" y="1894254"/>
            <a:ext cx="8102646" cy="80830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US" sz="1600" dirty="0" smtClean="0">
                <a:solidFill>
                  <a:schemeClr val="tx1"/>
                </a:solidFill>
              </a:rPr>
              <a:t>Diluted GNRs</a:t>
            </a:r>
            <a:r>
              <a:rPr lang="en-US" sz="1600" dirty="0">
                <a:solidFill>
                  <a:schemeClr val="tx1"/>
                </a:solidFill>
              </a:rPr>
              <a:t>, well-known contrast agents for PA applications, </a:t>
            </a:r>
            <a:r>
              <a:rPr lang="en-US" sz="1600" dirty="0" smtClean="0">
                <a:solidFill>
                  <a:schemeClr val="tx1"/>
                </a:solidFill>
              </a:rPr>
              <a:t>can be detected at </a:t>
            </a:r>
            <a:r>
              <a:rPr lang="en-US" sz="1600" dirty="0">
                <a:solidFill>
                  <a:schemeClr val="tx1"/>
                </a:solidFill>
              </a:rPr>
              <a:t>concentration of few </a:t>
            </a:r>
            <a:r>
              <a:rPr lang="en-US" sz="1600" dirty="0" err="1" smtClean="0">
                <a:solidFill>
                  <a:schemeClr val="tx1"/>
                </a:solidFill>
              </a:rPr>
              <a:t>nM</a:t>
            </a:r>
            <a:r>
              <a:rPr lang="en-US" sz="1600" dirty="0" smtClean="0">
                <a:solidFill>
                  <a:schemeClr val="tx1"/>
                </a:solidFill>
              </a:rPr>
              <a:t> thanks to the resonant behavior  (mechanical) of the resonator</a:t>
            </a:r>
            <a:endParaRPr lang="en-US" sz="1600" i="1" dirty="0">
              <a:solidFill>
                <a:schemeClr val="tx1"/>
              </a:solidFill>
              <a:latin typeface="Arial" panose="020B0604020202020204" pitchFamily="34" charset="0"/>
              <a:cs typeface="Arial" panose="020B0604020202020204" pitchFamily="34" charset="0"/>
            </a:endParaRPr>
          </a:p>
        </p:txBody>
      </p:sp>
      <p:grpSp>
        <p:nvGrpSpPr>
          <p:cNvPr id="4" name="Group 3"/>
          <p:cNvGrpSpPr/>
          <p:nvPr/>
        </p:nvGrpSpPr>
        <p:grpSpPr>
          <a:xfrm>
            <a:off x="421594" y="2702560"/>
            <a:ext cx="8635509" cy="3788957"/>
            <a:chOff x="421594" y="2702560"/>
            <a:chExt cx="8635509" cy="3788957"/>
          </a:xfrm>
        </p:grpSpPr>
        <p:grpSp>
          <p:nvGrpSpPr>
            <p:cNvPr id="2" name="Group 1"/>
            <p:cNvGrpSpPr/>
            <p:nvPr/>
          </p:nvGrpSpPr>
          <p:grpSpPr>
            <a:xfrm>
              <a:off x="4963697" y="2702560"/>
              <a:ext cx="4093406" cy="3788957"/>
              <a:chOff x="4963697" y="2654037"/>
              <a:chExt cx="4093406" cy="3788957"/>
            </a:xfrm>
          </p:grpSpPr>
          <p:grpSp>
            <p:nvGrpSpPr>
              <p:cNvPr id="5" name="Group 4"/>
              <p:cNvGrpSpPr/>
              <p:nvPr/>
            </p:nvGrpSpPr>
            <p:grpSpPr>
              <a:xfrm>
                <a:off x="4963697" y="2867367"/>
                <a:ext cx="4093406" cy="3575627"/>
                <a:chOff x="200434" y="2215573"/>
                <a:chExt cx="4093406" cy="3575627"/>
              </a:xfrm>
            </p:grpSpPr>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34" y="2215573"/>
                  <a:ext cx="4093406" cy="357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1930400" y="2215573"/>
                  <a:ext cx="20320" cy="75184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910080" y="4033866"/>
                  <a:ext cx="20320" cy="75184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5278187" y="2654037"/>
                <a:ext cx="2895344" cy="230832"/>
              </a:xfrm>
              <a:prstGeom prst="rect">
                <a:avLst/>
              </a:prstGeom>
              <a:noFill/>
            </p:spPr>
            <p:txBody>
              <a:bodyPr wrap="none" rtlCol="0">
                <a:spAutoFit/>
              </a:bodyPr>
              <a:lstStyle/>
              <a:p>
                <a:r>
                  <a:rPr lang="it-IT" sz="900" b="1" dirty="0" smtClean="0">
                    <a:solidFill>
                      <a:schemeClr val="tx1">
                        <a:lumMod val="75000"/>
                        <a:lumOff val="25000"/>
                      </a:schemeClr>
                    </a:solidFill>
                  </a:rPr>
                  <a:t>Water based solustion of GNR flux with peristaltic pump </a:t>
                </a:r>
                <a:endParaRPr lang="it-IT" sz="900" b="1" dirty="0">
                  <a:solidFill>
                    <a:schemeClr val="tx1">
                      <a:lumMod val="75000"/>
                      <a:lumOff val="25000"/>
                    </a:schemeClr>
                  </a:solidFill>
                </a:endParaRPr>
              </a:p>
            </p:txBody>
          </p:sp>
        </p:grpSp>
        <p:sp>
          <p:nvSpPr>
            <p:cNvPr id="14" name="Subtitle 2"/>
            <p:cNvSpPr txBox="1">
              <a:spLocks/>
            </p:cNvSpPr>
            <p:nvPr/>
          </p:nvSpPr>
          <p:spPr>
            <a:xfrm>
              <a:off x="421594" y="4234834"/>
              <a:ext cx="4334601" cy="176972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it-IT" sz="1600" dirty="0">
                  <a:solidFill>
                    <a:schemeClr val="tx1">
                      <a:lumMod val="75000"/>
                      <a:lumOff val="25000"/>
                    </a:schemeClr>
                  </a:solidFill>
                </a:rPr>
                <a:t>A fiber based supercontinuum source </a:t>
              </a:r>
              <a:r>
                <a:rPr lang="it-IT" sz="1600" dirty="0" smtClean="0">
                  <a:solidFill>
                    <a:schemeClr val="tx1">
                      <a:lumMod val="75000"/>
                      <a:lumOff val="25000"/>
                    </a:schemeClr>
                  </a:solidFill>
                </a:rPr>
                <a:t>we just acquired (Koheras SuperK COMPACT) will </a:t>
              </a:r>
              <a:r>
                <a:rPr lang="it-IT" sz="1600" dirty="0">
                  <a:solidFill>
                    <a:schemeClr val="tx1">
                      <a:lumMod val="75000"/>
                      <a:lumOff val="25000"/>
                    </a:schemeClr>
                  </a:solidFill>
                </a:rPr>
                <a:t>allow studying the photoacustic transducer response with varying excitation wavelengths for the GNR or other </a:t>
              </a:r>
              <a:r>
                <a:rPr lang="it-IT" sz="1600" dirty="0" smtClean="0">
                  <a:solidFill>
                    <a:schemeClr val="tx1">
                      <a:lumMod val="75000"/>
                      <a:lumOff val="25000"/>
                    </a:schemeClr>
                  </a:solidFill>
                </a:rPr>
                <a:t>nanoparticle (NP) </a:t>
              </a:r>
              <a:r>
                <a:rPr lang="it-IT" sz="1600" dirty="0">
                  <a:solidFill>
                    <a:schemeClr val="tx1">
                      <a:lumMod val="75000"/>
                      <a:lumOff val="25000"/>
                    </a:schemeClr>
                  </a:solidFill>
                </a:rPr>
                <a:t>solutions in </a:t>
              </a:r>
              <a:r>
                <a:rPr lang="it-IT" sz="1600" dirty="0" smtClean="0">
                  <a:solidFill>
                    <a:schemeClr val="tx1">
                      <a:lumMod val="75000"/>
                      <a:lumOff val="25000"/>
                    </a:schemeClr>
                  </a:solidFill>
                </a:rPr>
                <a:t>water (PA spectroscopy of diluted NPs)</a:t>
              </a:r>
            </a:p>
          </p:txBody>
        </p:sp>
      </p:grpSp>
      <p:sp>
        <p:nvSpPr>
          <p:cNvPr id="20" name="Subtitle 2"/>
          <p:cNvSpPr txBox="1">
            <a:spLocks/>
          </p:cNvSpPr>
          <p:nvPr/>
        </p:nvSpPr>
        <p:spPr>
          <a:xfrm>
            <a:off x="421595" y="2702560"/>
            <a:ext cx="3876086" cy="11379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US" sz="1600" dirty="0" smtClean="0">
                <a:solidFill>
                  <a:schemeClr val="tx1"/>
                </a:solidFill>
              </a:rPr>
              <a:t>Proper design of the cavity could further enhance detection limit down to the single red cell for ultrasensitive </a:t>
            </a:r>
            <a:r>
              <a:rPr lang="en-US" sz="1600" dirty="0" err="1" smtClean="0">
                <a:solidFill>
                  <a:schemeClr val="tx1"/>
                </a:solidFill>
              </a:rPr>
              <a:t>biophotonics</a:t>
            </a:r>
            <a:r>
              <a:rPr lang="en-US" sz="1600" dirty="0" smtClean="0">
                <a:solidFill>
                  <a:schemeClr val="tx1"/>
                </a:solidFill>
              </a:rPr>
              <a:t> applications</a:t>
            </a:r>
            <a:endParaRPr lang="en-US" sz="1600" i="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74484" y="2915890"/>
            <a:ext cx="1407406" cy="75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96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6508810"/>
            <a:ext cx="2133600" cy="365125"/>
          </a:xfrm>
        </p:spPr>
        <p:txBody>
          <a:bodyPr/>
          <a:lstStyle/>
          <a:p>
            <a:fld id="{FAAF7FDE-11B9-AF4A-8390-A43FBA897EAE}" type="slidenum">
              <a:rPr lang="en-US" smtClean="0"/>
              <a:t>8</a:t>
            </a:fld>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9" name="Footer Placeholder 5"/>
          <p:cNvSpPr>
            <a:spLocks noGrp="1"/>
          </p:cNvSpPr>
          <p:nvPr>
            <p:ph type="ftr" sz="quarter" idx="11"/>
          </p:nvPr>
        </p:nvSpPr>
        <p:spPr>
          <a:xfrm>
            <a:off x="2874773" y="6492875"/>
            <a:ext cx="3429000" cy="365125"/>
          </a:xfrm>
        </p:spPr>
        <p:txBody>
          <a:bodyPr/>
          <a:lstStyle/>
          <a:p>
            <a:r>
              <a:rPr lang="es-ES" smtClean="0">
                <a:solidFill>
                  <a:schemeClr val="tx1"/>
                </a:solidFill>
              </a:rPr>
              <a:t>Roma, December 18-19, 2018</a:t>
            </a:r>
            <a:endParaRPr lang="en-US" dirty="0">
              <a:solidFill>
                <a:schemeClr val="tx1"/>
              </a:solidFill>
            </a:endParaRPr>
          </a:p>
        </p:txBody>
      </p:sp>
      <p:sp>
        <p:nvSpPr>
          <p:cNvPr id="12" name="Title 1"/>
          <p:cNvSpPr txBox="1">
            <a:spLocks/>
          </p:cNvSpPr>
          <p:nvPr/>
        </p:nvSpPr>
        <p:spPr>
          <a:xfrm>
            <a:off x="1574800" y="164125"/>
            <a:ext cx="6195215" cy="6112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milestones and </a:t>
            </a:r>
            <a:r>
              <a:rPr lang="en-US" sz="2800" dirty="0" err="1" smtClean="0"/>
              <a:t>pubblications</a:t>
            </a:r>
            <a:r>
              <a:rPr lang="en-US" sz="2800" dirty="0" smtClean="0"/>
              <a:t> 2018</a:t>
            </a:r>
            <a:endParaRPr lang="en-US" sz="2800" dirty="0"/>
          </a:p>
        </p:txBody>
      </p:sp>
      <p:sp>
        <p:nvSpPr>
          <p:cNvPr id="17" name="Subtitle 2"/>
          <p:cNvSpPr>
            <a:spLocks noGrp="1"/>
          </p:cNvSpPr>
          <p:nvPr>
            <p:ph type="subTitle" idx="1"/>
          </p:nvPr>
        </p:nvSpPr>
        <p:spPr>
          <a:xfrm>
            <a:off x="426720" y="775390"/>
            <a:ext cx="8303292" cy="4282428"/>
          </a:xfrm>
        </p:spPr>
        <p:txBody>
          <a:bodyPr>
            <a:noAutofit/>
          </a:bodyPr>
          <a:lstStyle/>
          <a:p>
            <a:pPr algn="l"/>
            <a:r>
              <a:rPr lang="en-US" sz="1400" b="1" dirty="0" smtClean="0">
                <a:solidFill>
                  <a:schemeClr val="tx1"/>
                </a:solidFill>
                <a:cs typeface="Arial" panose="020B0604020202020204" pitchFamily="34" charset="0"/>
              </a:rPr>
              <a:t>	</a:t>
            </a:r>
            <a:r>
              <a:rPr lang="en-US" sz="1600" b="1" dirty="0" smtClean="0">
                <a:solidFill>
                  <a:schemeClr val="tx1"/>
                </a:solidFill>
                <a:cs typeface="Arial" panose="020B0604020202020204" pitchFamily="34" charset="0"/>
              </a:rPr>
              <a:t>Milestones 2018:</a:t>
            </a:r>
            <a:endParaRPr lang="en-US" sz="1600" b="1" dirty="0">
              <a:solidFill>
                <a:schemeClr val="tx1"/>
              </a:solidFill>
              <a:cs typeface="Arial" panose="020B0604020202020204" pitchFamily="34" charset="0"/>
            </a:endParaRPr>
          </a:p>
          <a:p>
            <a:pPr marL="457200" indent="-457200" algn="l">
              <a:spcBef>
                <a:spcPts val="300"/>
              </a:spcBef>
              <a:buFont typeface="+mj-lt"/>
              <a:buAutoNum type="arabicPeriod"/>
            </a:pPr>
            <a:r>
              <a:rPr lang="it-IT" sz="1400" i="1" dirty="0" smtClean="0">
                <a:solidFill>
                  <a:schemeClr val="tx1"/>
                </a:solidFill>
                <a:cs typeface="Arial" panose="020B0604020202020204" pitchFamily="34" charset="0"/>
              </a:rPr>
              <a:t>Progetto </a:t>
            </a:r>
            <a:r>
              <a:rPr lang="it-IT" sz="1400" i="1" dirty="0">
                <a:solidFill>
                  <a:schemeClr val="tx1"/>
                </a:solidFill>
                <a:cs typeface="Arial" panose="020B0604020202020204" pitchFamily="34" charset="0"/>
              </a:rPr>
              <a:t>e realizzazione di un trasduttore acustico ottico innovativo a banda larga e ultrasensibile basato su risonatori ottici a </a:t>
            </a:r>
            <a:r>
              <a:rPr lang="it-IT" sz="1400" i="1" dirty="0" smtClean="0">
                <a:solidFill>
                  <a:schemeClr val="tx1"/>
                </a:solidFill>
                <a:cs typeface="Arial" panose="020B0604020202020204" pitchFamily="34" charset="0"/>
              </a:rPr>
              <a:t>bolla </a:t>
            </a:r>
          </a:p>
          <a:p>
            <a:pPr algn="l">
              <a:spcBef>
                <a:spcPts val="300"/>
              </a:spcBef>
            </a:pPr>
            <a:r>
              <a:rPr lang="it-IT" sz="1400" i="1"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Design and implementation of a highly-sensitive, wide-band, innovative acousto-optical transducer </a:t>
            </a:r>
            <a:r>
              <a:rPr lang="en-US" sz="1400" dirty="0" smtClean="0">
                <a:solidFill>
                  <a:schemeClr val="tx1"/>
                </a:solidFill>
                <a:cs typeface="Arial" panose="020B0604020202020204" pitchFamily="34" charset="0"/>
              </a:rPr>
              <a:t> based 	on micro-bubble resonators (</a:t>
            </a:r>
            <a:r>
              <a:rPr lang="it-IT" sz="1400" b="1" dirty="0" smtClean="0">
                <a:solidFill>
                  <a:schemeClr val="accent1"/>
                </a:solidFill>
                <a:cs typeface="Arial" panose="020B0604020202020204" pitchFamily="34" charset="0"/>
              </a:rPr>
              <a:t>100 % accomplished</a:t>
            </a:r>
            <a:r>
              <a:rPr lang="it-IT" sz="1400" dirty="0" smtClean="0">
                <a:solidFill>
                  <a:schemeClr val="tx1"/>
                </a:solidFill>
                <a:cs typeface="Arial" panose="020B0604020202020204" pitchFamily="34" charset="0"/>
              </a:rPr>
              <a:t>)</a:t>
            </a:r>
          </a:p>
          <a:p>
            <a:pPr marL="457200" indent="-457200" algn="l">
              <a:spcBef>
                <a:spcPts val="300"/>
              </a:spcBef>
              <a:buFont typeface="+mj-lt"/>
              <a:buAutoNum type="arabicPeriod" startAt="2"/>
            </a:pPr>
            <a:r>
              <a:rPr lang="it-IT" sz="1400" i="1" dirty="0" smtClean="0">
                <a:solidFill>
                  <a:schemeClr val="tx1"/>
                </a:solidFill>
                <a:cs typeface="Arial" panose="020B0604020202020204" pitchFamily="34" charset="0"/>
              </a:rPr>
              <a:t>Integrazione </a:t>
            </a:r>
            <a:r>
              <a:rPr lang="it-IT" sz="1400" i="1" dirty="0">
                <a:solidFill>
                  <a:schemeClr val="tx1"/>
                </a:solidFill>
                <a:cs typeface="Arial" panose="020B0604020202020204" pitchFamily="34" charset="0"/>
              </a:rPr>
              <a:t>del transduttore in un microscopio fotoacustico per l’analisi in tempo reale delle caratteristiche morfologiche di nanoparticelle </a:t>
            </a:r>
            <a:r>
              <a:rPr lang="it-IT" sz="1400" i="1" dirty="0" smtClean="0">
                <a:solidFill>
                  <a:schemeClr val="tx1"/>
                </a:solidFill>
                <a:cs typeface="Arial" panose="020B0604020202020204" pitchFamily="34" charset="0"/>
              </a:rPr>
              <a:t>metalliche </a:t>
            </a:r>
            <a:endParaRPr lang="it-IT" sz="1400" i="1" dirty="0">
              <a:solidFill>
                <a:schemeClr val="tx1"/>
              </a:solidFill>
              <a:cs typeface="Arial" panose="020B0604020202020204" pitchFamily="34" charset="0"/>
            </a:endParaRPr>
          </a:p>
          <a:p>
            <a:pPr algn="l">
              <a:spcBef>
                <a:spcPts val="300"/>
              </a:spcBef>
            </a:pPr>
            <a:r>
              <a:rPr lang="it-IT" sz="1400" i="1" dirty="0">
                <a:solidFill>
                  <a:schemeClr val="tx1"/>
                </a:solidFill>
                <a:cs typeface="Arial" panose="020B0604020202020204" pitchFamily="34" charset="0"/>
              </a:rPr>
              <a:t>	</a:t>
            </a:r>
            <a:r>
              <a:rPr lang="it-IT" sz="1400" dirty="0" smtClean="0">
                <a:solidFill>
                  <a:schemeClr val="tx1"/>
                </a:solidFill>
                <a:cs typeface="Arial" panose="020B0604020202020204" pitchFamily="34" charset="0"/>
              </a:rPr>
              <a:t>Integration of the transducer into a photoacoustic microscope for the real-time structural analysis of 	metallic nanoparticles (</a:t>
            </a:r>
            <a:r>
              <a:rPr lang="it-IT" sz="1400" b="1" dirty="0" smtClean="0">
                <a:solidFill>
                  <a:schemeClr val="accent2">
                    <a:lumMod val="75000"/>
                  </a:schemeClr>
                </a:solidFill>
                <a:cs typeface="Arial" panose="020B0604020202020204" pitchFamily="34" charset="0"/>
              </a:rPr>
              <a:t>70% accomplished</a:t>
            </a:r>
            <a:r>
              <a:rPr lang="it-IT" sz="1400" dirty="0" smtClean="0">
                <a:solidFill>
                  <a:schemeClr val="tx1"/>
                </a:solidFill>
                <a:cs typeface="Arial" panose="020B0604020202020204" pitchFamily="34" charset="0"/>
              </a:rPr>
              <a:t>, new equipment needed, i.e. a supercontinuum source for 	photoacustic spectroscopy was just purchased</a:t>
            </a:r>
            <a:r>
              <a:rPr lang="it-IT" sz="1400" dirty="0">
                <a:solidFill>
                  <a:schemeClr val="tx1"/>
                </a:solidFill>
                <a:cs typeface="Arial" panose="020B0604020202020204" pitchFamily="34" charset="0"/>
              </a:rPr>
              <a:t>)</a:t>
            </a:r>
            <a:endParaRPr lang="it-IT" sz="1400" dirty="0" smtClean="0">
              <a:solidFill>
                <a:schemeClr val="tx1"/>
              </a:solidFill>
              <a:cs typeface="Arial" panose="020B0604020202020204" pitchFamily="34" charset="0"/>
            </a:endParaRPr>
          </a:p>
          <a:p>
            <a:pPr marL="457200" indent="-457200" algn="l">
              <a:spcBef>
                <a:spcPts val="300"/>
              </a:spcBef>
              <a:buFont typeface="+mj-lt"/>
              <a:buAutoNum type="arabicPeriod" startAt="3"/>
            </a:pPr>
            <a:r>
              <a:rPr lang="it-IT" sz="1400" i="1" dirty="0">
                <a:solidFill>
                  <a:schemeClr val="tx1"/>
                </a:solidFill>
                <a:cs typeface="Arial" panose="020B0604020202020204" pitchFamily="34" charset="0"/>
              </a:rPr>
              <a:t>Protocolli di fabbricazione di guide planari SiO</a:t>
            </a:r>
            <a:r>
              <a:rPr lang="it-IT" sz="1400" i="1" baseline="-25000" dirty="0">
                <a:solidFill>
                  <a:schemeClr val="tx1"/>
                </a:solidFill>
                <a:cs typeface="Arial" panose="020B0604020202020204" pitchFamily="34" charset="0"/>
              </a:rPr>
              <a:t>2</a:t>
            </a:r>
            <a:r>
              <a:rPr lang="it-IT" sz="1400" i="1" dirty="0">
                <a:solidFill>
                  <a:schemeClr val="tx1"/>
                </a:solidFill>
                <a:cs typeface="Arial" panose="020B0604020202020204" pitchFamily="34" charset="0"/>
              </a:rPr>
              <a:t>-SnO</a:t>
            </a:r>
            <a:r>
              <a:rPr lang="it-IT" sz="1400" i="1" baseline="-25000" dirty="0">
                <a:solidFill>
                  <a:schemeClr val="tx1"/>
                </a:solidFill>
                <a:cs typeface="Arial" panose="020B0604020202020204" pitchFamily="34" charset="0"/>
              </a:rPr>
              <a:t>2</a:t>
            </a:r>
            <a:r>
              <a:rPr lang="it-IT" sz="1400" i="1" dirty="0">
                <a:solidFill>
                  <a:schemeClr val="tx1"/>
                </a:solidFill>
                <a:cs typeface="Arial" panose="020B0604020202020204" pitchFamily="34" charset="0"/>
              </a:rPr>
              <a:t>; valutazione delle proprieta termodinamiche, ottiche, spettroscopiche e </a:t>
            </a:r>
            <a:r>
              <a:rPr lang="it-IT" sz="1400" i="1" dirty="0" smtClean="0">
                <a:solidFill>
                  <a:schemeClr val="tx1"/>
                </a:solidFill>
                <a:cs typeface="Arial" panose="020B0604020202020204" pitchFamily="34" charset="0"/>
              </a:rPr>
              <a:t>strutturali </a:t>
            </a:r>
            <a:endParaRPr lang="it-IT" sz="1400" i="1" dirty="0">
              <a:solidFill>
                <a:schemeClr val="tx1"/>
              </a:solidFill>
              <a:cs typeface="Arial" panose="020B0604020202020204" pitchFamily="34" charset="0"/>
            </a:endParaRPr>
          </a:p>
          <a:p>
            <a:pPr algn="l">
              <a:spcBef>
                <a:spcPts val="300"/>
              </a:spcBef>
            </a:pPr>
            <a:r>
              <a:rPr lang="it-IT" sz="1400" dirty="0" smtClean="0">
                <a:solidFill>
                  <a:schemeClr val="tx1"/>
                </a:solidFill>
                <a:cs typeface="Arial" panose="020B0604020202020204" pitchFamily="34" charset="0"/>
              </a:rPr>
              <a:t>	SiO</a:t>
            </a:r>
            <a:r>
              <a:rPr lang="it-IT" sz="1400" baseline="-25000" dirty="0" smtClean="0">
                <a:solidFill>
                  <a:schemeClr val="tx1"/>
                </a:solidFill>
                <a:cs typeface="Arial" panose="020B0604020202020204" pitchFamily="34" charset="0"/>
              </a:rPr>
              <a:t>2</a:t>
            </a:r>
            <a:r>
              <a:rPr lang="it-IT" sz="1400" dirty="0" smtClean="0">
                <a:solidFill>
                  <a:schemeClr val="tx1"/>
                </a:solidFill>
                <a:cs typeface="Arial" panose="020B0604020202020204" pitchFamily="34" charset="0"/>
              </a:rPr>
              <a:t>-SnO</a:t>
            </a:r>
            <a:r>
              <a:rPr lang="it-IT" sz="1400" baseline="-25000" dirty="0" smtClean="0">
                <a:solidFill>
                  <a:schemeClr val="tx1"/>
                </a:solidFill>
                <a:cs typeface="Arial" panose="020B0604020202020204" pitchFamily="34" charset="0"/>
              </a:rPr>
              <a:t>2</a:t>
            </a:r>
            <a:r>
              <a:rPr lang="it-IT" sz="1400" dirty="0" smtClean="0">
                <a:solidFill>
                  <a:schemeClr val="tx1"/>
                </a:solidFill>
                <a:cs typeface="Arial" panose="020B0604020202020204" pitchFamily="34" charset="0"/>
              </a:rPr>
              <a:t>-based waveguides fabrication protocols; thermodinamic, optical, spectroscopic, and  structural 	characterization (</a:t>
            </a:r>
            <a:r>
              <a:rPr lang="it-IT" sz="1400" b="1" dirty="0" smtClean="0">
                <a:solidFill>
                  <a:schemeClr val="accent1"/>
                </a:solidFill>
                <a:cs typeface="Arial" panose="020B0604020202020204" pitchFamily="34" charset="0"/>
              </a:rPr>
              <a:t>100 % accomplished</a:t>
            </a:r>
            <a:r>
              <a:rPr lang="it-IT" sz="1400" dirty="0" smtClean="0">
                <a:solidFill>
                  <a:schemeClr val="tx1"/>
                </a:solidFill>
                <a:cs typeface="Arial" panose="020B0604020202020204" pitchFamily="34" charset="0"/>
              </a:rPr>
              <a:t>)</a:t>
            </a:r>
          </a:p>
          <a:p>
            <a:pPr marL="457200" indent="-457200" algn="l">
              <a:spcBef>
                <a:spcPts val="300"/>
              </a:spcBef>
              <a:buFont typeface="+mj-lt"/>
              <a:buAutoNum type="arabicPeriod" startAt="4"/>
            </a:pPr>
            <a:r>
              <a:rPr lang="it-IT" sz="1400" i="1" dirty="0">
                <a:solidFill>
                  <a:schemeClr val="tx1"/>
                </a:solidFill>
                <a:cs typeface="Arial" panose="020B0604020202020204" pitchFamily="34" charset="0"/>
              </a:rPr>
              <a:t>Protocollo di fabbricazione di strutture multilayer per sensoristica mediante sputtering a radiofrequenza; caratterizzazione ottica e </a:t>
            </a:r>
            <a:r>
              <a:rPr lang="it-IT" sz="1400" i="1" dirty="0" smtClean="0">
                <a:solidFill>
                  <a:schemeClr val="tx1"/>
                </a:solidFill>
                <a:cs typeface="Arial" panose="020B0604020202020204" pitchFamily="34" charset="0"/>
              </a:rPr>
              <a:t>strutturale</a:t>
            </a:r>
          </a:p>
          <a:p>
            <a:pPr algn="l">
              <a:spcBef>
                <a:spcPts val="300"/>
              </a:spcBef>
            </a:pPr>
            <a:r>
              <a:rPr lang="it-IT" sz="1400" dirty="0" smtClean="0">
                <a:solidFill>
                  <a:schemeClr val="tx1"/>
                </a:solidFill>
                <a:cs typeface="Arial" panose="020B0604020202020204" pitchFamily="34" charset="0"/>
              </a:rPr>
              <a:t>	RF-sputtering-based fabrication protocols of multilayer structures for sensing; </a:t>
            </a:r>
            <a:r>
              <a:rPr lang="it-IT" sz="1400" dirty="0">
                <a:solidFill>
                  <a:schemeClr val="tx1"/>
                </a:solidFill>
                <a:cs typeface="Arial" panose="020B0604020202020204" pitchFamily="34" charset="0"/>
              </a:rPr>
              <a:t>optical, </a:t>
            </a:r>
            <a:r>
              <a:rPr lang="it-IT" sz="1400" dirty="0" smtClean="0">
                <a:solidFill>
                  <a:schemeClr val="tx1"/>
                </a:solidFill>
                <a:cs typeface="Arial" panose="020B0604020202020204" pitchFamily="34" charset="0"/>
              </a:rPr>
              <a:t>and  structural </a:t>
            </a:r>
            <a:r>
              <a:rPr lang="it-IT" sz="1400" dirty="0">
                <a:solidFill>
                  <a:schemeClr val="tx1"/>
                </a:solidFill>
                <a:cs typeface="Arial" panose="020B0604020202020204" pitchFamily="34" charset="0"/>
              </a:rPr>
              <a:t>	characterization (</a:t>
            </a:r>
            <a:r>
              <a:rPr lang="it-IT" sz="1400" b="1" dirty="0">
                <a:solidFill>
                  <a:schemeClr val="accent1"/>
                </a:solidFill>
                <a:cs typeface="Arial" panose="020B0604020202020204" pitchFamily="34" charset="0"/>
              </a:rPr>
              <a:t>100 % accomplished</a:t>
            </a:r>
            <a:r>
              <a:rPr lang="it-IT" sz="1400" dirty="0" smtClean="0">
                <a:solidFill>
                  <a:schemeClr val="tx1"/>
                </a:solidFill>
                <a:cs typeface="Arial" panose="020B0604020202020204" pitchFamily="34" charset="0"/>
              </a:rPr>
              <a:t>)</a:t>
            </a:r>
            <a:endParaRPr lang="it-IT" sz="1400" dirty="0">
              <a:solidFill>
                <a:schemeClr val="tx1"/>
              </a:solidFill>
              <a:cs typeface="Arial" panose="020B0604020202020204" pitchFamily="34" charset="0"/>
            </a:endParaRPr>
          </a:p>
        </p:txBody>
      </p:sp>
      <p:pic>
        <p:nvPicPr>
          <p:cNvPr id="11" name="Picture 31" descr="C:\Programmi\Qualcomm\Eudora Pro\Attach\logoIFA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grpSp>
        <p:nvGrpSpPr>
          <p:cNvPr id="3" name="Group 2"/>
          <p:cNvGrpSpPr/>
          <p:nvPr/>
        </p:nvGrpSpPr>
        <p:grpSpPr>
          <a:xfrm>
            <a:off x="881535" y="5057818"/>
            <a:ext cx="6888480" cy="1525862"/>
            <a:chOff x="680720" y="5057818"/>
            <a:chExt cx="7320986" cy="1525862"/>
          </a:xfrm>
        </p:grpSpPr>
        <p:sp>
          <p:nvSpPr>
            <p:cNvPr id="2" name="Rectangle 1"/>
            <p:cNvSpPr/>
            <p:nvPr/>
          </p:nvSpPr>
          <p:spPr>
            <a:xfrm>
              <a:off x="680720" y="5057818"/>
              <a:ext cx="4582160" cy="1525862"/>
            </a:xfrm>
            <a:prstGeom prst="rect">
              <a:avLst/>
            </a:prstGeom>
            <a:solidFill>
              <a:schemeClr val="accent1">
                <a:alpha val="15000"/>
              </a:scheme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Subtitle 2"/>
            <p:cNvSpPr txBox="1">
              <a:spLocks/>
            </p:cNvSpPr>
            <p:nvPr/>
          </p:nvSpPr>
          <p:spPr>
            <a:xfrm>
              <a:off x="764528" y="5057818"/>
              <a:ext cx="5662152" cy="62681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b="1" dirty="0" smtClean="0">
                  <a:solidFill>
                    <a:srgbClr val="000000"/>
                  </a:solidFill>
                  <a:cs typeface="Arial"/>
                </a:rPr>
                <a:t>Publications 2018:</a:t>
              </a:r>
            </a:p>
            <a:p>
              <a:pPr marL="285750" indent="-285750" algn="l">
                <a:buFontTx/>
                <a:buChar char="-"/>
              </a:pPr>
              <a:r>
                <a:rPr lang="en-US" sz="1400" dirty="0" smtClean="0">
                  <a:solidFill>
                    <a:srgbClr val="000000"/>
                  </a:solidFill>
                  <a:cs typeface="Arial"/>
                </a:rPr>
                <a:t>20 papers on ISI Journals</a:t>
              </a:r>
              <a:endParaRPr lang="en-US" sz="1400" dirty="0">
                <a:solidFill>
                  <a:srgbClr val="000000"/>
                </a:solidFill>
                <a:cs typeface="Arial"/>
              </a:endParaRPr>
            </a:p>
          </p:txBody>
        </p:sp>
        <p:sp>
          <p:nvSpPr>
            <p:cNvPr id="20" name="Subtitle 2"/>
            <p:cNvSpPr txBox="1">
              <a:spLocks/>
            </p:cNvSpPr>
            <p:nvPr/>
          </p:nvSpPr>
          <p:spPr>
            <a:xfrm>
              <a:off x="764528" y="5675404"/>
              <a:ext cx="7237178" cy="9082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b="1" dirty="0" smtClean="0">
                  <a:solidFill>
                    <a:srgbClr val="000000"/>
                  </a:solidFill>
                  <a:cs typeface="Arial"/>
                </a:rPr>
                <a:t>International Conferences 2018:</a:t>
              </a:r>
            </a:p>
            <a:p>
              <a:pPr marL="285750" indent="-285750" algn="l">
                <a:buFontTx/>
                <a:buChar char="-"/>
              </a:pPr>
              <a:r>
                <a:rPr lang="en-US" sz="1400" dirty="0" smtClean="0">
                  <a:solidFill>
                    <a:srgbClr val="000000"/>
                  </a:solidFill>
                  <a:cs typeface="Arial"/>
                </a:rPr>
                <a:t>9 presentations by CF “</a:t>
              </a:r>
              <a:r>
                <a:rPr lang="en-US" sz="1400" dirty="0" err="1" smtClean="0">
                  <a:solidFill>
                    <a:srgbClr val="000000"/>
                  </a:solidFill>
                  <a:cs typeface="Arial"/>
                </a:rPr>
                <a:t>assegnisti</a:t>
              </a:r>
              <a:r>
                <a:rPr lang="en-US" sz="1400" dirty="0" smtClean="0">
                  <a:solidFill>
                    <a:srgbClr val="000000"/>
                  </a:solidFill>
                  <a:cs typeface="Arial"/>
                </a:rPr>
                <a:t>” (6 invited) </a:t>
              </a:r>
            </a:p>
            <a:p>
              <a:pPr marL="285750" indent="-285750" algn="l">
                <a:buFontTx/>
                <a:buChar char="-"/>
              </a:pPr>
              <a:r>
                <a:rPr lang="en-US" sz="1400" dirty="0" smtClean="0">
                  <a:solidFill>
                    <a:srgbClr val="000000"/>
                  </a:solidFill>
                  <a:cs typeface="Arial"/>
                </a:rPr>
                <a:t>10 presentations by CF associates (7 invited)</a:t>
              </a:r>
            </a:p>
            <a:p>
              <a:pPr marL="285750" indent="-285750" algn="l">
                <a:buFontTx/>
                <a:buChar char="-"/>
              </a:pPr>
              <a:endParaRPr lang="en-US" sz="1600" dirty="0">
                <a:solidFill>
                  <a:srgbClr val="000000"/>
                </a:solidFill>
                <a:cs typeface="Arial"/>
              </a:endParaRPr>
            </a:p>
          </p:txBody>
        </p:sp>
      </p:grpSp>
    </p:spTree>
    <p:extLst>
      <p:ext uri="{BB962C8B-B14F-4D97-AF65-F5344CB8AC3E}">
        <p14:creationId xmlns:p14="http://schemas.microsoft.com/office/powerpoint/2010/main" val="3887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6492875"/>
            <a:ext cx="2133600" cy="365125"/>
          </a:xfrm>
        </p:spPr>
        <p:txBody>
          <a:bodyPr/>
          <a:lstStyle/>
          <a:p>
            <a:fld id="{FAAF7FDE-11B9-AF4A-8390-A43FBA897EAE}" type="slidenum">
              <a:rPr lang="en-US" smtClean="0"/>
              <a:t>9</a:t>
            </a:fld>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17963" cy="1031360"/>
          </a:xfrm>
          <a:prstGeom prst="rect">
            <a:avLst/>
          </a:prstGeom>
        </p:spPr>
      </p:pic>
      <p:sp>
        <p:nvSpPr>
          <p:cNvPr id="13" name="Footer Placeholder 5"/>
          <p:cNvSpPr>
            <a:spLocks noGrp="1"/>
          </p:cNvSpPr>
          <p:nvPr>
            <p:ph type="ftr" sz="quarter" idx="11"/>
          </p:nvPr>
        </p:nvSpPr>
        <p:spPr>
          <a:xfrm>
            <a:off x="2191194" y="6492875"/>
            <a:ext cx="3429000" cy="365125"/>
          </a:xfrm>
        </p:spPr>
        <p:txBody>
          <a:bodyPr/>
          <a:lstStyle/>
          <a:p>
            <a:r>
              <a:rPr lang="es-ES" dirty="0" smtClean="0">
                <a:solidFill>
                  <a:schemeClr val="tx1"/>
                </a:solidFill>
              </a:rPr>
              <a:t>Roma, </a:t>
            </a:r>
            <a:r>
              <a:rPr lang="es-ES" dirty="0" err="1" smtClean="0">
                <a:solidFill>
                  <a:schemeClr val="tx1"/>
                </a:solidFill>
              </a:rPr>
              <a:t>December</a:t>
            </a:r>
            <a:r>
              <a:rPr lang="es-ES" dirty="0" smtClean="0">
                <a:solidFill>
                  <a:schemeClr val="tx1"/>
                </a:solidFill>
              </a:rPr>
              <a:t> 18-19, 2018</a:t>
            </a:r>
            <a:endParaRPr lang="en-US" dirty="0">
              <a:solidFill>
                <a:schemeClr val="tx1"/>
              </a:solidFill>
            </a:endParaRPr>
          </a:p>
        </p:txBody>
      </p:sp>
      <p:pic>
        <p:nvPicPr>
          <p:cNvPr id="26" name="Picture 31" descr="C:\Programmi\Qualcomm\Eudora Pro\Attach\logoIFA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24" y="0"/>
            <a:ext cx="827976" cy="4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415" y="0"/>
            <a:ext cx="505116" cy="469758"/>
          </a:xfrm>
          <a:prstGeom prst="rect">
            <a:avLst/>
          </a:prstGeom>
        </p:spPr>
      </p:pic>
      <p:sp>
        <p:nvSpPr>
          <p:cNvPr id="9" name="Title 1"/>
          <p:cNvSpPr txBox="1">
            <a:spLocks/>
          </p:cNvSpPr>
          <p:nvPr/>
        </p:nvSpPr>
        <p:spPr>
          <a:xfrm>
            <a:off x="1724845" y="37408"/>
            <a:ext cx="5810597" cy="8647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t>MiFo</a:t>
            </a:r>
            <a:r>
              <a:rPr lang="en-US" sz="2800" dirty="0" smtClean="0"/>
              <a:t>: </a:t>
            </a:r>
            <a:r>
              <a:rPr lang="en-US" sz="2800" dirty="0" err="1" smtClean="0"/>
              <a:t>Elettromagnetically</a:t>
            </a:r>
            <a:r>
              <a:rPr lang="en-US" sz="2800" dirty="0" smtClean="0"/>
              <a:t> Induced Transparency (EIT)</a:t>
            </a:r>
            <a:endParaRPr lang="en-US" sz="2800" dirty="0"/>
          </a:p>
        </p:txBody>
      </p:sp>
      <p:sp>
        <p:nvSpPr>
          <p:cNvPr id="10" name="Subtitle 2"/>
          <p:cNvSpPr txBox="1">
            <a:spLocks/>
          </p:cNvSpPr>
          <p:nvPr/>
        </p:nvSpPr>
        <p:spPr>
          <a:xfrm>
            <a:off x="92265" y="886130"/>
            <a:ext cx="4987735" cy="3603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it-IT" sz="1400" dirty="0" smtClean="0">
                <a:solidFill>
                  <a:schemeClr val="tx1"/>
                </a:solidFill>
                <a:cs typeface="Arial" panose="020B0604020202020204" pitchFamily="34" charset="0"/>
              </a:rPr>
              <a:t>Study on coupling regimes by Cavity Ringdown Spectroscopy</a:t>
            </a:r>
            <a:endParaRPr lang="en-US" sz="1400" dirty="0" smtClean="0">
              <a:solidFill>
                <a:schemeClr val="tx1"/>
              </a:solidFill>
              <a:cs typeface="Arial" panose="020B0604020202020204" pitchFamily="34" charset="0"/>
            </a:endParaRPr>
          </a:p>
          <a:p>
            <a:pPr marL="285750" indent="-285750" algn="l">
              <a:buFont typeface="Arial" panose="020B0604020202020204" pitchFamily="34" charset="0"/>
              <a:buChar char="•"/>
            </a:pPr>
            <a:endParaRPr lang="en-US" sz="1400" i="1" dirty="0">
              <a:solidFill>
                <a:schemeClr val="tx1"/>
              </a:solidFill>
              <a:cs typeface="Arial" panose="020B0604020202020204"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730" y="2795867"/>
            <a:ext cx="2769638" cy="139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65" y="1246510"/>
            <a:ext cx="3505625" cy="154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371048" y="4277359"/>
            <a:ext cx="8518190" cy="2357438"/>
            <a:chOff x="371048" y="4277359"/>
            <a:chExt cx="8518190" cy="2357438"/>
          </a:xfrm>
        </p:grpSpPr>
        <p:sp>
          <p:nvSpPr>
            <p:cNvPr id="36" name="Rectangle 35"/>
            <p:cNvSpPr/>
            <p:nvPr/>
          </p:nvSpPr>
          <p:spPr>
            <a:xfrm>
              <a:off x="371048" y="4277359"/>
              <a:ext cx="8518190" cy="2296153"/>
            </a:xfrm>
            <a:prstGeom prst="rect">
              <a:avLst/>
            </a:prstGeom>
            <a:solidFill>
              <a:schemeClr val="tx2">
                <a:lumMod val="40000"/>
                <a:lumOff val="60000"/>
                <a:alpha val="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Oval 3"/>
            <p:cNvSpPr/>
            <p:nvPr/>
          </p:nvSpPr>
          <p:spPr>
            <a:xfrm>
              <a:off x="2570305" y="4799786"/>
              <a:ext cx="725979" cy="725979"/>
            </a:xfrm>
            <a:prstGeom prst="ellipse">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R1</a:t>
              </a:r>
              <a:endParaRPr lang="it-IT" dirty="0"/>
            </a:p>
          </p:txBody>
        </p:sp>
        <p:sp>
          <p:nvSpPr>
            <p:cNvPr id="30" name="Oval 29"/>
            <p:cNvSpPr/>
            <p:nvPr/>
          </p:nvSpPr>
          <p:spPr>
            <a:xfrm>
              <a:off x="2570304" y="5525765"/>
              <a:ext cx="725979" cy="725979"/>
            </a:xfrm>
            <a:prstGeom prst="ellipse">
              <a:avLst/>
            </a:prstGeom>
            <a:solidFill>
              <a:srgbClr val="F7AFBB"/>
            </a:solidFill>
            <a:ln>
              <a:solidFill>
                <a:srgbClr val="F7AFB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R2</a:t>
              </a:r>
              <a:endParaRPr lang="it-IT" dirty="0"/>
            </a:p>
          </p:txBody>
        </p:sp>
        <p:cxnSp>
          <p:nvCxnSpPr>
            <p:cNvPr id="6" name="Straight Arrow Connector 5"/>
            <p:cNvCxnSpPr/>
            <p:nvPr/>
          </p:nvCxnSpPr>
          <p:spPr>
            <a:xfrm>
              <a:off x="1703013" y="4792677"/>
              <a:ext cx="2631440" cy="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31" name="Arc 30"/>
            <p:cNvSpPr/>
            <p:nvPr/>
          </p:nvSpPr>
          <p:spPr>
            <a:xfrm>
              <a:off x="2603279" y="4833186"/>
              <a:ext cx="659178" cy="659178"/>
            </a:xfrm>
            <a:prstGeom prst="arc">
              <a:avLst>
                <a:gd name="adj1" fmla="val 6915024"/>
                <a:gd name="adj2" fmla="val 4716052"/>
              </a:avLst>
            </a:prstGeom>
            <a:ln w="1270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4" name="Arc 33"/>
            <p:cNvSpPr/>
            <p:nvPr/>
          </p:nvSpPr>
          <p:spPr>
            <a:xfrm flipV="1">
              <a:off x="2610832" y="5559165"/>
              <a:ext cx="659178" cy="659178"/>
            </a:xfrm>
            <a:prstGeom prst="arc">
              <a:avLst>
                <a:gd name="adj1" fmla="val 6915024"/>
                <a:gd name="adj2" fmla="val 4716052"/>
              </a:avLst>
            </a:prstGeom>
            <a:ln w="1270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5" name="Straight Arrow Connector 34"/>
            <p:cNvCxnSpPr/>
            <p:nvPr/>
          </p:nvCxnSpPr>
          <p:spPr>
            <a:xfrm>
              <a:off x="1774133" y="4792677"/>
              <a:ext cx="912551"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177555" y="4792677"/>
              <a:ext cx="912551"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Subtitle 2"/>
            <p:cNvSpPr txBox="1">
              <a:spLocks/>
            </p:cNvSpPr>
            <p:nvPr/>
          </p:nvSpPr>
          <p:spPr>
            <a:xfrm>
              <a:off x="1608767" y="4379277"/>
              <a:ext cx="3307379" cy="3603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it-IT" sz="1400" dirty="0" smtClean="0">
                  <a:solidFill>
                    <a:schemeClr val="tx1"/>
                  </a:solidFill>
                  <a:cs typeface="Arial" panose="020B0604020202020204" pitchFamily="34" charset="0"/>
                </a:rPr>
                <a:t>EIT with WGM resonators</a:t>
              </a:r>
              <a:endParaRPr lang="en-US" sz="1400" dirty="0" smtClean="0">
                <a:solidFill>
                  <a:schemeClr val="tx1"/>
                </a:solidFill>
                <a:cs typeface="Arial" panose="020B0604020202020204" pitchFamily="34" charset="0"/>
              </a:endParaRPr>
            </a:p>
            <a:p>
              <a:pPr marL="285750" indent="-285750" algn="l">
                <a:buFont typeface="Arial" panose="020B0604020202020204" pitchFamily="34" charset="0"/>
                <a:buChar char="•"/>
              </a:pPr>
              <a:endParaRPr lang="en-US" sz="1400" i="1" dirty="0">
                <a:solidFill>
                  <a:schemeClr val="tx1"/>
                </a:solidFill>
                <a:cs typeface="Arial" panose="020B0604020202020204" pitchFamily="34" charset="0"/>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692" y="4342591"/>
              <a:ext cx="3973092" cy="205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Subtitle 2"/>
            <p:cNvSpPr txBox="1">
              <a:spLocks/>
            </p:cNvSpPr>
            <p:nvPr/>
          </p:nvSpPr>
          <p:spPr>
            <a:xfrm>
              <a:off x="5622076" y="6350952"/>
              <a:ext cx="2960686" cy="28384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000" i="1" dirty="0" smtClean="0">
                  <a:solidFill>
                    <a:schemeClr val="tx1"/>
                  </a:solidFill>
                  <a:cs typeface="Arial" panose="020B0604020202020204" pitchFamily="34" charset="0"/>
                </a:rPr>
                <a:t>S. Zhu, et al., Nanophotonics 2018; 7(10): 1669-1677</a:t>
              </a:r>
              <a:endParaRPr lang="en-US" sz="1000" i="1" dirty="0" smtClean="0">
                <a:solidFill>
                  <a:schemeClr val="tx1"/>
                </a:solidFill>
                <a:cs typeface="Arial" panose="020B0604020202020204" pitchFamily="34" charset="0"/>
              </a:endParaRPr>
            </a:p>
            <a:p>
              <a:pPr marL="285750" indent="-285750" algn="l">
                <a:buFont typeface="Arial" panose="020B0604020202020204" pitchFamily="34" charset="0"/>
                <a:buChar char="•"/>
              </a:pPr>
              <a:endParaRPr lang="en-US" sz="1000" i="1" dirty="0">
                <a:solidFill>
                  <a:schemeClr val="tx1"/>
                </a:solidFill>
                <a:cs typeface="Arial" panose="020B0604020202020204" pitchFamily="34" charset="0"/>
              </a:endParaRPr>
            </a:p>
          </p:txBody>
        </p:sp>
      </p:grpSp>
      <p:grpSp>
        <p:nvGrpSpPr>
          <p:cNvPr id="5" name="Group 4"/>
          <p:cNvGrpSpPr/>
          <p:nvPr/>
        </p:nvGrpSpPr>
        <p:grpSpPr>
          <a:xfrm>
            <a:off x="3604849" y="1135470"/>
            <a:ext cx="1398793" cy="1837919"/>
            <a:chOff x="3604849" y="1135470"/>
            <a:chExt cx="1398793" cy="1837919"/>
          </a:xfrm>
        </p:grpSpPr>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4849" y="1996208"/>
              <a:ext cx="1398793" cy="97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4849" y="1135470"/>
              <a:ext cx="1363739" cy="95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4918341" y="855595"/>
            <a:ext cx="3948443" cy="2961008"/>
            <a:chOff x="4918341" y="855595"/>
            <a:chExt cx="3948443" cy="2961008"/>
          </a:xfrm>
        </p:grpSpPr>
        <p:grpSp>
          <p:nvGrpSpPr>
            <p:cNvPr id="2" name="Group 1"/>
            <p:cNvGrpSpPr/>
            <p:nvPr/>
          </p:nvGrpSpPr>
          <p:grpSpPr>
            <a:xfrm>
              <a:off x="4918341" y="855595"/>
              <a:ext cx="3948443" cy="2961008"/>
              <a:chOff x="4886585" y="962623"/>
              <a:chExt cx="3948443" cy="2961008"/>
            </a:xfrm>
          </p:grpSpPr>
          <p:grpSp>
            <p:nvGrpSpPr>
              <p:cNvPr id="19" name="Group 18"/>
              <p:cNvGrpSpPr/>
              <p:nvPr/>
            </p:nvGrpSpPr>
            <p:grpSpPr>
              <a:xfrm>
                <a:off x="4886585" y="962623"/>
                <a:ext cx="3948443" cy="2961008"/>
                <a:chOff x="265995" y="3030827"/>
                <a:chExt cx="4631674" cy="3473376"/>
              </a:xfrm>
            </p:grpSpPr>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995" y="3242461"/>
                  <a:ext cx="4631674" cy="326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egnaposto contenuto 5"/>
                <p:cNvSpPr txBox="1">
                  <a:spLocks/>
                </p:cNvSpPr>
                <p:nvPr/>
              </p:nvSpPr>
              <p:spPr>
                <a:xfrm>
                  <a:off x="1706519" y="3030827"/>
                  <a:ext cx="2336507" cy="423267"/>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Clr>
                      <a:schemeClr val="bg2">
                        <a:lumMod val="75000"/>
                      </a:schemeClr>
                    </a:buClr>
                    <a:buFont typeface="Arial" panose="020B0604020202020204" pitchFamily="34" charset="0"/>
                    <a:buChar char="•"/>
                  </a:pPr>
                  <a:r>
                    <a:rPr lang="it-IT" sz="1400" dirty="0" smtClean="0"/>
                    <a:t>Coupling regimes</a:t>
                  </a:r>
                </a:p>
              </p:txBody>
            </p:sp>
          </p:grpSp>
          <p:sp>
            <p:nvSpPr>
              <p:cNvPr id="23" name="Rectangle 22"/>
              <p:cNvSpPr/>
              <p:nvPr/>
            </p:nvSpPr>
            <p:spPr>
              <a:xfrm>
                <a:off x="7043897" y="2649085"/>
                <a:ext cx="1280311" cy="276999"/>
              </a:xfrm>
              <a:prstGeom prst="rect">
                <a:avLst/>
              </a:prstGeom>
            </p:spPr>
            <p:txBody>
              <a:bodyPr wrap="square">
                <a:spAutoFit/>
              </a:bodyPr>
              <a:lstStyle/>
              <a:p>
                <a:pPr lvl="1"/>
                <a:r>
                  <a:rPr lang="it-IT" sz="1200" i="1" dirty="0"/>
                  <a:t>|k|</a:t>
                </a:r>
                <a:r>
                  <a:rPr lang="it-IT" sz="1200" i="1" baseline="30000" dirty="0"/>
                  <a:t>2</a:t>
                </a:r>
                <a:r>
                  <a:rPr lang="it-IT" sz="1200" i="1" dirty="0"/>
                  <a:t> &lt; </a:t>
                </a:r>
                <a:r>
                  <a:rPr lang="el-GR" sz="1200" i="1" dirty="0"/>
                  <a:t>η</a:t>
                </a:r>
                <a:r>
                  <a:rPr lang="it-IT" sz="1200" i="1" baseline="30000" dirty="0"/>
                  <a:t>2</a:t>
                </a:r>
              </a:p>
            </p:txBody>
          </p:sp>
          <p:sp>
            <p:nvSpPr>
              <p:cNvPr id="24" name="Rectangle 23"/>
              <p:cNvSpPr/>
              <p:nvPr/>
            </p:nvSpPr>
            <p:spPr>
              <a:xfrm>
                <a:off x="5502777" y="2793463"/>
                <a:ext cx="1223671" cy="276999"/>
              </a:xfrm>
              <a:prstGeom prst="rect">
                <a:avLst/>
              </a:prstGeom>
            </p:spPr>
            <p:txBody>
              <a:bodyPr wrap="square">
                <a:spAutoFit/>
              </a:bodyPr>
              <a:lstStyle/>
              <a:p>
                <a:pPr lvl="1"/>
                <a:r>
                  <a:rPr lang="it-IT" sz="1200" i="1" dirty="0"/>
                  <a:t>|k|</a:t>
                </a:r>
                <a:r>
                  <a:rPr lang="it-IT" sz="1200" i="1" baseline="30000" dirty="0"/>
                  <a:t>2</a:t>
                </a:r>
                <a:r>
                  <a:rPr lang="it-IT" sz="1200" i="1" dirty="0"/>
                  <a:t> </a:t>
                </a:r>
                <a:r>
                  <a:rPr lang="it-IT" sz="1200" i="1" dirty="0" smtClean="0"/>
                  <a:t>&gt; </a:t>
                </a:r>
                <a:r>
                  <a:rPr lang="el-GR" sz="1200" i="1" dirty="0"/>
                  <a:t>η</a:t>
                </a:r>
                <a:r>
                  <a:rPr lang="it-IT" sz="1200" i="1" baseline="30000" dirty="0"/>
                  <a:t>2</a:t>
                </a:r>
              </a:p>
            </p:txBody>
          </p:sp>
        </p:grpSp>
        <p:sp>
          <p:nvSpPr>
            <p:cNvPr id="15" name="Segnaposto contenuto 5"/>
            <p:cNvSpPr txBox="1">
              <a:spLocks/>
            </p:cNvSpPr>
            <p:nvPr/>
          </p:nvSpPr>
          <p:spPr>
            <a:xfrm rot="16200000">
              <a:off x="4625879" y="2217030"/>
              <a:ext cx="1074253" cy="318726"/>
            </a:xfrm>
            <a:prstGeom prst="rect">
              <a:avLst/>
            </a:prstGeom>
            <a:solidFill>
              <a:schemeClr val="bg1"/>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buClr>
                  <a:schemeClr val="bg2">
                    <a:lumMod val="75000"/>
                  </a:schemeClr>
                </a:buClr>
                <a:buFont typeface="Arial"/>
                <a:buNone/>
              </a:pPr>
              <a:r>
                <a:rPr lang="it-IT" sz="1400" i="1" dirty="0" smtClean="0"/>
                <a:t>s</a:t>
              </a:r>
              <a:r>
                <a:rPr lang="it-IT" sz="1400" i="1" baseline="-25000" dirty="0" smtClean="0"/>
                <a:t>through</a:t>
              </a:r>
              <a:r>
                <a:rPr lang="it-IT" sz="1400" i="1" dirty="0" smtClean="0"/>
                <a:t>(</a:t>
              </a:r>
              <a:r>
                <a:rPr lang="it-IT" sz="1400" i="1" dirty="0" smtClean="0">
                  <a:latin typeface="Symbol" panose="05050102010706020507" pitchFamily="18" charset="2"/>
                </a:rPr>
                <a:t>n</a:t>
              </a:r>
              <a:r>
                <a:rPr lang="it-IT" sz="1400" i="1" dirty="0" smtClean="0"/>
                <a:t>=</a:t>
              </a:r>
              <a:r>
                <a:rPr lang="it-IT" sz="1400" i="1" dirty="0" smtClean="0">
                  <a:latin typeface="Symbol" panose="05050102010706020507" pitchFamily="18" charset="2"/>
                </a:rPr>
                <a:t>n</a:t>
              </a:r>
              <a:r>
                <a:rPr lang="it-IT" sz="1400" i="1" baseline="-25000" dirty="0" smtClean="0"/>
                <a:t>0</a:t>
              </a:r>
              <a:r>
                <a:rPr lang="it-IT" sz="1400" i="1" dirty="0" smtClean="0"/>
                <a:t>)</a:t>
              </a:r>
              <a:endParaRPr lang="it-IT" sz="1400" i="1" baseline="-25000" dirty="0"/>
            </a:p>
          </p:txBody>
        </p:sp>
      </p:grpSp>
      <p:sp>
        <p:nvSpPr>
          <p:cNvPr id="22" name="Rectangle 21"/>
          <p:cNvSpPr/>
          <p:nvPr/>
        </p:nvSpPr>
        <p:spPr>
          <a:xfrm>
            <a:off x="6112303" y="1231983"/>
            <a:ext cx="2750654" cy="262014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21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10774</TotalTime>
  <Words>1855</Words>
  <Application>Microsoft Office PowerPoint</Application>
  <PresentationFormat>On-screen Show (4:3)</PresentationFormat>
  <Paragraphs>201</Paragraphs>
  <Slides>12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Centro Fermi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Progetto</dc:title>
  <dc:creator>Giancarlo Righini</dc:creator>
  <cp:lastModifiedBy>Gualtiero</cp:lastModifiedBy>
  <cp:revision>230</cp:revision>
  <dcterms:created xsi:type="dcterms:W3CDTF">2015-11-27T18:27:11Z</dcterms:created>
  <dcterms:modified xsi:type="dcterms:W3CDTF">2018-12-14T16:15:58Z</dcterms:modified>
</cp:coreProperties>
</file>