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Lst>
  <p:sldSz cx="9144000" cy="5143500" type="screen16x9"/>
  <p:notesSz cx="6858000" cy="9144000"/>
  <p:embeddedFontLst>
    <p:embeddedFont>
      <p:font typeface="Georgia" pitchFamily="18"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milia Mejia Padilla" initials="" lastIdx="1" clrIdx="0"/>
  <p:cmAuthor id="1" name="Emiliano D'Onofrio"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944" autoAdjust="0"/>
  </p:normalViewPr>
  <p:slideViewPr>
    <p:cSldViewPr snapToGrid="0">
      <p:cViewPr>
        <p:scale>
          <a:sx n="71" d="100"/>
          <a:sy n="71" d="100"/>
        </p:scale>
        <p:origin x="-1356" y="-444"/>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8-10-02T19:58:13.496" idx="1">
    <p:pos x="6000" y="0"/>
    <p:text>tra le celle c'è laK,L,M</p:text>
  </p:cm>
  <p:cm authorId="1" dt="2018-10-02T19:58:13.496" idx="1">
    <p:pos x="6000" y="100"/>
    <p:text>Sì</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38000"/>
              </a:lnSpc>
              <a:spcBef>
                <a:spcPts val="0"/>
              </a:spcBef>
              <a:spcAft>
                <a:spcPts val="0"/>
              </a:spcAft>
              <a:buClr>
                <a:schemeClr val="dk1"/>
              </a:buClr>
              <a:buSzPts val="1100"/>
              <a:buFont typeface="Arial"/>
              <a:buNone/>
            </a:pPr>
            <a:r>
              <a:rPr lang="it" sz="1400" dirty="0">
                <a:solidFill>
                  <a:schemeClr val="dk1"/>
                </a:solidFill>
              </a:rPr>
              <a:t>Come sappiamo, il progetto EEE permette agli studenti di analizzare un numero consistente di dati e di condividere eventuali analisi finali grazie alle camere per il rilevamento dei raggi cosmici(telescopi) e  ad una piattaforma multimediale. Questa permette anche agli studenti che non hanno camere funzionali per il rilevamento dei raggi di partecipare analizzando i dati condivisi.</a:t>
            </a:r>
            <a:endParaRPr sz="1400">
              <a:solidFill>
                <a:schemeClr val="dk1"/>
              </a:solidFill>
            </a:endParaRPr>
          </a:p>
          <a:p>
            <a:pPr marL="0" lvl="0" indent="0" algn="l" rtl="0">
              <a:lnSpc>
                <a:spcPct val="138000"/>
              </a:lnSpc>
              <a:spcBef>
                <a:spcPts val="0"/>
              </a:spcBef>
              <a:spcAft>
                <a:spcPts val="0"/>
              </a:spcAft>
              <a:buClr>
                <a:schemeClr val="dk1"/>
              </a:buClr>
              <a:buSzPts val="1100"/>
              <a:buFont typeface="Arial"/>
              <a:buNone/>
            </a:pPr>
            <a:r>
              <a:rPr lang="it" sz="1400" dirty="0">
                <a:solidFill>
                  <a:schemeClr val="dk1"/>
                </a:solidFill>
              </a:rPr>
              <a:t>A causa di problemi tecnici non abbiamo potuto usufruire del telescopio presente nel nostro plesso scolastico, ci siamo dunque serviti della piattaforma utilizzando dati di altri telescopi aderenti al progetto.</a:t>
            </a:r>
            <a:endParaRPr sz="1400">
              <a:solidFill>
                <a:schemeClr val="dk1"/>
              </a:solidFill>
            </a:endParaRPr>
          </a:p>
          <a:p>
            <a:pPr marL="0" lvl="0" indent="0" algn="l" rtl="0">
              <a:lnSpc>
                <a:spcPct val="138000"/>
              </a:lnSpc>
              <a:spcBef>
                <a:spcPts val="0"/>
              </a:spcBef>
              <a:spcAft>
                <a:spcPts val="0"/>
              </a:spcAft>
              <a:buClr>
                <a:schemeClr val="dk1"/>
              </a:buClr>
              <a:buSzPts val="1100"/>
              <a:buFont typeface="Arial"/>
              <a:buNone/>
            </a:pPr>
            <a:r>
              <a:rPr lang="it" sz="1400" dirty="0">
                <a:solidFill>
                  <a:schemeClr val="dk1"/>
                </a:solidFill>
              </a:rPr>
              <a:t>La settimana dal 5 al 9 Febbraio 2018, in occasione della </a:t>
            </a:r>
            <a:r>
              <a:rPr lang="it" sz="1400" i="1" dirty="0">
                <a:solidFill>
                  <a:schemeClr val="dk1"/>
                </a:solidFill>
              </a:rPr>
              <a:t>International muon week</a:t>
            </a:r>
            <a:r>
              <a:rPr lang="it" sz="1400" dirty="0">
                <a:solidFill>
                  <a:schemeClr val="dk1"/>
                </a:solidFill>
              </a:rPr>
              <a:t>, ci è stato proposto di partecipare ad un bando esteso a tutte le scuole aderenti al progetto EEE (Extreme Energy Events), per calcolare il valore della velocità del muone e oggi vi vorremmo esporre la nostra esperienza.</a:t>
            </a:r>
            <a:endParaRPr sz="1400" b="1">
              <a:solidFill>
                <a:schemeClr val="dk1"/>
              </a:solidFill>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4383d8d7b6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4383d8d7b6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it">
                <a:solidFill>
                  <a:schemeClr val="dk1"/>
                </a:solidFill>
              </a:rPr>
              <a:t>Per poter osservare l’andamento della velocità e verificare che la frequenza massima rientrasse nei parametri, si sovrappongono le due curve (la prima in blu e la seconda con i dati sperimentali in rosso); per poi calcolare la distanza che intercorre tra la seconda e la prima curva attraverso la formula </a:t>
            </a:r>
            <a:r>
              <a:rPr lang="it" b="1" i="1">
                <a:solidFill>
                  <a:schemeClr val="dk1"/>
                </a:solidFill>
              </a:rPr>
              <a:t>f(x)-y</a:t>
            </a:r>
            <a:r>
              <a:rPr lang="it">
                <a:solidFill>
                  <a:schemeClr val="dk1"/>
                </a:solidFill>
              </a:rPr>
              <a:t>. Per ottenere una migliore distribuzione sperimentale delle frequenze e ottimizzare la distanza tra le due curve abbiamo dunque calcolato la somma di tutti i quadrati dei minimi delle distanze ottenute (la scelta di lavorare con i quadrati è stata attuata per evitare che segni opposti modificassero il risultato finale).In seguito grazie al componente ‘risolutore’ abbiamo modificato i valori di a,b e c in base alla somma dei quadrati delle distanze.Questo passaggio ci ha permesso di osservare la distribuzione media delle frequenze e quindi di indicarci l’andamento della velocità del muone.</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424d6f30e7_1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424d6f30e7_1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it" dirty="0">
                <a:solidFill>
                  <a:schemeClr val="dk1"/>
                </a:solidFill>
              </a:rPr>
              <a:t>Per poter osservare l’andamento della velocità e verificare che la frequenza massima rientrasse nei parametri, si sovrappongono le due curve (la prima in blu e la seconda con i dati sperimentali in rosso); per poi calcolare la distanza che intercorre tra la seconda e la prima curva attraverso la formula </a:t>
            </a:r>
            <a:r>
              <a:rPr lang="it" b="1" i="1" dirty="0">
                <a:solidFill>
                  <a:schemeClr val="dk1"/>
                </a:solidFill>
              </a:rPr>
              <a:t>f(x)-y</a:t>
            </a:r>
            <a:r>
              <a:rPr lang="it" dirty="0">
                <a:solidFill>
                  <a:schemeClr val="dk1"/>
                </a:solidFill>
              </a:rPr>
              <a:t>. Per ottenere una migliore distribuzione sperimentale delle frequenze e ottimizzare la distanza tra le due curve abbiamo dunque calcolato la somma di tutti i quadrati dei minimi delle distanze ottenute (la scelta di lavorare con i quadrati è stata attuata per evitare che segni opposti modificassero il risultato finale).In seguito grazie al componente ‘risolutore’ abbiamo modificato i valori di a,b e c in base alla somma dei quadrati delle distanze.Questo passaggio ci ha permesso di osservare la distribuzione media delle frequenze e quindi di indicarci l’andamento della velocità del muone.</a:t>
            </a: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436c75d174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436c75d174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38000"/>
              </a:lnSpc>
              <a:spcBef>
                <a:spcPts val="0"/>
              </a:spcBef>
              <a:spcAft>
                <a:spcPts val="0"/>
              </a:spcAft>
              <a:buClr>
                <a:schemeClr val="dk1"/>
              </a:buClr>
              <a:buSzPts val="1100"/>
              <a:buFont typeface="Arial"/>
              <a:buNone/>
            </a:pPr>
            <a:r>
              <a:rPr lang="it">
                <a:solidFill>
                  <a:schemeClr val="dk1"/>
                </a:solidFill>
              </a:rPr>
              <a:t>In seguito abbiamo stabilito, in base ai dati di questo primo grafico ottenuto,i parametri a, b e c.</a:t>
            </a:r>
            <a:endParaRPr>
              <a:solidFill>
                <a:schemeClr val="dk1"/>
              </a:solidFill>
            </a:endParaRPr>
          </a:p>
          <a:p>
            <a:pPr marL="0" lvl="0" indent="0" algn="l" rtl="0">
              <a:lnSpc>
                <a:spcPct val="138000"/>
              </a:lnSpc>
              <a:spcBef>
                <a:spcPts val="0"/>
              </a:spcBef>
              <a:spcAft>
                <a:spcPts val="0"/>
              </a:spcAft>
              <a:buNone/>
            </a:pPr>
            <a:r>
              <a:rPr lang="it">
                <a:solidFill>
                  <a:schemeClr val="dk1"/>
                </a:solidFill>
              </a:rPr>
              <a:t>Seguendo poi la formula della curva gaussiana abbiamo calcolato la </a:t>
            </a:r>
            <a:r>
              <a:rPr lang="it" b="1">
                <a:solidFill>
                  <a:schemeClr val="dk1"/>
                </a:solidFill>
              </a:rPr>
              <a:t>frequenza attesa</a:t>
            </a:r>
            <a:r>
              <a:rPr lang="it">
                <a:solidFill>
                  <a:schemeClr val="dk1"/>
                </a:solidFill>
              </a:rPr>
              <a:t> grazie alle funzioni di Excel,sostituendo i valori di </a:t>
            </a:r>
            <a:r>
              <a:rPr lang="it" i="1">
                <a:solidFill>
                  <a:schemeClr val="dk1"/>
                </a:solidFill>
              </a:rPr>
              <a:t>a</a:t>
            </a:r>
            <a:r>
              <a:rPr lang="it">
                <a:solidFill>
                  <a:schemeClr val="dk1"/>
                </a:solidFill>
              </a:rPr>
              <a:t>,</a:t>
            </a:r>
            <a:r>
              <a:rPr lang="it" i="1">
                <a:solidFill>
                  <a:schemeClr val="dk1"/>
                </a:solidFill>
              </a:rPr>
              <a:t>b,c</a:t>
            </a:r>
            <a:r>
              <a:rPr lang="it">
                <a:solidFill>
                  <a:schemeClr val="dk1"/>
                </a:solidFill>
              </a:rPr>
              <a:t> con i parametri ottenuti. Abbiamo così creato un nuovo grafico (istogramma a linea continua) che ha sull’asse delle </a:t>
            </a:r>
            <a:r>
              <a:rPr lang="it" i="1">
                <a:solidFill>
                  <a:schemeClr val="dk1"/>
                </a:solidFill>
              </a:rPr>
              <a:t>x</a:t>
            </a:r>
            <a:r>
              <a:rPr lang="it">
                <a:solidFill>
                  <a:schemeClr val="dk1"/>
                </a:solidFill>
              </a:rPr>
              <a:t> le stesse classi ma sull’asse delle</a:t>
            </a:r>
            <a:r>
              <a:rPr lang="it" i="1">
                <a:solidFill>
                  <a:schemeClr val="dk1"/>
                </a:solidFill>
              </a:rPr>
              <a:t> y </a:t>
            </a:r>
            <a:r>
              <a:rPr lang="it">
                <a:solidFill>
                  <a:schemeClr val="dk1"/>
                </a:solidFill>
              </a:rPr>
              <a:t>le</a:t>
            </a:r>
            <a:r>
              <a:rPr lang="it" i="1">
                <a:solidFill>
                  <a:schemeClr val="dk1"/>
                </a:solidFill>
              </a:rPr>
              <a:t> f(x)</a:t>
            </a:r>
            <a:r>
              <a:rPr lang="it">
                <a:solidFill>
                  <a:schemeClr val="dk1"/>
                </a:solidFill>
              </a:rPr>
              <a:t> appena calcolate.Per verificare che la frequenza massima rientrasse nei parametri, abbiamo sovrapposto le due curve (la prima riguardante i dati attesi in blu e la seconda i dati sperimentali in rosso). Poi abbiamo calcolato la somma di tutti i quadrati dei minimi delle distanze ottenute e modificato i valori di a,b e c, Possiamo così osservare l’andamento della velocità del muone.</a:t>
            </a:r>
            <a:endParaRPr>
              <a:solidFill>
                <a:schemeClr val="dk1"/>
              </a:solidFill>
            </a:endParaRPr>
          </a:p>
          <a:p>
            <a:pPr marL="0" lvl="0" indent="0" algn="l" rtl="0">
              <a:lnSpc>
                <a:spcPct val="138000"/>
              </a:lnSpc>
              <a:spcBef>
                <a:spcPts val="0"/>
              </a:spcBef>
              <a:spcAft>
                <a:spcPts val="0"/>
              </a:spcAft>
              <a:buNone/>
            </a:pPr>
            <a:r>
              <a:rPr lang="it">
                <a:solidFill>
                  <a:schemeClr val="dk1"/>
                </a:solidFill>
              </a:rPr>
              <a:t>In primo luogo osserviamo che, i valori ottenuti dal calcolo della media aritmetica tra le due velocità raccolte dal telescopio (29,15857 cm/ns nel giorno 20/03/18 e 29,0833 cm/ns nel giorno 19/02/18), si posizionano tutti in prossimità della curva attesa (curva gaussiana).</a:t>
            </a:r>
            <a:endParaRPr>
              <a:solidFill>
                <a:schemeClr val="dk1"/>
              </a:solidFill>
            </a:endParaRPr>
          </a:p>
          <a:p>
            <a:pPr marL="0" lvl="0" indent="0" algn="l" rtl="0">
              <a:lnSpc>
                <a:spcPct val="138000"/>
              </a:lnSpc>
              <a:spcBef>
                <a:spcPts val="0"/>
              </a:spcBef>
              <a:spcAft>
                <a:spcPts val="0"/>
              </a:spcAft>
              <a:buNone/>
            </a:pPr>
            <a:r>
              <a:rPr lang="it">
                <a:solidFill>
                  <a:schemeClr val="dk1"/>
                </a:solidFill>
              </a:rPr>
              <a:t>Come evidenzia il secondo grafico inoltre, i valori hanno mediamente la stessa frequenza di classi di velocità e perciò seguono lo stesso andamento (distribuendosi maggiormente attorno alle classi da 25 a 32 circa).Questo denota la mancanza di errori casuali, ossia di misurazione errata da parte dello strumento ( che nel nostro caso è la camera di rilevamento di raggi cosmici).</a:t>
            </a:r>
            <a:endParaRPr>
              <a:solidFill>
                <a:schemeClr val="dk1"/>
              </a:solidFill>
            </a:endParaRPr>
          </a:p>
          <a:p>
            <a:pPr marL="0" lvl="0" indent="0" algn="l" rtl="0">
              <a:lnSpc>
                <a:spcPct val="138000"/>
              </a:lnSpc>
              <a:spcBef>
                <a:spcPts val="0"/>
              </a:spcBef>
              <a:spcAft>
                <a:spcPts val="0"/>
              </a:spcAft>
              <a:buNone/>
            </a:pPr>
            <a:r>
              <a:rPr lang="it">
                <a:solidFill>
                  <a:schemeClr val="dk1"/>
                </a:solidFill>
              </a:rPr>
              <a:t>Si noti che i valori delle velocità medie sono numericamente molto vicini, ad indicare che la velocità del muone non è quindi sostanzialmente influenzata dall’inclinazione dell’asse terrestre.</a:t>
            </a:r>
            <a:endParaRPr>
              <a:solidFill>
                <a:schemeClr val="dk1"/>
              </a:solidFill>
            </a:endParaRPr>
          </a:p>
          <a:p>
            <a:pPr marL="0" lvl="0" indent="0" algn="l" rtl="0">
              <a:lnSpc>
                <a:spcPct val="138000"/>
              </a:lnSpc>
              <a:spcBef>
                <a:spcPts val="0"/>
              </a:spcBef>
              <a:spcAft>
                <a:spcPts val="0"/>
              </a:spcAft>
              <a:buNone/>
            </a:pPr>
            <a:endParaRPr>
              <a:solidFill>
                <a:schemeClr val="dk1"/>
              </a:solidFill>
            </a:endParaRPr>
          </a:p>
          <a:p>
            <a:pPr marL="0" lvl="0" indent="0" algn="ctr" rtl="0">
              <a:lnSpc>
                <a:spcPct val="150000"/>
              </a:lnSpc>
              <a:spcBef>
                <a:spcPts val="0"/>
              </a:spcBef>
              <a:spcAft>
                <a:spcPts val="0"/>
              </a:spcAft>
              <a:buClr>
                <a:schemeClr val="dk1"/>
              </a:buClr>
              <a:buSzPts val="1100"/>
              <a:buFont typeface="Arial"/>
              <a:buNone/>
            </a:pPr>
            <a:endParaRPr sz="1200" b="1">
              <a:solidFill>
                <a:schemeClr val="dk1"/>
              </a:solidFill>
            </a:endParaRPr>
          </a:p>
          <a:p>
            <a:pPr marL="0" lvl="0" indent="0" algn="just" rtl="0">
              <a:lnSpc>
                <a:spcPct val="150000"/>
              </a:lnSpc>
              <a:spcBef>
                <a:spcPts val="0"/>
              </a:spcBef>
              <a:spcAft>
                <a:spcPts val="0"/>
              </a:spcAft>
              <a:buClr>
                <a:schemeClr val="dk1"/>
              </a:buClr>
              <a:buSzPts val="1100"/>
              <a:buFont typeface="Arial"/>
              <a:buNone/>
            </a:pPr>
            <a:r>
              <a:rPr lang="it" sz="1200">
                <a:solidFill>
                  <a:schemeClr val="dk2"/>
                </a:solidFill>
              </a:rPr>
              <a:t>Si può affermare che i dati ottenuti siano dati veritieri. La definizione di muone afferma che la sua velocità è prossima a quella della luce (99,2%) e nel processo di analisi dati la velocità media è stata pari a 28,9✕10</a:t>
            </a:r>
            <a:r>
              <a:rPr lang="it" sz="1200" baseline="30000">
                <a:solidFill>
                  <a:schemeClr val="dk2"/>
                </a:solidFill>
              </a:rPr>
              <a:t>7</a:t>
            </a:r>
            <a:r>
              <a:rPr lang="it" sz="1200">
                <a:solidFill>
                  <a:schemeClr val="dk2"/>
                </a:solidFill>
              </a:rPr>
              <a:t> m/s, che risulta essere pari al 96,3% della velocità della luce. Questo errore potrebbe essere causato dal fatto che, nonostante i dati prelevati abbiano un</a:t>
            </a:r>
            <a:r>
              <a:rPr lang="it" sz="1200" i="1">
                <a:solidFill>
                  <a:schemeClr val="dk2"/>
                </a:solidFill>
              </a:rPr>
              <a:t> </a:t>
            </a:r>
            <a:r>
              <a:rPr lang="it" sz="1200">
                <a:solidFill>
                  <a:schemeClr val="dk2"/>
                </a:solidFill>
              </a:rPr>
              <a:t>Chi Square molto basso, non tutte le particelle che attraversano le camere sono dei muoni. Ciò altera le misure facendo ottenere risultati non perfetti. Infatti il risultato migliore sarebbe dovuto essere 29,8✕10</a:t>
            </a:r>
            <a:r>
              <a:rPr lang="it" sz="1200" baseline="30000">
                <a:solidFill>
                  <a:schemeClr val="dk2"/>
                </a:solidFill>
              </a:rPr>
              <a:t>7</a:t>
            </a:r>
            <a:r>
              <a:rPr lang="it" sz="1200">
                <a:solidFill>
                  <a:schemeClr val="dk2"/>
                </a:solidFill>
              </a:rPr>
              <a:t> m/s.</a:t>
            </a:r>
            <a:endParaRPr sz="1200" b="1">
              <a:solidFill>
                <a:schemeClr val="dk2"/>
              </a:solidFill>
            </a:endParaRPr>
          </a:p>
          <a:p>
            <a:pPr marL="0" lvl="0" indent="0" algn="l" rtl="0">
              <a:lnSpc>
                <a:spcPct val="138000"/>
              </a:lnSpc>
              <a:spcBef>
                <a:spcPts val="0"/>
              </a:spcBef>
              <a:spcAft>
                <a:spcPts val="0"/>
              </a:spcAft>
              <a:buNone/>
            </a:pPr>
            <a:endParaRPr>
              <a:solidFill>
                <a:schemeClr val="dk2"/>
              </a:solidFill>
            </a:endParaRPr>
          </a:p>
          <a:p>
            <a:pPr marL="0" lvl="0" indent="0" algn="l" rtl="0">
              <a:lnSpc>
                <a:spcPct val="115000"/>
              </a:lnSpc>
              <a:spcBef>
                <a:spcPts val="0"/>
              </a:spcBef>
              <a:spcAft>
                <a:spcPts val="0"/>
              </a:spcAft>
              <a:buNone/>
            </a:pPr>
            <a:endParaRPr>
              <a:solidFill>
                <a:schemeClr val="dk2"/>
              </a:solidFill>
            </a:endParaRPr>
          </a:p>
          <a:p>
            <a:pPr marL="0" lvl="0" indent="0" algn="l" rtl="0">
              <a:lnSpc>
                <a:spcPct val="138000"/>
              </a:lnSpc>
              <a:spcBef>
                <a:spcPts val="0"/>
              </a:spcBef>
              <a:spcAft>
                <a:spcPts val="0"/>
              </a:spcAft>
              <a:buNone/>
            </a:pPr>
            <a:endParaRPr>
              <a:solidFill>
                <a:schemeClr val="dk2"/>
              </a:solidFill>
            </a:endParaRPr>
          </a:p>
          <a:p>
            <a:pPr marL="0" lvl="0" indent="0" algn="l" rtl="0">
              <a:lnSpc>
                <a:spcPct val="115000"/>
              </a:lnSpc>
              <a:spcBef>
                <a:spcPts val="0"/>
              </a:spcBef>
              <a:spcAft>
                <a:spcPts val="0"/>
              </a:spcAft>
              <a:buNone/>
            </a:pPr>
            <a:endParaRPr>
              <a:solidFill>
                <a:schemeClr val="dk2"/>
              </a:solidFill>
            </a:endParaRPr>
          </a:p>
          <a:p>
            <a:pPr marL="0" lvl="0" indent="0" algn="l" rtl="0">
              <a:lnSpc>
                <a:spcPct val="138000"/>
              </a:lnSpc>
              <a:spcBef>
                <a:spcPts val="0"/>
              </a:spcBef>
              <a:spcAft>
                <a:spcPts val="0"/>
              </a:spcAft>
              <a:buClr>
                <a:schemeClr val="dk1"/>
              </a:buClr>
              <a:buSzPts val="1100"/>
              <a:buFont typeface="Arial"/>
              <a:buNone/>
            </a:pPr>
            <a:endParaRPr>
              <a:solidFill>
                <a:schemeClr val="dk2"/>
              </a:solidFill>
            </a:endParaRPr>
          </a:p>
          <a:p>
            <a:pPr marL="0" lvl="0" indent="0" algn="l" rtl="0">
              <a:spcBef>
                <a:spcPts val="0"/>
              </a:spcBef>
              <a:spcAft>
                <a:spcPts val="0"/>
              </a:spcAft>
              <a:buNone/>
            </a:pPr>
            <a:endParaRPr>
              <a:solidFill>
                <a:schemeClr val="dk2"/>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4385747d70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4385747d7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24d6f30e7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24d6f30e7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Clr>
                <a:schemeClr val="dk1"/>
              </a:buClr>
              <a:buSzPts val="1100"/>
              <a:buFont typeface="Arial"/>
              <a:buNone/>
            </a:pPr>
            <a:r>
              <a:rPr lang="it" sz="1200" dirty="0"/>
              <a:t>Si può trovare la velocità media dei muoni attraverso la formula v=𝚫s/𝚫t. Per applicare questa formula abbiamo utilizzato la lunghezza della traccia percorsa dal muone (Track Length) e il tempo di volo (Time Of Flight).</a:t>
            </a:r>
            <a:endParaRPr sz="1200"/>
          </a:p>
          <a:p>
            <a:pPr marL="0" lvl="0" indent="0" algn="just" rtl="0">
              <a:lnSpc>
                <a:spcPct val="150000"/>
              </a:lnSpc>
              <a:spcBef>
                <a:spcPts val="0"/>
              </a:spcBef>
              <a:spcAft>
                <a:spcPts val="0"/>
              </a:spcAft>
              <a:buClr>
                <a:schemeClr val="dk1"/>
              </a:buClr>
              <a:buSzPts val="1100"/>
              <a:buFont typeface="Arial"/>
              <a:buNone/>
            </a:pPr>
            <a:r>
              <a:rPr lang="it" sz="1200" dirty="0"/>
              <a:t>Abbiamo inoltre selezionato  le tracce migliori imponendo un taglio sulle variabili Chi Square e Run Number per evitare di scaricare una quantità eccessiva di dati (difficili da gestire con Excel). Inoltre abbiamo effettuato un taglio alla variabile Time Of Flight rendendola &gt; 0 per non considerare i muoni che attraversano il telescopio dalla camera inferiore (Bottom) a quella superiore (Top). Così facendo le velocità sono tutte positive.</a:t>
            </a:r>
            <a:r>
              <a:rPr lang="it" sz="1400" dirty="0"/>
              <a:t> “Grazie cronologia delle versioni”</a:t>
            </a:r>
            <a:endParaRPr sz="1400"/>
          </a:p>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4381d31ba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4381d31ba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Clr>
                <a:schemeClr val="dk1"/>
              </a:buClr>
              <a:buSzPts val="1100"/>
              <a:buFont typeface="Arial"/>
              <a:buNone/>
            </a:pPr>
            <a:r>
              <a:rPr lang="it" sz="1200" dirty="0"/>
              <a:t>Si può trovare la velocità media dei muoni attraverso la formula v=𝚫s/𝚫t. Per applicare questa formula abbiamo utilizzato la lunghezza della traccia percorsa dal muone (Track Length) e il tempo di volo (Time Of Flight).</a:t>
            </a:r>
            <a:endParaRPr sz="1200"/>
          </a:p>
          <a:p>
            <a:pPr marL="0" lvl="0" indent="0" algn="just" rtl="0">
              <a:lnSpc>
                <a:spcPct val="150000"/>
              </a:lnSpc>
              <a:spcBef>
                <a:spcPts val="0"/>
              </a:spcBef>
              <a:spcAft>
                <a:spcPts val="0"/>
              </a:spcAft>
              <a:buClr>
                <a:schemeClr val="dk1"/>
              </a:buClr>
              <a:buSzPts val="1100"/>
              <a:buFont typeface="Arial"/>
              <a:buNone/>
            </a:pPr>
            <a:r>
              <a:rPr lang="it" sz="1200" dirty="0"/>
              <a:t>Abbiamo inoltre selezionato  le tracce migliori imponendo un taglio sulle variabili Chi Square e Run Number per evitare di scaricare una quantità eccessiva di dati (difficili da gestire con Excel). Inoltre abbiamo effettuato un taglio alla variabile Time Of Flight rendendola &gt; 0 per non considerare i muoni che attraversano il telescopio dalla camera inferiore (Bottom) a quella superiore (Top). Così facendo le velocità sono tutte positive.</a:t>
            </a:r>
            <a:r>
              <a:rPr lang="it" sz="1400" dirty="0"/>
              <a:t> </a:t>
            </a:r>
            <a:endParaRPr sz="1400"/>
          </a:p>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43609ce4a8_2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43609ce4a8_2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it" sz="1200">
                <a:solidFill>
                  <a:schemeClr val="dk1"/>
                </a:solidFill>
              </a:rPr>
              <a:t>Una volta scaricati su una pagine excel i dati del Time of Flight e Track Lenght del telescopio e disposti in caselle separate, si procede calcolando la velocità. Così seguendo la formula v=/\s/ /\t, attraverso le funzioni di Excel, abbiamo ricavato la velocità di ogni singolo muone. Ottenute le velocità possiamo ricavare la velocità media di tutti i dati. </a:t>
            </a:r>
            <a:endParaRPr sz="1200">
              <a:solidFill>
                <a:schemeClr val="dk1"/>
              </a:solidFill>
            </a:endParaRPr>
          </a:p>
          <a:p>
            <a:pPr marL="0" lvl="0" indent="0" algn="l" rtl="0">
              <a:lnSpc>
                <a:spcPct val="115000"/>
              </a:lnSpc>
              <a:spcBef>
                <a:spcPts val="1600"/>
              </a:spcBef>
              <a:spcAft>
                <a:spcPts val="0"/>
              </a:spcAft>
              <a:buClr>
                <a:schemeClr val="dk1"/>
              </a:buClr>
              <a:buSzPts val="1100"/>
              <a:buFont typeface="Arial"/>
              <a:buNone/>
            </a:pPr>
            <a:r>
              <a:rPr lang="it" sz="1200">
                <a:solidFill>
                  <a:schemeClr val="dk1"/>
                </a:solidFill>
              </a:rPr>
              <a:t>Con quanta frequenza si ha una velocità di un determinato valore?Per rispondere a questa domanda bisogna dividere tutte le velocità in classi. Abbiamo preferito prendere le classi da 20,0 a 40,0 con un intervallo di 0,1 perché la classe più frequente è </a:t>
            </a:r>
            <a:r>
              <a:rPr lang="it" sz="1200" b="1" i="1" u="sng">
                <a:solidFill>
                  <a:schemeClr val="dk1"/>
                </a:solidFill>
              </a:rPr>
              <a:t>circa</a:t>
            </a:r>
            <a:r>
              <a:rPr lang="it" sz="1200">
                <a:solidFill>
                  <a:schemeClr val="dk1"/>
                </a:solidFill>
              </a:rPr>
              <a:t> 30. Grazie al componente di Excel</a:t>
            </a:r>
            <a:r>
              <a:rPr lang="it" sz="1200" i="1">
                <a:solidFill>
                  <a:schemeClr val="dk1"/>
                </a:solidFill>
              </a:rPr>
              <a:t> Analisi Dati </a:t>
            </a:r>
            <a:r>
              <a:rPr lang="it" sz="1200">
                <a:solidFill>
                  <a:schemeClr val="dk1"/>
                </a:solidFill>
              </a:rPr>
              <a:t>possiamo calcolare le frequenze delle velocità divise secondo le classi. Per migliorare il grafico si levano le frequenze iniziali(corrispondenti a ≤20) e le frequenze finali(corrispondenti a ≥40).</a:t>
            </a:r>
            <a:endParaRPr sz="1200">
              <a:solidFill>
                <a:schemeClr val="dk1"/>
              </a:solidFill>
            </a:endParaRPr>
          </a:p>
          <a:p>
            <a:pPr marL="0" lvl="0" indent="0" algn="l" rtl="0">
              <a:spcBef>
                <a:spcPts val="16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424d6f30e7_1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424d6f30e7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a:t>Possiamo osservare l’andamento della frequenza della velocità attraverso un istogramma in cui abbiamo riportato sull’asse delle x la velocità in base alla divisione in classi (da 20,1 a 39,9) e nell’asse delle y la frequenza.</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424d6f30e7_1_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424d6f30e7_1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it"/>
              <a:t>Si può notare che i valori tendono a distribuirsi seguendo la curva gaussiana, la cui formula è</a:t>
            </a:r>
            <a:endParaRPr/>
          </a:p>
          <a:p>
            <a:pPr marL="0" lvl="0" indent="0" algn="l" rtl="0">
              <a:lnSpc>
                <a:spcPct val="115000"/>
              </a:lnSpc>
              <a:spcBef>
                <a:spcPts val="0"/>
              </a:spcBef>
              <a:spcAft>
                <a:spcPts val="0"/>
              </a:spcAft>
              <a:buClr>
                <a:schemeClr val="dk1"/>
              </a:buClr>
              <a:buSzPts val="1100"/>
              <a:buFont typeface="Arial"/>
              <a:buNone/>
            </a:pPr>
            <a:r>
              <a:rPr lang="it"/>
              <a:t>y = ae^ , in cui a è la frequenza massima, b è il valore medio delle velocità e c è lo scarto</a:t>
            </a:r>
            <a:endParaRPr/>
          </a:p>
          <a:p>
            <a:pPr marL="0" lvl="0" indent="0" algn="l" rtl="0">
              <a:lnSpc>
                <a:spcPct val="115000"/>
              </a:lnSpc>
              <a:spcBef>
                <a:spcPts val="0"/>
              </a:spcBef>
              <a:spcAft>
                <a:spcPts val="0"/>
              </a:spcAft>
              <a:buClr>
                <a:schemeClr val="dk1"/>
              </a:buClr>
              <a:buSzPts val="1100"/>
              <a:buFont typeface="Arial"/>
              <a:buNone/>
            </a:pPr>
            <a:r>
              <a:rPr lang="it"/>
              <a:t>quadratico medio delle velocità (σ). </a:t>
            </a:r>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4383d8d7b6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4383d8d7b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4383d8d7b6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4383d8d7b6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it">
                <a:solidFill>
                  <a:schemeClr val="dk1"/>
                </a:solidFill>
              </a:rPr>
              <a:t>Per poter osservare l’andamento della velocità e verificare che la frequenza massima rientrasse nei parametri, si sovrappongono le due curve (la prima in blu e la seconda con i dati sperimentali in rosso); per poi calcolare la distanza che intercorre tra la seconda e la prima curva attraverso la formula </a:t>
            </a:r>
            <a:r>
              <a:rPr lang="it" b="1" i="1">
                <a:solidFill>
                  <a:schemeClr val="dk1"/>
                </a:solidFill>
              </a:rPr>
              <a:t>f(x)-y</a:t>
            </a:r>
            <a:r>
              <a:rPr lang="it">
                <a:solidFill>
                  <a:schemeClr val="dk1"/>
                </a:solidFill>
              </a:rPr>
              <a:t>. Per ottenere una migliore distribuzione sperimentale delle frequenze e ottimizzare la distanza tra le due curve abbiamo dunque calcolato la somma di tutti i quadrati dei minimi delle distanze ottenute (la scelta di lavorare con i quadrati è stata attuata per evitare che segni opposti modificassero il risultato finale).In seguito grazie al componente ‘risolutore’ abbiamo modificato i valori di a,b e c in base alla somma dei quadrati delle distanze.Questo passaggio ci ha permesso di osservare la distribuzione media delle frequenze e quindi di indicarci l’andamento della velocità del muone.</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43858899f1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43858899f1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mc:Choice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Requires="p14">
      <p:transition spd="slow" p14:dur="1500">
        <p:fade thruBlk="1"/>
      </p:transition>
    </mc:Choice>
    <mc:Fallback>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1.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49500" y="963000"/>
            <a:ext cx="8445000" cy="873000"/>
          </a:xfrm>
          <a:prstGeom prst="rect">
            <a:avLst/>
          </a:prstGeom>
          <a:noFill/>
        </p:spPr>
        <p:txBody>
          <a:bodyPr spcFirstLastPara="1" wrap="square" lIns="91425" tIns="91425" rIns="91425" bIns="91425" anchor="b" anchorCtr="0">
            <a:noAutofit/>
          </a:bodyPr>
          <a:lstStyle/>
          <a:p>
            <a:pPr marL="0" lvl="0" indent="0" algn="ctr" rtl="0">
              <a:spcBef>
                <a:spcPts val="0"/>
              </a:spcBef>
              <a:spcAft>
                <a:spcPts val="0"/>
              </a:spcAft>
              <a:buNone/>
            </a:pPr>
            <a:r>
              <a:rPr lang="it" sz="4800" b="1">
                <a:solidFill>
                  <a:srgbClr val="FF0000"/>
                </a:solidFill>
                <a:latin typeface="Georgia"/>
                <a:ea typeface="Georgia"/>
                <a:cs typeface="Georgia"/>
                <a:sym typeface="Georgia"/>
              </a:rPr>
              <a:t>The speed of muons</a:t>
            </a:r>
            <a:endParaRPr sz="4800" b="1">
              <a:solidFill>
                <a:srgbClr val="FF0000"/>
              </a:solidFill>
              <a:latin typeface="Georgia"/>
              <a:ea typeface="Georgia"/>
              <a:cs typeface="Georgia"/>
              <a:sym typeface="Georgia"/>
            </a:endParaRPr>
          </a:p>
          <a:p>
            <a:pPr marL="0" lvl="0" indent="0" algn="ctr" rtl="0">
              <a:spcBef>
                <a:spcPts val="0"/>
              </a:spcBef>
              <a:spcAft>
                <a:spcPts val="0"/>
              </a:spcAft>
              <a:buNone/>
            </a:pPr>
            <a:r>
              <a:rPr lang="it" sz="2400" b="1">
                <a:solidFill>
                  <a:srgbClr val="FF0000"/>
                </a:solidFill>
                <a:latin typeface="Georgia"/>
                <a:ea typeface="Georgia"/>
                <a:cs typeface="Georgia"/>
                <a:sym typeface="Georgia"/>
              </a:rPr>
              <a:t>project </a:t>
            </a:r>
            <a:r>
              <a:rPr lang="it" sz="2400" b="1">
                <a:solidFill>
                  <a:schemeClr val="lt1"/>
                </a:solidFill>
                <a:latin typeface="Georgia"/>
                <a:ea typeface="Georgia"/>
                <a:cs typeface="Georgia"/>
                <a:sym typeface="Georgia"/>
              </a:rPr>
              <a:t>E</a:t>
            </a:r>
            <a:r>
              <a:rPr lang="it" sz="2400" b="1">
                <a:solidFill>
                  <a:srgbClr val="FF0000"/>
                </a:solidFill>
                <a:latin typeface="Georgia"/>
                <a:ea typeface="Georgia"/>
                <a:cs typeface="Georgia"/>
                <a:sym typeface="Georgia"/>
              </a:rPr>
              <a:t>xtreme</a:t>
            </a:r>
            <a:r>
              <a:rPr lang="it" sz="2400" b="1">
                <a:solidFill>
                  <a:schemeClr val="lt1"/>
                </a:solidFill>
                <a:latin typeface="Georgia"/>
                <a:ea typeface="Georgia"/>
                <a:cs typeface="Georgia"/>
                <a:sym typeface="Georgia"/>
              </a:rPr>
              <a:t> E</a:t>
            </a:r>
            <a:r>
              <a:rPr lang="it" sz="2400" b="1">
                <a:solidFill>
                  <a:srgbClr val="FF0000"/>
                </a:solidFill>
                <a:latin typeface="Georgia"/>
                <a:ea typeface="Georgia"/>
                <a:cs typeface="Georgia"/>
                <a:sym typeface="Georgia"/>
              </a:rPr>
              <a:t>nergy </a:t>
            </a:r>
            <a:r>
              <a:rPr lang="it" sz="2400" b="1">
                <a:solidFill>
                  <a:schemeClr val="lt1"/>
                </a:solidFill>
                <a:latin typeface="Georgia"/>
                <a:ea typeface="Georgia"/>
                <a:cs typeface="Georgia"/>
                <a:sym typeface="Georgia"/>
              </a:rPr>
              <a:t>E</a:t>
            </a:r>
            <a:r>
              <a:rPr lang="it" sz="2400" b="1">
                <a:solidFill>
                  <a:srgbClr val="FF0000"/>
                </a:solidFill>
                <a:latin typeface="Georgia"/>
                <a:ea typeface="Georgia"/>
                <a:cs typeface="Georgia"/>
                <a:sym typeface="Georgia"/>
              </a:rPr>
              <a:t>vents - Liceo Scientifico Statale Bruno Touschek</a:t>
            </a:r>
            <a:endParaRPr sz="2400" b="1">
              <a:solidFill>
                <a:srgbClr val="FF0000"/>
              </a:solidFill>
              <a:latin typeface="Georgia"/>
              <a:ea typeface="Georgia"/>
              <a:cs typeface="Georgia"/>
              <a:sym typeface="Georgia"/>
            </a:endParaRPr>
          </a:p>
        </p:txBody>
      </p:sp>
      <p:sp>
        <p:nvSpPr>
          <p:cNvPr id="55" name="Google Shape;55;p13"/>
          <p:cNvSpPr txBox="1"/>
          <p:nvPr/>
        </p:nvSpPr>
        <p:spPr>
          <a:xfrm>
            <a:off x="498300" y="2205575"/>
            <a:ext cx="8147400" cy="2536200"/>
          </a:xfrm>
          <a:prstGeom prst="rect">
            <a:avLst/>
          </a:prstGeom>
          <a:noFill/>
          <a:ln>
            <a:noFill/>
          </a:ln>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it" sz="2000" b="1">
                <a:solidFill>
                  <a:srgbClr val="FF0000"/>
                </a:solidFill>
                <a:latin typeface="Georgia"/>
                <a:ea typeface="Georgia"/>
                <a:cs typeface="Georgia"/>
                <a:sym typeface="Georgia"/>
              </a:rPr>
              <a:t>Goal</a:t>
            </a:r>
            <a:endParaRPr sz="2000" b="1">
              <a:solidFill>
                <a:srgbClr val="FF0000"/>
              </a:solidFill>
              <a:latin typeface="Georgia"/>
              <a:ea typeface="Georgia"/>
              <a:cs typeface="Georgia"/>
              <a:sym typeface="Georgia"/>
            </a:endParaRPr>
          </a:p>
          <a:p>
            <a:pPr marL="0" lvl="0" indent="0" algn="ctr" rtl="0">
              <a:lnSpc>
                <a:spcPct val="150000"/>
              </a:lnSpc>
              <a:spcBef>
                <a:spcPts val="0"/>
              </a:spcBef>
              <a:spcAft>
                <a:spcPts val="0"/>
              </a:spcAft>
              <a:buNone/>
            </a:pPr>
            <a:r>
              <a:rPr lang="it" sz="1800">
                <a:solidFill>
                  <a:schemeClr val="lt1"/>
                </a:solidFill>
              </a:rPr>
              <a:t>to measure the average speed of muons from cosmic rays</a:t>
            </a:r>
            <a:endParaRPr sz="1800" b="1">
              <a:solidFill>
                <a:schemeClr val="lt1"/>
              </a:solidFill>
            </a:endParaRPr>
          </a:p>
          <a:p>
            <a:pPr marL="0" lvl="0" indent="0" algn="ctr" rtl="0">
              <a:lnSpc>
                <a:spcPct val="150000"/>
              </a:lnSpc>
              <a:spcBef>
                <a:spcPts val="0"/>
              </a:spcBef>
              <a:spcAft>
                <a:spcPts val="0"/>
              </a:spcAft>
              <a:buNone/>
            </a:pPr>
            <a:endParaRPr>
              <a:solidFill>
                <a:srgbClr val="FF0000"/>
              </a:solidFill>
            </a:endParaRPr>
          </a:p>
          <a:p>
            <a:pPr marL="0" lvl="0" indent="0" algn="ctr" rtl="0">
              <a:lnSpc>
                <a:spcPct val="150000"/>
              </a:lnSpc>
              <a:spcBef>
                <a:spcPts val="0"/>
              </a:spcBef>
              <a:spcAft>
                <a:spcPts val="0"/>
              </a:spcAft>
              <a:buNone/>
            </a:pPr>
            <a:r>
              <a:rPr lang="it" sz="2000" b="1">
                <a:solidFill>
                  <a:srgbClr val="FF0000"/>
                </a:solidFill>
                <a:latin typeface="Georgia"/>
                <a:ea typeface="Georgia"/>
                <a:cs typeface="Georgia"/>
                <a:sym typeface="Georgia"/>
              </a:rPr>
              <a:t>Method</a:t>
            </a:r>
            <a:endParaRPr sz="2000" b="1">
              <a:solidFill>
                <a:srgbClr val="FF0000"/>
              </a:solidFill>
              <a:latin typeface="Georgia"/>
              <a:ea typeface="Georgia"/>
              <a:cs typeface="Georgia"/>
              <a:sym typeface="Georgia"/>
            </a:endParaRPr>
          </a:p>
          <a:p>
            <a:pPr marL="0" lvl="0" indent="0" algn="ctr" rtl="0">
              <a:lnSpc>
                <a:spcPct val="150000"/>
              </a:lnSpc>
              <a:spcBef>
                <a:spcPts val="0"/>
              </a:spcBef>
              <a:spcAft>
                <a:spcPts val="0"/>
              </a:spcAft>
              <a:buNone/>
            </a:pPr>
            <a:r>
              <a:rPr lang="it" sz="1800">
                <a:solidFill>
                  <a:schemeClr val="lt1"/>
                </a:solidFill>
              </a:rPr>
              <a:t>conduct analysis based on measurements by EEE telescopes</a:t>
            </a:r>
            <a:endParaRPr sz="1800"/>
          </a:p>
          <a:p>
            <a:pPr marL="0" lvl="0" indent="0" algn="l" rtl="0">
              <a:spcBef>
                <a:spcPts val="0"/>
              </a:spcBef>
              <a:spcAft>
                <a:spcPts val="0"/>
              </a:spcAft>
              <a:buNone/>
            </a:pPr>
            <a:endParaRPr/>
          </a:p>
          <a:p>
            <a:pPr marL="0" lvl="0" indent="0" algn="l" rtl="0">
              <a:spcBef>
                <a:spcPts val="0"/>
              </a:spcBef>
              <a:spcAft>
                <a:spcPts val="0"/>
              </a:spcAft>
              <a:buNone/>
            </a:pPr>
            <a:endParaRPr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Google Shape;136;p22"/>
          <p:cNvPicPr preferRelativeResize="0"/>
          <p:nvPr/>
        </p:nvPicPr>
        <p:blipFill>
          <a:blip r:embed="rId3">
            <a:alphaModFix/>
          </a:blip>
          <a:srcRect r="8571" b="6135"/>
          <a:stretch>
            <a:fillRect/>
          </a:stretch>
        </p:blipFill>
        <p:spPr>
          <a:xfrm>
            <a:off x="0" y="0"/>
            <a:ext cx="9144000" cy="5162429"/>
          </a:xfrm>
          <a:prstGeom prst="rect">
            <a:avLst/>
          </a:prstGeom>
          <a:noFill/>
          <a:ln>
            <a:noFill/>
          </a:ln>
        </p:spPr>
      </p:pic>
      <p:sp>
        <p:nvSpPr>
          <p:cNvPr id="137" name="Google Shape;137;p22"/>
          <p:cNvSpPr txBox="1"/>
          <p:nvPr/>
        </p:nvSpPr>
        <p:spPr>
          <a:xfrm>
            <a:off x="2819351" y="1561630"/>
            <a:ext cx="3495900" cy="690300"/>
          </a:xfrm>
          <a:prstGeom prst="rect">
            <a:avLst/>
          </a:prstGeom>
          <a:solidFill>
            <a:schemeClr val="lt1"/>
          </a:solidFill>
          <a:ln w="9525" cap="flat" cmpd="sng">
            <a:solidFill>
              <a:srgbClr val="D9D9D9"/>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it" sz="3400">
                <a:solidFill>
                  <a:srgbClr val="FF0000"/>
                </a:solidFill>
              </a:rPr>
              <a:t>FINAL VALUES</a:t>
            </a:r>
            <a:endParaRPr sz="3400">
              <a:solidFill>
                <a:srgbClr val="FF0000"/>
              </a:solidFill>
            </a:endParaRPr>
          </a:p>
        </p:txBody>
      </p:sp>
      <p:sp>
        <p:nvSpPr>
          <p:cNvPr id="138" name="Google Shape;138;p22"/>
          <p:cNvSpPr/>
          <p:nvPr/>
        </p:nvSpPr>
        <p:spPr>
          <a:xfrm>
            <a:off x="2671434" y="349794"/>
            <a:ext cx="3877284" cy="483924"/>
          </a:xfrm>
          <a:prstGeom prst="rect">
            <a:avLst/>
          </a:prstGeom>
          <a:noFill/>
          <a:ln w="2857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2"/>
        <p:cNvGrpSpPr/>
        <p:nvPr/>
      </p:nvGrpSpPr>
      <p:grpSpPr>
        <a:xfrm>
          <a:off x="0" y="0"/>
          <a:ext cx="0" cy="0"/>
          <a:chOff x="0" y="0"/>
          <a:chExt cx="0" cy="0"/>
        </a:xfrm>
      </p:grpSpPr>
      <p:sp>
        <p:nvSpPr>
          <p:cNvPr id="143" name="Google Shape;143;p23"/>
          <p:cNvSpPr txBox="1">
            <a:spLocks noGrp="1"/>
          </p:cNvSpPr>
          <p:nvPr>
            <p:ph type="title"/>
          </p:nvPr>
        </p:nvSpPr>
        <p:spPr>
          <a:xfrm>
            <a:off x="311700" y="123675"/>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t" sz="3000" b="1">
                <a:solidFill>
                  <a:srgbClr val="FF0000"/>
                </a:solidFill>
                <a:latin typeface="Georgia"/>
                <a:ea typeface="Georgia"/>
                <a:cs typeface="Georgia"/>
                <a:sym typeface="Georgia"/>
              </a:rPr>
              <a:t>Gaussian interpolation</a:t>
            </a:r>
            <a:endParaRPr sz="3000" b="1">
              <a:solidFill>
                <a:srgbClr val="FF0000"/>
              </a:solidFill>
              <a:latin typeface="Georgia"/>
              <a:ea typeface="Georgia"/>
              <a:cs typeface="Georgia"/>
              <a:sym typeface="Georgia"/>
            </a:endParaRPr>
          </a:p>
        </p:txBody>
      </p:sp>
      <p:pic>
        <p:nvPicPr>
          <p:cNvPr id="144" name="Google Shape;144;p23"/>
          <p:cNvPicPr preferRelativeResize="0"/>
          <p:nvPr/>
        </p:nvPicPr>
        <p:blipFill>
          <a:blip r:embed="rId4">
            <a:alphaModFix/>
          </a:blip>
          <a:stretch>
            <a:fillRect/>
          </a:stretch>
        </p:blipFill>
        <p:spPr>
          <a:xfrm>
            <a:off x="1154600" y="1007725"/>
            <a:ext cx="6834775" cy="3873050"/>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922931" y="1815350"/>
            <a:ext cx="1506070" cy="1200329"/>
          </a:xfrm>
          <a:prstGeom prst="rect">
            <a:avLst/>
          </a:prstGeom>
          <a:noFill/>
        </p:spPr>
        <p:txBody>
          <a:bodyPr wrap="square" rtlCol="0">
            <a:spAutoFit/>
          </a:bodyPr>
          <a:lstStyle/>
          <a:p>
            <a:r>
              <a:rPr lang="el-GR" sz="7200" dirty="0" smtClean="0"/>
              <a:t>σ</a:t>
            </a:r>
            <a:r>
              <a:rPr lang="it-IT" sz="6000" dirty="0" smtClean="0"/>
              <a:t> = </a:t>
            </a:r>
            <a:endParaRPr lang="it-IT" sz="6000" dirty="0"/>
          </a:p>
        </p:txBody>
      </p:sp>
      <p:sp>
        <p:nvSpPr>
          <p:cNvPr id="6" name="CasellaDiTesto 5"/>
          <p:cNvSpPr txBox="1"/>
          <p:nvPr/>
        </p:nvSpPr>
        <p:spPr>
          <a:xfrm>
            <a:off x="3711388" y="1169893"/>
            <a:ext cx="1317812" cy="1200329"/>
          </a:xfrm>
          <a:prstGeom prst="rect">
            <a:avLst/>
          </a:prstGeom>
          <a:noFill/>
        </p:spPr>
        <p:txBody>
          <a:bodyPr wrap="square" rtlCol="0">
            <a:spAutoFit/>
          </a:bodyPr>
          <a:lstStyle/>
          <a:p>
            <a:pPr algn="ctr"/>
            <a:r>
              <a:rPr lang="el-GR" sz="7200" dirty="0" smtClean="0"/>
              <a:t>σ</a:t>
            </a:r>
            <a:endParaRPr lang="it-IT" sz="7200" dirty="0"/>
          </a:p>
        </p:txBody>
      </p:sp>
      <p:cxnSp>
        <p:nvCxnSpPr>
          <p:cNvPr id="8" name="Connettore 1 7"/>
          <p:cNvCxnSpPr/>
          <p:nvPr/>
        </p:nvCxnSpPr>
        <p:spPr>
          <a:xfrm>
            <a:off x="3509682" y="2460812"/>
            <a:ext cx="1667436" cy="1588"/>
          </a:xfrm>
          <a:prstGeom prst="line">
            <a:avLst/>
          </a:prstGeom>
          <a:ln w="4445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2084294" y="2070847"/>
            <a:ext cx="470647" cy="1588"/>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asellaDiTesto 11"/>
          <p:cNvSpPr txBox="1"/>
          <p:nvPr/>
        </p:nvSpPr>
        <p:spPr>
          <a:xfrm>
            <a:off x="3442447" y="2528047"/>
            <a:ext cx="2191871" cy="1107996"/>
          </a:xfrm>
          <a:prstGeom prst="rect">
            <a:avLst/>
          </a:prstGeom>
          <a:noFill/>
        </p:spPr>
        <p:txBody>
          <a:bodyPr wrap="square" rtlCol="0">
            <a:spAutoFit/>
          </a:bodyPr>
          <a:lstStyle/>
          <a:p>
            <a:r>
              <a:rPr lang="it-IT" sz="6600" dirty="0" smtClean="0"/>
              <a:t>√ N</a:t>
            </a:r>
            <a:endParaRPr lang="it-IT" sz="6600" dirty="0"/>
          </a:p>
        </p:txBody>
      </p:sp>
      <p:sp>
        <p:nvSpPr>
          <p:cNvPr id="19" name="CasellaDiTesto 18"/>
          <p:cNvSpPr txBox="1"/>
          <p:nvPr/>
        </p:nvSpPr>
        <p:spPr>
          <a:xfrm>
            <a:off x="5405718" y="3926541"/>
            <a:ext cx="3065929" cy="461665"/>
          </a:xfrm>
          <a:prstGeom prst="rect">
            <a:avLst/>
          </a:prstGeom>
          <a:noFill/>
        </p:spPr>
        <p:txBody>
          <a:bodyPr wrap="square" rtlCol="0">
            <a:spAutoFit/>
          </a:bodyPr>
          <a:lstStyle/>
          <a:p>
            <a:r>
              <a:rPr lang="it-IT" sz="2400" dirty="0" smtClean="0">
                <a:solidFill>
                  <a:srgbClr val="FF0000"/>
                </a:solidFill>
              </a:rPr>
              <a:t>Sum </a:t>
            </a:r>
            <a:r>
              <a:rPr lang="it-IT" sz="2400" dirty="0" err="1" smtClean="0">
                <a:solidFill>
                  <a:srgbClr val="FF0000"/>
                </a:solidFill>
              </a:rPr>
              <a:t>of</a:t>
            </a:r>
            <a:r>
              <a:rPr lang="it-IT" sz="2400" dirty="0" smtClean="0">
                <a:solidFill>
                  <a:srgbClr val="FF0000"/>
                </a:solidFill>
              </a:rPr>
              <a:t> data </a:t>
            </a:r>
            <a:r>
              <a:rPr lang="it-IT" sz="2400" dirty="0" err="1" smtClean="0">
                <a:solidFill>
                  <a:srgbClr val="FF0000"/>
                </a:solidFill>
              </a:rPr>
              <a:t>samples</a:t>
            </a:r>
            <a:endParaRPr lang="it-IT" sz="2400" dirty="0">
              <a:solidFill>
                <a:srgbClr val="FF0000"/>
              </a:solidFill>
            </a:endParaRPr>
          </a:p>
        </p:txBody>
      </p:sp>
      <p:sp>
        <p:nvSpPr>
          <p:cNvPr id="21" name="CasellaDiTesto 20"/>
          <p:cNvSpPr txBox="1"/>
          <p:nvPr/>
        </p:nvSpPr>
        <p:spPr>
          <a:xfrm>
            <a:off x="5230906" y="672353"/>
            <a:ext cx="3913093" cy="523220"/>
          </a:xfrm>
          <a:prstGeom prst="rect">
            <a:avLst/>
          </a:prstGeom>
          <a:noFill/>
        </p:spPr>
        <p:txBody>
          <a:bodyPr wrap="square" rtlCol="0">
            <a:spAutoFit/>
          </a:bodyPr>
          <a:lstStyle/>
          <a:p>
            <a:r>
              <a:rPr lang="it" sz="2800" dirty="0" smtClean="0">
                <a:solidFill>
                  <a:srgbClr val="FF0000"/>
                </a:solidFill>
              </a:rPr>
              <a:t>standard deviation</a:t>
            </a:r>
            <a:r>
              <a:rPr lang="it" sz="2800" dirty="0" smtClean="0">
                <a:solidFill>
                  <a:schemeClr val="dk1"/>
                </a:solidFill>
              </a:rPr>
              <a:t> (c)</a:t>
            </a:r>
            <a:endParaRPr lang="it-IT" sz="2800" dirty="0"/>
          </a:p>
        </p:txBody>
      </p:sp>
      <p:cxnSp>
        <p:nvCxnSpPr>
          <p:cNvPr id="25" name="Connettore 4 24"/>
          <p:cNvCxnSpPr/>
          <p:nvPr/>
        </p:nvCxnSpPr>
        <p:spPr>
          <a:xfrm flipV="1">
            <a:off x="4208930" y="927848"/>
            <a:ext cx="605118" cy="389964"/>
          </a:xfrm>
          <a:prstGeom prst="bentConnector3">
            <a:avLst>
              <a:gd name="adj1" fmla="val -111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ttore 4 32"/>
          <p:cNvCxnSpPr/>
          <p:nvPr/>
        </p:nvCxnSpPr>
        <p:spPr>
          <a:xfrm>
            <a:off x="4235824" y="3644153"/>
            <a:ext cx="739588" cy="510988"/>
          </a:xfrm>
          <a:prstGeom prst="bentConnector3">
            <a:avLst>
              <a:gd name="adj1" fmla="val 909"/>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CasellaDiTesto 10"/>
          <p:cNvSpPr txBox="1"/>
          <p:nvPr/>
        </p:nvSpPr>
        <p:spPr>
          <a:xfrm>
            <a:off x="5419163" y="2259106"/>
            <a:ext cx="2796990" cy="369332"/>
          </a:xfrm>
          <a:prstGeom prst="rect">
            <a:avLst/>
          </a:prstGeom>
          <a:noFill/>
        </p:spPr>
        <p:txBody>
          <a:bodyPr wrap="square" rtlCol="0">
            <a:spAutoFit/>
          </a:bodyPr>
          <a:lstStyle/>
          <a:p>
            <a:r>
              <a:rPr lang="it-IT" sz="1800" dirty="0" smtClean="0">
                <a:solidFill>
                  <a:schemeClr val="tx1"/>
                </a:solidFill>
              </a:rPr>
              <a:t>=</a:t>
            </a:r>
            <a:r>
              <a:rPr lang="it" sz="1800" dirty="0" smtClean="0">
                <a:solidFill>
                  <a:schemeClr val="tx1"/>
                </a:solidFill>
              </a:rPr>
              <a:t> 0,02 cm/ns</a:t>
            </a:r>
            <a:r>
              <a:rPr lang="it-IT" sz="1800" dirty="0" smtClean="0">
                <a:solidFill>
                  <a:schemeClr val="tx1"/>
                </a:solidFill>
              </a:rPr>
              <a:t> </a:t>
            </a:r>
            <a:endParaRPr lang="it-IT" sz="18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8"/>
        <p:cNvGrpSpPr/>
        <p:nvPr/>
      </p:nvGrpSpPr>
      <p:grpSpPr>
        <a:xfrm>
          <a:off x="0" y="0"/>
          <a:ext cx="0" cy="0"/>
          <a:chOff x="0" y="0"/>
          <a:chExt cx="0" cy="0"/>
        </a:xfrm>
      </p:grpSpPr>
      <p:sp>
        <p:nvSpPr>
          <p:cNvPr id="149" name="Google Shape;149;p24"/>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t" sz="3600" b="1">
                <a:solidFill>
                  <a:srgbClr val="FF0000"/>
                </a:solidFill>
                <a:latin typeface="Georgia"/>
                <a:ea typeface="Georgia"/>
                <a:cs typeface="Georgia"/>
                <a:sym typeface="Georgia"/>
              </a:rPr>
              <a:t>Final measurement of speed</a:t>
            </a:r>
            <a:endParaRPr sz="3600" b="1">
              <a:solidFill>
                <a:srgbClr val="FF0000"/>
              </a:solidFill>
              <a:latin typeface="Georgia"/>
              <a:ea typeface="Georgia"/>
              <a:cs typeface="Georgia"/>
              <a:sym typeface="Georgia"/>
            </a:endParaRPr>
          </a:p>
        </p:txBody>
      </p:sp>
      <p:sp>
        <p:nvSpPr>
          <p:cNvPr id="150" name="Google Shape;150;p24"/>
          <p:cNvSpPr txBox="1"/>
          <p:nvPr/>
        </p:nvSpPr>
        <p:spPr>
          <a:xfrm>
            <a:off x="2169575" y="2882400"/>
            <a:ext cx="4895100" cy="1544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it" sz="2400" b="1" dirty="0">
                <a:solidFill>
                  <a:srgbClr val="FF0000"/>
                </a:solidFill>
                <a:latin typeface="Georgia"/>
                <a:ea typeface="Georgia"/>
                <a:cs typeface="Georgia"/>
                <a:sym typeface="Georgia"/>
              </a:rPr>
              <a:t>Future goals</a:t>
            </a:r>
            <a:endParaRPr sz="2400" b="1">
              <a:solidFill>
                <a:srgbClr val="FF0000"/>
              </a:solidFill>
              <a:latin typeface="Georgia"/>
              <a:ea typeface="Georgia"/>
              <a:cs typeface="Georgia"/>
              <a:sym typeface="Georgia"/>
            </a:endParaRPr>
          </a:p>
          <a:p>
            <a:pPr marL="0" lvl="0" indent="0" algn="ctr" rtl="0">
              <a:spcBef>
                <a:spcPts val="0"/>
              </a:spcBef>
              <a:spcAft>
                <a:spcPts val="0"/>
              </a:spcAft>
              <a:buNone/>
            </a:pPr>
            <a:endParaRPr sz="1800">
              <a:solidFill>
                <a:srgbClr val="FF0000"/>
              </a:solidFill>
              <a:latin typeface="Georgia"/>
              <a:ea typeface="Georgia"/>
              <a:cs typeface="Georgia"/>
              <a:sym typeface="Georgia"/>
            </a:endParaRPr>
          </a:p>
          <a:p>
            <a:pPr marL="0" lvl="0" indent="0" algn="ctr" rtl="0">
              <a:spcBef>
                <a:spcPts val="0"/>
              </a:spcBef>
              <a:spcAft>
                <a:spcPts val="0"/>
              </a:spcAft>
              <a:buNone/>
            </a:pPr>
            <a:r>
              <a:rPr lang="it" sz="1800" dirty="0">
                <a:solidFill>
                  <a:schemeClr val="lt1"/>
                </a:solidFill>
              </a:rPr>
              <a:t>measure muons speed according to different factors like pressure, altitude and temperature</a:t>
            </a:r>
            <a:endParaRPr sz="1800">
              <a:solidFill>
                <a:schemeClr val="lt1"/>
              </a:solidFill>
            </a:endParaRPr>
          </a:p>
        </p:txBody>
      </p:sp>
      <p:sp>
        <p:nvSpPr>
          <p:cNvPr id="151" name="Google Shape;151;p24"/>
          <p:cNvSpPr txBox="1"/>
          <p:nvPr/>
        </p:nvSpPr>
        <p:spPr>
          <a:xfrm>
            <a:off x="112200" y="1354925"/>
            <a:ext cx="9208200" cy="1019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it" sz="2400" dirty="0">
                <a:solidFill>
                  <a:schemeClr val="lt1"/>
                </a:solidFill>
              </a:rPr>
              <a:t>Average speed value is </a:t>
            </a:r>
            <a:r>
              <a:rPr lang="it" sz="2600" dirty="0" smtClean="0">
                <a:solidFill>
                  <a:schemeClr val="lt1"/>
                </a:solidFill>
              </a:rPr>
              <a:t>(2,88 ± </a:t>
            </a:r>
            <a:r>
              <a:rPr lang="it" sz="2600" dirty="0" smtClean="0">
                <a:solidFill>
                  <a:schemeClr val="lt1"/>
                </a:solidFill>
              </a:rPr>
              <a:t>0,01)·</a:t>
            </a:r>
            <a:r>
              <a:rPr lang="it" sz="2600" dirty="0" smtClean="0">
                <a:solidFill>
                  <a:schemeClr val="lt1"/>
                </a:solidFill>
              </a:rPr>
              <a:t>10</a:t>
            </a:r>
            <a:r>
              <a:rPr lang="it" sz="2600" baseline="30000" dirty="0" smtClean="0">
                <a:solidFill>
                  <a:schemeClr val="lt1"/>
                </a:solidFill>
              </a:rPr>
              <a:t>8</a:t>
            </a:r>
            <a:r>
              <a:rPr lang="it" sz="2600" dirty="0" smtClean="0">
                <a:solidFill>
                  <a:schemeClr val="lt1"/>
                </a:solidFill>
              </a:rPr>
              <a:t> </a:t>
            </a:r>
            <a:r>
              <a:rPr lang="it" sz="2600" dirty="0">
                <a:solidFill>
                  <a:schemeClr val="lt1"/>
                </a:solidFill>
              </a:rPr>
              <a:t>m/s</a:t>
            </a:r>
            <a:endParaRPr sz="2600">
              <a:solidFill>
                <a:schemeClr val="lt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5"/>
        <p:cNvGrpSpPr/>
        <p:nvPr/>
      </p:nvGrpSpPr>
      <p:grpSpPr>
        <a:xfrm>
          <a:off x="0" y="0"/>
          <a:ext cx="0" cy="0"/>
          <a:chOff x="0" y="0"/>
          <a:chExt cx="0" cy="0"/>
        </a:xfrm>
      </p:grpSpPr>
      <p:sp>
        <p:nvSpPr>
          <p:cNvPr id="156" name="Google Shape;156;p25"/>
          <p:cNvSpPr txBox="1"/>
          <p:nvPr/>
        </p:nvSpPr>
        <p:spPr>
          <a:xfrm>
            <a:off x="1258100" y="2019450"/>
            <a:ext cx="6765900" cy="81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4000" b="1">
                <a:solidFill>
                  <a:srgbClr val="FF0000"/>
                </a:solidFill>
                <a:latin typeface="Georgia"/>
                <a:ea typeface="Georgia"/>
                <a:cs typeface="Georgia"/>
                <a:sym typeface="Georgia"/>
              </a:rPr>
              <a:t>Thank you for watching!</a:t>
            </a:r>
            <a:endParaRPr sz="4000" b="1">
              <a:solidFill>
                <a:srgbClr val="FF0000"/>
              </a:solidFill>
              <a:latin typeface="Georgia"/>
              <a:ea typeface="Georgia"/>
              <a:cs typeface="Georgia"/>
              <a:sym typeface="Georgi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323250"/>
            <a:ext cx="8520600" cy="777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t" sz="3600" b="1">
                <a:solidFill>
                  <a:srgbClr val="FF0000"/>
                </a:solidFill>
                <a:latin typeface="Georgia"/>
                <a:ea typeface="Georgia"/>
                <a:cs typeface="Georgia"/>
                <a:sym typeface="Georgia"/>
              </a:rPr>
              <a:t>Required Data</a:t>
            </a:r>
            <a:endParaRPr sz="3600" b="1">
              <a:solidFill>
                <a:srgbClr val="FF0000"/>
              </a:solidFill>
              <a:latin typeface="Georgia"/>
              <a:ea typeface="Georgia"/>
              <a:cs typeface="Georgia"/>
              <a:sym typeface="Georgia"/>
            </a:endParaRPr>
          </a:p>
        </p:txBody>
      </p:sp>
      <p:sp>
        <p:nvSpPr>
          <p:cNvPr id="61" name="Google Shape;61;p14"/>
          <p:cNvSpPr txBox="1"/>
          <p:nvPr/>
        </p:nvSpPr>
        <p:spPr>
          <a:xfrm>
            <a:off x="4869163" y="2015700"/>
            <a:ext cx="2075400" cy="62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pic>
        <p:nvPicPr>
          <p:cNvPr id="62" name="Google Shape;62;p14"/>
          <p:cNvPicPr preferRelativeResize="0"/>
          <p:nvPr/>
        </p:nvPicPr>
        <p:blipFill>
          <a:blip r:embed="rId3">
            <a:alphaModFix/>
          </a:blip>
          <a:stretch>
            <a:fillRect/>
          </a:stretch>
        </p:blipFill>
        <p:spPr>
          <a:xfrm>
            <a:off x="1882925" y="2015705"/>
            <a:ext cx="1837825" cy="1112084"/>
          </a:xfrm>
          <a:prstGeom prst="rect">
            <a:avLst/>
          </a:prstGeom>
          <a:noFill/>
          <a:ln>
            <a:noFill/>
          </a:ln>
        </p:spPr>
      </p:pic>
      <p:sp>
        <p:nvSpPr>
          <p:cNvPr id="63" name="Google Shape;63;p14"/>
          <p:cNvSpPr txBox="1"/>
          <p:nvPr/>
        </p:nvSpPr>
        <p:spPr>
          <a:xfrm>
            <a:off x="4869138" y="2015700"/>
            <a:ext cx="3501000" cy="77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2200" b="1">
                <a:solidFill>
                  <a:srgbClr val="FF0000"/>
                </a:solidFill>
              </a:rPr>
              <a:t>Track Length </a:t>
            </a:r>
            <a:endParaRPr sz="2200" b="1">
              <a:solidFill>
                <a:srgbClr val="FF0000"/>
              </a:solidFill>
            </a:endParaRPr>
          </a:p>
          <a:p>
            <a:pPr marL="0" lvl="0" indent="0" algn="l" rtl="0">
              <a:spcBef>
                <a:spcPts val="0"/>
              </a:spcBef>
              <a:spcAft>
                <a:spcPts val="0"/>
              </a:spcAft>
              <a:buNone/>
            </a:pPr>
            <a:endParaRPr sz="2200" b="1"/>
          </a:p>
          <a:p>
            <a:pPr marL="0" lvl="0" indent="0" algn="l" rtl="0">
              <a:spcBef>
                <a:spcPts val="0"/>
              </a:spcBef>
              <a:spcAft>
                <a:spcPts val="0"/>
              </a:spcAft>
              <a:buClr>
                <a:schemeClr val="dk1"/>
              </a:buClr>
              <a:buSzPts val="1100"/>
              <a:buFont typeface="Arial"/>
              <a:buNone/>
            </a:pPr>
            <a:r>
              <a:rPr lang="it" sz="2200" b="1">
                <a:solidFill>
                  <a:srgbClr val="FF0000"/>
                </a:solidFill>
              </a:rPr>
              <a:t>Time Of Flight</a:t>
            </a:r>
            <a:endParaRPr sz="2200" b="1">
              <a:solidFill>
                <a:srgbClr val="FF0000"/>
              </a:solidFill>
            </a:endParaRPr>
          </a:p>
          <a:p>
            <a:pPr marL="0" lvl="0" indent="0" algn="l" rtl="0">
              <a:spcBef>
                <a:spcPts val="0"/>
              </a:spcBef>
              <a:spcAft>
                <a:spcPts val="0"/>
              </a:spcAft>
              <a:buClr>
                <a:schemeClr val="dk1"/>
              </a:buClr>
              <a:buSzPts val="1100"/>
              <a:buFont typeface="Arial"/>
              <a:buNone/>
            </a:pPr>
            <a:endParaRPr sz="2100" b="1">
              <a:solidFill>
                <a:schemeClr val="dk1"/>
              </a:solidFill>
            </a:endParaRPr>
          </a:p>
          <a:p>
            <a:pPr marL="0" lvl="0" indent="0" algn="l" rtl="0">
              <a:spcBef>
                <a:spcPts val="0"/>
              </a:spcBef>
              <a:spcAft>
                <a:spcPts val="0"/>
              </a:spcAft>
              <a:buNone/>
            </a:pPr>
            <a:endParaRPr sz="2100" b="1"/>
          </a:p>
        </p:txBody>
      </p:sp>
      <p:cxnSp>
        <p:nvCxnSpPr>
          <p:cNvPr id="64" name="Google Shape;64;p14"/>
          <p:cNvCxnSpPr/>
          <p:nvPr/>
        </p:nvCxnSpPr>
        <p:spPr>
          <a:xfrm>
            <a:off x="4040113" y="2904075"/>
            <a:ext cx="504300" cy="0"/>
          </a:xfrm>
          <a:prstGeom prst="straightConnector1">
            <a:avLst/>
          </a:prstGeom>
          <a:noFill/>
          <a:ln w="9525" cap="flat" cmpd="sng">
            <a:solidFill>
              <a:schemeClr val="dk2"/>
            </a:solidFill>
            <a:prstDash val="solid"/>
            <a:round/>
            <a:headEnd type="none" w="med" len="med"/>
            <a:tailEnd type="triangle" w="med" len="med"/>
          </a:ln>
        </p:spPr>
      </p:cxnSp>
      <p:cxnSp>
        <p:nvCxnSpPr>
          <p:cNvPr id="65" name="Google Shape;65;p14"/>
          <p:cNvCxnSpPr/>
          <p:nvPr/>
        </p:nvCxnSpPr>
        <p:spPr>
          <a:xfrm>
            <a:off x="4042800" y="2252800"/>
            <a:ext cx="504300" cy="0"/>
          </a:xfrm>
          <a:prstGeom prst="straightConnector1">
            <a:avLst/>
          </a:prstGeom>
          <a:noFill/>
          <a:ln w="9525" cap="flat" cmpd="sng">
            <a:solidFill>
              <a:schemeClr val="dk2"/>
            </a:solidFill>
            <a:prstDash val="solid"/>
            <a:round/>
            <a:headEnd type="none" w="med" len="med"/>
            <a:tailEnd type="triangle" w="med" len="med"/>
          </a:ln>
        </p:spPr>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119725" y="2449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t" sz="3600" b="1">
                <a:solidFill>
                  <a:srgbClr val="FF0000"/>
                </a:solidFill>
                <a:latin typeface="Georgia"/>
                <a:ea typeface="Georgia"/>
                <a:cs typeface="Georgia"/>
                <a:sym typeface="Georgia"/>
              </a:rPr>
              <a:t>Cut</a:t>
            </a:r>
            <a:endParaRPr sz="3600" b="1">
              <a:solidFill>
                <a:srgbClr val="FF0000"/>
              </a:solidFill>
              <a:latin typeface="Georgia"/>
              <a:ea typeface="Georgia"/>
              <a:cs typeface="Georgia"/>
              <a:sym typeface="Georgia"/>
            </a:endParaRPr>
          </a:p>
        </p:txBody>
      </p:sp>
      <p:sp>
        <p:nvSpPr>
          <p:cNvPr id="71" name="Google Shape;71;p15"/>
          <p:cNvSpPr txBox="1"/>
          <p:nvPr/>
        </p:nvSpPr>
        <p:spPr>
          <a:xfrm>
            <a:off x="590250" y="1521325"/>
            <a:ext cx="7963500" cy="2196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2400">
                <a:solidFill>
                  <a:schemeClr val="lt1"/>
                </a:solidFill>
              </a:rPr>
              <a:t>POSITIVE SPEED </a:t>
            </a:r>
            <a:r>
              <a:rPr lang="it" sz="2400">
                <a:solidFill>
                  <a:schemeClr val="lt1"/>
                </a:solidFill>
                <a:latin typeface="Georgia"/>
                <a:ea typeface="Georgia"/>
                <a:cs typeface="Georgia"/>
                <a:sym typeface="Georgia"/>
              </a:rPr>
              <a:t>                   </a:t>
            </a:r>
            <a:r>
              <a:rPr lang="it" sz="2400">
                <a:solidFill>
                  <a:schemeClr val="lt1"/>
                </a:solidFill>
              </a:rPr>
              <a:t>  Time Of Flight &gt; 0</a:t>
            </a:r>
            <a:endParaRPr sz="2400">
              <a:solidFill>
                <a:schemeClr val="lt1"/>
              </a:solidFill>
            </a:endParaRPr>
          </a:p>
          <a:p>
            <a:pPr marL="0" lvl="0" indent="0" algn="l" rtl="0">
              <a:spcBef>
                <a:spcPts val="0"/>
              </a:spcBef>
              <a:spcAft>
                <a:spcPts val="0"/>
              </a:spcAft>
              <a:buNone/>
            </a:pPr>
            <a:endParaRPr sz="2400">
              <a:solidFill>
                <a:schemeClr val="lt1"/>
              </a:solidFill>
              <a:latin typeface="Georgia"/>
              <a:ea typeface="Georgia"/>
              <a:cs typeface="Georgia"/>
              <a:sym typeface="Georgia"/>
            </a:endParaRPr>
          </a:p>
          <a:p>
            <a:pPr marL="0" lvl="0" indent="0" algn="l" rtl="0">
              <a:spcBef>
                <a:spcPts val="0"/>
              </a:spcBef>
              <a:spcAft>
                <a:spcPts val="0"/>
              </a:spcAft>
              <a:buNone/>
            </a:pPr>
            <a:r>
              <a:rPr lang="it" sz="2400">
                <a:solidFill>
                  <a:schemeClr val="lt1"/>
                </a:solidFill>
              </a:rPr>
              <a:t>NO EXCESSIVE DATA </a:t>
            </a:r>
            <a:r>
              <a:rPr lang="it" sz="2400">
                <a:solidFill>
                  <a:schemeClr val="lt1"/>
                </a:solidFill>
                <a:latin typeface="Georgia"/>
                <a:ea typeface="Georgia"/>
                <a:cs typeface="Georgia"/>
                <a:sym typeface="Georgia"/>
              </a:rPr>
              <a:t>           </a:t>
            </a:r>
            <a:r>
              <a:rPr lang="it" sz="2400">
                <a:solidFill>
                  <a:schemeClr val="lt1"/>
                </a:solidFill>
              </a:rPr>
              <a:t>  Run Number &lt; 3</a:t>
            </a:r>
            <a:endParaRPr sz="2400">
              <a:solidFill>
                <a:schemeClr val="lt1"/>
              </a:solidFill>
            </a:endParaRPr>
          </a:p>
          <a:p>
            <a:pPr marL="0" lvl="0" indent="0" algn="l" rtl="0">
              <a:spcBef>
                <a:spcPts val="0"/>
              </a:spcBef>
              <a:spcAft>
                <a:spcPts val="0"/>
              </a:spcAft>
              <a:buNone/>
            </a:pPr>
            <a:endParaRPr sz="2400">
              <a:solidFill>
                <a:schemeClr val="lt1"/>
              </a:solidFill>
            </a:endParaRPr>
          </a:p>
          <a:p>
            <a:pPr marL="0" lvl="0" indent="0" algn="l" rtl="0">
              <a:spcBef>
                <a:spcPts val="0"/>
              </a:spcBef>
              <a:spcAft>
                <a:spcPts val="0"/>
              </a:spcAft>
              <a:buNone/>
            </a:pPr>
            <a:r>
              <a:rPr lang="it" sz="2400">
                <a:solidFill>
                  <a:schemeClr val="lt1"/>
                </a:solidFill>
              </a:rPr>
              <a:t>TRACK QUALITY   </a:t>
            </a:r>
            <a:r>
              <a:rPr lang="it" sz="2400">
                <a:solidFill>
                  <a:schemeClr val="lt1"/>
                </a:solidFill>
                <a:latin typeface="Georgia"/>
                <a:ea typeface="Georgia"/>
                <a:cs typeface="Georgia"/>
                <a:sym typeface="Georgia"/>
              </a:rPr>
              <a:t>                     </a:t>
            </a:r>
            <a:r>
              <a:rPr lang="it" sz="2400">
                <a:solidFill>
                  <a:schemeClr val="lt1"/>
                </a:solidFill>
              </a:rPr>
              <a:t>Chi Square &lt; 5</a:t>
            </a:r>
            <a:endParaRPr sz="2400">
              <a:solidFill>
                <a:schemeClr val="lt1"/>
              </a:solidFill>
            </a:endParaRPr>
          </a:p>
        </p:txBody>
      </p:sp>
      <p:sp>
        <p:nvSpPr>
          <p:cNvPr id="72" name="Google Shape;72;p15"/>
          <p:cNvSpPr/>
          <p:nvPr/>
        </p:nvSpPr>
        <p:spPr>
          <a:xfrm>
            <a:off x="4179975" y="1572550"/>
            <a:ext cx="489900" cy="4323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5"/>
          <p:cNvSpPr/>
          <p:nvPr/>
        </p:nvSpPr>
        <p:spPr>
          <a:xfrm>
            <a:off x="4179975" y="2289200"/>
            <a:ext cx="489900" cy="4323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5"/>
          <p:cNvSpPr/>
          <p:nvPr/>
        </p:nvSpPr>
        <p:spPr>
          <a:xfrm>
            <a:off x="4179975" y="3005850"/>
            <a:ext cx="489900" cy="4323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8"/>
        <p:cNvGrpSpPr/>
        <p:nvPr/>
      </p:nvGrpSpPr>
      <p:grpSpPr>
        <a:xfrm>
          <a:off x="0" y="0"/>
          <a:ext cx="0" cy="0"/>
          <a:chOff x="0" y="0"/>
          <a:chExt cx="0" cy="0"/>
        </a:xfrm>
      </p:grpSpPr>
      <p:pic>
        <p:nvPicPr>
          <p:cNvPr id="79" name="Google Shape;79;p16"/>
          <p:cNvPicPr preferRelativeResize="0"/>
          <p:nvPr/>
        </p:nvPicPr>
        <p:blipFill>
          <a:blip r:embed="rId4">
            <a:alphaModFix/>
          </a:blip>
          <a:stretch>
            <a:fillRect/>
          </a:stretch>
        </p:blipFill>
        <p:spPr>
          <a:xfrm>
            <a:off x="938680" y="743538"/>
            <a:ext cx="7266651" cy="4322875"/>
          </a:xfrm>
          <a:prstGeom prst="rect">
            <a:avLst/>
          </a:prstGeom>
          <a:noFill/>
          <a:ln>
            <a:noFill/>
          </a:ln>
        </p:spPr>
      </p:pic>
      <p:sp>
        <p:nvSpPr>
          <p:cNvPr id="80" name="Google Shape;80;p16"/>
          <p:cNvSpPr/>
          <p:nvPr/>
        </p:nvSpPr>
        <p:spPr>
          <a:xfrm>
            <a:off x="3774775" y="999025"/>
            <a:ext cx="1127088" cy="425682"/>
          </a:xfrm>
          <a:prstGeom prst="flowChartTerminator">
            <a:avLst/>
          </a:prstGeom>
          <a:no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
        <p:nvSpPr>
          <p:cNvPr id="81" name="Google Shape;81;p16"/>
          <p:cNvSpPr/>
          <p:nvPr/>
        </p:nvSpPr>
        <p:spPr>
          <a:xfrm>
            <a:off x="6714025" y="999025"/>
            <a:ext cx="1491300" cy="4067400"/>
          </a:xfrm>
          <a:prstGeom prst="rect">
            <a:avLst/>
          </a:prstGeom>
          <a:noFill/>
          <a:ln w="28575" cap="flat" cmpd="sng">
            <a:solidFill>
              <a:srgbClr val="00D4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6"/>
          <p:cNvSpPr txBox="1"/>
          <p:nvPr/>
        </p:nvSpPr>
        <p:spPr>
          <a:xfrm>
            <a:off x="1261775" y="120000"/>
            <a:ext cx="6847500" cy="41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3000" b="1">
                <a:solidFill>
                  <a:srgbClr val="FF0000"/>
                </a:solidFill>
                <a:latin typeface="Georgia"/>
                <a:ea typeface="Georgia"/>
                <a:cs typeface="Georgia"/>
                <a:sym typeface="Georgia"/>
              </a:rPr>
              <a:t>Average Speed and Frequency</a:t>
            </a:r>
            <a:endParaRPr sz="3000" b="1">
              <a:solidFill>
                <a:srgbClr val="FF0000"/>
              </a:solidFill>
              <a:latin typeface="Georgia"/>
              <a:ea typeface="Georgia"/>
              <a:cs typeface="Georgia"/>
              <a:sym typeface="Georgi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6"/>
        <p:cNvGrpSpPr/>
        <p:nvPr/>
      </p:nvGrpSpPr>
      <p:grpSpPr>
        <a:xfrm>
          <a:off x="0" y="0"/>
          <a:ext cx="0" cy="0"/>
          <a:chOff x="0" y="0"/>
          <a:chExt cx="0" cy="0"/>
        </a:xfrm>
      </p:grpSpPr>
      <p:pic>
        <p:nvPicPr>
          <p:cNvPr id="87" name="Google Shape;87;p17"/>
          <p:cNvPicPr preferRelativeResize="0"/>
          <p:nvPr/>
        </p:nvPicPr>
        <p:blipFill>
          <a:blip r:embed="rId4">
            <a:alphaModFix/>
          </a:blip>
          <a:stretch>
            <a:fillRect/>
          </a:stretch>
        </p:blipFill>
        <p:spPr>
          <a:xfrm>
            <a:off x="1544537" y="1189800"/>
            <a:ext cx="6054925" cy="3341350"/>
          </a:xfrm>
          <a:prstGeom prst="rect">
            <a:avLst/>
          </a:prstGeom>
          <a:noFill/>
          <a:ln>
            <a:noFill/>
          </a:ln>
        </p:spPr>
      </p:pic>
      <p:sp>
        <p:nvSpPr>
          <p:cNvPr id="88" name="Google Shape;88;p17"/>
          <p:cNvSpPr txBox="1"/>
          <p:nvPr/>
        </p:nvSpPr>
        <p:spPr>
          <a:xfrm>
            <a:off x="2584200" y="195200"/>
            <a:ext cx="3975600" cy="508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it" sz="3600" b="1">
                <a:solidFill>
                  <a:srgbClr val="FF0000"/>
                </a:solidFill>
                <a:latin typeface="Georgia"/>
                <a:ea typeface="Georgia"/>
                <a:cs typeface="Georgia"/>
                <a:sym typeface="Georgia"/>
              </a:rPr>
              <a:t>Gaussian curve</a:t>
            </a:r>
            <a:r>
              <a:rPr lang="it" sz="3000">
                <a:solidFill>
                  <a:srgbClr val="FF0000"/>
                </a:solidFill>
                <a:latin typeface="Oswald"/>
                <a:ea typeface="Oswald"/>
                <a:cs typeface="Oswald"/>
                <a:sym typeface="Oswald"/>
              </a:rPr>
              <a:t> </a:t>
            </a:r>
            <a:endParaRPr sz="3000">
              <a:solidFill>
                <a:srgbClr val="FF0000"/>
              </a:solidFill>
              <a:latin typeface="Oswald"/>
              <a:ea typeface="Oswald"/>
              <a:cs typeface="Oswald"/>
              <a:sym typeface="Oswald"/>
            </a:endParaRPr>
          </a:p>
        </p:txBody>
      </p:sp>
      <p:sp>
        <p:nvSpPr>
          <p:cNvPr id="89" name="Google Shape;89;p17"/>
          <p:cNvSpPr txBox="1"/>
          <p:nvPr/>
        </p:nvSpPr>
        <p:spPr>
          <a:xfrm>
            <a:off x="3667775" y="1327875"/>
            <a:ext cx="2036700" cy="3291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17"/>
          <p:cNvSpPr txBox="1"/>
          <p:nvPr/>
        </p:nvSpPr>
        <p:spPr>
          <a:xfrm>
            <a:off x="1674200" y="1327875"/>
            <a:ext cx="1475700" cy="3291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it" sz="1200"/>
              <a:t>frequency (Hz)</a:t>
            </a:r>
            <a:endParaRPr sz="1200"/>
          </a:p>
        </p:txBody>
      </p:sp>
      <p:sp>
        <p:nvSpPr>
          <p:cNvPr id="91" name="Google Shape;91;p17"/>
          <p:cNvSpPr txBox="1"/>
          <p:nvPr/>
        </p:nvSpPr>
        <p:spPr>
          <a:xfrm>
            <a:off x="6541525" y="3706775"/>
            <a:ext cx="888900" cy="5436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it" sz="1200"/>
              <a:t>speed</a:t>
            </a:r>
            <a:endParaRPr sz="1200"/>
          </a:p>
          <a:p>
            <a:pPr marL="0" lvl="0" indent="0" algn="l" rtl="0">
              <a:spcBef>
                <a:spcPts val="0"/>
              </a:spcBef>
              <a:spcAft>
                <a:spcPts val="0"/>
              </a:spcAft>
              <a:buNone/>
            </a:pPr>
            <a:r>
              <a:rPr lang="it" sz="1200"/>
              <a:t>(cm/ns)</a:t>
            </a:r>
            <a:endParaRPr sz="1200"/>
          </a:p>
        </p:txBody>
      </p:sp>
      <p:sp>
        <p:nvSpPr>
          <p:cNvPr id="92" name="Google Shape;92;p17"/>
          <p:cNvSpPr txBox="1"/>
          <p:nvPr/>
        </p:nvSpPr>
        <p:spPr>
          <a:xfrm>
            <a:off x="6765950" y="3952525"/>
            <a:ext cx="215700" cy="146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600"/>
              <a:t>7</a:t>
            </a:r>
            <a:endParaRPr sz="6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96"/>
        <p:cNvGrpSpPr/>
        <p:nvPr/>
      </p:nvGrpSpPr>
      <p:grpSpPr>
        <a:xfrm>
          <a:off x="0" y="0"/>
          <a:ext cx="0" cy="0"/>
          <a:chOff x="0" y="0"/>
          <a:chExt cx="0" cy="0"/>
        </a:xfrm>
      </p:grpSpPr>
      <p:pic>
        <p:nvPicPr>
          <p:cNvPr id="97" name="Google Shape;97;p18"/>
          <p:cNvPicPr preferRelativeResize="0"/>
          <p:nvPr/>
        </p:nvPicPr>
        <p:blipFill>
          <a:blip r:embed="rId3">
            <a:alphaModFix/>
          </a:blip>
          <a:stretch>
            <a:fillRect/>
          </a:stretch>
        </p:blipFill>
        <p:spPr>
          <a:xfrm>
            <a:off x="1262063" y="1096750"/>
            <a:ext cx="6619875" cy="2143125"/>
          </a:xfrm>
          <a:prstGeom prst="rect">
            <a:avLst/>
          </a:prstGeom>
          <a:noFill/>
          <a:ln>
            <a:noFill/>
          </a:ln>
        </p:spPr>
      </p:pic>
      <p:sp>
        <p:nvSpPr>
          <p:cNvPr id="98" name="Google Shape;98;p18"/>
          <p:cNvSpPr txBox="1"/>
          <p:nvPr/>
        </p:nvSpPr>
        <p:spPr>
          <a:xfrm>
            <a:off x="1325500" y="400525"/>
            <a:ext cx="7448700" cy="47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2600">
                <a:solidFill>
                  <a:srgbClr val="FF0000"/>
                </a:solidFill>
              </a:rPr>
              <a:t>average speed value</a:t>
            </a:r>
            <a:endParaRPr sz="2600">
              <a:solidFill>
                <a:srgbClr val="FF0000"/>
              </a:solidFill>
            </a:endParaRPr>
          </a:p>
        </p:txBody>
      </p:sp>
      <p:cxnSp>
        <p:nvCxnSpPr>
          <p:cNvPr id="99" name="Google Shape;99;p18"/>
          <p:cNvCxnSpPr/>
          <p:nvPr/>
        </p:nvCxnSpPr>
        <p:spPr>
          <a:xfrm rot="10800000">
            <a:off x="4985150" y="717450"/>
            <a:ext cx="1944900" cy="504300"/>
          </a:xfrm>
          <a:prstGeom prst="bentConnector3">
            <a:avLst>
              <a:gd name="adj1" fmla="val -740"/>
            </a:avLst>
          </a:prstGeom>
          <a:noFill/>
          <a:ln w="9525" cap="flat" cmpd="sng">
            <a:solidFill>
              <a:schemeClr val="dk2"/>
            </a:solidFill>
            <a:prstDash val="solid"/>
            <a:round/>
            <a:headEnd type="none" w="med" len="med"/>
            <a:tailEnd type="none" w="med" len="med"/>
          </a:ln>
        </p:spPr>
      </p:cxnSp>
      <p:sp>
        <p:nvSpPr>
          <p:cNvPr id="100" name="Google Shape;100;p18"/>
          <p:cNvSpPr txBox="1"/>
          <p:nvPr/>
        </p:nvSpPr>
        <p:spPr>
          <a:xfrm>
            <a:off x="994125" y="4290575"/>
            <a:ext cx="3933300" cy="60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2600">
                <a:solidFill>
                  <a:srgbClr val="FF0000"/>
                </a:solidFill>
              </a:rPr>
              <a:t>maximum frequency</a:t>
            </a:r>
            <a:endParaRPr sz="2600">
              <a:solidFill>
                <a:srgbClr val="FF0000"/>
              </a:solidFill>
            </a:endParaRPr>
          </a:p>
        </p:txBody>
      </p:sp>
      <p:cxnSp>
        <p:nvCxnSpPr>
          <p:cNvPr id="101" name="Google Shape;101;p18"/>
          <p:cNvCxnSpPr/>
          <p:nvPr/>
        </p:nvCxnSpPr>
        <p:spPr>
          <a:xfrm>
            <a:off x="3789200" y="3152375"/>
            <a:ext cx="0" cy="1152600"/>
          </a:xfrm>
          <a:prstGeom prst="straightConnector1">
            <a:avLst/>
          </a:prstGeom>
          <a:noFill/>
          <a:ln w="9525" cap="flat" cmpd="sng">
            <a:solidFill>
              <a:schemeClr val="dk2"/>
            </a:solidFill>
            <a:prstDash val="solid"/>
            <a:round/>
            <a:headEnd type="none" w="med" len="med"/>
            <a:tailEnd type="triangle" w="med" len="med"/>
          </a:ln>
        </p:spPr>
      </p:cxnSp>
      <p:cxnSp>
        <p:nvCxnSpPr>
          <p:cNvPr id="102" name="Google Shape;102;p18"/>
          <p:cNvCxnSpPr/>
          <p:nvPr/>
        </p:nvCxnSpPr>
        <p:spPr>
          <a:xfrm rot="10800000">
            <a:off x="4927425" y="717450"/>
            <a:ext cx="417900" cy="0"/>
          </a:xfrm>
          <a:prstGeom prst="straightConnector1">
            <a:avLst/>
          </a:prstGeom>
          <a:noFill/>
          <a:ln w="9525" cap="flat" cmpd="sng">
            <a:solidFill>
              <a:schemeClr val="dk2"/>
            </a:solidFill>
            <a:prstDash val="solid"/>
            <a:round/>
            <a:headEnd type="none" w="med" len="med"/>
            <a:tailEnd type="triangle" w="med" len="med"/>
          </a:ln>
        </p:spPr>
      </p:cxnSp>
      <p:sp>
        <p:nvSpPr>
          <p:cNvPr id="103" name="Google Shape;103;p18"/>
          <p:cNvSpPr txBox="1"/>
          <p:nvPr/>
        </p:nvSpPr>
        <p:spPr>
          <a:xfrm>
            <a:off x="4985150" y="3987950"/>
            <a:ext cx="3875700" cy="100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2600" dirty="0">
                <a:solidFill>
                  <a:srgbClr val="FF0000"/>
                </a:solidFill>
              </a:rPr>
              <a:t>standard deviation</a:t>
            </a:r>
            <a:r>
              <a:rPr lang="it" sz="2600" dirty="0">
                <a:solidFill>
                  <a:schemeClr val="dk1"/>
                </a:solidFill>
              </a:rPr>
              <a:t> (σ)</a:t>
            </a:r>
            <a:endParaRPr sz="2600"/>
          </a:p>
        </p:txBody>
      </p:sp>
      <p:cxnSp>
        <p:nvCxnSpPr>
          <p:cNvPr id="104" name="Google Shape;104;p18"/>
          <p:cNvCxnSpPr/>
          <p:nvPr/>
        </p:nvCxnSpPr>
        <p:spPr>
          <a:xfrm>
            <a:off x="6584150" y="2936150"/>
            <a:ext cx="0" cy="1051800"/>
          </a:xfrm>
          <a:prstGeom prst="straightConnector1">
            <a:avLst/>
          </a:prstGeom>
          <a:noFill/>
          <a:ln w="9525" cap="flat" cmpd="sng">
            <a:solidFill>
              <a:schemeClr val="dk2"/>
            </a:solidFill>
            <a:prstDash val="solid"/>
            <a:round/>
            <a:headEnd type="none" w="med" len="med"/>
            <a:tailEnd type="triangle" w="med" len="med"/>
          </a:ln>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t" sz="3600" b="1">
                <a:solidFill>
                  <a:srgbClr val="FF0000"/>
                </a:solidFill>
                <a:latin typeface="Georgia"/>
                <a:ea typeface="Georgia"/>
                <a:cs typeface="Georgia"/>
                <a:sym typeface="Georgia"/>
              </a:rPr>
              <a:t>How to measure a, b and c?</a:t>
            </a:r>
            <a:endParaRPr sz="3600" b="1">
              <a:solidFill>
                <a:srgbClr val="FF0000"/>
              </a:solidFill>
              <a:latin typeface="Georgia"/>
              <a:ea typeface="Georgia"/>
              <a:cs typeface="Georgia"/>
              <a:sym typeface="Georgia"/>
            </a:endParaRPr>
          </a:p>
        </p:txBody>
      </p:sp>
      <p:sp>
        <p:nvSpPr>
          <p:cNvPr id="110" name="Google Shape;110;p19"/>
          <p:cNvSpPr txBox="1">
            <a:spLocks noGrp="1"/>
          </p:cNvSpPr>
          <p:nvPr>
            <p:ph type="body" idx="1"/>
          </p:nvPr>
        </p:nvSpPr>
        <p:spPr>
          <a:xfrm>
            <a:off x="182025" y="1437775"/>
            <a:ext cx="8520600" cy="34164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it" dirty="0">
                <a:solidFill>
                  <a:srgbClr val="000000"/>
                </a:solidFill>
              </a:rPr>
              <a:t>We can estimate the maximum frequency (</a:t>
            </a:r>
            <a:r>
              <a:rPr lang="it" dirty="0">
                <a:solidFill>
                  <a:srgbClr val="FF0000"/>
                </a:solidFill>
              </a:rPr>
              <a:t>a</a:t>
            </a:r>
            <a:r>
              <a:rPr lang="it" dirty="0">
                <a:solidFill>
                  <a:srgbClr val="000000"/>
                </a:solidFill>
              </a:rPr>
              <a:t>), the average speed value (</a:t>
            </a:r>
            <a:r>
              <a:rPr lang="it" dirty="0">
                <a:solidFill>
                  <a:srgbClr val="FF0000"/>
                </a:solidFill>
              </a:rPr>
              <a:t>b</a:t>
            </a:r>
            <a:r>
              <a:rPr lang="it" dirty="0">
                <a:solidFill>
                  <a:srgbClr val="000000"/>
                </a:solidFill>
              </a:rPr>
              <a:t>) and the standard deviation (σ) (</a:t>
            </a:r>
            <a:r>
              <a:rPr lang="it" dirty="0">
                <a:solidFill>
                  <a:srgbClr val="FF0000"/>
                </a:solidFill>
              </a:rPr>
              <a:t>c</a:t>
            </a:r>
            <a:r>
              <a:rPr lang="it" dirty="0">
                <a:solidFill>
                  <a:srgbClr val="000000"/>
                </a:solidFill>
              </a:rPr>
              <a:t>).</a:t>
            </a:r>
            <a:endParaRPr>
              <a:solidFill>
                <a:srgbClr val="000000"/>
              </a:solidFill>
            </a:endParaRPr>
          </a:p>
          <a:p>
            <a:pPr marL="0" lvl="0" indent="0" algn="l" rtl="0">
              <a:lnSpc>
                <a:spcPct val="150000"/>
              </a:lnSpc>
              <a:spcBef>
                <a:spcPts val="1600"/>
              </a:spcBef>
              <a:spcAft>
                <a:spcPts val="0"/>
              </a:spcAft>
              <a:buNone/>
            </a:pPr>
            <a:r>
              <a:rPr lang="it" dirty="0">
                <a:solidFill>
                  <a:srgbClr val="000000"/>
                </a:solidFill>
              </a:rPr>
              <a:t>We can also use the Excel functions:</a:t>
            </a:r>
            <a:endParaRPr>
              <a:solidFill>
                <a:srgbClr val="000000"/>
              </a:solidFill>
            </a:endParaRPr>
          </a:p>
          <a:p>
            <a:pPr marL="0" lvl="0" indent="0" algn="l" rtl="0">
              <a:lnSpc>
                <a:spcPct val="150000"/>
              </a:lnSpc>
              <a:spcBef>
                <a:spcPts val="1600"/>
              </a:spcBef>
              <a:spcAft>
                <a:spcPts val="0"/>
              </a:spcAft>
              <a:buNone/>
            </a:pPr>
            <a:r>
              <a:rPr lang="it-IT" dirty="0" smtClean="0">
                <a:solidFill>
                  <a:srgbClr val="FF0000"/>
                </a:solidFill>
              </a:rPr>
              <a:t>b</a:t>
            </a:r>
            <a:r>
              <a:rPr lang="it" dirty="0" smtClean="0">
                <a:solidFill>
                  <a:schemeClr val="tx1"/>
                </a:solidFill>
              </a:rPr>
              <a:t>:</a:t>
            </a:r>
            <a:r>
              <a:rPr lang="it" dirty="0" smtClean="0">
                <a:solidFill>
                  <a:srgbClr val="000000"/>
                </a:solidFill>
              </a:rPr>
              <a:t>        AVERAGE</a:t>
            </a:r>
            <a:endParaRPr>
              <a:solidFill>
                <a:srgbClr val="000000"/>
              </a:solidFill>
            </a:endParaRPr>
          </a:p>
          <a:p>
            <a:pPr marL="0" lvl="0" indent="0" algn="l" rtl="0">
              <a:lnSpc>
                <a:spcPct val="150000"/>
              </a:lnSpc>
              <a:spcBef>
                <a:spcPts val="1600"/>
              </a:spcBef>
              <a:spcAft>
                <a:spcPts val="0"/>
              </a:spcAft>
              <a:buNone/>
            </a:pPr>
            <a:r>
              <a:rPr lang="it-IT" dirty="0" smtClean="0">
                <a:solidFill>
                  <a:srgbClr val="FF0000"/>
                </a:solidFill>
              </a:rPr>
              <a:t>c</a:t>
            </a:r>
            <a:r>
              <a:rPr lang="it" dirty="0" smtClean="0">
                <a:solidFill>
                  <a:srgbClr val="000000"/>
                </a:solidFill>
              </a:rPr>
              <a:t>:       DEV.ST.</a:t>
            </a:r>
            <a:endParaRPr>
              <a:solidFill>
                <a:srgbClr val="000000"/>
              </a:solidFill>
            </a:endParaRPr>
          </a:p>
          <a:p>
            <a:pPr marL="0" lvl="0" indent="0" algn="l" rtl="0">
              <a:lnSpc>
                <a:spcPct val="150000"/>
              </a:lnSpc>
              <a:spcBef>
                <a:spcPts val="1600"/>
              </a:spcBef>
              <a:spcAft>
                <a:spcPts val="1600"/>
              </a:spcAft>
              <a:buNone/>
            </a:pPr>
            <a:endParaRPr>
              <a:solidFill>
                <a:srgbClr val="000000"/>
              </a:solidFill>
            </a:endParaRPr>
          </a:p>
        </p:txBody>
      </p:sp>
      <p:pic>
        <p:nvPicPr>
          <p:cNvPr id="111" name="Google Shape;111;p19"/>
          <p:cNvPicPr preferRelativeResize="0"/>
          <p:nvPr/>
        </p:nvPicPr>
        <p:blipFill>
          <a:blip r:embed="rId3">
            <a:alphaModFix/>
          </a:blip>
          <a:stretch>
            <a:fillRect/>
          </a:stretch>
        </p:blipFill>
        <p:spPr>
          <a:xfrm>
            <a:off x="4696825" y="3133775"/>
            <a:ext cx="3757500" cy="955475"/>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pic>
        <p:nvPicPr>
          <p:cNvPr id="1026" name="Picture 2"/>
          <p:cNvPicPr>
            <a:picLocks noChangeAspect="1" noChangeArrowheads="1"/>
          </p:cNvPicPr>
          <p:nvPr/>
        </p:nvPicPr>
        <p:blipFill>
          <a:blip r:embed="rId3"/>
          <a:srcRect t="2630" r="14464" b="18408"/>
          <a:stretch>
            <a:fillRect/>
          </a:stretch>
        </p:blipFill>
        <p:spPr bwMode="auto">
          <a:xfrm>
            <a:off x="0" y="0"/>
            <a:ext cx="9144126" cy="5160700"/>
          </a:xfrm>
          <a:prstGeom prst="rect">
            <a:avLst/>
          </a:prstGeom>
          <a:noFill/>
          <a:ln w="9525">
            <a:noFill/>
            <a:miter lim="800000"/>
            <a:headEnd/>
            <a:tailEnd/>
          </a:ln>
          <a:effectLst/>
        </p:spPr>
      </p:pic>
      <p:sp>
        <p:nvSpPr>
          <p:cNvPr id="117" name="Google Shape;117;p20"/>
          <p:cNvSpPr txBox="1"/>
          <p:nvPr/>
        </p:nvSpPr>
        <p:spPr>
          <a:xfrm>
            <a:off x="2172468" y="1195491"/>
            <a:ext cx="3593842" cy="3798414"/>
          </a:xfrm>
          <a:prstGeom prst="rect">
            <a:avLst/>
          </a:prstGeom>
          <a:solidFill>
            <a:schemeClr val="lt1"/>
          </a:solidFill>
          <a:ln w="9525" cap="flat" cmpd="sng">
            <a:solidFill>
              <a:srgbClr val="CCCCCC"/>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it" b="1" dirty="0">
                <a:solidFill>
                  <a:srgbClr val="FF0000"/>
                </a:solidFill>
              </a:rPr>
              <a:t>Column</a:t>
            </a:r>
            <a:r>
              <a:rPr lang="it" b="1" dirty="0"/>
              <a:t> </a:t>
            </a:r>
            <a:r>
              <a:rPr lang="it" b="1" dirty="0">
                <a:solidFill>
                  <a:srgbClr val="FF0000"/>
                </a:solidFill>
              </a:rPr>
              <a:t>O</a:t>
            </a:r>
            <a:r>
              <a:rPr lang="it" b="1" dirty="0"/>
              <a:t> = </a:t>
            </a:r>
            <a:r>
              <a:rPr lang="it" b="1" dirty="0">
                <a:solidFill>
                  <a:schemeClr val="dk1"/>
                </a:solidFill>
              </a:rPr>
              <a:t>a*EXP(-((Class-b)^2)/c^2*2)</a:t>
            </a:r>
            <a:endParaRPr b="1">
              <a:solidFill>
                <a:schemeClr val="dk1"/>
              </a:solidFill>
            </a:endParaRPr>
          </a:p>
          <a:p>
            <a:pPr marL="0" lvl="0" indent="0" algn="l" rtl="0">
              <a:spcBef>
                <a:spcPts val="0"/>
              </a:spcBef>
              <a:spcAft>
                <a:spcPts val="0"/>
              </a:spcAft>
              <a:buNone/>
            </a:pPr>
            <a:endParaRPr i="1">
              <a:solidFill>
                <a:schemeClr val="dk1"/>
              </a:solidFill>
            </a:endParaRPr>
          </a:p>
          <a:p>
            <a:pPr marL="0" lvl="0" indent="0" algn="l" rtl="0">
              <a:spcBef>
                <a:spcPts val="0"/>
              </a:spcBef>
              <a:spcAft>
                <a:spcPts val="0"/>
              </a:spcAft>
              <a:buNone/>
            </a:pPr>
            <a:r>
              <a:rPr lang="it" i="1" dirty="0">
                <a:solidFill>
                  <a:schemeClr val="dk1"/>
                </a:solidFill>
              </a:rPr>
              <a:t>=$K$2*EXP(-((H3-$L$2)^2)/$M$2^2*2</a:t>
            </a:r>
            <a:r>
              <a:rPr lang="it" dirty="0">
                <a:solidFill>
                  <a:schemeClr val="dk1"/>
                </a:solidFill>
              </a:rPr>
              <a:t>)</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 b="1" dirty="0">
                <a:solidFill>
                  <a:srgbClr val="0000FF"/>
                </a:solidFill>
              </a:rPr>
              <a:t>Column</a:t>
            </a:r>
            <a:r>
              <a:rPr lang="it" b="1" dirty="0">
                <a:solidFill>
                  <a:schemeClr val="dk1"/>
                </a:solidFill>
              </a:rPr>
              <a:t> </a:t>
            </a:r>
            <a:r>
              <a:rPr lang="it" b="1" dirty="0">
                <a:solidFill>
                  <a:srgbClr val="0000FF"/>
                </a:solidFill>
              </a:rPr>
              <a:t>P</a:t>
            </a:r>
            <a:r>
              <a:rPr lang="it" b="1" dirty="0">
                <a:solidFill>
                  <a:schemeClr val="dk1"/>
                </a:solidFill>
              </a:rPr>
              <a:t> = Column O-Frequency</a:t>
            </a:r>
            <a:endParaRPr b="1">
              <a:solidFill>
                <a:schemeClr val="dk1"/>
              </a:solidFill>
            </a:endParaRPr>
          </a:p>
          <a:p>
            <a:pPr marL="0" lvl="0" indent="0" algn="l" rtl="0">
              <a:spcBef>
                <a:spcPts val="0"/>
              </a:spcBef>
              <a:spcAft>
                <a:spcPts val="0"/>
              </a:spcAft>
              <a:buNone/>
            </a:pPr>
            <a:endParaRPr b="1" i="1">
              <a:solidFill>
                <a:schemeClr val="dk1"/>
              </a:solidFill>
            </a:endParaRPr>
          </a:p>
          <a:p>
            <a:pPr marL="0" lvl="0" indent="0" algn="l" rtl="0">
              <a:spcBef>
                <a:spcPts val="0"/>
              </a:spcBef>
              <a:spcAft>
                <a:spcPts val="0"/>
              </a:spcAft>
              <a:buNone/>
            </a:pPr>
            <a:r>
              <a:rPr lang="it" i="1" dirty="0">
                <a:solidFill>
                  <a:schemeClr val="dk1"/>
                </a:solidFill>
              </a:rPr>
              <a:t>=O3-I3</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 b="1" dirty="0" smtClean="0">
                <a:solidFill>
                  <a:srgbClr val="9900FF"/>
                </a:solidFill>
              </a:rPr>
              <a:t>Cell M4</a:t>
            </a:r>
            <a:r>
              <a:rPr lang="it" b="1" dirty="0" smtClean="0">
                <a:solidFill>
                  <a:schemeClr val="dk1"/>
                </a:solidFill>
              </a:rPr>
              <a:t> </a:t>
            </a:r>
            <a:r>
              <a:rPr lang="it" b="1" dirty="0">
                <a:solidFill>
                  <a:schemeClr val="dk1"/>
                </a:solidFill>
              </a:rPr>
              <a:t>= SQUARE SUM(Column P)</a:t>
            </a:r>
            <a:endParaRPr b="1">
              <a:solidFill>
                <a:schemeClr val="dk1"/>
              </a:solidFill>
            </a:endParaRPr>
          </a:p>
          <a:p>
            <a:pPr marL="0" lvl="0" indent="0" algn="l" rtl="0">
              <a:spcBef>
                <a:spcPts val="0"/>
              </a:spcBef>
              <a:spcAft>
                <a:spcPts val="0"/>
              </a:spcAft>
              <a:buNone/>
            </a:pPr>
            <a:endParaRPr i="1">
              <a:solidFill>
                <a:schemeClr val="dk1"/>
              </a:solidFill>
            </a:endParaRPr>
          </a:p>
          <a:p>
            <a:pPr marL="0" lvl="0" indent="0" algn="l" rtl="0">
              <a:spcBef>
                <a:spcPts val="0"/>
              </a:spcBef>
              <a:spcAft>
                <a:spcPts val="0"/>
              </a:spcAft>
              <a:buNone/>
            </a:pPr>
            <a:r>
              <a:rPr lang="it" i="1" dirty="0">
                <a:solidFill>
                  <a:schemeClr val="dk1"/>
                </a:solidFill>
              </a:rPr>
              <a:t>=SUM.S(P3) </a:t>
            </a:r>
            <a:endParaRPr i="1">
              <a:solidFill>
                <a:schemeClr val="dk1"/>
              </a:solidFill>
            </a:endParaRPr>
          </a:p>
        </p:txBody>
      </p:sp>
      <p:sp>
        <p:nvSpPr>
          <p:cNvPr id="118" name="Google Shape;118;p20"/>
          <p:cNvSpPr/>
          <p:nvPr/>
        </p:nvSpPr>
        <p:spPr>
          <a:xfrm>
            <a:off x="6457244" y="203200"/>
            <a:ext cx="2686756" cy="4940300"/>
          </a:xfrm>
          <a:prstGeom prst="rect">
            <a:avLst/>
          </a:prstGeom>
          <a:noFill/>
          <a:ln w="28575" cap="flat" cmpd="sng">
            <a:solidFill>
              <a:srgbClr val="783F0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1"/>
          <p:cNvSpPr txBox="1"/>
          <p:nvPr/>
        </p:nvSpPr>
        <p:spPr>
          <a:xfrm>
            <a:off x="7030900" y="371700"/>
            <a:ext cx="1570200" cy="590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3000" b="1" dirty="0">
                <a:solidFill>
                  <a:srgbClr val="FF0000"/>
                </a:solidFill>
                <a:latin typeface="Georgia" pitchFamily="18" charset="0"/>
              </a:rPr>
              <a:t>Solver</a:t>
            </a:r>
            <a:endParaRPr sz="3000" b="1">
              <a:solidFill>
                <a:srgbClr val="FF0000"/>
              </a:solidFill>
              <a:latin typeface="Georgia" pitchFamily="18" charset="0"/>
            </a:endParaRPr>
          </a:p>
        </p:txBody>
      </p:sp>
      <p:sp>
        <p:nvSpPr>
          <p:cNvPr id="129" name="Google Shape;129;p21"/>
          <p:cNvSpPr txBox="1"/>
          <p:nvPr/>
        </p:nvSpPr>
        <p:spPr>
          <a:xfrm>
            <a:off x="6800375" y="1440750"/>
            <a:ext cx="1728900" cy="226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2400" b="1">
                <a:solidFill>
                  <a:srgbClr val="222222"/>
                </a:solidFill>
                <a:highlight>
                  <a:srgbClr val="FFFFFF"/>
                </a:highlight>
              </a:rPr>
              <a:t>Ordinary</a:t>
            </a:r>
            <a:endParaRPr sz="2400" b="1">
              <a:solidFill>
                <a:srgbClr val="222222"/>
              </a:solidFill>
              <a:highlight>
                <a:srgbClr val="FFFFFF"/>
              </a:highlight>
            </a:endParaRPr>
          </a:p>
          <a:p>
            <a:pPr marL="0" lvl="0" indent="0" algn="l" rtl="0">
              <a:spcBef>
                <a:spcPts val="0"/>
              </a:spcBef>
              <a:spcAft>
                <a:spcPts val="0"/>
              </a:spcAft>
              <a:buNone/>
            </a:pPr>
            <a:r>
              <a:rPr lang="it" sz="2400" b="1">
                <a:solidFill>
                  <a:srgbClr val="222222"/>
                </a:solidFill>
                <a:highlight>
                  <a:srgbClr val="FFFFFF"/>
                </a:highlight>
              </a:rPr>
              <a:t>Least </a:t>
            </a:r>
            <a:endParaRPr sz="2400" b="1">
              <a:solidFill>
                <a:srgbClr val="222222"/>
              </a:solidFill>
              <a:highlight>
                <a:srgbClr val="FFFFFF"/>
              </a:highlight>
            </a:endParaRPr>
          </a:p>
          <a:p>
            <a:pPr marL="0" lvl="0" indent="0" algn="l" rtl="0">
              <a:spcBef>
                <a:spcPts val="0"/>
              </a:spcBef>
              <a:spcAft>
                <a:spcPts val="0"/>
              </a:spcAft>
              <a:buNone/>
            </a:pPr>
            <a:r>
              <a:rPr lang="it" sz="2400" b="1">
                <a:solidFill>
                  <a:srgbClr val="222222"/>
                </a:solidFill>
                <a:highlight>
                  <a:srgbClr val="FFFFFF"/>
                </a:highlight>
              </a:rPr>
              <a:t>Squares</a:t>
            </a:r>
            <a:endParaRPr sz="2400" b="1"/>
          </a:p>
        </p:txBody>
      </p:sp>
      <p:pic>
        <p:nvPicPr>
          <p:cNvPr id="130" name="Google Shape;130;p21"/>
          <p:cNvPicPr preferRelativeResize="0"/>
          <p:nvPr/>
        </p:nvPicPr>
        <p:blipFill>
          <a:blip r:embed="rId3">
            <a:alphaModFix/>
          </a:blip>
          <a:stretch>
            <a:fillRect/>
          </a:stretch>
        </p:blipFill>
        <p:spPr>
          <a:xfrm>
            <a:off x="0" y="0"/>
            <a:ext cx="5690507" cy="5143501"/>
          </a:xfrm>
          <a:prstGeom prst="rect">
            <a:avLst/>
          </a:prstGeom>
          <a:noFill/>
          <a:ln>
            <a:noFill/>
          </a:ln>
        </p:spPr>
      </p:pic>
      <p:sp>
        <p:nvSpPr>
          <p:cNvPr id="131" name="Google Shape;131;p21"/>
          <p:cNvSpPr txBox="1"/>
          <p:nvPr/>
        </p:nvSpPr>
        <p:spPr>
          <a:xfrm>
            <a:off x="5921850" y="2936275"/>
            <a:ext cx="2809200" cy="1541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dirty="0">
                <a:solidFill>
                  <a:srgbClr val="FF0000"/>
                </a:solidFill>
              </a:rPr>
              <a:t>Goal: </a:t>
            </a:r>
            <a:r>
              <a:rPr lang="it" dirty="0"/>
              <a:t>the </a:t>
            </a:r>
            <a:r>
              <a:rPr lang="it" dirty="0" smtClean="0"/>
              <a:t>square sum</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it" dirty="0">
                <a:solidFill>
                  <a:srgbClr val="FF0000"/>
                </a:solidFill>
              </a:rPr>
              <a:t>Cells changed: </a:t>
            </a:r>
            <a:r>
              <a:rPr lang="it" dirty="0"/>
              <a:t>the maximum frequency (</a:t>
            </a:r>
            <a:r>
              <a:rPr lang="it" dirty="0">
                <a:solidFill>
                  <a:srgbClr val="FF0000"/>
                </a:solidFill>
              </a:rPr>
              <a:t>a</a:t>
            </a:r>
            <a:r>
              <a:rPr lang="it" dirty="0"/>
              <a:t>), the average speed value (</a:t>
            </a:r>
            <a:r>
              <a:rPr lang="it" dirty="0">
                <a:solidFill>
                  <a:srgbClr val="FF0000"/>
                </a:solidFill>
              </a:rPr>
              <a:t>b</a:t>
            </a:r>
            <a:r>
              <a:rPr lang="it" dirty="0"/>
              <a:t>) and the standard deviation (σ) (</a:t>
            </a:r>
            <a:r>
              <a:rPr lang="it" dirty="0">
                <a:solidFill>
                  <a:srgbClr val="FF0000"/>
                </a:solidFill>
              </a:rPr>
              <a:t>c</a:t>
            </a:r>
            <a:r>
              <a:rPr lang="it" dirty="0"/>
              <a:t>)</a:t>
            </a:r>
            <a:endParaRPr/>
          </a:p>
        </p:txBody>
      </p:sp>
      <p:sp>
        <p:nvSpPr>
          <p:cNvPr id="6" name="CasellaDiTesto 5"/>
          <p:cNvSpPr txBox="1"/>
          <p:nvPr/>
        </p:nvSpPr>
        <p:spPr>
          <a:xfrm>
            <a:off x="1774278" y="481013"/>
            <a:ext cx="692696" cy="207749"/>
          </a:xfrm>
          <a:prstGeom prst="rect">
            <a:avLst/>
          </a:prstGeom>
          <a:solidFill>
            <a:schemeClr val="bg1"/>
          </a:solidFill>
          <a:ln>
            <a:solidFill>
              <a:schemeClr val="bg1"/>
            </a:solidFill>
          </a:ln>
        </p:spPr>
        <p:txBody>
          <a:bodyPr wrap="square" rtlCol="0">
            <a:spAutoFit/>
          </a:bodyPr>
          <a:lstStyle/>
          <a:p>
            <a:r>
              <a:rPr lang="it-IT" sz="750" dirty="0" smtClean="0"/>
              <a:t>$M$4</a:t>
            </a:r>
            <a:endParaRPr lang="it-IT" sz="75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1758</Words>
  <PresentationFormat>Presentazione su schermo (16:9)</PresentationFormat>
  <Paragraphs>94</Paragraphs>
  <Slides>14</Slides>
  <Notes>13</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Georgia</vt:lpstr>
      <vt:lpstr>Oswald</vt:lpstr>
      <vt:lpstr>Simple Light</vt:lpstr>
      <vt:lpstr>The speed of muons project Extreme Energy Events - Liceo Scientifico Statale Bruno Touschek</vt:lpstr>
      <vt:lpstr>Required Data</vt:lpstr>
      <vt:lpstr>Cut</vt:lpstr>
      <vt:lpstr>Diapositiva 4</vt:lpstr>
      <vt:lpstr>Diapositiva 5</vt:lpstr>
      <vt:lpstr>Diapositiva 6</vt:lpstr>
      <vt:lpstr>How to measure a, b and c?</vt:lpstr>
      <vt:lpstr>Diapositiva 8</vt:lpstr>
      <vt:lpstr>Diapositiva 9</vt:lpstr>
      <vt:lpstr>Diapositiva 10</vt:lpstr>
      <vt:lpstr>Gaussian interpolation</vt:lpstr>
      <vt:lpstr>Diapositiva 12</vt:lpstr>
      <vt:lpstr>Final measurement of speed</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speed of muons project Extreme Energy Events - Liceo Scientifico Statale Bruno Touschek</dc:title>
  <dc:creator>Aula_20</dc:creator>
  <cp:lastModifiedBy>Utente</cp:lastModifiedBy>
  <cp:revision>28</cp:revision>
  <dcterms:modified xsi:type="dcterms:W3CDTF">2018-10-03T13:03:39Z</dcterms:modified>
</cp:coreProperties>
</file>