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70" r:id="rId6"/>
    <p:sldId id="271" r:id="rId7"/>
    <p:sldId id="260" r:id="rId8"/>
    <p:sldId id="261" r:id="rId9"/>
    <p:sldId id="262" r:id="rId10"/>
    <p:sldId id="266" r:id="rId11"/>
    <p:sldId id="272" r:id="rId12"/>
    <p:sldId id="273" r:id="rId13"/>
    <p:sldId id="274" r:id="rId14"/>
    <p:sldId id="275" r:id="rId15"/>
    <p:sldId id="265" r:id="rId16"/>
    <p:sldId id="263"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a24ac3c9ea0a7e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77" autoAdjust="0"/>
  </p:normalViewPr>
  <p:slideViewPr>
    <p:cSldViewPr>
      <p:cViewPr varScale="1">
        <p:scale>
          <a:sx n="91" d="100"/>
          <a:sy n="91" d="100"/>
        </p:scale>
        <p:origin x="218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3BAA7-B150-40F1-9E75-5FBA0ECE9D02}" type="datetimeFigureOut">
              <a:rPr lang="it-IT" smtClean="0"/>
              <a:t>03/10/2018</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82E33-625A-4021-9F8F-C5A9F93A94E8}" type="slidenum">
              <a:rPr lang="it-IT" smtClean="0"/>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[SLIDE DA SALTARE IN</a:t>
            </a:r>
            <a:r>
              <a:rPr lang="it-IT" baseline="0" dirty="0"/>
              <a:t> CASO VENGA PRESENTATO IL PROGETTO IN PRECEDENZA]</a:t>
            </a:r>
          </a:p>
          <a:p>
            <a:r>
              <a:rPr lang="it-IT" baseline="0" dirty="0"/>
              <a:t>Il progetto </a:t>
            </a:r>
            <a:r>
              <a:rPr lang="it-IT" baseline="0" dirty="0" err="1"/>
              <a:t>PolarQuest</a:t>
            </a:r>
            <a:r>
              <a:rPr lang="it-IT" baseline="0" dirty="0"/>
              <a:t> prevede il controllo incrociato di tre rivelatori di raggi cosmici:</a:t>
            </a:r>
          </a:p>
          <a:p>
            <a:r>
              <a:rPr lang="it-IT" baseline="0" dirty="0"/>
              <a:t>-Pola3, posizionato all’interno del Liceo Giolitti-Gandino a Bra</a:t>
            </a:r>
          </a:p>
          <a:p>
            <a:r>
              <a:rPr lang="it-IT" baseline="0" dirty="0"/>
              <a:t>-Pola2, posto presso la scuola superiore </a:t>
            </a:r>
            <a:r>
              <a:rPr lang="it-IT" baseline="0" dirty="0" err="1"/>
              <a:t>Nesodden</a:t>
            </a:r>
            <a:r>
              <a:rPr lang="it-IT" baseline="0" dirty="0"/>
              <a:t> a Oslo, Norvegia</a:t>
            </a:r>
          </a:p>
          <a:p>
            <a:r>
              <a:rPr lang="it-IT" baseline="0" dirty="0"/>
              <a:t>-e Pola1</a:t>
            </a:r>
          </a:p>
        </p:txBody>
      </p:sp>
      <p:sp>
        <p:nvSpPr>
          <p:cNvPr id="4" name="Segnaposto numero diapositiva 3"/>
          <p:cNvSpPr>
            <a:spLocks noGrp="1"/>
          </p:cNvSpPr>
          <p:nvPr>
            <p:ph type="sldNum" sz="quarter" idx="10"/>
          </p:nvPr>
        </p:nvSpPr>
        <p:spPr/>
        <p:txBody>
          <a:bodyPr/>
          <a:lstStyle/>
          <a:p>
            <a:fld id="{FC582E33-625A-4021-9F8F-C5A9F93A94E8}" type="slidenum">
              <a:rPr lang="it-IT" smtClean="0"/>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Nel</a:t>
            </a:r>
            <a:r>
              <a:rPr lang="it-IT" baseline="0" dirty="0"/>
              <a:t> primo </a:t>
            </a:r>
            <a:r>
              <a:rPr lang="it-IT" dirty="0"/>
              <a:t>caso il ToT</a:t>
            </a:r>
            <a:r>
              <a:rPr lang="it-IT" baseline="0" dirty="0"/>
              <a:t> della camera 6 non sta ricevendo niente ; mentre nel secondo caso il grafico ha un andamento corretto.</a:t>
            </a:r>
          </a:p>
          <a:p>
            <a:r>
              <a:rPr lang="it-IT" baseline="0" dirty="0"/>
              <a:t>Tutto questo lavoro deve essere fatto su quanti più parametri possibili: in questo modo </a:t>
            </a:r>
            <a:r>
              <a:rPr lang="it-IT" baseline="0" dirty="0" err="1"/>
              <a:t>possiamio</a:t>
            </a:r>
            <a:r>
              <a:rPr lang="it-IT" baseline="0" dirty="0"/>
              <a:t> appurare l’accuratezza e la bontà dei dati rilevati.</a:t>
            </a:r>
            <a:endParaRPr lang="it-IT" dirty="0"/>
          </a:p>
        </p:txBody>
      </p:sp>
      <p:sp>
        <p:nvSpPr>
          <p:cNvPr id="4" name="Segnaposto numero diapositiva 3"/>
          <p:cNvSpPr>
            <a:spLocks noGrp="1"/>
          </p:cNvSpPr>
          <p:nvPr>
            <p:ph type="sldNum" sz="quarter" idx="10"/>
          </p:nvPr>
        </p:nvSpPr>
        <p:spPr/>
        <p:txBody>
          <a:bodyPr/>
          <a:lstStyle/>
          <a:p>
            <a:fld id="{770B5B04-7D97-4FD3-9641-B12EBC16E800}" type="slidenum">
              <a:rPr lang="it-IT" smtClean="0"/>
              <a:t>12</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a:t>Al fine di controllare che il telescopio funzionasse correttamente, sia da un punto di vista meccanico, sia da un punto di vista fisico e statistico, abbiamo effettuato il monitorraggio basandoci su un foglio Excel da compilare ogni ora. Solo di notte, dall’una alle sei, i turni erano ridotti a tre invece di sei, ovvero uno ogni due ore e mezza al posto di uno all’ora. </a:t>
            </a: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Ora procediamo elencando i principali ambiti del monitoraggio. I parametri oggetto di controllo sono divisibili in cinque categorie principali. In rosso sono indicate le coordinate temporali, quindi l’ora del monitoraggio e quella dell’inizio del run. In verde sono evidenziati i parametri legati alla frequenza degli eventi, con relativi dati statistici. I parametri gialli rappresentano la molteplicità delle diverse camere del telescopio, indicando anche quali superavano l’intervallo ±2sigma. I dati cerchiati in viola danno invece informazioni sul ?time over treshold e sull’inefficienza, ovvero parametri statistici.? Infine, in azzuro sono rappresentati i valori atmosferici e spaziali, ovvero temperatura, pressione, altitudine e coordinate del luogo.</a:t>
            </a: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Abbiamo notato una differenza negativa nel rate del nostro telescopio rispetto ad</a:t>
            </a:r>
            <a:r>
              <a:rPr lang="it-IT" baseline="0" dirty="0"/>
              <a:t> un valore atteso</a:t>
            </a:r>
            <a:r>
              <a:rPr lang="it-IT" dirty="0"/>
              <a:t>. Abbiamo pensato che potesse essere causato dallo spesso</a:t>
            </a:r>
            <a:r>
              <a:rPr lang="it-IT" baseline="0" dirty="0"/>
              <a:t>re della soletta dell’edificio. Grazie all’uso della </a:t>
            </a:r>
            <a:r>
              <a:rPr lang="en-GB" baseline="0" noProof="0" dirty="0"/>
              <a:t>cosmic</a:t>
            </a:r>
            <a:r>
              <a:rPr lang="it-IT" baseline="0" dirty="0"/>
              <a:t> box abbiamo fatto misure comparate tra interno ed esterno osservando una differenza 12%, un’analisi più approfondita ci permetterà di ricavare anche l’incertezza. Abbiamo intenzione di compare misure diurne e notturne per studiare anche l’influenza della temperatura.</a:t>
            </a:r>
            <a:endParaRPr lang="it-IT" dirty="0"/>
          </a:p>
        </p:txBody>
      </p:sp>
      <p:sp>
        <p:nvSpPr>
          <p:cNvPr id="4" name="Segnaposto numero diapositiva 3"/>
          <p:cNvSpPr>
            <a:spLocks noGrp="1"/>
          </p:cNvSpPr>
          <p:nvPr>
            <p:ph type="sldNum" sz="quarter" idx="10"/>
          </p:nvPr>
        </p:nvSpPr>
        <p:spPr/>
        <p:txBody>
          <a:bodyPr/>
          <a:lstStyle/>
          <a:p>
            <a:fld id="{976C953B-F142-41E2-AD6E-5B6590FB7F00}" type="slidenum">
              <a:rPr lang="it-IT" smtClean="0"/>
              <a:t>15</a:t>
            </a:fld>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Spiegazione orale dei problemi e delle loro soluzioni</a:t>
            </a:r>
            <a:r>
              <a:rPr lang="it-IT" baseline="0" dirty="0"/>
              <a:t>. </a:t>
            </a:r>
          </a:p>
        </p:txBody>
      </p:sp>
      <p:sp>
        <p:nvSpPr>
          <p:cNvPr id="4" name="Segnaposto numero diapositiva 3"/>
          <p:cNvSpPr>
            <a:spLocks noGrp="1"/>
          </p:cNvSpPr>
          <p:nvPr>
            <p:ph type="sldNum" sz="quarter" idx="10"/>
          </p:nvPr>
        </p:nvSpPr>
        <p:spPr/>
        <p:txBody>
          <a:bodyPr/>
          <a:lstStyle/>
          <a:p>
            <a:fld id="{B1EE42A1-8A53-4429-8B67-394E23E3B82A}" type="slidenum">
              <a:rPr lang="it-IT" smtClean="0"/>
              <a:t>16</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[SLIDE DA SALTARE IN</a:t>
            </a:r>
            <a:r>
              <a:rPr lang="it-IT" baseline="0" dirty="0"/>
              <a:t> CASO VENGA PRESENTATO IL PROGETTO IN PRECEDENZA]</a:t>
            </a:r>
          </a:p>
          <a:p>
            <a:pPr algn="just"/>
            <a:r>
              <a:rPr lang="it-IT" sz="1200" dirty="0"/>
              <a:t>…che è stato installato su una barca a vela appositamente creata, e dopo la partenza dall'Irlanda nord-occidentale ha circumnavigato l’arcipelago delle </a:t>
            </a:r>
            <a:r>
              <a:rPr lang="it-IT" dirty="0"/>
              <a:t>Svalbard ottenendo così la prima misurazione al mondo dei raggi cosmici a livello del mare ad una latitudine di 82°07’N</a:t>
            </a:r>
            <a:endParaRPr lang="it-IT" sz="1200" dirty="0"/>
          </a:p>
        </p:txBody>
      </p:sp>
      <p:sp>
        <p:nvSpPr>
          <p:cNvPr id="4" name="Segnaposto numero diapositiva 3"/>
          <p:cNvSpPr>
            <a:spLocks noGrp="1"/>
          </p:cNvSpPr>
          <p:nvPr>
            <p:ph type="sldNum" sz="quarter" idx="10"/>
          </p:nvPr>
        </p:nvSpPr>
        <p:spPr/>
        <p:txBody>
          <a:bodyPr/>
          <a:lstStyle/>
          <a:p>
            <a:fld id="{FC582E33-625A-4021-9F8F-C5A9F93A94E8}" type="slidenum">
              <a:rPr lang="it-IT" smtClean="0"/>
              <a:t>3</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FD6F925-94F1-480A-95C2-533EB9655BB8}" type="slidenum">
              <a:rPr lang="it-IT" smtClean="0"/>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C582E33-625A-4021-9F8F-C5A9F93A94E8}" type="slidenum">
              <a:rPr lang="it-IT" smtClean="0"/>
              <a:t>6</a:t>
            </a:fld>
            <a:endParaRPr lang="it-IT"/>
          </a:p>
        </p:txBody>
      </p:sp>
    </p:spTree>
    <p:extLst>
      <p:ext uri="{BB962C8B-B14F-4D97-AF65-F5344CB8AC3E}">
        <p14:creationId xmlns:p14="http://schemas.microsoft.com/office/powerpoint/2010/main" val="426878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a:t>Parlando del luogo in cui è stato installato il rilevatore, esso è situato nella parte Sud dell’edificio al primo piano di modo da avere un basso livello di assorbimento dei muoni da parte dei piani di costruzione sovrastanti.</a:t>
            </a:r>
          </a:p>
          <a:p>
            <a:r>
              <a:rPr lang="it-IT" baseline="0" dirty="0"/>
              <a:t> La stanza è di ridotte dimensioni, il che ci doveva consentire di controllarne abbastanza agevolmente la temperatura interna, per mantenerla tra i 22 e i 23 gradi centigradi.</a:t>
            </a:r>
          </a:p>
          <a:p>
            <a:r>
              <a:rPr lang="it-IT" baseline="0" dirty="0"/>
              <a:t> L’accessibilità è stata ovviamente limitata ai soli autorizzati, i ragazzi e professori coinvolti nel progetto e il personale della scuola addetto alle dovute pulizie. Si è cercato comunque di ridurre tutti gli accessi per evitare di  alterare il meno possibile il clima dell’area. </a:t>
            </a:r>
          </a:p>
          <a:p>
            <a:r>
              <a:rPr lang="it-IT" baseline="0" dirty="0"/>
              <a:t>Nonostante le precauzioni prese al principio, i problemi riguardanti la temperatura si sono fatti evidenti con l’inoltrarsi dell’estate.</a:t>
            </a:r>
          </a:p>
          <a:p>
            <a:r>
              <a:rPr lang="it-IT" baseline="0" dirty="0"/>
              <a:t> Abbiamo cercato di isolare il più possibile dalla luce solare e dal calore esterno prima con l’applicazione di carta normale, poi con l’aggiunta di carta stagnola sulla finestra. Persistendo il problema, abbiamo isolato anche i bordi della porta d’ingresso e finalmente abbiamo ottenuto notevoli risultati.</a:t>
            </a:r>
            <a:endParaRPr lang="it-IT" dirty="0"/>
          </a:p>
        </p:txBody>
      </p:sp>
      <p:sp>
        <p:nvSpPr>
          <p:cNvPr id="4" name="Segnaposto numero diapositiva 3"/>
          <p:cNvSpPr>
            <a:spLocks noGrp="1"/>
          </p:cNvSpPr>
          <p:nvPr>
            <p:ph type="sldNum" sz="quarter" idx="10"/>
          </p:nvPr>
        </p:nvSpPr>
        <p:spPr/>
        <p:txBody>
          <a:bodyPr/>
          <a:lstStyle/>
          <a:p>
            <a:fld id="{565BE4D0-381A-45D0-95F7-083A812E0290}" type="slidenum">
              <a:rPr lang="it-IT" smtClean="0"/>
              <a:t>7</a:t>
            </a:fld>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Il monitoraggio</a:t>
            </a:r>
            <a:r>
              <a:rPr lang="it-IT" baseline="0" dirty="0"/>
              <a:t> è stato diviso in un numero di turni variabile in base alla disponibilità degli studenti partecipanti al progetto. Abbiamo, pertanto, creato un foglio google in cui ognuno ha inserito, nella prima colonna, il proprio nome e, nella prima riga, i giorni della presa dati. Sotto la casella di ciascuna giornata abbiamo inserito 1, nel caso in cui fossimo stati disponibili e 0, nel caso contrario. </a:t>
            </a:r>
            <a:endParaRPr lang="it-IT" dirty="0"/>
          </a:p>
        </p:txBody>
      </p:sp>
      <p:sp>
        <p:nvSpPr>
          <p:cNvPr id="4" name="Segnaposto numero diapositiva 3"/>
          <p:cNvSpPr>
            <a:spLocks noGrp="1"/>
          </p:cNvSpPr>
          <p:nvPr>
            <p:ph type="sldNum" sz="quarter" idx="10"/>
          </p:nvPr>
        </p:nvSpPr>
        <p:spPr/>
        <p:txBody>
          <a:bodyPr/>
          <a:lstStyle/>
          <a:p>
            <a:fld id="{B1EE42A1-8A53-4429-8B67-394E23E3B82A}" type="slidenum">
              <a:rPr lang="it-IT" smtClean="0"/>
              <a:t>8</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Successivamente,</a:t>
            </a:r>
            <a:r>
              <a:rPr lang="it-IT" baseline="0" dirty="0"/>
              <a:t> in base al numero di persone, venivano stabiliti dei turni in cui, ad ore precise, bisognava effettuare il controllo dati, compilando il foglio Excel, seguendo il manuale fornito. In tal modo è stato possibile effettuare un controllo ogni ora</a:t>
            </a:r>
            <a:endParaRPr lang="it-IT" dirty="0"/>
          </a:p>
        </p:txBody>
      </p:sp>
      <p:sp>
        <p:nvSpPr>
          <p:cNvPr id="4" name="Segnaposto numero diapositiva 3"/>
          <p:cNvSpPr>
            <a:spLocks noGrp="1"/>
          </p:cNvSpPr>
          <p:nvPr>
            <p:ph type="sldNum" sz="quarter" idx="10"/>
          </p:nvPr>
        </p:nvSpPr>
        <p:spPr/>
        <p:txBody>
          <a:bodyPr/>
          <a:lstStyle/>
          <a:p>
            <a:fld id="{B1EE42A1-8A53-4429-8B67-394E23E3B82A}" type="slidenum">
              <a:rPr lang="it-IT" smtClean="0"/>
              <a:t>9</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Alla</a:t>
            </a:r>
            <a:r>
              <a:rPr lang="it-IT" baseline="0" dirty="0"/>
              <a:t> fine di giugno abbiamo conseguito un corso di formazione per capire come affrontare l’attività di monitoraggio durante l’estate. Nella prima lezione si è assistito all’assemblaggio del telescopio, durante la quale il prof. Gnesi ha spiegato in sintesi il funzionamento del telescopio.</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t>Nelle lezioni successive si sono analizzati a lungo e in dettaglio i grafici relativi ai dati dell’esperimento, i quali vengono caricati ogni ora dopo esser stati rielaborati sul sito di monitoraggio .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t>Il grafico in figura, per esempio,  illustra dati riguardo al rate del </a:t>
            </a:r>
            <a:r>
              <a:rPr lang="en-GB" baseline="0" noProof="0" dirty="0"/>
              <a:t>run</a:t>
            </a:r>
            <a:r>
              <a:rPr lang="it-IT" baseline="0" dirty="0"/>
              <a:t> e relativa deviazione standard. </a:t>
            </a:r>
          </a:p>
          <a:p>
            <a:r>
              <a:rPr lang="it-IT" baseline="0" dirty="0"/>
              <a:t>Concluso il corso eravamo in grado di compilare il foglio di </a:t>
            </a:r>
            <a:r>
              <a:rPr lang="en-GB" baseline="0" noProof="0" dirty="0"/>
              <a:t>shifting</a:t>
            </a:r>
            <a:r>
              <a:rPr lang="it-IT" baseline="0" dirty="0"/>
              <a:t> autonomamente e di sapere cosa fare in caso di eventuali problemi. </a:t>
            </a:r>
          </a:p>
          <a:p>
            <a:endParaRPr lang="it-IT" baseline="0" dirty="0"/>
          </a:p>
          <a:p>
            <a:endParaRPr lang="it-IT" baseline="0" dirty="0"/>
          </a:p>
        </p:txBody>
      </p:sp>
      <p:sp>
        <p:nvSpPr>
          <p:cNvPr id="4" name="Segnaposto numero diapositiva 3"/>
          <p:cNvSpPr>
            <a:spLocks noGrp="1"/>
          </p:cNvSpPr>
          <p:nvPr>
            <p:ph type="sldNum" sz="quarter" idx="10"/>
          </p:nvPr>
        </p:nvSpPr>
        <p:spPr/>
        <p:txBody>
          <a:bodyPr/>
          <a:lstStyle/>
          <a:p>
            <a:fld id="{82679202-66EE-43EF-BCB6-A5E8690D182A}" type="slidenum">
              <a:rPr lang="it-IT" smtClean="0"/>
              <a:t>10</a:t>
            </a:fld>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Un esempio importante</a:t>
            </a:r>
            <a:r>
              <a:rPr lang="it-IT" baseline="0" dirty="0"/>
              <a:t> sono le entrate che si leggono nel </a:t>
            </a:r>
            <a:r>
              <a:rPr lang="it-IT" baseline="0" dirty="0" err="1"/>
              <a:t>mean</a:t>
            </a:r>
            <a:r>
              <a:rPr lang="it-IT" baseline="0" dirty="0"/>
              <a:t> (27.1) </a:t>
            </a:r>
            <a:r>
              <a:rPr lang="it-IT" baseline="0" dirty="0" err="1"/>
              <a:t>rientriono</a:t>
            </a:r>
            <a:r>
              <a:rPr lang="it-IT" baseline="0" dirty="0"/>
              <a:t> nello </a:t>
            </a:r>
            <a:r>
              <a:rPr lang="it-IT" baseline="0" dirty="0" err="1"/>
              <a:t>slope</a:t>
            </a:r>
            <a:r>
              <a:rPr lang="it-IT" baseline="0" dirty="0"/>
              <a:t> con </a:t>
            </a:r>
            <a:r>
              <a:rPr lang="it-IT" baseline="0" dirty="0" err="1"/>
              <a:t>con</a:t>
            </a:r>
            <a:r>
              <a:rPr lang="it-IT" baseline="0" dirty="0"/>
              <a:t> l’incertezza </a:t>
            </a:r>
            <a:endParaRPr lang="it-IT" dirty="0"/>
          </a:p>
        </p:txBody>
      </p:sp>
      <p:sp>
        <p:nvSpPr>
          <p:cNvPr id="4" name="Segnaposto numero diapositiva 3"/>
          <p:cNvSpPr>
            <a:spLocks noGrp="1"/>
          </p:cNvSpPr>
          <p:nvPr>
            <p:ph type="sldNum" sz="quarter" idx="10"/>
          </p:nvPr>
        </p:nvSpPr>
        <p:spPr/>
        <p:txBody>
          <a:bodyPr/>
          <a:lstStyle/>
          <a:p>
            <a:fld id="{770B5B04-7D97-4FD3-9641-B12EBC16E800}" type="slidenum">
              <a:rPr lang="it-IT" smtClean="0"/>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FD4028F-061F-4132-B6D4-2EBC7AD0E8E4}" type="datetimeFigureOut">
              <a:rPr lang="it-IT" smtClean="0"/>
              <a:pPr/>
              <a:t>03/10/2018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5EF6A9D-B383-4144-B497-A690156A8D19}"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4028F-061F-4132-B6D4-2EBC7AD0E8E4}" type="datetimeFigureOut">
              <a:rPr lang="it-IT" smtClean="0"/>
              <a:pPr/>
              <a:t>03/10/2018</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F6A9D-B383-4144-B497-A690156A8D19}"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MONITORING ACTIVITY OF THE POLA-03 TELESCOPE</a:t>
            </a:r>
          </a:p>
        </p:txBody>
      </p:sp>
      <p:sp>
        <p:nvSpPr>
          <p:cNvPr id="3" name="Sottotitolo 2"/>
          <p:cNvSpPr>
            <a:spLocks noGrp="1"/>
          </p:cNvSpPr>
          <p:nvPr>
            <p:ph type="subTitle" idx="1"/>
          </p:nvPr>
        </p:nvSpPr>
        <p:spPr/>
        <p:txBody>
          <a:bodyPr/>
          <a:lstStyle/>
          <a:p>
            <a:r>
              <a:rPr lang="it-IT" dirty="0"/>
              <a:t>Liceo Scientifico “Giolitti-Gandino”</a:t>
            </a:r>
          </a:p>
          <a:p>
            <a:r>
              <a:rPr lang="it-IT" dirty="0"/>
              <a:t>BRA</a:t>
            </a:r>
          </a:p>
        </p:txBody>
      </p:sp>
      <p:pic>
        <p:nvPicPr>
          <p:cNvPr id="4" name="Immagine 3" descr="polarquest.jpg"/>
          <p:cNvPicPr>
            <a:picLocks noChangeAspect="1"/>
          </p:cNvPicPr>
          <p:nvPr/>
        </p:nvPicPr>
        <p:blipFill>
          <a:blip r:embed="rId2" cstate="print"/>
          <a:stretch>
            <a:fillRect/>
          </a:stretch>
        </p:blipFill>
        <p:spPr>
          <a:xfrm>
            <a:off x="5508104" y="548680"/>
            <a:ext cx="1571625" cy="1028700"/>
          </a:xfrm>
          <a:prstGeom prst="rect">
            <a:avLst/>
          </a:prstGeom>
        </p:spPr>
      </p:pic>
      <p:pic>
        <p:nvPicPr>
          <p:cNvPr id="5" name="Immagine 4" descr="2_MY_TORINO_LOGO_NOME_ESTESO.jpg"/>
          <p:cNvPicPr>
            <a:picLocks noChangeAspect="1"/>
          </p:cNvPicPr>
          <p:nvPr/>
        </p:nvPicPr>
        <p:blipFill>
          <a:blip r:embed="rId3" cstate="print"/>
          <a:stretch>
            <a:fillRect/>
          </a:stretch>
        </p:blipFill>
        <p:spPr>
          <a:xfrm>
            <a:off x="611560" y="404664"/>
            <a:ext cx="1879600" cy="1381760"/>
          </a:xfrm>
          <a:prstGeom prst="rect">
            <a:avLst/>
          </a:prstGeom>
        </p:spPr>
      </p:pic>
      <p:pic>
        <p:nvPicPr>
          <p:cNvPr id="6" name="Immagine 5" descr="logo_EEE.png"/>
          <p:cNvPicPr>
            <a:picLocks noChangeAspect="1"/>
          </p:cNvPicPr>
          <p:nvPr/>
        </p:nvPicPr>
        <p:blipFill>
          <a:blip r:embed="rId4" cstate="print"/>
          <a:stretch>
            <a:fillRect/>
          </a:stretch>
        </p:blipFill>
        <p:spPr>
          <a:xfrm>
            <a:off x="2915816" y="620688"/>
            <a:ext cx="2486978" cy="1010126"/>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7524328" y="622402"/>
            <a:ext cx="952118" cy="92944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descr="Cattura.PNG"/>
          <p:cNvPicPr>
            <a:picLocks noGrp="1" noChangeAspect="1"/>
          </p:cNvPicPr>
          <p:nvPr>
            <p:ph sz="half" idx="1"/>
          </p:nvPr>
        </p:nvPicPr>
        <p:blipFill>
          <a:blip r:embed="rId3"/>
          <a:srcRect l="8019" r="8844"/>
          <a:stretch>
            <a:fillRect/>
          </a:stretch>
        </p:blipFill>
        <p:spPr>
          <a:xfrm>
            <a:off x="5214942" y="3630671"/>
            <a:ext cx="3929058" cy="2730433"/>
          </a:xfrm>
        </p:spPr>
      </p:pic>
      <p:sp>
        <p:nvSpPr>
          <p:cNvPr id="2" name="Titolo 1"/>
          <p:cNvSpPr>
            <a:spLocks noGrp="1"/>
          </p:cNvSpPr>
          <p:nvPr>
            <p:ph type="title"/>
          </p:nvPr>
        </p:nvSpPr>
        <p:spPr/>
        <p:txBody>
          <a:bodyPr/>
          <a:lstStyle/>
          <a:p>
            <a:r>
              <a:rPr lang="it-IT" dirty="0"/>
              <a:t>TRAINING</a:t>
            </a:r>
          </a:p>
        </p:txBody>
      </p:sp>
      <p:sp>
        <p:nvSpPr>
          <p:cNvPr id="5" name="Segnaposto contenuto 4"/>
          <p:cNvSpPr>
            <a:spLocks noGrp="1"/>
          </p:cNvSpPr>
          <p:nvPr>
            <p:ph sz="half" idx="2"/>
          </p:nvPr>
        </p:nvSpPr>
        <p:spPr>
          <a:xfrm>
            <a:off x="214282" y="1714488"/>
            <a:ext cx="5286412" cy="4768865"/>
          </a:xfrm>
        </p:spPr>
        <p:txBody>
          <a:bodyPr anchor="ctr">
            <a:normAutofit/>
          </a:bodyPr>
          <a:lstStyle/>
          <a:p>
            <a:pPr algn="just">
              <a:buNone/>
            </a:pPr>
            <a:r>
              <a:rPr lang="it-IT" dirty="0"/>
              <a:t>    </a:t>
            </a:r>
            <a:r>
              <a:rPr lang="en-US" dirty="0"/>
              <a:t>After attending the assembly of the telescope we did 21 hours of training in order to learn :</a:t>
            </a:r>
          </a:p>
          <a:p>
            <a:pPr algn="just"/>
            <a:r>
              <a:rPr lang="it-IT" dirty="0"/>
              <a:t>How to </a:t>
            </a:r>
            <a:r>
              <a:rPr lang="en-GB" dirty="0"/>
              <a:t>read</a:t>
            </a:r>
            <a:r>
              <a:rPr lang="it-IT" dirty="0"/>
              <a:t> the </a:t>
            </a:r>
            <a:r>
              <a:rPr lang="en-GB" dirty="0"/>
              <a:t>graphs</a:t>
            </a:r>
          </a:p>
          <a:p>
            <a:pPr algn="just">
              <a:lnSpc>
                <a:spcPct val="150000"/>
              </a:lnSpc>
            </a:pPr>
            <a:r>
              <a:rPr lang="it-IT" dirty="0"/>
              <a:t>How to </a:t>
            </a:r>
            <a:r>
              <a:rPr lang="en-GB" dirty="0"/>
              <a:t>fill</a:t>
            </a:r>
            <a:r>
              <a:rPr lang="it-IT" dirty="0"/>
              <a:t> in the </a:t>
            </a:r>
            <a:r>
              <a:rPr lang="en-GB" dirty="0"/>
              <a:t>shifting</a:t>
            </a:r>
            <a:r>
              <a:rPr lang="it-IT" dirty="0"/>
              <a:t> </a:t>
            </a:r>
            <a:r>
              <a:rPr lang="en-GB" dirty="0"/>
              <a:t>sheet</a:t>
            </a:r>
          </a:p>
          <a:p>
            <a:pPr algn="just">
              <a:lnSpc>
                <a:spcPct val="150000"/>
              </a:lnSpc>
            </a:pPr>
            <a:r>
              <a:rPr lang="it-IT" dirty="0"/>
              <a:t>How the </a:t>
            </a:r>
            <a:r>
              <a:rPr lang="en-GB" dirty="0"/>
              <a:t>telescope</a:t>
            </a:r>
            <a:r>
              <a:rPr lang="it-IT" dirty="0"/>
              <a:t> </a:t>
            </a:r>
            <a:r>
              <a:rPr lang="en-GB" dirty="0"/>
              <a:t>works</a:t>
            </a:r>
          </a:p>
          <a:p>
            <a:pPr marL="514350" indent="-514350">
              <a:lnSpc>
                <a:spcPct val="150000"/>
              </a:lnSpc>
              <a:buFont typeface="+mj-lt"/>
              <a:buAutoNum type="arabicPeriod"/>
            </a:pPr>
            <a:endParaRPr lang="it-IT" b="1" dirty="0"/>
          </a:p>
          <a:p>
            <a:pPr algn="just"/>
            <a:endParaRPr lang="it-IT" dirty="0"/>
          </a:p>
        </p:txBody>
      </p:sp>
      <p:pic>
        <p:nvPicPr>
          <p:cNvPr id="4" name="Immagine 3">
            <a:extLst>
              <a:ext uri="{FF2B5EF4-FFF2-40B4-BE49-F238E27FC236}">
                <a16:creationId xmlns:a16="http://schemas.microsoft.com/office/drawing/2014/main" id="{6E52FD42-5CD7-4622-B04B-CC5385244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694" y="1847548"/>
            <a:ext cx="3153215" cy="1686160"/>
          </a:xfrm>
          <a:prstGeom prst="rect">
            <a:avLst/>
          </a:prstGeom>
        </p:spPr>
      </p:pic>
      <p:sp>
        <p:nvSpPr>
          <p:cNvPr id="6" name="Rettangolo 5">
            <a:extLst>
              <a:ext uri="{FF2B5EF4-FFF2-40B4-BE49-F238E27FC236}">
                <a16:creationId xmlns:a16="http://schemas.microsoft.com/office/drawing/2014/main" id="{79D25D0F-0EC9-4BAE-8162-A37884BE4022}"/>
              </a:ext>
            </a:extLst>
          </p:cNvPr>
          <p:cNvSpPr/>
          <p:nvPr/>
        </p:nvSpPr>
        <p:spPr>
          <a:xfrm>
            <a:off x="7668000" y="4248000"/>
            <a:ext cx="12960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46964953-2A25-4124-9659-2E116D6ED86E}"/>
              </a:ext>
            </a:extLst>
          </p:cNvPr>
          <p:cNvSpPr/>
          <p:nvPr/>
        </p:nvSpPr>
        <p:spPr>
          <a:xfrm>
            <a:off x="6804248" y="1847548"/>
            <a:ext cx="1080120" cy="864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1" name="Connettore a gomito 10">
            <a:extLst>
              <a:ext uri="{FF2B5EF4-FFF2-40B4-BE49-F238E27FC236}">
                <a16:creationId xmlns:a16="http://schemas.microsoft.com/office/drawing/2014/main" id="{EFAA2DC7-35A9-4778-AC08-1D70513325DB}"/>
              </a:ext>
            </a:extLst>
          </p:cNvPr>
          <p:cNvCxnSpPr>
            <a:stCxn id="6" idx="0"/>
            <a:endCxn id="10" idx="2"/>
          </p:cNvCxnSpPr>
          <p:nvPr/>
        </p:nvCxnSpPr>
        <p:spPr>
          <a:xfrm rot="16200000" flipV="1">
            <a:off x="7061928" y="2993928"/>
            <a:ext cx="1536452" cy="971692"/>
          </a:xfrm>
          <a:prstGeom prst="bentConnector3">
            <a:avLst/>
          </a:prstGeom>
          <a:ln w="38100" cmpd="sng">
            <a:gradFill>
              <a:gsLst>
                <a:gs pos="0">
                  <a:srgbClr val="FF0000"/>
                </a:gs>
                <a:gs pos="51000">
                  <a:schemeClr val="accent2">
                    <a:lumMod val="60000"/>
                    <a:lumOff val="40000"/>
                  </a:schemeClr>
                </a:gs>
                <a:gs pos="78000">
                  <a:schemeClr val="accent3">
                    <a:lumMod val="60000"/>
                    <a:lumOff val="40000"/>
                  </a:schemeClr>
                </a:gs>
                <a:gs pos="100000">
                  <a:srgbClr val="92D050"/>
                </a:gs>
              </a:gsLst>
              <a:lin ang="5400000" scaled="1"/>
            </a:gra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right)">
                                      <p:cBhvr>
                                        <p:cTn id="20" dur="500"/>
                                        <p:tgtEl>
                                          <p:spTgt spid="5">
                                            <p:txEl>
                                              <p:pRg st="2" end="2"/>
                                            </p:txEl>
                                          </p:spTgt>
                                        </p:tgtEl>
                                      </p:cBhvr>
                                    </p:animEffect>
                                  </p:childTnLst>
                                </p:cTn>
                              </p:par>
                              <p:par>
                                <p:cTn id="21" presetID="10" presetClass="entr" presetSubtype="0" fill="hold" nodeType="withEffect">
                                  <p:stCondLst>
                                    <p:cond delay="2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
                                        <p:tgtEl>
                                          <p:spTgt spid="4"/>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00"/>
                                        <p:tgtEl>
                                          <p:spTgt spid="6"/>
                                        </p:tgtEl>
                                      </p:cBhvr>
                                    </p:animEffect>
                                  </p:childTnLst>
                                </p:cTn>
                              </p:par>
                            </p:childTnLst>
                          </p:cTn>
                        </p:par>
                        <p:par>
                          <p:cTn id="28" fill="hold">
                            <p:stCondLst>
                              <p:cond delay="7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200"/>
                                        <p:tgtEl>
                                          <p:spTgt spid="11"/>
                                        </p:tgtEl>
                                      </p:cBhvr>
                                    </p:animEffect>
                                  </p:childTnLst>
                                </p:cTn>
                              </p:par>
                            </p:childTnLst>
                          </p:cTn>
                        </p:par>
                        <p:par>
                          <p:cTn id="32" fill="hold">
                            <p:stCondLst>
                              <p:cond delay="9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2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THE MANUAL</a:t>
            </a:r>
            <a:br>
              <a:rPr lang="it-IT" dirty="0"/>
            </a:br>
            <a:endParaRPr lang="it-IT" dirty="0"/>
          </a:p>
        </p:txBody>
      </p:sp>
      <p:sp>
        <p:nvSpPr>
          <p:cNvPr id="3" name="Segnaposto contenuto 2"/>
          <p:cNvSpPr>
            <a:spLocks noGrp="1"/>
          </p:cNvSpPr>
          <p:nvPr>
            <p:ph idx="1"/>
          </p:nvPr>
        </p:nvSpPr>
        <p:spPr>
          <a:xfrm>
            <a:off x="457200" y="928670"/>
            <a:ext cx="8229600" cy="5197493"/>
          </a:xfrm>
        </p:spPr>
        <p:txBody>
          <a:bodyPr/>
          <a:lstStyle/>
          <a:p>
            <a:pPr algn="just">
              <a:buNone/>
            </a:pPr>
            <a:r>
              <a:rPr lang="it-IT" dirty="0"/>
              <a:t>   </a:t>
            </a:r>
            <a:r>
              <a:rPr lang="en-GB" dirty="0"/>
              <a:t>Dealing</a:t>
            </a:r>
            <a:r>
              <a:rPr lang="it-IT" dirty="0"/>
              <a:t> with the data </a:t>
            </a:r>
            <a:r>
              <a:rPr lang="en-GB" dirty="0"/>
              <a:t>analysis</a:t>
            </a:r>
            <a:r>
              <a:rPr lang="it-IT" dirty="0"/>
              <a:t>, </a:t>
            </a:r>
            <a:r>
              <a:rPr lang="en-GB" dirty="0"/>
              <a:t>we</a:t>
            </a:r>
            <a:r>
              <a:rPr lang="it-IT" dirty="0"/>
              <a:t> </a:t>
            </a:r>
            <a:r>
              <a:rPr lang="en-GB" dirty="0"/>
              <a:t>came</a:t>
            </a:r>
            <a:r>
              <a:rPr lang="it-IT" dirty="0"/>
              <a:t> up with some </a:t>
            </a:r>
            <a:r>
              <a:rPr lang="en-GB" dirty="0"/>
              <a:t>simple</a:t>
            </a:r>
            <a:r>
              <a:rPr lang="it-IT" dirty="0"/>
              <a:t> </a:t>
            </a:r>
            <a:r>
              <a:rPr lang="en-GB" dirty="0"/>
              <a:t>instruction</a:t>
            </a:r>
            <a:r>
              <a:rPr lang="it-IT" dirty="0"/>
              <a:t> for </a:t>
            </a:r>
            <a:r>
              <a:rPr lang="en-GB" dirty="0"/>
              <a:t>ourselves</a:t>
            </a:r>
            <a:r>
              <a:rPr lang="it-IT" dirty="0"/>
              <a:t> </a:t>
            </a:r>
            <a:r>
              <a:rPr lang="en-GB" dirty="0"/>
              <a:t>that</a:t>
            </a:r>
            <a:r>
              <a:rPr lang="it-IT" dirty="0"/>
              <a:t> </a:t>
            </a:r>
            <a:r>
              <a:rPr lang="en-GB" dirty="0"/>
              <a:t>were</a:t>
            </a:r>
            <a:r>
              <a:rPr lang="it-IT" dirty="0"/>
              <a:t> </a:t>
            </a:r>
            <a:r>
              <a:rPr lang="en-GB" dirty="0"/>
              <a:t>later</a:t>
            </a:r>
            <a:r>
              <a:rPr lang="it-IT" dirty="0"/>
              <a:t> </a:t>
            </a:r>
            <a:r>
              <a:rPr lang="en-GB" dirty="0"/>
              <a:t>translated</a:t>
            </a:r>
            <a:r>
              <a:rPr lang="it-IT" dirty="0"/>
              <a:t> </a:t>
            </a:r>
            <a:r>
              <a:rPr lang="en-GB" dirty="0"/>
              <a:t>into</a:t>
            </a:r>
            <a:r>
              <a:rPr lang="it-IT" dirty="0"/>
              <a:t> english:</a:t>
            </a:r>
          </a:p>
          <a:p>
            <a:pPr algn="just"/>
            <a:r>
              <a:rPr lang="en-US" dirty="0"/>
              <a:t>Rate is checked by both the rate distribution and by the slope of the </a:t>
            </a:r>
            <a:r>
              <a:rPr lang="en-GB" dirty="0"/>
              <a:t>Delta Time</a:t>
            </a:r>
            <a:r>
              <a:rPr lang="en-US" dirty="0"/>
              <a:t> distribution</a:t>
            </a:r>
            <a:endParaRPr lang="it-IT" dirty="0"/>
          </a:p>
        </p:txBody>
      </p:sp>
      <p:pic>
        <p:nvPicPr>
          <p:cNvPr id="12" name="Immagine 11" descr="eee01.PNG"/>
          <p:cNvPicPr>
            <a:picLocks noChangeAspect="1"/>
          </p:cNvPicPr>
          <p:nvPr/>
        </p:nvPicPr>
        <p:blipFill>
          <a:blip r:embed="rId3"/>
          <a:stretch>
            <a:fillRect/>
          </a:stretch>
        </p:blipFill>
        <p:spPr>
          <a:xfrm>
            <a:off x="785786" y="3789040"/>
            <a:ext cx="3581900" cy="2835958"/>
          </a:xfrm>
          <a:prstGeom prst="rect">
            <a:avLst/>
          </a:prstGeom>
        </p:spPr>
      </p:pic>
      <p:pic>
        <p:nvPicPr>
          <p:cNvPr id="13" name="Immagine 12" descr="eee02.PNG"/>
          <p:cNvPicPr>
            <a:picLocks noChangeAspect="1"/>
          </p:cNvPicPr>
          <p:nvPr/>
        </p:nvPicPr>
        <p:blipFill>
          <a:blip r:embed="rId4"/>
          <a:stretch>
            <a:fillRect/>
          </a:stretch>
        </p:blipFill>
        <p:spPr>
          <a:xfrm>
            <a:off x="5060007" y="3789040"/>
            <a:ext cx="3272903" cy="2888284"/>
          </a:xfrm>
          <a:prstGeom prst="rect">
            <a:avLst/>
          </a:prstGeom>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26326"/>
            <a:ext cx="8229600" cy="1702542"/>
          </a:xfrm>
        </p:spPr>
        <p:txBody>
          <a:bodyPr>
            <a:normAutofit/>
          </a:bodyPr>
          <a:lstStyle/>
          <a:p>
            <a:pPr marL="0" indent="0" algn="ctr">
              <a:buNone/>
            </a:pPr>
            <a:r>
              <a:rPr lang="en-US" dirty="0"/>
              <a:t>Channels ToT: check if every SiPM shows a correct ToT distribution and note the ones with unusual shape.</a:t>
            </a:r>
            <a:endParaRPr lang="it-IT" sz="3600" dirty="0"/>
          </a:p>
        </p:txBody>
      </p:sp>
      <p:pic>
        <p:nvPicPr>
          <p:cNvPr id="4" name="Immagine 3"/>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39000" contrast="32000"/>
                    </a14:imgEffect>
                  </a14:imgLayer>
                </a14:imgProps>
              </a:ext>
              <a:ext uri="{28A0092B-C50C-407E-A947-70E740481C1C}">
                <a14:useLocalDpi xmlns:a14="http://schemas.microsoft.com/office/drawing/2010/main" val="0"/>
              </a:ext>
            </a:extLst>
          </a:blip>
          <a:stretch>
            <a:fillRect/>
          </a:stretch>
        </p:blipFill>
        <p:spPr>
          <a:xfrm>
            <a:off x="1079515" y="3140968"/>
            <a:ext cx="3096441" cy="2855366"/>
          </a:xfrm>
          <a:prstGeom prst="rect">
            <a:avLst/>
          </a:prstGeom>
        </p:spPr>
      </p:pic>
      <p:pic>
        <p:nvPicPr>
          <p:cNvPr id="5" name="Immagine 4" descr="eee.PNG"/>
          <p:cNvPicPr>
            <a:picLocks noChangeAspect="1"/>
          </p:cNvPicPr>
          <p:nvPr/>
        </p:nvPicPr>
        <p:blipFill>
          <a:blip r:embed="rId5"/>
          <a:stretch>
            <a:fillRect/>
          </a:stretch>
        </p:blipFill>
        <p:spPr>
          <a:xfrm>
            <a:off x="5222612" y="3075684"/>
            <a:ext cx="2841873" cy="2920090"/>
          </a:xfrm>
          <a:prstGeom prst="rect">
            <a:avLst/>
          </a:prstGeom>
        </p:spPr>
      </p:pic>
      <p:sp>
        <p:nvSpPr>
          <p:cNvPr id="2" name="CasellaDiTesto 1">
            <a:extLst>
              <a:ext uri="{FF2B5EF4-FFF2-40B4-BE49-F238E27FC236}">
                <a16:creationId xmlns:a16="http://schemas.microsoft.com/office/drawing/2014/main" id="{90AEF470-AD69-43CF-AF8D-32CA79EA91E7}"/>
              </a:ext>
            </a:extLst>
          </p:cNvPr>
          <p:cNvSpPr txBox="1"/>
          <p:nvPr/>
        </p:nvSpPr>
        <p:spPr>
          <a:xfrm>
            <a:off x="4175956" y="4259290"/>
            <a:ext cx="792088" cy="553998"/>
          </a:xfrm>
          <a:prstGeom prst="rect">
            <a:avLst/>
          </a:prstGeom>
          <a:noFill/>
        </p:spPr>
        <p:txBody>
          <a:bodyPr wrap="square" rtlCol="0">
            <a:spAutoFit/>
          </a:bodyPr>
          <a:lstStyle/>
          <a:p>
            <a:pPr algn="ctr"/>
            <a:r>
              <a:rPr lang="it-IT" sz="3000" dirty="0"/>
              <a:t>VS</a:t>
            </a:r>
          </a:p>
        </p:txBody>
      </p:sp>
    </p:spTree>
  </p:cSld>
  <p:clrMapOvr>
    <a:masterClrMapping/>
  </p:clrMapOvr>
  <p:transition spd="slow">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71472" y="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it-IT" sz="4400" b="0" i="0" u="none" strike="noStrike" cap="none">
                <a:solidFill>
                  <a:schemeClr val="dk1"/>
                </a:solidFill>
                <a:latin typeface="Calibri"/>
                <a:ea typeface="Calibri"/>
                <a:cs typeface="Calibri"/>
                <a:sym typeface="Calibri"/>
              </a:rPr>
              <a:t>MONITORING SHEET</a:t>
            </a:r>
            <a:endParaRPr sz="4400" b="0" i="0" u="none" strike="noStrike" cap="none">
              <a:solidFill>
                <a:schemeClr val="dk1"/>
              </a:solidFill>
              <a:latin typeface="Calibri"/>
              <a:ea typeface="Calibri"/>
              <a:cs typeface="Calibri"/>
              <a:sym typeface="Calibri"/>
            </a:endParaRPr>
          </a:p>
        </p:txBody>
      </p:sp>
      <p:sp>
        <p:nvSpPr>
          <p:cNvPr id="90" name="Google Shape;90;p13"/>
          <p:cNvSpPr txBox="1">
            <a:spLocks noGrp="1"/>
          </p:cNvSpPr>
          <p:nvPr>
            <p:ph type="subTitle" idx="1"/>
          </p:nvPr>
        </p:nvSpPr>
        <p:spPr>
          <a:xfrm>
            <a:off x="500034" y="1071546"/>
            <a:ext cx="8072494" cy="206692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2400"/>
              <a:buFont typeface="Arial"/>
              <a:buNone/>
            </a:pPr>
            <a:r>
              <a:rPr lang="it-IT" sz="2400" b="0" i="0" u="none" strike="noStrike" cap="none">
                <a:solidFill>
                  <a:schemeClr val="dk1"/>
                </a:solidFill>
                <a:latin typeface="Calibri"/>
                <a:ea typeface="Calibri"/>
                <a:cs typeface="Calibri"/>
                <a:sym typeface="Calibri"/>
              </a:rPr>
              <a:t>To keep an adequate monitoring, the filling of a before-arranged Excel sheet is required every hour, excepted the night period (only three shifts from 1 a.m. to 6 a.m.).</a:t>
            </a:r>
            <a:endParaRPr sz="2400" b="0" i="0" u="none" strike="noStrike" cap="none">
              <a:solidFill>
                <a:schemeClr val="dk1"/>
              </a:solidFill>
              <a:latin typeface="Calibri"/>
              <a:ea typeface="Calibri"/>
              <a:cs typeface="Calibri"/>
              <a:sym typeface="Calibri"/>
            </a:endParaRPr>
          </a:p>
        </p:txBody>
      </p:sp>
      <p:pic>
        <p:nvPicPr>
          <p:cNvPr id="91" name="Google Shape;91;p13" descr="Cattura.PNG"/>
          <p:cNvPicPr preferRelativeResize="0"/>
          <p:nvPr/>
        </p:nvPicPr>
        <p:blipFill rotWithShape="1">
          <a:blip r:embed="rId3">
            <a:alphaModFix/>
          </a:blip>
          <a:srcRect/>
          <a:stretch/>
        </p:blipFill>
        <p:spPr>
          <a:xfrm>
            <a:off x="0" y="2643182"/>
            <a:ext cx="9144000" cy="2440392"/>
          </a:xfrm>
          <a:prstGeom prst="rect">
            <a:avLst/>
          </a:prstGeom>
          <a:noFill/>
          <a:ln>
            <a:noFill/>
          </a:ln>
        </p:spPr>
      </p:pic>
      <p:pic>
        <p:nvPicPr>
          <p:cNvPr id="92" name="Google Shape;92;p13" descr="cATTURA2.PNG"/>
          <p:cNvPicPr preferRelativeResize="0"/>
          <p:nvPr/>
        </p:nvPicPr>
        <p:blipFill rotWithShape="1">
          <a:blip r:embed="rId4">
            <a:alphaModFix/>
          </a:blip>
          <a:srcRect t="-12806" r="51563"/>
          <a:stretch/>
        </p:blipFill>
        <p:spPr>
          <a:xfrm>
            <a:off x="142843" y="5143512"/>
            <a:ext cx="9001157" cy="743368"/>
          </a:xfrm>
          <a:prstGeom prst="rect">
            <a:avLst/>
          </a:prstGeom>
          <a:noFill/>
          <a:ln>
            <a:noFill/>
          </a:ln>
        </p:spPr>
      </p:pic>
      <p:pic>
        <p:nvPicPr>
          <p:cNvPr id="93" name="Google Shape;93;p13" descr="cATTURA2.PNG"/>
          <p:cNvPicPr preferRelativeResize="0"/>
          <p:nvPr/>
        </p:nvPicPr>
        <p:blipFill rotWithShape="1">
          <a:blip r:embed="rId4">
            <a:alphaModFix/>
          </a:blip>
          <a:srcRect l="48436" b="-10156"/>
          <a:stretch/>
        </p:blipFill>
        <p:spPr>
          <a:xfrm>
            <a:off x="0" y="5929330"/>
            <a:ext cx="9144000" cy="692732"/>
          </a:xfrm>
          <a:prstGeom prst="rect">
            <a:avLst/>
          </a:prstGeom>
          <a:noFill/>
          <a:ln>
            <a:noFill/>
          </a:ln>
        </p:spPr>
      </p:pic>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9" name="Google Shape;99;p14"/>
          <p:cNvPicPr preferRelativeResize="0"/>
          <p:nvPr/>
        </p:nvPicPr>
        <p:blipFill rotWithShape="1">
          <a:blip r:embed="rId3">
            <a:alphaModFix/>
          </a:blip>
          <a:srcRect l="43770" t="66961" r="51717" b="5576"/>
          <a:stretch/>
        </p:blipFill>
        <p:spPr>
          <a:xfrm>
            <a:off x="8001024" y="2214554"/>
            <a:ext cx="1000132" cy="142875"/>
          </a:xfrm>
          <a:prstGeom prst="rect">
            <a:avLst/>
          </a:prstGeom>
          <a:noFill/>
          <a:ln>
            <a:noFill/>
          </a:ln>
        </p:spPr>
      </p:pic>
      <p:pic>
        <p:nvPicPr>
          <p:cNvPr id="100" name="Google Shape;100;p14"/>
          <p:cNvPicPr preferRelativeResize="0"/>
          <p:nvPr/>
        </p:nvPicPr>
        <p:blipFill rotWithShape="1">
          <a:blip r:embed="rId3">
            <a:alphaModFix/>
          </a:blip>
          <a:srcRect l="43770" t="66961" r="51717" b="5576"/>
          <a:stretch/>
        </p:blipFill>
        <p:spPr>
          <a:xfrm>
            <a:off x="8153424" y="2366954"/>
            <a:ext cx="1000132" cy="142875"/>
          </a:xfrm>
          <a:prstGeom prst="rect">
            <a:avLst/>
          </a:prstGeom>
          <a:noFill/>
          <a:ln>
            <a:noFill/>
          </a:ln>
        </p:spPr>
      </p:pic>
      <p:sp>
        <p:nvSpPr>
          <p:cNvPr id="101" name="Google Shape;101;p14"/>
          <p:cNvSpPr txBox="1"/>
          <p:nvPr/>
        </p:nvSpPr>
        <p:spPr>
          <a:xfrm>
            <a:off x="714348" y="571480"/>
            <a:ext cx="5973302"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b="0" i="0" u="none" strike="noStrike" cap="none" dirty="0">
                <a:solidFill>
                  <a:schemeClr val="dk1"/>
                </a:solidFill>
                <a:latin typeface="Calibri"/>
                <a:ea typeface="Calibri"/>
                <a:cs typeface="Calibri"/>
                <a:sym typeface="Calibri"/>
              </a:rPr>
              <a:t>The </a:t>
            </a:r>
            <a:r>
              <a:rPr lang="it-IT" sz="1800" b="0" i="0" u="none" strike="noStrike" cap="none" dirty="0" err="1">
                <a:solidFill>
                  <a:schemeClr val="dk1"/>
                </a:solidFill>
                <a:latin typeface="Calibri"/>
                <a:ea typeface="Calibri"/>
                <a:cs typeface="Calibri"/>
                <a:sym typeface="Calibri"/>
              </a:rPr>
              <a:t>evaluated</a:t>
            </a:r>
            <a:r>
              <a:rPr lang="it-IT" sz="1800" b="0" i="0" u="none" strike="noStrike" cap="none" dirty="0">
                <a:solidFill>
                  <a:schemeClr val="dk1"/>
                </a:solidFill>
                <a:latin typeface="Calibri"/>
                <a:ea typeface="Calibri"/>
                <a:cs typeface="Calibri"/>
                <a:sym typeface="Calibri"/>
              </a:rPr>
              <a:t> </a:t>
            </a:r>
            <a:r>
              <a:rPr lang="it-IT" sz="1800" b="0" i="0" u="none" strike="noStrike" cap="none" dirty="0" err="1">
                <a:solidFill>
                  <a:schemeClr val="dk1"/>
                </a:solidFill>
                <a:latin typeface="Calibri"/>
                <a:ea typeface="Calibri"/>
                <a:cs typeface="Calibri"/>
                <a:sym typeface="Calibri"/>
              </a:rPr>
              <a:t>parameters</a:t>
            </a:r>
            <a:r>
              <a:rPr lang="it-IT" sz="1800" b="0" i="0" u="none" strike="noStrike" cap="none" dirty="0">
                <a:solidFill>
                  <a:schemeClr val="dk1"/>
                </a:solidFill>
                <a:latin typeface="Calibri"/>
                <a:ea typeface="Calibri"/>
                <a:cs typeface="Calibri"/>
                <a:sym typeface="Calibri"/>
              </a:rPr>
              <a:t> are </a:t>
            </a:r>
            <a:r>
              <a:rPr lang="it-IT" sz="1800" b="0" i="0" u="none" strike="noStrike" cap="none" dirty="0" err="1">
                <a:solidFill>
                  <a:schemeClr val="dk1"/>
                </a:solidFill>
                <a:latin typeface="Calibri"/>
                <a:ea typeface="Calibri"/>
                <a:cs typeface="Calibri"/>
                <a:sym typeface="Calibri"/>
              </a:rPr>
              <a:t>divisible</a:t>
            </a:r>
            <a:r>
              <a:rPr lang="it-IT" sz="1800" b="0" i="0" u="none" strike="noStrike" cap="none" dirty="0">
                <a:solidFill>
                  <a:schemeClr val="dk1"/>
                </a:solidFill>
                <a:latin typeface="Calibri"/>
                <a:ea typeface="Calibri"/>
                <a:cs typeface="Calibri"/>
                <a:sym typeface="Calibri"/>
              </a:rPr>
              <a:t> in </a:t>
            </a:r>
            <a:r>
              <a:rPr lang="it-IT" sz="1800" b="0" i="0" u="none" strike="noStrike" cap="none" dirty="0" err="1">
                <a:solidFill>
                  <a:schemeClr val="dk1"/>
                </a:solidFill>
                <a:latin typeface="Calibri"/>
                <a:ea typeface="Calibri"/>
                <a:cs typeface="Calibri"/>
                <a:sym typeface="Calibri"/>
              </a:rPr>
              <a:t>leading</a:t>
            </a:r>
            <a:r>
              <a:rPr lang="it-IT" sz="1800" b="0" i="0" u="none" strike="noStrike" cap="none" dirty="0">
                <a:solidFill>
                  <a:schemeClr val="dk1"/>
                </a:solidFill>
                <a:latin typeface="Calibri"/>
                <a:ea typeface="Calibri"/>
                <a:cs typeface="Calibri"/>
                <a:sym typeface="Calibri"/>
              </a:rPr>
              <a:t> </a:t>
            </a:r>
            <a:r>
              <a:rPr lang="it-IT" sz="1800" b="0" i="0" u="none" strike="noStrike" cap="none" dirty="0" err="1">
                <a:solidFill>
                  <a:schemeClr val="dk1"/>
                </a:solidFill>
                <a:latin typeface="Calibri"/>
                <a:ea typeface="Calibri"/>
                <a:cs typeface="Calibri"/>
                <a:sym typeface="Calibri"/>
              </a:rPr>
              <a:t>cathegories</a:t>
            </a:r>
            <a:r>
              <a:rPr lang="it-IT" sz="1800" b="0" i="0" u="none" strike="noStrike" cap="none" dirty="0">
                <a:solidFill>
                  <a:schemeClr val="dk1"/>
                </a:solidFill>
                <a:latin typeface="Calibri"/>
                <a:ea typeface="Calibri"/>
                <a:cs typeface="Calibri"/>
                <a:sym typeface="Calibri"/>
              </a:rPr>
              <a:t>:</a:t>
            </a:r>
            <a:endParaRPr dirty="0"/>
          </a:p>
          <a:p>
            <a:pPr marL="0" marR="0" lvl="0" indent="-114300" algn="l" rtl="0">
              <a:spcBef>
                <a:spcPts val="0"/>
              </a:spcBef>
              <a:spcAft>
                <a:spcPts val="0"/>
              </a:spcAft>
              <a:buClr>
                <a:srgbClr val="FF0000"/>
              </a:buClr>
              <a:buSzPts val="1800"/>
              <a:buFont typeface="Arial"/>
              <a:buChar char="•"/>
            </a:pPr>
            <a:r>
              <a:rPr lang="it-IT" sz="1800" b="1" i="1" dirty="0">
                <a:solidFill>
                  <a:srgbClr val="FF0000"/>
                </a:solidFill>
                <a:latin typeface="Calibri"/>
                <a:ea typeface="Calibri"/>
                <a:cs typeface="Calibri"/>
                <a:sym typeface="Calibri"/>
              </a:rPr>
              <a:t> time </a:t>
            </a:r>
            <a:r>
              <a:rPr lang="it-IT" sz="1800" b="1" i="1" dirty="0" err="1">
                <a:solidFill>
                  <a:srgbClr val="FF0000"/>
                </a:solidFill>
                <a:latin typeface="Calibri"/>
                <a:ea typeface="Calibri"/>
                <a:cs typeface="Calibri"/>
                <a:sym typeface="Calibri"/>
              </a:rPr>
              <a:t>coordinates</a:t>
            </a:r>
            <a:endParaRPr sz="1800" b="1" i="1" dirty="0">
              <a:solidFill>
                <a:srgbClr val="FF0000"/>
              </a:solidFill>
              <a:latin typeface="Calibri"/>
              <a:ea typeface="Calibri"/>
              <a:cs typeface="Calibri"/>
              <a:sym typeface="Calibri"/>
            </a:endParaRPr>
          </a:p>
          <a:p>
            <a:pPr marL="0" marR="0" lvl="0" indent="-114300" algn="l" rtl="0">
              <a:spcBef>
                <a:spcPts val="0"/>
              </a:spcBef>
              <a:spcAft>
                <a:spcPts val="0"/>
              </a:spcAft>
              <a:buClr>
                <a:srgbClr val="00B050"/>
              </a:buClr>
              <a:buSzPts val="1800"/>
              <a:buFont typeface="Arial"/>
              <a:buChar char="•"/>
            </a:pPr>
            <a:r>
              <a:rPr lang="it-IT" sz="1800" b="1" i="1" dirty="0">
                <a:solidFill>
                  <a:srgbClr val="00B050"/>
                </a:solidFill>
                <a:latin typeface="Calibri"/>
                <a:ea typeface="Calibri"/>
                <a:cs typeface="Calibri"/>
                <a:sym typeface="Calibri"/>
              </a:rPr>
              <a:t> </a:t>
            </a:r>
            <a:r>
              <a:rPr lang="it-IT" sz="1800" b="1" i="1" dirty="0" err="1">
                <a:solidFill>
                  <a:srgbClr val="00B050"/>
                </a:solidFill>
                <a:latin typeface="Calibri"/>
                <a:ea typeface="Calibri"/>
                <a:cs typeface="Calibri"/>
                <a:sym typeface="Calibri"/>
              </a:rPr>
              <a:t>frequency</a:t>
            </a:r>
            <a:r>
              <a:rPr lang="it-IT" sz="1800" b="1" i="1" dirty="0">
                <a:solidFill>
                  <a:srgbClr val="00B050"/>
                </a:solidFill>
                <a:latin typeface="Calibri"/>
                <a:ea typeface="Calibri"/>
                <a:cs typeface="Calibri"/>
                <a:sym typeface="Calibri"/>
              </a:rPr>
              <a:t> of the </a:t>
            </a:r>
            <a:r>
              <a:rPr lang="it-IT" sz="1800" b="1" i="1" dirty="0" err="1">
                <a:solidFill>
                  <a:srgbClr val="00B050"/>
                </a:solidFill>
                <a:latin typeface="Calibri"/>
                <a:ea typeface="Calibri"/>
                <a:cs typeface="Calibri"/>
                <a:sym typeface="Calibri"/>
              </a:rPr>
              <a:t>events</a:t>
            </a:r>
            <a:endParaRPr sz="1800" b="1" i="1" dirty="0">
              <a:solidFill>
                <a:srgbClr val="00B050"/>
              </a:solidFill>
              <a:latin typeface="Calibri"/>
              <a:ea typeface="Calibri"/>
              <a:cs typeface="Calibri"/>
              <a:sym typeface="Calibri"/>
            </a:endParaRPr>
          </a:p>
          <a:p>
            <a:pPr marL="0" marR="0" lvl="0" indent="-114300" algn="l" rtl="0">
              <a:spcBef>
                <a:spcPts val="0"/>
              </a:spcBef>
              <a:spcAft>
                <a:spcPts val="0"/>
              </a:spcAft>
              <a:buClr>
                <a:srgbClr val="FFC000"/>
              </a:buClr>
              <a:buSzPts val="1800"/>
              <a:buFont typeface="Arial"/>
              <a:buChar char="•"/>
            </a:pPr>
            <a:r>
              <a:rPr lang="it-IT" sz="1800" b="1" i="1" dirty="0">
                <a:solidFill>
                  <a:srgbClr val="FFC000"/>
                </a:solidFill>
                <a:latin typeface="Calibri"/>
                <a:ea typeface="Calibri"/>
                <a:cs typeface="Calibri"/>
                <a:sym typeface="Calibri"/>
              </a:rPr>
              <a:t> </a:t>
            </a:r>
            <a:r>
              <a:rPr lang="it-IT" sz="1800" b="1" i="1" dirty="0" err="1">
                <a:solidFill>
                  <a:srgbClr val="FFC000"/>
                </a:solidFill>
                <a:latin typeface="Calibri"/>
                <a:ea typeface="Calibri"/>
                <a:cs typeface="Calibri"/>
                <a:sym typeface="Calibri"/>
              </a:rPr>
              <a:t>multiplicity</a:t>
            </a:r>
            <a:endParaRPr sz="1800" b="1" i="1" dirty="0">
              <a:solidFill>
                <a:srgbClr val="FFC000"/>
              </a:solidFill>
              <a:latin typeface="Calibri"/>
              <a:ea typeface="Calibri"/>
              <a:cs typeface="Calibri"/>
              <a:sym typeface="Calibri"/>
            </a:endParaRPr>
          </a:p>
          <a:p>
            <a:pPr marL="0" marR="0" lvl="0" indent="-114300" algn="l" rtl="0">
              <a:spcBef>
                <a:spcPts val="0"/>
              </a:spcBef>
              <a:spcAft>
                <a:spcPts val="0"/>
              </a:spcAft>
              <a:buClr>
                <a:srgbClr val="9933FF"/>
              </a:buClr>
              <a:buSzPts val="1800"/>
              <a:buFont typeface="Arial"/>
              <a:buChar char="•"/>
            </a:pPr>
            <a:r>
              <a:rPr lang="it-IT" sz="1800" b="1" i="1" dirty="0">
                <a:solidFill>
                  <a:srgbClr val="9933FF"/>
                </a:solidFill>
                <a:latin typeface="Calibri"/>
                <a:ea typeface="Calibri"/>
                <a:cs typeface="Calibri"/>
                <a:sym typeface="Calibri"/>
              </a:rPr>
              <a:t> time over </a:t>
            </a:r>
            <a:r>
              <a:rPr lang="it-IT" sz="1800" b="1" i="1" dirty="0" err="1">
                <a:solidFill>
                  <a:srgbClr val="9933FF"/>
                </a:solidFill>
                <a:latin typeface="Calibri"/>
                <a:ea typeface="Calibri"/>
                <a:cs typeface="Calibri"/>
                <a:sym typeface="Calibri"/>
              </a:rPr>
              <a:t>treshold</a:t>
            </a:r>
            <a:endParaRPr sz="1800" b="1" i="1" dirty="0">
              <a:solidFill>
                <a:srgbClr val="9933FF"/>
              </a:solidFill>
              <a:latin typeface="Calibri"/>
              <a:ea typeface="Calibri"/>
              <a:cs typeface="Calibri"/>
              <a:sym typeface="Calibri"/>
            </a:endParaRPr>
          </a:p>
          <a:p>
            <a:pPr marL="0" marR="0" lvl="0" indent="-114300" algn="l" rtl="0">
              <a:spcBef>
                <a:spcPts val="0"/>
              </a:spcBef>
              <a:spcAft>
                <a:spcPts val="0"/>
              </a:spcAft>
              <a:buClr>
                <a:srgbClr val="00B0F0"/>
              </a:buClr>
              <a:buSzPts val="1800"/>
              <a:buFont typeface="Arial"/>
              <a:buChar char="•"/>
            </a:pPr>
            <a:r>
              <a:rPr lang="it-IT" sz="1800" b="1" i="1" dirty="0">
                <a:solidFill>
                  <a:srgbClr val="00B0F0"/>
                </a:solidFill>
                <a:latin typeface="Calibri"/>
                <a:ea typeface="Calibri"/>
                <a:cs typeface="Calibri"/>
                <a:sym typeface="Calibri"/>
              </a:rPr>
              <a:t> </a:t>
            </a:r>
            <a:r>
              <a:rPr lang="it-IT" sz="1800" b="1" i="1" dirty="0" err="1">
                <a:solidFill>
                  <a:srgbClr val="00B0F0"/>
                </a:solidFill>
                <a:latin typeface="Calibri"/>
                <a:ea typeface="Calibri"/>
                <a:cs typeface="Calibri"/>
                <a:sym typeface="Calibri"/>
              </a:rPr>
              <a:t>spatial</a:t>
            </a:r>
            <a:r>
              <a:rPr lang="it-IT" sz="1800" b="1" i="1" dirty="0">
                <a:solidFill>
                  <a:srgbClr val="00B0F0"/>
                </a:solidFill>
                <a:latin typeface="Calibri"/>
                <a:ea typeface="Calibri"/>
                <a:cs typeface="Calibri"/>
                <a:sym typeface="Calibri"/>
              </a:rPr>
              <a:t> </a:t>
            </a:r>
            <a:r>
              <a:rPr lang="it-IT" sz="1800" b="1" i="1" dirty="0" err="1">
                <a:solidFill>
                  <a:srgbClr val="00B0F0"/>
                </a:solidFill>
                <a:latin typeface="Calibri"/>
                <a:ea typeface="Calibri"/>
                <a:cs typeface="Calibri"/>
                <a:sym typeface="Calibri"/>
              </a:rPr>
              <a:t>coordinates</a:t>
            </a:r>
            <a:r>
              <a:rPr lang="it-IT" sz="1800" b="1" i="1" dirty="0">
                <a:solidFill>
                  <a:srgbClr val="00B0F0"/>
                </a:solidFill>
                <a:latin typeface="Calibri"/>
                <a:ea typeface="Calibri"/>
                <a:cs typeface="Calibri"/>
                <a:sym typeface="Calibri"/>
              </a:rPr>
              <a:t> and </a:t>
            </a:r>
            <a:r>
              <a:rPr lang="it-IT" sz="1800" b="1" i="1" dirty="0" err="1">
                <a:solidFill>
                  <a:srgbClr val="00B0F0"/>
                </a:solidFill>
                <a:latin typeface="Calibri"/>
                <a:ea typeface="Calibri"/>
                <a:cs typeface="Calibri"/>
                <a:sym typeface="Calibri"/>
              </a:rPr>
              <a:t>atmospheric</a:t>
            </a:r>
            <a:r>
              <a:rPr lang="it-IT" sz="1800" b="1" i="1" dirty="0">
                <a:solidFill>
                  <a:srgbClr val="00B0F0"/>
                </a:solidFill>
                <a:latin typeface="Calibri"/>
                <a:ea typeface="Calibri"/>
                <a:cs typeface="Calibri"/>
                <a:sym typeface="Calibri"/>
              </a:rPr>
              <a:t> </a:t>
            </a:r>
            <a:r>
              <a:rPr lang="it-IT" sz="1800" b="1" i="1" dirty="0" err="1">
                <a:solidFill>
                  <a:srgbClr val="00B0F0"/>
                </a:solidFill>
                <a:latin typeface="Calibri"/>
                <a:ea typeface="Calibri"/>
                <a:cs typeface="Calibri"/>
                <a:sym typeface="Calibri"/>
              </a:rPr>
              <a:t>datas</a:t>
            </a:r>
            <a:endParaRPr sz="1800" b="1" i="1" dirty="0">
              <a:solidFill>
                <a:srgbClr val="00B0F0"/>
              </a:solidFill>
              <a:latin typeface="Calibri"/>
              <a:ea typeface="Calibri"/>
              <a:cs typeface="Calibri"/>
              <a:sym typeface="Calibri"/>
            </a:endParaRPr>
          </a:p>
        </p:txBody>
      </p:sp>
      <p:pic>
        <p:nvPicPr>
          <p:cNvPr id="102" name="Google Shape;102;p14" descr="cATTURA2.PNG"/>
          <p:cNvPicPr preferRelativeResize="0"/>
          <p:nvPr/>
        </p:nvPicPr>
        <p:blipFill rotWithShape="1">
          <a:blip r:embed="rId4">
            <a:alphaModFix/>
          </a:blip>
          <a:srcRect t="-12803" r="67855"/>
          <a:stretch/>
        </p:blipFill>
        <p:spPr>
          <a:xfrm>
            <a:off x="142851" y="2519350"/>
            <a:ext cx="8610513" cy="1071575"/>
          </a:xfrm>
          <a:prstGeom prst="rect">
            <a:avLst/>
          </a:prstGeom>
          <a:noFill/>
          <a:ln>
            <a:noFill/>
          </a:ln>
        </p:spPr>
      </p:pic>
      <p:pic>
        <p:nvPicPr>
          <p:cNvPr id="103" name="Google Shape;103;p14" descr="cATTURA2.PNG"/>
          <p:cNvPicPr preferRelativeResize="0"/>
          <p:nvPr/>
        </p:nvPicPr>
        <p:blipFill rotWithShape="1">
          <a:blip r:embed="rId4">
            <a:alphaModFix/>
          </a:blip>
          <a:srcRect l="66440" r="805" b="-10156"/>
          <a:stretch/>
        </p:blipFill>
        <p:spPr>
          <a:xfrm>
            <a:off x="142850" y="5612002"/>
            <a:ext cx="8609400" cy="1010048"/>
          </a:xfrm>
          <a:prstGeom prst="rect">
            <a:avLst/>
          </a:prstGeom>
          <a:noFill/>
          <a:ln>
            <a:noFill/>
          </a:ln>
        </p:spPr>
      </p:pic>
      <p:sp>
        <p:nvSpPr>
          <p:cNvPr id="104" name="Google Shape;104;p14"/>
          <p:cNvSpPr/>
          <p:nvPr/>
        </p:nvSpPr>
        <p:spPr>
          <a:xfrm>
            <a:off x="142850" y="2664375"/>
            <a:ext cx="4140000" cy="894000"/>
          </a:xfrm>
          <a:prstGeom prst="rect">
            <a:avLst/>
          </a:prstGeom>
          <a:noFill/>
          <a:ln w="412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4"/>
          <p:cNvSpPr/>
          <p:nvPr/>
        </p:nvSpPr>
        <p:spPr>
          <a:xfrm>
            <a:off x="4320000" y="2664300"/>
            <a:ext cx="3384000" cy="894000"/>
          </a:xfrm>
          <a:prstGeom prst="rect">
            <a:avLst/>
          </a:prstGeom>
          <a:noFill/>
          <a:ln w="412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4"/>
          <p:cNvSpPr/>
          <p:nvPr/>
        </p:nvSpPr>
        <p:spPr>
          <a:xfrm>
            <a:off x="7740000" y="2664375"/>
            <a:ext cx="972000" cy="894000"/>
          </a:xfrm>
          <a:prstGeom prst="rect">
            <a:avLst/>
          </a:prstGeom>
          <a:noFill/>
          <a:ln w="4127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 name="Google Shape;108;p14" descr="cATTURA2.PNG"/>
          <p:cNvPicPr preferRelativeResize="0"/>
          <p:nvPr/>
        </p:nvPicPr>
        <p:blipFill rotWithShape="1">
          <a:blip r:embed="rId4">
            <a:alphaModFix/>
          </a:blip>
          <a:srcRect l="32197" t="-12803" r="33612"/>
          <a:stretch/>
        </p:blipFill>
        <p:spPr>
          <a:xfrm>
            <a:off x="417760" y="4017637"/>
            <a:ext cx="8388665" cy="1177638"/>
          </a:xfrm>
          <a:prstGeom prst="rect">
            <a:avLst/>
          </a:prstGeom>
          <a:noFill/>
          <a:ln>
            <a:noFill/>
          </a:ln>
        </p:spPr>
      </p:pic>
      <p:sp>
        <p:nvSpPr>
          <p:cNvPr id="109" name="Google Shape;109;p14"/>
          <p:cNvSpPr/>
          <p:nvPr/>
        </p:nvSpPr>
        <p:spPr>
          <a:xfrm>
            <a:off x="4428000" y="4176000"/>
            <a:ext cx="2808000" cy="1010100"/>
          </a:xfrm>
          <a:prstGeom prst="rect">
            <a:avLst/>
          </a:prstGeom>
          <a:noFill/>
          <a:ln w="4127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4"/>
          <p:cNvSpPr/>
          <p:nvPr/>
        </p:nvSpPr>
        <p:spPr>
          <a:xfrm>
            <a:off x="7272000" y="4178125"/>
            <a:ext cx="1548000" cy="1010100"/>
          </a:xfrm>
          <a:prstGeom prst="rect">
            <a:avLst/>
          </a:prstGeom>
          <a:noFill/>
          <a:ln w="41275" cap="flat" cmpd="sng">
            <a:solidFill>
              <a:srgbClr val="993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4"/>
          <p:cNvSpPr/>
          <p:nvPr/>
        </p:nvSpPr>
        <p:spPr>
          <a:xfrm>
            <a:off x="432000" y="4185225"/>
            <a:ext cx="3952800" cy="1010100"/>
          </a:xfrm>
          <a:prstGeom prst="rect">
            <a:avLst/>
          </a:prstGeom>
          <a:noFill/>
          <a:ln w="41275" cap="flat" cmpd="sng">
            <a:solidFill>
              <a:srgbClr val="993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Rettangolo 2">
            <a:extLst>
              <a:ext uri="{FF2B5EF4-FFF2-40B4-BE49-F238E27FC236}">
                <a16:creationId xmlns:a16="http://schemas.microsoft.com/office/drawing/2014/main" id="{8FC9CABD-F5F7-41BC-80F1-BE6624DB134E}"/>
              </a:ext>
            </a:extLst>
          </p:cNvPr>
          <p:cNvSpPr/>
          <p:nvPr/>
        </p:nvSpPr>
        <p:spPr>
          <a:xfrm>
            <a:off x="7137350" y="5949280"/>
            <a:ext cx="1614900" cy="623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Google Shape;105;p14"/>
          <p:cNvSpPr/>
          <p:nvPr/>
        </p:nvSpPr>
        <p:spPr>
          <a:xfrm>
            <a:off x="142850" y="5562300"/>
            <a:ext cx="6994500" cy="1010100"/>
          </a:xfrm>
          <a:prstGeom prst="rect">
            <a:avLst/>
          </a:prstGeom>
          <a:noFill/>
          <a:ln w="412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500"/>
                                        <p:tgtEl>
                                          <p:spTgt spid="10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1">
                                            <p:txEl>
                                              <p:pRg st="2" end="2"/>
                                            </p:txEl>
                                          </p:spTgt>
                                        </p:tgtEl>
                                        <p:attrNameLst>
                                          <p:attrName>style.visibility</p:attrName>
                                        </p:attrNameLst>
                                      </p:cBhvr>
                                      <p:to>
                                        <p:strVal val="visible"/>
                                      </p:to>
                                    </p:set>
                                    <p:animEffect transition="in" filter="fade">
                                      <p:cBhvr>
                                        <p:cTn id="20" dur="500"/>
                                        <p:tgtEl>
                                          <p:spTgt spid="10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500"/>
                                        <p:tgtEl>
                                          <p:spTgt spid="10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1">
                                            <p:txEl>
                                              <p:pRg st="3" end="3"/>
                                            </p:txEl>
                                          </p:spTgt>
                                        </p:tgtEl>
                                        <p:attrNameLst>
                                          <p:attrName>style.visibility</p:attrName>
                                        </p:attrNameLst>
                                      </p:cBhvr>
                                      <p:to>
                                        <p:strVal val="visible"/>
                                      </p:to>
                                    </p:set>
                                    <p:animEffect transition="in" filter="fade">
                                      <p:cBhvr>
                                        <p:cTn id="28" dur="500"/>
                                        <p:tgtEl>
                                          <p:spTgt spid="101">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500"/>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1">
                                            <p:txEl>
                                              <p:pRg st="4" end="4"/>
                                            </p:txEl>
                                          </p:spTgt>
                                        </p:tgtEl>
                                        <p:attrNameLst>
                                          <p:attrName>style.visibility</p:attrName>
                                        </p:attrNameLst>
                                      </p:cBhvr>
                                      <p:to>
                                        <p:strVal val="visible"/>
                                      </p:to>
                                    </p:set>
                                    <p:animEffect transition="in" filter="fade">
                                      <p:cBhvr>
                                        <p:cTn id="39" dur="500"/>
                                        <p:tgtEl>
                                          <p:spTgt spid="101">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500"/>
                                        <p:tgtEl>
                                          <p:spTgt spid="1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500"/>
                                        <p:tgtEl>
                                          <p:spTgt spid="1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1">
                                            <p:txEl>
                                              <p:pRg st="5" end="5"/>
                                            </p:txEl>
                                          </p:spTgt>
                                        </p:tgtEl>
                                        <p:attrNameLst>
                                          <p:attrName>style.visibility</p:attrName>
                                        </p:attrNameLst>
                                      </p:cBhvr>
                                      <p:to>
                                        <p:strVal val="visible"/>
                                      </p:to>
                                    </p:set>
                                    <p:animEffect transition="in" filter="fade">
                                      <p:cBhvr>
                                        <p:cTn id="50" dur="500"/>
                                        <p:tgtEl>
                                          <p:spTgt spid="101">
                                            <p:txEl>
                                              <p:pRg st="5" end="5"/>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6" grpId="0" animBg="1"/>
      <p:bldP spid="107" grpId="0" animBg="1"/>
      <p:bldP spid="109" grpId="0" animBg="1"/>
      <p:bldP spid="110" grpId="0" animBg="1"/>
      <p:bldP spid="111" grpId="0" animBg="1"/>
      <p:bldP spid="1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44" y="285728"/>
            <a:ext cx="8886860" cy="727071"/>
          </a:xfrm>
        </p:spPr>
        <p:txBody>
          <a:bodyPr>
            <a:normAutofit/>
          </a:bodyPr>
          <a:lstStyle/>
          <a:p>
            <a:r>
              <a:rPr lang="it-IT" sz="3600" dirty="0"/>
              <a:t>COMPARED MEASURES WITH COSMIC BOX</a:t>
            </a:r>
          </a:p>
        </p:txBody>
      </p:sp>
      <p:sp>
        <p:nvSpPr>
          <p:cNvPr id="11266" name="AutoShape 2" descr="https://attachment.outlook.live.net/owa/giulyrosso2000@hotmail.it/service.svc/s/GetAttachmentThumbnail?id=AQMkADAwATYwMAItZGQANTgtNzA2ZS0wMAItMDAKAEYAAAPOPVduR3cWSYJs56wQF%2FcTBwATHGnWtgAiRKSQVhI15YJbAAACAQwAAAATHGnWtgAiRKSQVhI15YJbAALjHG3yAAAAARIAEAANrvC6eWeRQbWTlIwxu9XW&amp;thumbnailType=2&amp;X-OWA-CANARY=dd9_2ikkSEaGdlJJ_AJTXtDh9rOyI9YYacF_7QjMq_OaEeseJQLH4bN6XdDiEt_MwjO-laxx3-s.&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MzkzMjE2LTM3MTM1NjA2ODZcIixcInB1aWRcIjpcIjE2ODg4NTM1NzM4MjQ2MjJcIixcIm9pZFwiOlwiMDAwNjAwMDAtZGQ1OC03MDZlLTAwMDAtMDAwMDAwMDAwMDAwXCIsXCJzY29wZVwiOlwiT3dhRG93bmxvYWRcIn0iLCJuYmYiOjE1Mzc5Njc4NTIsImV4cCI6MTUzNzk2ODQ1MiwiaXNzIjoiMDAwMDAwMDItMDAwMC0wZmYxLWNlMDAtMDAwMDAwMDAwMDAwQDg0ZGY5ZTdmLWU5ZjYtNDBhZi1iNDM1LWFhYWFhYWFhYWFhYSIsImF1ZCI6IjAwMDAwMDAyLTAwMDAtMGZmMS1jZTAwLTAwMDAwMDAwMDAwMC9hdHRhY2htZW50Lm91dGxvb2subGl2ZS5uZXRAODRkZjllN2YtZTlmNi00MGFmLWI0MzUtYWFhYWFhYWFhYWFhIn0.QBWPcfDJAecmL9lHMtvEzyBL5gy08wh_URogd-hB7ofONPuGo4Z9CzKkv0A7FQrYAuUPoEq6HE-bYwMAzEPVqxIr58jaWuTlj44HnkgsXyZj2LVFTO0Ypd3Y-LGZPwjDOjpZ2PRfbAjh8zJF6H89FbPrVo17H0uS31TtADntnnAzdUq8vhKyC2SMz8l9rOfOn25iu8c1zHT-NBxZ_rmjC569pNvd-50ihpy861-AiTy9-ftzefGHGez4XYVH6wSBV7GJljKwcFMtX8B6fz8MeJc4PV0-iSiy9cX7NIer13PGEYWwwt0RA8SaA5b-S33SbhC1d2LfI_7D86RfkKHYVQ&amp;owa=outlook.live.com&amp;i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Immagine 5" descr="cosmic_cortile.JPG"/>
          <p:cNvPicPr>
            <a:picLocks noChangeAspect="1"/>
          </p:cNvPicPr>
          <p:nvPr/>
        </p:nvPicPr>
        <p:blipFill>
          <a:blip r:embed="rId3"/>
          <a:srcRect r="24695"/>
          <a:stretch>
            <a:fillRect/>
          </a:stretch>
        </p:blipFill>
        <p:spPr>
          <a:xfrm>
            <a:off x="4214810" y="2857496"/>
            <a:ext cx="4421252" cy="3302486"/>
          </a:xfrm>
          <a:prstGeom prst="rect">
            <a:avLst/>
          </a:prstGeom>
        </p:spPr>
      </p:pic>
      <p:sp>
        <p:nvSpPr>
          <p:cNvPr id="7" name="CasellaDiTesto 6"/>
          <p:cNvSpPr txBox="1"/>
          <p:nvPr/>
        </p:nvSpPr>
        <p:spPr>
          <a:xfrm>
            <a:off x="478589" y="1196483"/>
            <a:ext cx="8215370" cy="1477328"/>
          </a:xfrm>
          <a:prstGeom prst="rect">
            <a:avLst/>
          </a:prstGeom>
          <a:noFill/>
        </p:spPr>
        <p:txBody>
          <a:bodyPr wrap="square" rtlCol="0">
            <a:spAutoFit/>
          </a:bodyPr>
          <a:lstStyle/>
          <a:p>
            <a:pPr>
              <a:buFontTx/>
              <a:buChar char="-"/>
            </a:pPr>
            <a:r>
              <a:rPr lang="it-IT" dirty="0" err="1"/>
              <a:t>We</a:t>
            </a:r>
            <a:r>
              <a:rPr lang="it-IT" dirty="0"/>
              <a:t> </a:t>
            </a:r>
            <a:r>
              <a:rPr lang="it-IT" dirty="0" err="1"/>
              <a:t>performed</a:t>
            </a:r>
            <a:r>
              <a:rPr lang="it-IT" dirty="0"/>
              <a:t> </a:t>
            </a:r>
            <a:r>
              <a:rPr lang="it-IT" b="1" dirty="0" err="1"/>
              <a:t>two</a:t>
            </a:r>
            <a:r>
              <a:rPr lang="it-IT" b="1" dirty="0"/>
              <a:t> </a:t>
            </a:r>
            <a:r>
              <a:rPr lang="it-IT" b="1" dirty="0" err="1"/>
              <a:t>measures</a:t>
            </a:r>
            <a:r>
              <a:rPr lang="it-IT" b="1" dirty="0"/>
              <a:t> </a:t>
            </a:r>
            <a:r>
              <a:rPr lang="it-IT" dirty="0"/>
              <a:t>with the </a:t>
            </a:r>
            <a:r>
              <a:rPr lang="it-IT" dirty="0" err="1"/>
              <a:t>cosmic</a:t>
            </a:r>
            <a:r>
              <a:rPr lang="it-IT" dirty="0"/>
              <a:t> box : an </a:t>
            </a:r>
            <a:r>
              <a:rPr lang="it-IT" b="1" dirty="0"/>
              <a:t>indoor</a:t>
            </a:r>
            <a:r>
              <a:rPr lang="it-IT" dirty="0"/>
              <a:t> one and an </a:t>
            </a:r>
            <a:r>
              <a:rPr lang="it-IT" b="1" dirty="0"/>
              <a:t>outdoor</a:t>
            </a:r>
            <a:r>
              <a:rPr lang="it-IT" dirty="0"/>
              <a:t> one;</a:t>
            </a:r>
          </a:p>
          <a:p>
            <a:pPr>
              <a:buFontTx/>
              <a:buChar char="-"/>
            </a:pPr>
            <a:r>
              <a:rPr lang="it-IT" dirty="0"/>
              <a:t> </a:t>
            </a:r>
            <a:r>
              <a:rPr lang="en-US" dirty="0"/>
              <a:t>Our </a:t>
            </a:r>
            <a:r>
              <a:rPr lang="en-US" dirty="0" err="1"/>
              <a:t>purpouse</a:t>
            </a:r>
            <a:r>
              <a:rPr lang="en-US" dirty="0"/>
              <a:t> was to understand if there were differences between the indoor and the outdoor rate </a:t>
            </a:r>
            <a:r>
              <a:rPr lang="en-US" dirty="0" err="1"/>
              <a:t>measuraments</a:t>
            </a:r>
            <a:r>
              <a:rPr lang="en-US" dirty="0"/>
              <a:t>, due to the thickness of the roof; we </a:t>
            </a:r>
            <a:r>
              <a:rPr lang="en-US" dirty="0" err="1"/>
              <a:t>enstablished</a:t>
            </a:r>
            <a:r>
              <a:rPr lang="en-US" dirty="0"/>
              <a:t> a difference of 12% and with further analysis we’ll find out the margin of error</a:t>
            </a:r>
            <a:r>
              <a:rPr lang="it-IT" dirty="0"/>
              <a:t>.</a:t>
            </a:r>
          </a:p>
        </p:txBody>
      </p:sp>
      <p:pic>
        <p:nvPicPr>
          <p:cNvPr id="9" name="Immagine 8" descr="IMG_0971.JPG"/>
          <p:cNvPicPr>
            <a:picLocks noChangeAspect="1"/>
          </p:cNvPicPr>
          <p:nvPr/>
        </p:nvPicPr>
        <p:blipFill>
          <a:blip r:embed="rId4"/>
          <a:srcRect t="39583" r="18518" b="18750"/>
          <a:stretch>
            <a:fillRect/>
          </a:stretch>
        </p:blipFill>
        <p:spPr>
          <a:xfrm>
            <a:off x="214282" y="2857496"/>
            <a:ext cx="3614748" cy="3286148"/>
          </a:xfrm>
          <a:prstGeom prst="rect">
            <a:avLst/>
          </a:prstGeom>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1938992"/>
          </a:xfrm>
          <a:prstGeom prst="rect">
            <a:avLst/>
          </a:prstGeom>
          <a:noFill/>
        </p:spPr>
        <p:txBody>
          <a:bodyPr wrap="square" rtlCol="0">
            <a:spAutoFit/>
          </a:bodyPr>
          <a:lstStyle/>
          <a:p>
            <a:pPr algn="ctr"/>
            <a:r>
              <a:rPr lang="it-IT" sz="6000" dirty="0"/>
              <a:t>WHAT HAPPENED IN THE </a:t>
            </a:r>
            <a:r>
              <a:rPr lang="it-IT" sz="6000" b="1" dirty="0"/>
              <a:t>EEE</a:t>
            </a:r>
            <a:r>
              <a:rPr lang="it-IT" sz="6000" dirty="0"/>
              <a:t>ND?</a:t>
            </a:r>
          </a:p>
        </p:txBody>
      </p:sp>
      <p:sp>
        <p:nvSpPr>
          <p:cNvPr id="11" name="CasellaDiTesto 10"/>
          <p:cNvSpPr txBox="1"/>
          <p:nvPr/>
        </p:nvSpPr>
        <p:spPr>
          <a:xfrm>
            <a:off x="251520" y="2228671"/>
            <a:ext cx="8640960" cy="1200329"/>
          </a:xfrm>
          <a:prstGeom prst="rect">
            <a:avLst/>
          </a:prstGeom>
          <a:noFill/>
        </p:spPr>
        <p:txBody>
          <a:bodyPr wrap="square" rtlCol="0">
            <a:spAutoFit/>
          </a:bodyPr>
          <a:lstStyle/>
          <a:p>
            <a:pPr algn="ctr"/>
            <a:r>
              <a:rPr lang="it-IT" sz="2400" dirty="0"/>
              <a:t>The data </a:t>
            </a:r>
            <a:r>
              <a:rPr lang="en-GB" sz="2400" dirty="0"/>
              <a:t>acquisition</a:t>
            </a:r>
            <a:r>
              <a:rPr lang="it-IT" sz="2400" dirty="0"/>
              <a:t> </a:t>
            </a:r>
            <a:r>
              <a:rPr lang="en-GB" sz="2400" dirty="0"/>
              <a:t>is</a:t>
            </a:r>
            <a:r>
              <a:rPr lang="it-IT" sz="2400" dirty="0"/>
              <a:t> </a:t>
            </a:r>
            <a:r>
              <a:rPr lang="en-GB" sz="2400" dirty="0"/>
              <a:t>currently</a:t>
            </a:r>
            <a:r>
              <a:rPr lang="it-IT" sz="2400" dirty="0"/>
              <a:t> </a:t>
            </a:r>
            <a:r>
              <a:rPr lang="en-GB" sz="2400" dirty="0"/>
              <a:t>going</a:t>
            </a:r>
            <a:r>
              <a:rPr lang="it-IT" sz="2400" dirty="0"/>
              <a:t> on;  </a:t>
            </a:r>
            <a:r>
              <a:rPr lang="en-GB" sz="2400" dirty="0"/>
              <a:t>generally</a:t>
            </a:r>
            <a:r>
              <a:rPr lang="it-IT" sz="2400" dirty="0"/>
              <a:t> </a:t>
            </a:r>
            <a:r>
              <a:rPr lang="en-GB" sz="2400" dirty="0"/>
              <a:t>it</a:t>
            </a:r>
            <a:r>
              <a:rPr lang="it-IT" sz="2400" dirty="0"/>
              <a:t> </a:t>
            </a:r>
            <a:r>
              <a:rPr lang="en-GB" sz="2400" dirty="0"/>
              <a:t>has</a:t>
            </a:r>
            <a:r>
              <a:rPr lang="it-IT" sz="2400" dirty="0"/>
              <a:t> </a:t>
            </a:r>
            <a:r>
              <a:rPr lang="en-GB" sz="2400" dirty="0"/>
              <a:t>been</a:t>
            </a:r>
            <a:r>
              <a:rPr lang="it-IT" sz="2400" dirty="0"/>
              <a:t> an </a:t>
            </a:r>
            <a:r>
              <a:rPr lang="en-GB" sz="2400" dirty="0"/>
              <a:t>interesting</a:t>
            </a:r>
            <a:r>
              <a:rPr lang="it-IT" sz="2400" dirty="0"/>
              <a:t> </a:t>
            </a:r>
            <a:r>
              <a:rPr lang="en-GB" sz="2400" dirty="0"/>
              <a:t>experience</a:t>
            </a:r>
            <a:r>
              <a:rPr lang="it-IT" sz="2400" dirty="0"/>
              <a:t>, </a:t>
            </a:r>
            <a:r>
              <a:rPr lang="en-GB" sz="2400" dirty="0"/>
              <a:t>despite</a:t>
            </a:r>
            <a:r>
              <a:rPr lang="it-IT" sz="2400" dirty="0"/>
              <a:t> some </a:t>
            </a:r>
            <a:r>
              <a:rPr lang="en-GB" sz="2400" dirty="0"/>
              <a:t>difficulties</a:t>
            </a:r>
            <a:r>
              <a:rPr lang="it-IT" sz="2400" dirty="0"/>
              <a:t> </a:t>
            </a:r>
            <a:r>
              <a:rPr lang="en-GB" sz="2400" dirty="0"/>
              <a:t>that</a:t>
            </a:r>
            <a:r>
              <a:rPr lang="it-IT" sz="2400" dirty="0"/>
              <a:t> </a:t>
            </a:r>
            <a:r>
              <a:rPr lang="en-GB" sz="2400" dirty="0"/>
              <a:t>we</a:t>
            </a:r>
            <a:r>
              <a:rPr lang="it-IT" sz="2400" dirty="0"/>
              <a:t> </a:t>
            </a:r>
            <a:r>
              <a:rPr lang="en-GB" sz="2400" dirty="0"/>
              <a:t>have</a:t>
            </a:r>
            <a:r>
              <a:rPr lang="it-IT" sz="2400" dirty="0"/>
              <a:t> </a:t>
            </a:r>
            <a:r>
              <a:rPr lang="en-GB" sz="2400" dirty="0"/>
              <a:t>spotted</a:t>
            </a:r>
            <a:r>
              <a:rPr lang="it-IT" sz="2400" dirty="0"/>
              <a:t> </a:t>
            </a:r>
            <a:r>
              <a:rPr lang="en-GB" sz="2400" dirty="0"/>
              <a:t>during</a:t>
            </a:r>
            <a:r>
              <a:rPr lang="it-IT" sz="2400" dirty="0"/>
              <a:t> </a:t>
            </a:r>
            <a:r>
              <a:rPr lang="en-GB" sz="2400" dirty="0"/>
              <a:t>this</a:t>
            </a:r>
            <a:r>
              <a:rPr lang="it-IT" sz="2400" dirty="0"/>
              <a:t> </a:t>
            </a:r>
            <a:r>
              <a:rPr lang="en-GB" sz="2400" dirty="0"/>
              <a:t>experiment</a:t>
            </a:r>
            <a:r>
              <a:rPr lang="it-IT" sz="2400" dirty="0"/>
              <a:t>:</a:t>
            </a:r>
          </a:p>
        </p:txBody>
      </p:sp>
      <p:sp>
        <p:nvSpPr>
          <p:cNvPr id="2" name="CasellaDiTesto 1">
            <a:extLst>
              <a:ext uri="{FF2B5EF4-FFF2-40B4-BE49-F238E27FC236}">
                <a16:creationId xmlns:a16="http://schemas.microsoft.com/office/drawing/2014/main" id="{C568C70B-5C96-4383-9196-2E3E0898A604}"/>
              </a:ext>
            </a:extLst>
          </p:cNvPr>
          <p:cNvSpPr txBox="1"/>
          <p:nvPr/>
        </p:nvSpPr>
        <p:spPr>
          <a:xfrm>
            <a:off x="251520" y="3425619"/>
            <a:ext cx="2592288" cy="369332"/>
          </a:xfrm>
          <a:prstGeom prst="rect">
            <a:avLst/>
          </a:prstGeom>
          <a:noFill/>
        </p:spPr>
        <p:txBody>
          <a:bodyPr wrap="square" rtlCol="0">
            <a:spAutoFit/>
          </a:bodyPr>
          <a:lstStyle/>
          <a:p>
            <a:pPr algn="just"/>
            <a:r>
              <a:rPr lang="en-GB" dirty="0"/>
              <a:t>Temperature’s</a:t>
            </a:r>
            <a:r>
              <a:rPr lang="it-IT" dirty="0"/>
              <a:t> </a:t>
            </a:r>
            <a:r>
              <a:rPr lang="en-GB" dirty="0"/>
              <a:t>oscillations</a:t>
            </a:r>
            <a:r>
              <a:rPr lang="it-IT" dirty="0"/>
              <a:t> </a:t>
            </a:r>
          </a:p>
        </p:txBody>
      </p:sp>
      <p:pic>
        <p:nvPicPr>
          <p:cNvPr id="5" name="Immagine 4">
            <a:extLst>
              <a:ext uri="{FF2B5EF4-FFF2-40B4-BE49-F238E27FC236}">
                <a16:creationId xmlns:a16="http://schemas.microsoft.com/office/drawing/2014/main" id="{4F90641D-9C76-47D6-B7CE-186FB57CC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8" y="3742442"/>
            <a:ext cx="2592288" cy="1944216"/>
          </a:xfrm>
          <a:prstGeom prst="rect">
            <a:avLst/>
          </a:prstGeom>
        </p:spPr>
      </p:pic>
      <p:sp>
        <p:nvSpPr>
          <p:cNvPr id="6" name="CasellaDiTesto 5">
            <a:extLst>
              <a:ext uri="{FF2B5EF4-FFF2-40B4-BE49-F238E27FC236}">
                <a16:creationId xmlns:a16="http://schemas.microsoft.com/office/drawing/2014/main" id="{941DAF5C-DA90-4FCE-999E-4BF230CC6045}"/>
              </a:ext>
            </a:extLst>
          </p:cNvPr>
          <p:cNvSpPr txBox="1"/>
          <p:nvPr/>
        </p:nvSpPr>
        <p:spPr>
          <a:xfrm>
            <a:off x="7002204" y="3510969"/>
            <a:ext cx="1872208" cy="646331"/>
          </a:xfrm>
          <a:prstGeom prst="rect">
            <a:avLst/>
          </a:prstGeom>
          <a:noFill/>
        </p:spPr>
        <p:txBody>
          <a:bodyPr wrap="square" rtlCol="0">
            <a:spAutoFit/>
          </a:bodyPr>
          <a:lstStyle/>
          <a:p>
            <a:r>
              <a:rPr lang="en-GB" dirty="0"/>
              <a:t>Absence</a:t>
            </a:r>
            <a:r>
              <a:rPr lang="it-IT" dirty="0"/>
              <a:t> of data</a:t>
            </a:r>
          </a:p>
          <a:p>
            <a:endParaRPr lang="it-IT" dirty="0"/>
          </a:p>
        </p:txBody>
      </p:sp>
      <p:pic>
        <p:nvPicPr>
          <p:cNvPr id="8" name="Immagine 7">
            <a:extLst>
              <a:ext uri="{FF2B5EF4-FFF2-40B4-BE49-F238E27FC236}">
                <a16:creationId xmlns:a16="http://schemas.microsoft.com/office/drawing/2014/main" id="{3A38CA57-28C8-4F37-A39B-6794C671F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0156" y="3834134"/>
            <a:ext cx="2304256" cy="1760832"/>
          </a:xfrm>
          <a:prstGeom prst="rect">
            <a:avLst/>
          </a:prstGeom>
        </p:spPr>
      </p:pic>
      <p:sp>
        <p:nvSpPr>
          <p:cNvPr id="9" name="CasellaDiTesto 8">
            <a:extLst>
              <a:ext uri="{FF2B5EF4-FFF2-40B4-BE49-F238E27FC236}">
                <a16:creationId xmlns:a16="http://schemas.microsoft.com/office/drawing/2014/main" id="{8CBE7DE1-B8E3-4B43-A801-C97933D629FA}"/>
              </a:ext>
            </a:extLst>
          </p:cNvPr>
          <p:cNvSpPr txBox="1"/>
          <p:nvPr/>
        </p:nvSpPr>
        <p:spPr>
          <a:xfrm>
            <a:off x="4243447" y="3463998"/>
            <a:ext cx="657106" cy="400110"/>
          </a:xfrm>
          <a:prstGeom prst="rect">
            <a:avLst/>
          </a:prstGeom>
          <a:noFill/>
        </p:spPr>
        <p:txBody>
          <a:bodyPr wrap="square" rtlCol="0">
            <a:spAutoFit/>
          </a:bodyPr>
          <a:lstStyle/>
          <a:p>
            <a:r>
              <a:rPr lang="it-IT" sz="2000" dirty="0"/>
              <a:t>GPS</a:t>
            </a:r>
          </a:p>
        </p:txBody>
      </p:sp>
      <p:pic>
        <p:nvPicPr>
          <p:cNvPr id="12" name="Immagine 11">
            <a:extLst>
              <a:ext uri="{FF2B5EF4-FFF2-40B4-BE49-F238E27FC236}">
                <a16:creationId xmlns:a16="http://schemas.microsoft.com/office/drawing/2014/main" id="{9D089CFA-78CD-474D-8D88-D4878815F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919" y="3782639"/>
            <a:ext cx="2579459" cy="1934594"/>
          </a:xfrm>
          <a:prstGeom prst="rect">
            <a:avLst/>
          </a:prstGeom>
        </p:spPr>
      </p:pic>
      <p:sp>
        <p:nvSpPr>
          <p:cNvPr id="13" name="CasellaDiTesto 12">
            <a:extLst>
              <a:ext uri="{FF2B5EF4-FFF2-40B4-BE49-F238E27FC236}">
                <a16:creationId xmlns:a16="http://schemas.microsoft.com/office/drawing/2014/main" id="{EFF53248-DAB9-4722-B78F-850C8BB68BE6}"/>
              </a:ext>
            </a:extLst>
          </p:cNvPr>
          <p:cNvSpPr txBox="1"/>
          <p:nvPr/>
        </p:nvSpPr>
        <p:spPr>
          <a:xfrm>
            <a:off x="2813964" y="5975336"/>
            <a:ext cx="1080120" cy="923330"/>
          </a:xfrm>
          <a:prstGeom prst="rect">
            <a:avLst/>
          </a:prstGeom>
          <a:noFill/>
        </p:spPr>
        <p:txBody>
          <a:bodyPr wrap="square" rtlCol="0">
            <a:spAutoFit/>
          </a:bodyPr>
          <a:lstStyle/>
          <a:p>
            <a:r>
              <a:rPr lang="it-IT" dirty="0"/>
              <a:t>Standard </a:t>
            </a:r>
            <a:r>
              <a:rPr lang="en-GB" dirty="0"/>
              <a:t>deviation</a:t>
            </a:r>
            <a:r>
              <a:rPr lang="it-IT" dirty="0"/>
              <a:t>  </a:t>
            </a:r>
          </a:p>
          <a:p>
            <a:endParaRPr lang="it-IT" dirty="0"/>
          </a:p>
        </p:txBody>
      </p:sp>
      <p:pic>
        <p:nvPicPr>
          <p:cNvPr id="15" name="Immagine 14">
            <a:extLst>
              <a:ext uri="{FF2B5EF4-FFF2-40B4-BE49-F238E27FC236}">
                <a16:creationId xmlns:a16="http://schemas.microsoft.com/office/drawing/2014/main" id="{5E9A5B45-D3A9-4B52-ADCD-2E926CA211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8025" y="5975336"/>
            <a:ext cx="1247949" cy="838317"/>
          </a:xfrm>
          <a:prstGeom prst="rect">
            <a:avLst/>
          </a:prstGeom>
        </p:spPr>
      </p:pic>
      <p:pic>
        <p:nvPicPr>
          <p:cNvPr id="17" name="Immagine 16">
            <a:extLst>
              <a:ext uri="{FF2B5EF4-FFF2-40B4-BE49-F238E27FC236}">
                <a16:creationId xmlns:a16="http://schemas.microsoft.com/office/drawing/2014/main" id="{EB9E222A-14D9-49E5-9FB7-757BE62205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9915" y="5984862"/>
            <a:ext cx="1247949" cy="828791"/>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fltVal val="0.5"/>
                                          </p:val>
                                        </p:tav>
                                        <p:tav tm="100000">
                                          <p:val>
                                            <p:strVal val="#ppt_x"/>
                                          </p:val>
                                        </p:tav>
                                      </p:tavLst>
                                    </p:anim>
                                    <p:anim calcmode="lin" valueType="num">
                                      <p:cBhvr>
                                        <p:cTn id="31" dur="500" fill="hold"/>
                                        <p:tgtEl>
                                          <p:spTgt spid="12"/>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POLAR QUEEEST PROJECT</a:t>
            </a:r>
          </a:p>
        </p:txBody>
      </p:sp>
      <p:sp>
        <p:nvSpPr>
          <p:cNvPr id="3" name="Segnaposto contenuto 2"/>
          <p:cNvSpPr>
            <a:spLocks noGrp="1"/>
          </p:cNvSpPr>
          <p:nvPr>
            <p:ph idx="1"/>
          </p:nvPr>
        </p:nvSpPr>
        <p:spPr>
          <a:xfrm>
            <a:off x="457200" y="1447544"/>
            <a:ext cx="8229600" cy="829328"/>
          </a:xfrm>
        </p:spPr>
        <p:txBody>
          <a:bodyPr>
            <a:normAutofit fontScale="25000" lnSpcReduction="20000"/>
          </a:bodyPr>
          <a:lstStyle/>
          <a:p>
            <a:pPr algn="ctr">
              <a:buNone/>
            </a:pPr>
            <a:r>
              <a:rPr lang="it-IT" sz="14400" dirty="0"/>
              <a:t>The </a:t>
            </a:r>
            <a:r>
              <a:rPr lang="en-GB" sz="14400" i="1" dirty="0"/>
              <a:t>Polar</a:t>
            </a:r>
            <a:r>
              <a:rPr lang="it-IT" sz="14400" i="1" dirty="0"/>
              <a:t> QUEEEST </a:t>
            </a:r>
            <a:r>
              <a:rPr lang="en-GB" sz="14400" dirty="0"/>
              <a:t>project</a:t>
            </a:r>
            <a:r>
              <a:rPr lang="it-IT" sz="14400" dirty="0"/>
              <a:t> </a:t>
            </a:r>
            <a:r>
              <a:rPr lang="en-GB" sz="14400" dirty="0"/>
              <a:t>based</a:t>
            </a:r>
            <a:r>
              <a:rPr lang="it-IT" sz="14400" dirty="0"/>
              <a:t> on the </a:t>
            </a:r>
            <a:r>
              <a:rPr lang="en-GB" sz="14400" dirty="0"/>
              <a:t>crosscheck</a:t>
            </a:r>
            <a:r>
              <a:rPr lang="it-IT" sz="14400" dirty="0"/>
              <a:t> of </a:t>
            </a:r>
            <a:r>
              <a:rPr lang="en-GB" sz="14400" dirty="0"/>
              <a:t>three</a:t>
            </a:r>
            <a:r>
              <a:rPr lang="it-IT" sz="14400" dirty="0"/>
              <a:t> </a:t>
            </a:r>
            <a:r>
              <a:rPr lang="en-GB" sz="14400" dirty="0"/>
              <a:t>detectors</a:t>
            </a:r>
            <a:r>
              <a:rPr lang="it-IT" sz="14400" dirty="0"/>
              <a:t>:</a:t>
            </a:r>
          </a:p>
          <a:p>
            <a:pPr>
              <a:buNone/>
            </a:pPr>
            <a:r>
              <a:rPr lang="it-IT" sz="3600" dirty="0"/>
              <a:t>	</a:t>
            </a:r>
          </a:p>
        </p:txBody>
      </p:sp>
      <p:pic>
        <p:nvPicPr>
          <p:cNvPr id="4" name="Immagine 3" descr="POLA3.PNG"/>
          <p:cNvPicPr>
            <a:picLocks noChangeAspect="1"/>
          </p:cNvPicPr>
          <p:nvPr/>
        </p:nvPicPr>
        <p:blipFill>
          <a:blip r:embed="rId3"/>
          <a:stretch>
            <a:fillRect/>
          </a:stretch>
        </p:blipFill>
        <p:spPr>
          <a:xfrm>
            <a:off x="457200" y="3429000"/>
            <a:ext cx="3310258" cy="2887672"/>
          </a:xfrm>
          <a:prstGeom prst="rect">
            <a:avLst/>
          </a:prstGeom>
          <a:ln>
            <a:noFill/>
          </a:ln>
          <a:effectLst>
            <a:softEdge rad="112500"/>
          </a:effectLst>
        </p:spPr>
      </p:pic>
      <p:pic>
        <p:nvPicPr>
          <p:cNvPr id="5" name="Immagine 4" descr="POLA2.PNG"/>
          <p:cNvPicPr>
            <a:picLocks noChangeAspect="1"/>
          </p:cNvPicPr>
          <p:nvPr/>
        </p:nvPicPr>
        <p:blipFill>
          <a:blip r:embed="rId4"/>
          <a:stretch>
            <a:fillRect/>
          </a:stretch>
        </p:blipFill>
        <p:spPr>
          <a:xfrm>
            <a:off x="5614966" y="3429000"/>
            <a:ext cx="3071834" cy="2887672"/>
          </a:xfrm>
          <a:prstGeom prst="rect">
            <a:avLst/>
          </a:prstGeom>
          <a:ln>
            <a:noFill/>
          </a:ln>
          <a:effectLst>
            <a:softEdge rad="112500"/>
          </a:effectLst>
        </p:spPr>
      </p:pic>
      <p:sp>
        <p:nvSpPr>
          <p:cNvPr id="6" name="CasellaDiTesto 5">
            <a:extLst>
              <a:ext uri="{FF2B5EF4-FFF2-40B4-BE49-F238E27FC236}">
                <a16:creationId xmlns:a16="http://schemas.microsoft.com/office/drawing/2014/main" id="{84C7F2D2-1328-4AC2-84A0-15221A71FD05}"/>
              </a:ext>
            </a:extLst>
          </p:cNvPr>
          <p:cNvSpPr txBox="1"/>
          <p:nvPr/>
        </p:nvSpPr>
        <p:spPr>
          <a:xfrm>
            <a:off x="1320241" y="2564904"/>
            <a:ext cx="1584176" cy="576064"/>
          </a:xfrm>
          <a:prstGeom prst="rect">
            <a:avLst/>
          </a:prstGeom>
          <a:noFill/>
        </p:spPr>
        <p:txBody>
          <a:bodyPr wrap="square" rtlCol="0">
            <a:spAutoFit/>
          </a:bodyPr>
          <a:lstStyle/>
          <a:p>
            <a:r>
              <a:rPr lang="it-IT" sz="3000" dirty="0"/>
              <a:t>POLA-03</a:t>
            </a:r>
          </a:p>
        </p:txBody>
      </p:sp>
      <p:sp>
        <p:nvSpPr>
          <p:cNvPr id="7" name="CasellaDiTesto 6">
            <a:extLst>
              <a:ext uri="{FF2B5EF4-FFF2-40B4-BE49-F238E27FC236}">
                <a16:creationId xmlns:a16="http://schemas.microsoft.com/office/drawing/2014/main" id="{974E7DCA-D2D5-4CD0-AD42-E2CBEAF7F42A}"/>
              </a:ext>
            </a:extLst>
          </p:cNvPr>
          <p:cNvSpPr txBox="1"/>
          <p:nvPr/>
        </p:nvSpPr>
        <p:spPr>
          <a:xfrm>
            <a:off x="6358795" y="2564904"/>
            <a:ext cx="1584176" cy="576064"/>
          </a:xfrm>
          <a:prstGeom prst="rect">
            <a:avLst/>
          </a:prstGeom>
          <a:noFill/>
        </p:spPr>
        <p:txBody>
          <a:bodyPr wrap="square" rtlCol="0">
            <a:spAutoFit/>
          </a:bodyPr>
          <a:lstStyle/>
          <a:p>
            <a:r>
              <a:rPr lang="it-IT" sz="3000" dirty="0"/>
              <a:t>POLA-02</a:t>
            </a:r>
          </a:p>
        </p:txBody>
      </p:sp>
      <p:sp>
        <p:nvSpPr>
          <p:cNvPr id="8" name="CasellaDiTesto 7">
            <a:extLst>
              <a:ext uri="{FF2B5EF4-FFF2-40B4-BE49-F238E27FC236}">
                <a16:creationId xmlns:a16="http://schemas.microsoft.com/office/drawing/2014/main" id="{BCBC2E4F-28D7-434A-901C-8DF5845C8BDD}"/>
              </a:ext>
            </a:extLst>
          </p:cNvPr>
          <p:cNvSpPr txBox="1"/>
          <p:nvPr/>
        </p:nvSpPr>
        <p:spPr>
          <a:xfrm>
            <a:off x="3839518" y="2564904"/>
            <a:ext cx="1584176" cy="576064"/>
          </a:xfrm>
          <a:prstGeom prst="rect">
            <a:avLst/>
          </a:prstGeom>
          <a:noFill/>
        </p:spPr>
        <p:txBody>
          <a:bodyPr wrap="square" rtlCol="0">
            <a:spAutoFit/>
          </a:bodyPr>
          <a:lstStyle/>
          <a:p>
            <a:r>
              <a:rPr lang="it-IT" sz="3000" dirty="0"/>
              <a:t>POLA-01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450" fill="hold"/>
                                        <p:tgtEl>
                                          <p:spTgt spid="4"/>
                                        </p:tgtEl>
                                        <p:attrNameLst>
                                          <p:attrName>ppt_x</p:attrName>
                                        </p:attrNameLst>
                                      </p:cBhvr>
                                      <p:tavLst>
                                        <p:tav tm="0">
                                          <p:val>
                                            <p:strVal val="0-#ppt_w/2"/>
                                          </p:val>
                                        </p:tav>
                                        <p:tav tm="100000">
                                          <p:val>
                                            <p:strVal val="#ppt_x"/>
                                          </p:val>
                                        </p:tav>
                                      </p:tavLst>
                                    </p:anim>
                                    <p:anim calcmode="lin" valueType="num">
                                      <p:cBhvr additive="base">
                                        <p:cTn id="17" dur="4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450" fill="hold"/>
                                        <p:tgtEl>
                                          <p:spTgt spid="5"/>
                                        </p:tgtEl>
                                        <p:attrNameLst>
                                          <p:attrName>ppt_x</p:attrName>
                                        </p:attrNameLst>
                                      </p:cBhvr>
                                      <p:tavLst>
                                        <p:tav tm="0">
                                          <p:val>
                                            <p:strVal val="1+#ppt_w/2"/>
                                          </p:val>
                                        </p:tav>
                                        <p:tav tm="100000">
                                          <p:val>
                                            <p:strVal val="#ppt_x"/>
                                          </p:val>
                                        </p:tav>
                                      </p:tavLst>
                                    </p:anim>
                                    <p:anim calcmode="lin" valueType="num">
                                      <p:cBhvr additive="base">
                                        <p:cTn id="27" dur="4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fltVal val="0.5"/>
                                          </p:val>
                                        </p:tav>
                                        <p:tav tm="100000">
                                          <p:val>
                                            <p:strVal val="#ppt_y"/>
                                          </p:val>
                                        </p:tav>
                                      </p:tavLst>
                                    </p:anim>
                                  </p:childTnLst>
                                </p:cTn>
                              </p:par>
                            </p:childTnLst>
                          </p:cTn>
                        </p:par>
                        <p:par>
                          <p:cTn id="37" fill="hold">
                            <p:stCondLst>
                              <p:cond delay="500"/>
                            </p:stCondLst>
                            <p:childTnLst>
                              <p:par>
                                <p:cTn id="38" presetID="1" presetClass="exit" presetSubtype="0" fill="hold" grpId="1" nodeType="afterEffect">
                                  <p:stCondLst>
                                    <p:cond delay="100"/>
                                  </p:stCondLst>
                                  <p:childTnLst>
                                    <p:set>
                                      <p:cBhvr>
                                        <p:cTn id="39" dur="1" fill="hold">
                                          <p:stCondLst>
                                            <p:cond delay="0"/>
                                          </p:stCondLst>
                                        </p:cTn>
                                        <p:tgtEl>
                                          <p:spTgt spid="3">
                                            <p:txEl>
                                              <p:pRg st="0" end="0"/>
                                            </p:txEl>
                                          </p:spTgt>
                                        </p:tgtEl>
                                        <p:attrNameLst>
                                          <p:attrName>style.visibility</p:attrName>
                                        </p:attrNameLst>
                                      </p:cBhvr>
                                      <p:to>
                                        <p:strVal val="hidden"/>
                                      </p:to>
                                    </p:set>
                                  </p:childTnLst>
                                </p:cTn>
                              </p:par>
                              <p:par>
                                <p:cTn id="40" presetID="1" presetClass="exit" presetSubtype="0" fill="hold" grpId="1" nodeType="withEffect">
                                  <p:stCondLst>
                                    <p:cond delay="100"/>
                                  </p:stCondLst>
                                  <p:childTnLst>
                                    <p:set>
                                      <p:cBhvr>
                                        <p:cTn id="41" dur="1" fill="hold">
                                          <p:stCondLst>
                                            <p:cond delay="0"/>
                                          </p:stCondLst>
                                        </p:cTn>
                                        <p:tgtEl>
                                          <p:spTgt spid="3">
                                            <p:txEl>
                                              <p:pRg st="1" end="1"/>
                                            </p:txEl>
                                          </p:spTgt>
                                        </p:tgtEl>
                                        <p:attrNameLst>
                                          <p:attrName>style.visibility</p:attrName>
                                        </p:attrNameLst>
                                      </p:cBhvr>
                                      <p:to>
                                        <p:strVal val="hidden"/>
                                      </p:to>
                                    </p:set>
                                  </p:childTnLst>
                                </p:cTn>
                              </p:par>
                              <p:par>
                                <p:cTn id="42" presetID="1" presetClass="exit" presetSubtype="0" fill="hold" grpId="1" nodeType="withEffect">
                                  <p:stCondLst>
                                    <p:cond delay="10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xit" presetSubtype="0" fill="hold" nodeType="withEffect">
                                  <p:stCondLst>
                                    <p:cond delay="100"/>
                                  </p:stCondLst>
                                  <p:childTnLst>
                                    <p:set>
                                      <p:cBhvr>
                                        <p:cTn id="45" dur="1" fill="hold">
                                          <p:stCondLst>
                                            <p:cond delay="0"/>
                                          </p:stCondLst>
                                        </p:cTn>
                                        <p:tgtEl>
                                          <p:spTgt spid="4"/>
                                        </p:tgtEl>
                                        <p:attrNameLst>
                                          <p:attrName>style.visibility</p:attrName>
                                        </p:attrNameLst>
                                      </p:cBhvr>
                                      <p:to>
                                        <p:strVal val="hidden"/>
                                      </p:to>
                                    </p:set>
                                  </p:childTnLst>
                                </p:cTn>
                              </p:par>
                              <p:par>
                                <p:cTn id="46" presetID="1" presetClass="exit" presetSubtype="0" fill="hold" grpId="1" nodeType="withEffect">
                                  <p:stCondLst>
                                    <p:cond delay="100"/>
                                  </p:stCondLst>
                                  <p:childTnLst>
                                    <p:set>
                                      <p:cBhvr>
                                        <p:cTn id="47" dur="1" fill="hold">
                                          <p:stCondLst>
                                            <p:cond delay="0"/>
                                          </p:stCondLst>
                                        </p:cTn>
                                        <p:tgtEl>
                                          <p:spTgt spid="7"/>
                                        </p:tgtEl>
                                        <p:attrNameLst>
                                          <p:attrName>style.visibility</p:attrName>
                                        </p:attrNameLst>
                                      </p:cBhvr>
                                      <p:to>
                                        <p:strVal val="hidden"/>
                                      </p:to>
                                    </p:set>
                                  </p:childTnLst>
                                </p:cTn>
                              </p:par>
                              <p:par>
                                <p:cTn id="48" presetID="1" presetClass="exit" presetSubtype="0" fill="hold" nodeType="withEffect">
                                  <p:stCondLst>
                                    <p:cond delay="100"/>
                                  </p:stCondLst>
                                  <p:childTnLst>
                                    <p:set>
                                      <p:cBhvr>
                                        <p:cTn id="49" dur="1" fill="hold">
                                          <p:stCondLst>
                                            <p:cond delay="0"/>
                                          </p:stCondLst>
                                        </p:cTn>
                                        <p:tgtEl>
                                          <p:spTgt spid="5"/>
                                        </p:tgtEl>
                                        <p:attrNameLst>
                                          <p:attrName>style.visibility</p:attrName>
                                        </p:attrNameLst>
                                      </p:cBhvr>
                                      <p:to>
                                        <p:strVal val="hidden"/>
                                      </p:to>
                                    </p:set>
                                  </p:childTnLst>
                                </p:cTn>
                              </p:par>
                              <p:par>
                                <p:cTn id="50" presetID="1" presetClass="exit" presetSubtype="0" fill="hold" grpId="0" nodeType="withEffect">
                                  <p:stCondLst>
                                    <p:cond delay="100"/>
                                  </p:stCondLst>
                                  <p:childTnLst>
                                    <p:set>
                                      <p:cBhvr>
                                        <p:cTn id="51" dur="1" fill="hold">
                                          <p:stCondLst>
                                            <p:cond delay="0"/>
                                          </p:stCondLst>
                                        </p:cTn>
                                        <p:tgtEl>
                                          <p:spTgt spid="2"/>
                                        </p:tgtEl>
                                        <p:attrNameLst>
                                          <p:attrName>style.visibility</p:attrName>
                                        </p:attrNameLst>
                                      </p:cBhvr>
                                      <p:to>
                                        <p:strVal val="hidden"/>
                                      </p:to>
                                    </p:set>
                                  </p:childTnLst>
                                </p:cTn>
                              </p:par>
                            </p:childTnLst>
                          </p:cTn>
                        </p:par>
                        <p:par>
                          <p:cTn id="52" fill="hold">
                            <p:stCondLst>
                              <p:cond delay="600"/>
                            </p:stCondLst>
                            <p:childTnLst>
                              <p:par>
                                <p:cTn id="53" presetID="42" presetClass="path" presetSubtype="0" accel="50000" decel="50000" fill="hold" grpId="1" nodeType="afterEffect">
                                  <p:stCondLst>
                                    <p:cond delay="0"/>
                                  </p:stCondLst>
                                  <p:childTnLst>
                                    <p:animMotion origin="layout" path="M 2.77778E-6 -2.22222E-6 L -0.0066 -0.33588 " pathEditMode="relative" rAng="0" ptsTypes="AA">
                                      <p:cBhvr>
                                        <p:cTn id="54" dur="2000" fill="hold"/>
                                        <p:tgtEl>
                                          <p:spTgt spid="8"/>
                                        </p:tgtEl>
                                        <p:attrNameLst>
                                          <p:attrName>ppt_x</p:attrName>
                                          <p:attrName>ppt_y</p:attrName>
                                        </p:attrNameLst>
                                      </p:cBhvr>
                                      <p:rCtr x="-330" y="-1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P spid="6" grpId="0"/>
      <p:bldP spid="6" grpId="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28A23B9-2D44-46D1-9ABC-1D0D29E4A96C}"/>
              </a:ext>
            </a:extLst>
          </p:cNvPr>
          <p:cNvSpPr txBox="1"/>
          <p:nvPr/>
        </p:nvSpPr>
        <p:spPr>
          <a:xfrm>
            <a:off x="3779912" y="260648"/>
            <a:ext cx="1584176" cy="576064"/>
          </a:xfrm>
          <a:prstGeom prst="rect">
            <a:avLst/>
          </a:prstGeom>
          <a:noFill/>
        </p:spPr>
        <p:txBody>
          <a:bodyPr wrap="square" rtlCol="0">
            <a:spAutoFit/>
          </a:bodyPr>
          <a:lstStyle/>
          <a:p>
            <a:r>
              <a:rPr lang="it-IT" sz="3000" dirty="0"/>
              <a:t>POLA-01</a:t>
            </a:r>
          </a:p>
        </p:txBody>
      </p:sp>
      <p:sp>
        <p:nvSpPr>
          <p:cNvPr id="5" name="CasellaDiTesto 4">
            <a:extLst>
              <a:ext uri="{FF2B5EF4-FFF2-40B4-BE49-F238E27FC236}">
                <a16:creationId xmlns:a16="http://schemas.microsoft.com/office/drawing/2014/main" id="{B6C31FED-3A93-40B4-89AD-378F14687CC1}"/>
              </a:ext>
            </a:extLst>
          </p:cNvPr>
          <p:cNvSpPr txBox="1"/>
          <p:nvPr/>
        </p:nvSpPr>
        <p:spPr>
          <a:xfrm>
            <a:off x="107503" y="980729"/>
            <a:ext cx="3931929" cy="1015663"/>
          </a:xfrm>
          <a:prstGeom prst="rect">
            <a:avLst/>
          </a:prstGeom>
          <a:noFill/>
        </p:spPr>
        <p:txBody>
          <a:bodyPr wrap="square" rtlCol="0">
            <a:spAutoFit/>
          </a:bodyPr>
          <a:lstStyle/>
          <a:p>
            <a:pPr algn="ctr"/>
            <a:r>
              <a:rPr lang="en-US" sz="3000" dirty="0"/>
              <a:t>It has been installed on board of </a:t>
            </a:r>
            <a:r>
              <a:rPr lang="en-US" sz="3000" dirty="0" err="1"/>
              <a:t>Nanuq</a:t>
            </a:r>
            <a:r>
              <a:rPr lang="en-US" sz="3000" dirty="0"/>
              <a:t>…</a:t>
            </a:r>
            <a:endParaRPr lang="it-IT" sz="3000" dirty="0"/>
          </a:p>
        </p:txBody>
      </p:sp>
      <p:pic>
        <p:nvPicPr>
          <p:cNvPr id="8" name="Immagine 7">
            <a:extLst>
              <a:ext uri="{FF2B5EF4-FFF2-40B4-BE49-F238E27FC236}">
                <a16:creationId xmlns:a16="http://schemas.microsoft.com/office/drawing/2014/main" id="{EA9A740B-3720-416F-941A-5C2D3FE7F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1974143"/>
            <a:ext cx="3931929" cy="2211710"/>
          </a:xfrm>
          <a:prstGeom prst="rect">
            <a:avLst/>
          </a:prstGeom>
        </p:spPr>
      </p:pic>
      <p:pic>
        <p:nvPicPr>
          <p:cNvPr id="10" name="Immagine 9">
            <a:extLst>
              <a:ext uri="{FF2B5EF4-FFF2-40B4-BE49-F238E27FC236}">
                <a16:creationId xmlns:a16="http://schemas.microsoft.com/office/drawing/2014/main" id="{E00D8293-6C28-4A3A-8D6C-38F3E05C9F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229296"/>
            <a:ext cx="3931928" cy="3913114"/>
          </a:xfrm>
          <a:prstGeom prst="rect">
            <a:avLst/>
          </a:prstGeom>
        </p:spPr>
      </p:pic>
      <p:sp>
        <p:nvSpPr>
          <p:cNvPr id="11" name="CasellaDiTesto 10">
            <a:extLst>
              <a:ext uri="{FF2B5EF4-FFF2-40B4-BE49-F238E27FC236}">
                <a16:creationId xmlns:a16="http://schemas.microsoft.com/office/drawing/2014/main" id="{784A2E5E-6C49-4CF5-AAD0-49D0264E2D9D}"/>
              </a:ext>
            </a:extLst>
          </p:cNvPr>
          <p:cNvSpPr txBox="1"/>
          <p:nvPr/>
        </p:nvSpPr>
        <p:spPr>
          <a:xfrm>
            <a:off x="4283968" y="1217083"/>
            <a:ext cx="4464497" cy="954107"/>
          </a:xfrm>
          <a:prstGeom prst="rect">
            <a:avLst/>
          </a:prstGeom>
          <a:noFill/>
        </p:spPr>
        <p:txBody>
          <a:bodyPr wrap="square" rtlCol="0">
            <a:spAutoFit/>
          </a:bodyPr>
          <a:lstStyle/>
          <a:p>
            <a:pPr algn="ctr"/>
            <a:r>
              <a:rPr lang="en-US" sz="2800" dirty="0"/>
              <a:t>…and it has circumnavigated the Svalbard archipelago.</a:t>
            </a:r>
            <a:endParaRPr lang="it-IT" sz="2400" dirty="0"/>
          </a:p>
        </p:txBody>
      </p:sp>
      <p:sp>
        <p:nvSpPr>
          <p:cNvPr id="12" name="CasellaDiTesto 11">
            <a:extLst>
              <a:ext uri="{FF2B5EF4-FFF2-40B4-BE49-F238E27FC236}">
                <a16:creationId xmlns:a16="http://schemas.microsoft.com/office/drawing/2014/main" id="{04B2771E-5656-4390-A714-E68F386CA166}"/>
              </a:ext>
            </a:extLst>
          </p:cNvPr>
          <p:cNvSpPr txBox="1"/>
          <p:nvPr/>
        </p:nvSpPr>
        <p:spPr>
          <a:xfrm>
            <a:off x="182286" y="4509120"/>
            <a:ext cx="3859920" cy="1938992"/>
          </a:xfrm>
          <a:prstGeom prst="rect">
            <a:avLst/>
          </a:prstGeom>
          <a:noFill/>
        </p:spPr>
        <p:txBody>
          <a:bodyPr wrap="square" rtlCol="0">
            <a:spAutoFit/>
          </a:bodyPr>
          <a:lstStyle/>
          <a:p>
            <a:pPr algn="ctr"/>
            <a:r>
              <a:rPr lang="en-US" sz="3000" dirty="0"/>
              <a:t>It has taken the first measurements of sea level cosmic rays at the </a:t>
            </a:r>
            <a:r>
              <a:rPr lang="en-GB" sz="3000" dirty="0"/>
              <a:t>latitude</a:t>
            </a:r>
            <a:r>
              <a:rPr lang="it-IT" sz="3000" dirty="0"/>
              <a:t> of 82°07’N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725470"/>
          </a:xfrm>
        </p:spPr>
        <p:txBody>
          <a:bodyPr>
            <a:normAutofit fontScale="90000"/>
          </a:bodyPr>
          <a:lstStyle/>
          <a:p>
            <a:r>
              <a:rPr lang="it-IT" dirty="0"/>
              <a:t>COSMIC RAYS DETECTORS</a:t>
            </a:r>
          </a:p>
        </p:txBody>
      </p:sp>
      <p:sp>
        <p:nvSpPr>
          <p:cNvPr id="5" name="Segnaposto contenuto 4"/>
          <p:cNvSpPr>
            <a:spLocks noGrp="1"/>
          </p:cNvSpPr>
          <p:nvPr>
            <p:ph sz="half" idx="1"/>
          </p:nvPr>
        </p:nvSpPr>
        <p:spPr/>
        <p:txBody>
          <a:bodyPr>
            <a:normAutofit lnSpcReduction="10000"/>
          </a:bodyPr>
          <a:lstStyle/>
          <a:p>
            <a:r>
              <a:rPr lang="en-GB" dirty="0"/>
              <a:t>Cosmic</a:t>
            </a:r>
            <a:r>
              <a:rPr lang="it-IT" dirty="0"/>
              <a:t> </a:t>
            </a:r>
            <a:r>
              <a:rPr lang="it-IT" dirty="0" err="1"/>
              <a:t>rays</a:t>
            </a:r>
            <a:r>
              <a:rPr lang="it-IT" dirty="0"/>
              <a:t> detectors </a:t>
            </a:r>
            <a:r>
              <a:rPr lang="it-IT" dirty="0" err="1"/>
              <a:t>were</a:t>
            </a:r>
            <a:r>
              <a:rPr lang="it-IT" dirty="0"/>
              <a:t> </a:t>
            </a:r>
            <a:r>
              <a:rPr lang="it-IT" dirty="0" err="1"/>
              <a:t>built</a:t>
            </a:r>
            <a:r>
              <a:rPr lang="it-IT" dirty="0"/>
              <a:t> at CERN;</a:t>
            </a:r>
          </a:p>
          <a:p>
            <a:r>
              <a:rPr lang="it-IT" dirty="0" err="1"/>
              <a:t>They</a:t>
            </a:r>
            <a:r>
              <a:rPr lang="it-IT" dirty="0"/>
              <a:t> </a:t>
            </a:r>
            <a:r>
              <a:rPr lang="it-IT" dirty="0" err="1"/>
              <a:t>have</a:t>
            </a:r>
            <a:r>
              <a:rPr lang="it-IT" dirty="0"/>
              <a:t> </a:t>
            </a:r>
            <a:r>
              <a:rPr lang="it-IT" dirty="0" err="1"/>
              <a:t>been</a:t>
            </a:r>
            <a:r>
              <a:rPr lang="it-IT" dirty="0"/>
              <a:t> </a:t>
            </a:r>
            <a:r>
              <a:rPr lang="it-IT" dirty="0" err="1"/>
              <a:t>assembled</a:t>
            </a:r>
            <a:r>
              <a:rPr lang="it-IT" dirty="0"/>
              <a:t>  by </a:t>
            </a:r>
            <a:r>
              <a:rPr lang="it-IT" dirty="0" err="1"/>
              <a:t>students</a:t>
            </a:r>
            <a:r>
              <a:rPr lang="it-IT" dirty="0"/>
              <a:t> from </a:t>
            </a:r>
            <a:r>
              <a:rPr lang="it-IT" dirty="0" err="1"/>
              <a:t>Italy</a:t>
            </a:r>
            <a:r>
              <a:rPr lang="it-IT" dirty="0"/>
              <a:t>, </a:t>
            </a:r>
            <a:r>
              <a:rPr lang="it-IT" dirty="0" err="1"/>
              <a:t>Switzerland</a:t>
            </a:r>
            <a:r>
              <a:rPr lang="it-IT" dirty="0"/>
              <a:t> and </a:t>
            </a:r>
            <a:r>
              <a:rPr lang="it-IT" dirty="0" err="1"/>
              <a:t>Norway</a:t>
            </a:r>
            <a:r>
              <a:rPr lang="it-IT" dirty="0"/>
              <a:t>, </a:t>
            </a:r>
            <a:r>
              <a:rPr lang="it-IT" dirty="0" err="1"/>
              <a:t>supervised</a:t>
            </a:r>
            <a:r>
              <a:rPr lang="it-IT" dirty="0"/>
              <a:t> by </a:t>
            </a:r>
            <a:r>
              <a:rPr lang="it-IT" dirty="0" err="1"/>
              <a:t>physicist</a:t>
            </a:r>
            <a:r>
              <a:rPr lang="it-IT" dirty="0"/>
              <a:t> from Centro Fermi </a:t>
            </a:r>
            <a:r>
              <a:rPr lang="it-IT" dirty="0" err="1"/>
              <a:t>at</a:t>
            </a:r>
            <a:r>
              <a:rPr lang="it-IT" dirty="0"/>
              <a:t> CERN;</a:t>
            </a:r>
          </a:p>
          <a:p>
            <a:r>
              <a:rPr lang="it-IT" dirty="0"/>
              <a:t> </a:t>
            </a:r>
            <a:r>
              <a:rPr lang="it-IT" dirty="0" err="1"/>
              <a:t>After</a:t>
            </a:r>
            <a:r>
              <a:rPr lang="it-IT" dirty="0"/>
              <a:t> the </a:t>
            </a:r>
            <a:r>
              <a:rPr lang="it-IT" dirty="0" err="1"/>
              <a:t>assembly</a:t>
            </a:r>
            <a:r>
              <a:rPr lang="it-IT" dirty="0"/>
              <a:t> </a:t>
            </a:r>
            <a:r>
              <a:rPr lang="it-IT" dirty="0" err="1"/>
              <a:t>telescopes</a:t>
            </a:r>
            <a:r>
              <a:rPr lang="it-IT" dirty="0"/>
              <a:t> </a:t>
            </a:r>
            <a:r>
              <a:rPr lang="it-IT" dirty="0" err="1"/>
              <a:t>were</a:t>
            </a:r>
            <a:r>
              <a:rPr lang="it-IT" dirty="0"/>
              <a:t> </a:t>
            </a:r>
            <a:r>
              <a:rPr lang="it-IT" dirty="0" err="1"/>
              <a:t>tested</a:t>
            </a:r>
            <a:r>
              <a:rPr lang="it-IT" dirty="0"/>
              <a:t>.</a:t>
            </a:r>
          </a:p>
          <a:p>
            <a:pPr>
              <a:buNone/>
            </a:pPr>
            <a:endParaRPr lang="it-IT" dirty="0"/>
          </a:p>
          <a:p>
            <a:endParaRPr lang="it-IT" dirty="0"/>
          </a:p>
        </p:txBody>
      </p:sp>
      <p:pic>
        <p:nvPicPr>
          <p:cNvPr id="11" name="Segnaposto contenuto 10" descr="IMG-20180525-WA0027.jpg"/>
          <p:cNvPicPr>
            <a:picLocks noGrp="1" noChangeAspect="1"/>
          </p:cNvPicPr>
          <p:nvPr>
            <p:ph sz="half" idx="2"/>
          </p:nvPr>
        </p:nvPicPr>
        <p:blipFill>
          <a:blip r:embed="rId3"/>
          <a:stretch>
            <a:fillRect/>
          </a:stretch>
        </p:blipFill>
        <p:spPr>
          <a:xfrm>
            <a:off x="4676804" y="1000108"/>
            <a:ext cx="4181476" cy="2787651"/>
          </a:xfrm>
        </p:spPr>
      </p:pic>
      <p:pic>
        <p:nvPicPr>
          <p:cNvPr id="14" name="Immagine 13" descr="20180524_104533.jpg"/>
          <p:cNvPicPr>
            <a:picLocks noChangeAspect="1"/>
          </p:cNvPicPr>
          <p:nvPr/>
        </p:nvPicPr>
        <p:blipFill>
          <a:blip r:embed="rId4" cstate="print"/>
          <a:stretch>
            <a:fillRect/>
          </a:stretch>
        </p:blipFill>
        <p:spPr>
          <a:xfrm>
            <a:off x="6804437" y="3878804"/>
            <a:ext cx="2053843" cy="2738457"/>
          </a:xfrm>
          <a:prstGeom prst="rect">
            <a:avLst/>
          </a:prstGeom>
        </p:spPr>
      </p:pic>
      <p:pic>
        <p:nvPicPr>
          <p:cNvPr id="2" name="Immagine 1">
            <a:extLst>
              <a:ext uri="{FF2B5EF4-FFF2-40B4-BE49-F238E27FC236}">
                <a16:creationId xmlns:a16="http://schemas.microsoft.com/office/drawing/2014/main" id="{764BC6B4-1F57-405B-A89C-41A1558AD708}"/>
              </a:ext>
            </a:extLst>
          </p:cNvPr>
          <p:cNvPicPr>
            <a:picLocks noChangeAspect="1"/>
          </p:cNvPicPr>
          <p:nvPr/>
        </p:nvPicPr>
        <p:blipFill>
          <a:blip r:embed="rId5"/>
          <a:stretch>
            <a:fillRect/>
          </a:stretch>
        </p:blipFill>
        <p:spPr>
          <a:xfrm>
            <a:off x="4676804" y="4101437"/>
            <a:ext cx="2053843" cy="2293189"/>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nodeType="clickEffect">
                                  <p:stCondLst>
                                    <p:cond delay="0"/>
                                  </p:stCondLst>
                                  <p:childTnLst>
                                    <p:anim calcmode="lin" valueType="num">
                                      <p:cBhvr additive="base">
                                        <p:cTn id="36" dur="500"/>
                                        <p:tgtEl>
                                          <p:spTgt spid="5">
                                            <p:txEl>
                                              <p:pRg st="2" end="2"/>
                                            </p:txEl>
                                          </p:spTgt>
                                        </p:tgtEl>
                                        <p:attrNameLst>
                                          <p:attrName>ppt_x</p:attrName>
                                        </p:attrNameLst>
                                      </p:cBhvr>
                                      <p:tavLst>
                                        <p:tav tm="0">
                                          <p:val>
                                            <p:strVal val="ppt_x"/>
                                          </p:val>
                                        </p:tav>
                                        <p:tav tm="100000">
                                          <p:val>
                                            <p:strVal val="0-ppt_w/2"/>
                                          </p:val>
                                        </p:tav>
                                      </p:tavLst>
                                    </p:anim>
                                    <p:anim calcmode="lin" valueType="num">
                                      <p:cBhvr additive="base">
                                        <p:cTn id="37" dur="500"/>
                                        <p:tgtEl>
                                          <p:spTgt spid="5">
                                            <p:txEl>
                                              <p:pRg st="2" end="2"/>
                                            </p:txEl>
                                          </p:spTgt>
                                        </p:tgtEl>
                                        <p:attrNameLst>
                                          <p:attrName>ppt_y</p:attrName>
                                        </p:attrNameLst>
                                      </p:cBhvr>
                                      <p:tavLst>
                                        <p:tav tm="0">
                                          <p:val>
                                            <p:strVal val="ppt_y"/>
                                          </p:val>
                                        </p:tav>
                                        <p:tav tm="100000">
                                          <p:val>
                                            <p:strVal val="ppt_y"/>
                                          </p:val>
                                        </p:tav>
                                      </p:tavLst>
                                    </p:anim>
                                    <p:set>
                                      <p:cBhvr>
                                        <p:cTn id="38" dur="1" fill="hold">
                                          <p:stCondLst>
                                            <p:cond delay="499"/>
                                          </p:stCondLst>
                                        </p:cTn>
                                        <p:tgtEl>
                                          <p:spTgt spid="5">
                                            <p:txEl>
                                              <p:pRg st="2" end="2"/>
                                            </p:txEl>
                                          </p:spTgt>
                                        </p:tgtEl>
                                        <p:attrNameLst>
                                          <p:attrName>style.visibility</p:attrName>
                                        </p:attrNameLst>
                                      </p:cBhvr>
                                      <p:to>
                                        <p:strVal val="hidden"/>
                                      </p:to>
                                    </p:set>
                                  </p:childTnLst>
                                </p:cTn>
                              </p:par>
                              <p:par>
                                <p:cTn id="39" presetID="2" presetClass="exit" presetSubtype="8" fill="hold" nodeType="withEffect">
                                  <p:stCondLst>
                                    <p:cond delay="0"/>
                                  </p:stCondLst>
                                  <p:childTnLst>
                                    <p:anim calcmode="lin" valueType="num">
                                      <p:cBhvr additive="base">
                                        <p:cTn id="40" dur="500"/>
                                        <p:tgtEl>
                                          <p:spTgt spid="5">
                                            <p:txEl>
                                              <p:pRg st="0" end="0"/>
                                            </p:txEl>
                                          </p:spTgt>
                                        </p:tgtEl>
                                        <p:attrNameLst>
                                          <p:attrName>ppt_x</p:attrName>
                                        </p:attrNameLst>
                                      </p:cBhvr>
                                      <p:tavLst>
                                        <p:tav tm="0">
                                          <p:val>
                                            <p:strVal val="ppt_x"/>
                                          </p:val>
                                        </p:tav>
                                        <p:tav tm="100000">
                                          <p:val>
                                            <p:strVal val="0-ppt_w/2"/>
                                          </p:val>
                                        </p:tav>
                                      </p:tavLst>
                                    </p:anim>
                                    <p:anim calcmode="lin" valueType="num">
                                      <p:cBhvr additive="base">
                                        <p:cTn id="41" dur="500"/>
                                        <p:tgtEl>
                                          <p:spTgt spid="5">
                                            <p:txEl>
                                              <p:pRg st="0" end="0"/>
                                            </p:txEl>
                                          </p:spTgt>
                                        </p:tgtEl>
                                        <p:attrNameLst>
                                          <p:attrName>ppt_y</p:attrName>
                                        </p:attrNameLst>
                                      </p:cBhvr>
                                      <p:tavLst>
                                        <p:tav tm="0">
                                          <p:val>
                                            <p:strVal val="ppt_y"/>
                                          </p:val>
                                        </p:tav>
                                        <p:tav tm="100000">
                                          <p:val>
                                            <p:strVal val="ppt_y"/>
                                          </p:val>
                                        </p:tav>
                                      </p:tavLst>
                                    </p:anim>
                                    <p:set>
                                      <p:cBhvr>
                                        <p:cTn id="42" dur="1" fill="hold">
                                          <p:stCondLst>
                                            <p:cond delay="499"/>
                                          </p:stCondLst>
                                        </p:cTn>
                                        <p:tgtEl>
                                          <p:spTgt spid="5">
                                            <p:txEl>
                                              <p:pRg st="0" end="0"/>
                                            </p:txEl>
                                          </p:spTgt>
                                        </p:tgtEl>
                                        <p:attrNameLst>
                                          <p:attrName>style.visibility</p:attrName>
                                        </p:attrNameLst>
                                      </p:cBhvr>
                                      <p:to>
                                        <p:strVal val="hidden"/>
                                      </p:to>
                                    </p:set>
                                  </p:childTnLst>
                                </p:cTn>
                              </p:par>
                              <p:par>
                                <p:cTn id="43" presetID="2" presetClass="exit" presetSubtype="8" fill="hold" nodeType="withEffect">
                                  <p:stCondLst>
                                    <p:cond delay="0"/>
                                  </p:stCondLst>
                                  <p:childTnLst>
                                    <p:anim calcmode="lin" valueType="num">
                                      <p:cBhvr additive="base">
                                        <p:cTn id="44" dur="500"/>
                                        <p:tgtEl>
                                          <p:spTgt spid="5">
                                            <p:txEl>
                                              <p:pRg st="1" end="1"/>
                                            </p:txEl>
                                          </p:spTgt>
                                        </p:tgtEl>
                                        <p:attrNameLst>
                                          <p:attrName>ppt_x</p:attrName>
                                        </p:attrNameLst>
                                      </p:cBhvr>
                                      <p:tavLst>
                                        <p:tav tm="0">
                                          <p:val>
                                            <p:strVal val="ppt_x"/>
                                          </p:val>
                                        </p:tav>
                                        <p:tav tm="100000">
                                          <p:val>
                                            <p:strVal val="0-ppt_w/2"/>
                                          </p:val>
                                        </p:tav>
                                      </p:tavLst>
                                    </p:anim>
                                    <p:anim calcmode="lin" valueType="num">
                                      <p:cBhvr additive="base">
                                        <p:cTn id="45" dur="500"/>
                                        <p:tgtEl>
                                          <p:spTgt spid="5">
                                            <p:txEl>
                                              <p:pRg st="1" end="1"/>
                                            </p:txEl>
                                          </p:spTgt>
                                        </p:tgtEl>
                                        <p:attrNameLst>
                                          <p:attrName>ppt_y</p:attrName>
                                        </p:attrNameLst>
                                      </p:cBhvr>
                                      <p:tavLst>
                                        <p:tav tm="0">
                                          <p:val>
                                            <p:strVal val="ppt_y"/>
                                          </p:val>
                                        </p:tav>
                                        <p:tav tm="100000">
                                          <p:val>
                                            <p:strVal val="ppt_y"/>
                                          </p:val>
                                        </p:tav>
                                      </p:tavLst>
                                    </p:anim>
                                    <p:set>
                                      <p:cBhvr>
                                        <p:cTn id="46" dur="1" fill="hold">
                                          <p:stCondLst>
                                            <p:cond delay="499"/>
                                          </p:stCondLst>
                                        </p:cTn>
                                        <p:tgtEl>
                                          <p:spTgt spid="5">
                                            <p:txEl>
                                              <p:pRg st="1" end="1"/>
                                            </p:txEl>
                                          </p:spTgt>
                                        </p:tgtEl>
                                        <p:attrNameLst>
                                          <p:attrName>style.visibility</p:attrName>
                                        </p:attrNameLst>
                                      </p:cBhvr>
                                      <p:to>
                                        <p:strVal val="hidden"/>
                                      </p:to>
                                    </p:set>
                                  </p:childTnLst>
                                </p:cTn>
                              </p:par>
                              <p:par>
                                <p:cTn id="47" presetID="22" presetClass="exit" presetSubtype="1" fill="hold" nodeType="withEffect">
                                  <p:stCondLst>
                                    <p:cond delay="0"/>
                                  </p:stCondLst>
                                  <p:childTnLst>
                                    <p:animEffect transition="out" filter="wipe(up)">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500"/>
                            </p:stCondLst>
                            <p:childTnLst>
                              <p:par>
                                <p:cTn id="51" presetID="22" presetClass="exit" presetSubtype="1" fill="hold" nodeType="afterEffect">
                                  <p:stCondLst>
                                    <p:cond delay="0"/>
                                  </p:stCondLst>
                                  <p:childTnLst>
                                    <p:animEffect transition="out" filter="wipe(up)">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22" presetClass="exit" presetSubtype="1" fill="hold" nodeType="withEffect">
                                  <p:stCondLst>
                                    <p:cond delay="50"/>
                                  </p:stCondLst>
                                  <p:childTnLst>
                                    <p:animEffect transition="out" filter="wipe(up)">
                                      <p:cBhvr>
                                        <p:cTn id="55" dur="400"/>
                                        <p:tgtEl>
                                          <p:spTgt spid="2"/>
                                        </p:tgtEl>
                                      </p:cBhvr>
                                    </p:animEffect>
                                    <p:set>
                                      <p:cBhvr>
                                        <p:cTn id="56" dur="1" fill="hold">
                                          <p:stCondLst>
                                            <p:cond delay="3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251520" y="946557"/>
            <a:ext cx="4248472" cy="5509200"/>
          </a:xfrm>
          <a:prstGeom prst="rect">
            <a:avLst/>
          </a:prstGeom>
          <a:noFill/>
        </p:spPr>
        <p:txBody>
          <a:bodyPr wrap="square" rtlCol="0">
            <a:spAutoFit/>
          </a:bodyPr>
          <a:lstStyle/>
          <a:p>
            <a:pPr algn="just"/>
            <a:r>
              <a:rPr lang="it-IT" sz="2200" dirty="0"/>
              <a:t>The </a:t>
            </a:r>
            <a:r>
              <a:rPr lang="it-IT" sz="2200" dirty="0" err="1"/>
              <a:t>cosmic</a:t>
            </a:r>
            <a:r>
              <a:rPr lang="it-IT" sz="2200" dirty="0"/>
              <a:t> </a:t>
            </a:r>
            <a:r>
              <a:rPr lang="it-IT" sz="2200" dirty="0" err="1"/>
              <a:t>ray</a:t>
            </a:r>
            <a:r>
              <a:rPr lang="it-IT" sz="2200" dirty="0"/>
              <a:t> detector </a:t>
            </a:r>
            <a:r>
              <a:rPr lang="it-IT" sz="2200" dirty="0" err="1"/>
              <a:t>is</a:t>
            </a:r>
            <a:r>
              <a:rPr lang="it-IT" sz="2200" dirty="0"/>
              <a:t> </a:t>
            </a:r>
            <a:r>
              <a:rPr lang="it-IT" sz="2200" dirty="0" err="1"/>
              <a:t>composed</a:t>
            </a:r>
            <a:r>
              <a:rPr lang="it-IT" sz="2200" dirty="0"/>
              <a:t> by </a:t>
            </a:r>
            <a:r>
              <a:rPr lang="it-IT" sz="2200" dirty="0" err="1"/>
              <a:t>two</a:t>
            </a:r>
            <a:r>
              <a:rPr lang="it-IT" sz="2200" dirty="0"/>
              <a:t> </a:t>
            </a:r>
            <a:r>
              <a:rPr lang="it-IT" sz="2200" dirty="0" err="1"/>
              <a:t>main</a:t>
            </a:r>
            <a:r>
              <a:rPr lang="it-IT" sz="2200" dirty="0"/>
              <a:t> </a:t>
            </a:r>
            <a:r>
              <a:rPr lang="it-IT" sz="2200" dirty="0" err="1"/>
              <a:t>parts</a:t>
            </a:r>
            <a:r>
              <a:rPr lang="it-IT" sz="2200" dirty="0"/>
              <a:t>: </a:t>
            </a:r>
          </a:p>
          <a:p>
            <a:pPr algn="just"/>
            <a:endParaRPr lang="it-IT" sz="2200" dirty="0"/>
          </a:p>
          <a:p>
            <a:pPr marL="342900" indent="-342900" algn="just">
              <a:buFont typeface="Arial" panose="020B0604020202020204" pitchFamily="34" charset="0"/>
              <a:buChar char="•"/>
            </a:pPr>
            <a:r>
              <a:rPr lang="it-IT" sz="2200" dirty="0"/>
              <a:t>One </a:t>
            </a:r>
            <a:r>
              <a:rPr lang="it-IT" sz="2200" dirty="0" err="1"/>
              <a:t>is</a:t>
            </a:r>
            <a:r>
              <a:rPr lang="it-IT" sz="2200" dirty="0"/>
              <a:t> </a:t>
            </a:r>
            <a:r>
              <a:rPr lang="it-IT" sz="2200" dirty="0" err="1"/>
              <a:t>built</a:t>
            </a:r>
            <a:r>
              <a:rPr lang="it-IT" sz="2200" dirty="0"/>
              <a:t> by </a:t>
            </a:r>
            <a:r>
              <a:rPr lang="it-IT" sz="2200" dirty="0" err="1"/>
              <a:t>two</a:t>
            </a:r>
            <a:r>
              <a:rPr lang="it-IT" sz="2200" dirty="0"/>
              <a:t> </a:t>
            </a:r>
            <a:r>
              <a:rPr lang="it-IT" sz="2200" dirty="0" err="1"/>
              <a:t>layers</a:t>
            </a:r>
            <a:r>
              <a:rPr lang="it-IT" sz="2200" dirty="0"/>
              <a:t> of </a:t>
            </a:r>
            <a:r>
              <a:rPr lang="it-IT" sz="2200" dirty="0" err="1"/>
              <a:t>scintillators</a:t>
            </a:r>
            <a:r>
              <a:rPr lang="it-IT" sz="2200" dirty="0"/>
              <a:t>, </a:t>
            </a:r>
            <a:r>
              <a:rPr lang="it-IT" sz="2200" dirty="0" err="1"/>
              <a:t>each</a:t>
            </a:r>
            <a:r>
              <a:rPr lang="it-IT" sz="2200" dirty="0"/>
              <a:t> one </a:t>
            </a:r>
            <a:r>
              <a:rPr lang="it-IT" sz="2200" dirty="0" err="1"/>
              <a:t>divided</a:t>
            </a:r>
            <a:r>
              <a:rPr lang="it-IT" sz="2200" dirty="0"/>
              <a:t> in </a:t>
            </a:r>
            <a:r>
              <a:rPr lang="it-IT" sz="2200" dirty="0" err="1"/>
              <a:t>four</a:t>
            </a:r>
            <a:r>
              <a:rPr lang="it-IT" sz="2200" dirty="0"/>
              <a:t> </a:t>
            </a:r>
            <a:r>
              <a:rPr lang="it-IT" sz="2200" dirty="0" err="1"/>
              <a:t>parts</a:t>
            </a:r>
            <a:r>
              <a:rPr lang="it-IT" sz="2200" dirty="0"/>
              <a:t>, </a:t>
            </a:r>
            <a:r>
              <a:rPr lang="it-IT" sz="2200" dirty="0" err="1"/>
              <a:t>through</a:t>
            </a:r>
            <a:r>
              <a:rPr lang="it-IT" sz="2200" dirty="0"/>
              <a:t> </a:t>
            </a:r>
            <a:r>
              <a:rPr lang="it-IT" sz="2200" dirty="0" err="1"/>
              <a:t>which</a:t>
            </a:r>
            <a:r>
              <a:rPr lang="it-IT" sz="2200" dirty="0"/>
              <a:t> </a:t>
            </a:r>
            <a:r>
              <a:rPr lang="it-IT" sz="2200" dirty="0" err="1"/>
              <a:t>cosmic</a:t>
            </a:r>
            <a:r>
              <a:rPr lang="it-IT" sz="2200" dirty="0"/>
              <a:t> </a:t>
            </a:r>
            <a:r>
              <a:rPr lang="it-IT" sz="2200" dirty="0" err="1"/>
              <a:t>rays</a:t>
            </a:r>
            <a:r>
              <a:rPr lang="it-IT" sz="2200" dirty="0"/>
              <a:t> </a:t>
            </a:r>
            <a:r>
              <a:rPr lang="it-IT" sz="2200" dirty="0" err="1"/>
              <a:t>speare</a:t>
            </a:r>
            <a:r>
              <a:rPr lang="it-IT" sz="2200" dirty="0"/>
              <a:t>. Data are </a:t>
            </a:r>
            <a:r>
              <a:rPr lang="it-IT" sz="2200" dirty="0" err="1"/>
              <a:t>taken</a:t>
            </a:r>
            <a:r>
              <a:rPr lang="it-IT" sz="2200" dirty="0"/>
              <a:t> by </a:t>
            </a:r>
            <a:r>
              <a:rPr lang="it-IT" sz="2200" dirty="0" err="1"/>
              <a:t>eight</a:t>
            </a:r>
            <a:r>
              <a:rPr lang="it-IT" sz="2200" dirty="0"/>
              <a:t> </a:t>
            </a:r>
            <a:r>
              <a:rPr lang="it-IT" sz="2200" dirty="0" err="1"/>
              <a:t>silicon</a:t>
            </a:r>
            <a:r>
              <a:rPr lang="it-IT" sz="2200" dirty="0"/>
              <a:t> </a:t>
            </a:r>
            <a:r>
              <a:rPr lang="it-IT" sz="2200" dirty="0" err="1"/>
              <a:t>photomultipliers</a:t>
            </a:r>
            <a:r>
              <a:rPr lang="it-IT" sz="2200" dirty="0"/>
              <a:t>, </a:t>
            </a:r>
            <a:r>
              <a:rPr lang="it-IT" sz="2200" dirty="0" err="1"/>
              <a:t>placed</a:t>
            </a:r>
            <a:r>
              <a:rPr lang="it-IT" sz="2200" dirty="0"/>
              <a:t> </a:t>
            </a:r>
            <a:r>
              <a:rPr lang="it-IT" sz="2200" dirty="0" err="1"/>
              <a:t>at</a:t>
            </a:r>
            <a:r>
              <a:rPr lang="it-IT" sz="2200" dirty="0"/>
              <a:t> the </a:t>
            </a:r>
            <a:r>
              <a:rPr lang="it-IT" sz="2200" dirty="0" err="1"/>
              <a:t>edge</a:t>
            </a:r>
            <a:r>
              <a:rPr lang="it-IT" sz="2200" dirty="0"/>
              <a:t> of </a:t>
            </a:r>
            <a:r>
              <a:rPr lang="it-IT" sz="2200" dirty="0" err="1"/>
              <a:t>each</a:t>
            </a:r>
            <a:r>
              <a:rPr lang="it-IT" sz="2200" dirty="0"/>
              <a:t> </a:t>
            </a:r>
            <a:r>
              <a:rPr lang="it-IT" sz="2200" dirty="0" err="1"/>
              <a:t>layer</a:t>
            </a:r>
            <a:r>
              <a:rPr lang="it-IT" sz="2200" dirty="0"/>
              <a:t>;</a:t>
            </a:r>
          </a:p>
          <a:p>
            <a:pPr marL="342900" indent="-342900" algn="just">
              <a:buFont typeface="Arial" panose="020B0604020202020204" pitchFamily="34" charset="0"/>
              <a:buChar char="•"/>
            </a:pPr>
            <a:endParaRPr lang="it-IT" sz="2200" dirty="0"/>
          </a:p>
          <a:p>
            <a:pPr marL="342900" indent="-342900" algn="just">
              <a:buFont typeface="Arial" panose="020B0604020202020204" pitchFamily="34" charset="0"/>
              <a:buChar char="•"/>
            </a:pPr>
            <a:r>
              <a:rPr lang="it-IT" sz="2200" dirty="0"/>
              <a:t>The </a:t>
            </a:r>
            <a:r>
              <a:rPr lang="it-IT" sz="2200" dirty="0" err="1"/>
              <a:t>other</a:t>
            </a:r>
            <a:r>
              <a:rPr lang="it-IT" sz="2200" dirty="0"/>
              <a:t> part </a:t>
            </a:r>
            <a:r>
              <a:rPr lang="it-IT" sz="2200" dirty="0" err="1"/>
              <a:t>comprehends</a:t>
            </a:r>
            <a:r>
              <a:rPr lang="it-IT" sz="2200" dirty="0"/>
              <a:t> </a:t>
            </a:r>
            <a:r>
              <a:rPr lang="it-IT" sz="2200" dirty="0" err="1"/>
              <a:t>all</a:t>
            </a:r>
            <a:r>
              <a:rPr lang="it-IT" sz="2200" dirty="0"/>
              <a:t> the </a:t>
            </a:r>
            <a:r>
              <a:rPr lang="it-IT" sz="2200" dirty="0" err="1"/>
              <a:t>electronic</a:t>
            </a:r>
            <a:r>
              <a:rPr lang="it-IT" sz="2200" dirty="0"/>
              <a:t> </a:t>
            </a:r>
            <a:r>
              <a:rPr lang="it-IT" sz="2200" dirty="0" err="1"/>
              <a:t>components</a:t>
            </a:r>
            <a:r>
              <a:rPr lang="it-IT" sz="2200" dirty="0"/>
              <a:t>, </a:t>
            </a:r>
            <a:r>
              <a:rPr lang="it-IT" sz="2200" dirty="0" err="1"/>
              <a:t>which</a:t>
            </a:r>
            <a:r>
              <a:rPr lang="it-IT" sz="2200" dirty="0"/>
              <a:t> </a:t>
            </a:r>
            <a:r>
              <a:rPr lang="it-IT" sz="2200" dirty="0" err="1"/>
              <a:t>is</a:t>
            </a:r>
            <a:r>
              <a:rPr lang="it-IT" sz="2200" dirty="0"/>
              <a:t> </a:t>
            </a:r>
            <a:r>
              <a:rPr lang="it-IT" sz="2200" dirty="0" err="1"/>
              <a:t>responsible</a:t>
            </a:r>
            <a:r>
              <a:rPr lang="it-IT" sz="2200" dirty="0"/>
              <a:t> of data </a:t>
            </a:r>
            <a:r>
              <a:rPr lang="it-IT" sz="2200" dirty="0" err="1"/>
              <a:t>acquisition</a:t>
            </a:r>
            <a:r>
              <a:rPr lang="it-IT" sz="2200" dirty="0"/>
              <a:t>. </a:t>
            </a:r>
            <a:r>
              <a:rPr lang="it-IT" sz="2200" dirty="0" err="1"/>
              <a:t>Then</a:t>
            </a:r>
            <a:r>
              <a:rPr lang="it-IT" sz="2200" dirty="0"/>
              <a:t> data are </a:t>
            </a:r>
            <a:r>
              <a:rPr lang="it-IT" sz="2200" dirty="0" err="1"/>
              <a:t>sent</a:t>
            </a:r>
            <a:r>
              <a:rPr lang="it-IT" sz="2200" dirty="0"/>
              <a:t> to CNAF INFN centre in Bologna;</a:t>
            </a:r>
          </a:p>
        </p:txBody>
      </p:sp>
      <p:pic>
        <p:nvPicPr>
          <p:cNvPr id="18" name="Immagine 17" descr="telescopio aperto_2.JPG"/>
          <p:cNvPicPr>
            <a:picLocks noChangeAspect="1"/>
          </p:cNvPicPr>
          <p:nvPr/>
        </p:nvPicPr>
        <p:blipFill>
          <a:blip r:embed="rId2" cstate="print"/>
          <a:stretch>
            <a:fillRect/>
          </a:stretch>
        </p:blipFill>
        <p:spPr>
          <a:xfrm>
            <a:off x="4579575" y="4149080"/>
            <a:ext cx="3738425" cy="2000264"/>
          </a:xfrm>
          <a:prstGeom prst="rect">
            <a:avLst/>
          </a:prstGeom>
        </p:spPr>
      </p:pic>
      <p:sp>
        <p:nvSpPr>
          <p:cNvPr id="8" name="Titolo 3">
            <a:extLst>
              <a:ext uri="{FF2B5EF4-FFF2-40B4-BE49-F238E27FC236}">
                <a16:creationId xmlns:a16="http://schemas.microsoft.com/office/drawing/2014/main" id="{3E3E2BC6-5FDA-468E-9149-B8C702C5BBDF}"/>
              </a:ext>
            </a:extLst>
          </p:cNvPr>
          <p:cNvSpPr>
            <a:spLocks noGrp="1"/>
          </p:cNvSpPr>
          <p:nvPr>
            <p:ph type="title"/>
          </p:nvPr>
        </p:nvSpPr>
        <p:spPr>
          <a:xfrm>
            <a:off x="457200" y="274638"/>
            <a:ext cx="8229600" cy="725470"/>
          </a:xfrm>
        </p:spPr>
        <p:txBody>
          <a:bodyPr>
            <a:normAutofit fontScale="90000"/>
          </a:bodyPr>
          <a:lstStyle/>
          <a:p>
            <a:r>
              <a:rPr lang="it-IT" dirty="0"/>
              <a:t>COSMIC RAYS DETECTORS</a:t>
            </a:r>
          </a:p>
        </p:txBody>
      </p:sp>
      <p:pic>
        <p:nvPicPr>
          <p:cNvPr id="4" name="Immagine 3">
            <a:extLst>
              <a:ext uri="{FF2B5EF4-FFF2-40B4-BE49-F238E27FC236}">
                <a16:creationId xmlns:a16="http://schemas.microsoft.com/office/drawing/2014/main" id="{379212C0-9304-40FD-8199-C727C5F240F2}"/>
              </a:ext>
            </a:extLst>
          </p:cNvPr>
          <p:cNvPicPr>
            <a:picLocks noChangeAspect="1"/>
          </p:cNvPicPr>
          <p:nvPr/>
        </p:nvPicPr>
        <p:blipFill>
          <a:blip r:embed="rId3"/>
          <a:stretch>
            <a:fillRect/>
          </a:stretch>
        </p:blipFill>
        <p:spPr>
          <a:xfrm>
            <a:off x="5155519" y="1107930"/>
            <a:ext cx="2584714" cy="2933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500"/>
                                        <p:tgtEl>
                                          <p:spTgt spid="12">
                                            <p:txEl>
                                              <p:pRg st="2" end="2"/>
                                            </p:txEl>
                                          </p:spTgt>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368DB53-CE8A-4F71-8051-DF5AA0C43091}"/>
              </a:ext>
            </a:extLst>
          </p:cNvPr>
          <p:cNvSpPr>
            <a:spLocks noGrp="1"/>
          </p:cNvSpPr>
          <p:nvPr>
            <p:ph type="title"/>
          </p:nvPr>
        </p:nvSpPr>
        <p:spPr>
          <a:xfrm>
            <a:off x="457200" y="274638"/>
            <a:ext cx="8229600" cy="725470"/>
          </a:xfrm>
        </p:spPr>
        <p:txBody>
          <a:bodyPr>
            <a:normAutofit fontScale="90000"/>
          </a:bodyPr>
          <a:lstStyle/>
          <a:p>
            <a:r>
              <a:rPr lang="it-IT" dirty="0"/>
              <a:t>COSMIC RAYS DETECTORS</a:t>
            </a:r>
          </a:p>
        </p:txBody>
      </p:sp>
      <p:sp>
        <p:nvSpPr>
          <p:cNvPr id="2" name="CasellaDiTesto 1">
            <a:extLst>
              <a:ext uri="{FF2B5EF4-FFF2-40B4-BE49-F238E27FC236}">
                <a16:creationId xmlns:a16="http://schemas.microsoft.com/office/drawing/2014/main" id="{BFF10B03-26B7-42CC-BE86-7A2D9EAFED9D}"/>
              </a:ext>
            </a:extLst>
          </p:cNvPr>
          <p:cNvSpPr txBox="1"/>
          <p:nvPr/>
        </p:nvSpPr>
        <p:spPr>
          <a:xfrm>
            <a:off x="457200" y="1651590"/>
            <a:ext cx="3759305" cy="3554819"/>
          </a:xfrm>
          <a:prstGeom prst="rect">
            <a:avLst/>
          </a:prstGeom>
          <a:noFill/>
        </p:spPr>
        <p:txBody>
          <a:bodyPr wrap="square" rtlCol="0">
            <a:spAutoFit/>
          </a:bodyPr>
          <a:lstStyle/>
          <a:p>
            <a:pPr marL="457200" indent="-457200" algn="just">
              <a:buFont typeface="Arial" panose="020B0604020202020204" pitchFamily="34" charset="0"/>
              <a:buChar char="•"/>
            </a:pPr>
            <a:r>
              <a:rPr lang="it-IT" sz="2500" dirty="0"/>
              <a:t>In </a:t>
            </a:r>
            <a:r>
              <a:rPr lang="it-IT" sz="2500" dirty="0" err="1"/>
              <a:t>order</a:t>
            </a:r>
            <a:r>
              <a:rPr lang="it-IT" sz="2500" dirty="0"/>
              <a:t> to </a:t>
            </a:r>
            <a:r>
              <a:rPr lang="it-IT" sz="2500" dirty="0" err="1"/>
              <a:t>give</a:t>
            </a:r>
            <a:r>
              <a:rPr lang="it-IT" sz="2500" dirty="0"/>
              <a:t> a </a:t>
            </a:r>
            <a:r>
              <a:rPr lang="it-IT" sz="2500" dirty="0" err="1"/>
              <a:t>specific</a:t>
            </a:r>
            <a:r>
              <a:rPr lang="it-IT" sz="2500" dirty="0"/>
              <a:t> </a:t>
            </a:r>
            <a:r>
              <a:rPr lang="it-IT" sz="2500" dirty="0" err="1"/>
              <a:t>correlation</a:t>
            </a:r>
            <a:r>
              <a:rPr lang="it-IT" sz="2500" dirty="0"/>
              <a:t> </a:t>
            </a:r>
            <a:r>
              <a:rPr lang="it-IT" sz="2500" dirty="0" err="1"/>
              <a:t>between</a:t>
            </a:r>
            <a:r>
              <a:rPr lang="it-IT" sz="2500" dirty="0"/>
              <a:t> </a:t>
            </a:r>
            <a:r>
              <a:rPr lang="it-IT" sz="2500" dirty="0" err="1"/>
              <a:t>measured</a:t>
            </a:r>
            <a:r>
              <a:rPr lang="it-IT" sz="2500" dirty="0"/>
              <a:t> data and location of the </a:t>
            </a:r>
            <a:r>
              <a:rPr lang="it-IT" sz="2500" dirty="0" err="1"/>
              <a:t>events</a:t>
            </a:r>
            <a:r>
              <a:rPr lang="it-IT" sz="2500" dirty="0"/>
              <a:t>, </a:t>
            </a:r>
            <a:r>
              <a:rPr lang="it-IT" sz="2500" dirty="0" err="1"/>
              <a:t>it</a:t>
            </a:r>
            <a:r>
              <a:rPr lang="it-IT" sz="2500" dirty="0"/>
              <a:t> </a:t>
            </a:r>
            <a:r>
              <a:rPr lang="it-IT" sz="2500" dirty="0" err="1"/>
              <a:t>was</a:t>
            </a:r>
            <a:r>
              <a:rPr lang="it-IT" sz="2500" dirty="0"/>
              <a:t> </a:t>
            </a:r>
            <a:r>
              <a:rPr lang="it-IT" sz="2500" dirty="0" err="1"/>
              <a:t>necessary</a:t>
            </a:r>
            <a:r>
              <a:rPr lang="it-IT" sz="2500" dirty="0"/>
              <a:t> to </a:t>
            </a:r>
            <a:r>
              <a:rPr lang="it-IT" sz="2500" dirty="0" err="1"/>
              <a:t>install</a:t>
            </a:r>
            <a:r>
              <a:rPr lang="it-IT" sz="2500" dirty="0"/>
              <a:t> a GPS antenna, </a:t>
            </a:r>
            <a:r>
              <a:rPr lang="it-IT" sz="2500" dirty="0" err="1"/>
              <a:t>furthermore</a:t>
            </a:r>
            <a:r>
              <a:rPr lang="it-IT" sz="2500" dirty="0"/>
              <a:t> </a:t>
            </a:r>
            <a:r>
              <a:rPr lang="it-IT" sz="2500" dirty="0" err="1"/>
              <a:t>it</a:t>
            </a:r>
            <a:r>
              <a:rPr lang="it-IT" sz="2500" dirty="0"/>
              <a:t> </a:t>
            </a:r>
            <a:r>
              <a:rPr lang="it-IT" sz="2500" dirty="0" err="1"/>
              <a:t>is</a:t>
            </a:r>
            <a:r>
              <a:rPr lang="it-IT" sz="2500" dirty="0"/>
              <a:t> </a:t>
            </a:r>
            <a:r>
              <a:rPr lang="it-IT" sz="2500" dirty="0" err="1"/>
              <a:t>provided</a:t>
            </a:r>
            <a:r>
              <a:rPr lang="it-IT" sz="2500" dirty="0"/>
              <a:t>  with a more precise </a:t>
            </a:r>
            <a:r>
              <a:rPr lang="it-IT" sz="2500" dirty="0" err="1"/>
              <a:t>watch</a:t>
            </a:r>
            <a:r>
              <a:rPr lang="it-IT" sz="2500" dirty="0"/>
              <a:t>.</a:t>
            </a:r>
          </a:p>
        </p:txBody>
      </p:sp>
      <p:pic>
        <p:nvPicPr>
          <p:cNvPr id="6" name="Immagine 5">
            <a:extLst>
              <a:ext uri="{FF2B5EF4-FFF2-40B4-BE49-F238E27FC236}">
                <a16:creationId xmlns:a16="http://schemas.microsoft.com/office/drawing/2014/main" id="{7E54C7A8-BA73-4855-AEEB-9A52F21B0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331" y="1498476"/>
            <a:ext cx="3966830" cy="3861048"/>
          </a:xfrm>
          <a:prstGeom prst="rect">
            <a:avLst/>
          </a:prstGeom>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
            <a:ext cx="8229600" cy="928671"/>
          </a:xfrm>
        </p:spPr>
        <p:txBody>
          <a:bodyPr>
            <a:normAutofit/>
          </a:bodyPr>
          <a:lstStyle/>
          <a:p>
            <a:r>
              <a:rPr lang="it-IT" dirty="0"/>
              <a:t>POLA-03 ROOM</a:t>
            </a:r>
          </a:p>
        </p:txBody>
      </p:sp>
      <p:sp>
        <p:nvSpPr>
          <p:cNvPr id="4" name="Segnaposto contenuto 3"/>
          <p:cNvSpPr>
            <a:spLocks noGrp="1"/>
          </p:cNvSpPr>
          <p:nvPr>
            <p:ph sz="half" idx="1"/>
          </p:nvPr>
        </p:nvSpPr>
        <p:spPr>
          <a:xfrm>
            <a:off x="285720" y="928670"/>
            <a:ext cx="3038100" cy="3079338"/>
          </a:xfrm>
        </p:spPr>
        <p:txBody>
          <a:bodyPr/>
          <a:lstStyle/>
          <a:p>
            <a:pPr>
              <a:buNone/>
            </a:pPr>
            <a:r>
              <a:rPr lang="it-IT" sz="2000" dirty="0"/>
              <a:t>FEATURES:</a:t>
            </a:r>
          </a:p>
          <a:p>
            <a:r>
              <a:rPr lang="en-GB" sz="2000" dirty="0"/>
              <a:t>Collocation</a:t>
            </a:r>
            <a:r>
              <a:rPr lang="it-IT" sz="2000" dirty="0"/>
              <a:t>: first </a:t>
            </a:r>
            <a:r>
              <a:rPr lang="en-GB" sz="2000" dirty="0"/>
              <a:t>floor</a:t>
            </a:r>
            <a:r>
              <a:rPr lang="it-IT" sz="2000" dirty="0"/>
              <a:t>, just under the </a:t>
            </a:r>
            <a:r>
              <a:rPr lang="en-GB" sz="2000" dirty="0"/>
              <a:t>roof</a:t>
            </a:r>
            <a:r>
              <a:rPr lang="it-IT" sz="2000" dirty="0"/>
              <a:t>;</a:t>
            </a:r>
          </a:p>
          <a:p>
            <a:r>
              <a:rPr lang="it-IT" sz="2000" dirty="0"/>
              <a:t>Air </a:t>
            </a:r>
            <a:r>
              <a:rPr lang="en-GB" sz="2000" dirty="0"/>
              <a:t>conditioning</a:t>
            </a:r>
            <a:r>
              <a:rPr lang="it-IT" sz="2000" dirty="0"/>
              <a:t>: </a:t>
            </a:r>
            <a:r>
              <a:rPr lang="en-GB" sz="2000" dirty="0"/>
              <a:t>maintaining</a:t>
            </a:r>
            <a:r>
              <a:rPr lang="it-IT" sz="2000" dirty="0"/>
              <a:t> 22°-23° C;</a:t>
            </a:r>
          </a:p>
          <a:p>
            <a:r>
              <a:rPr lang="it-IT" sz="2000" dirty="0"/>
              <a:t>Accessibility: area </a:t>
            </a:r>
            <a:r>
              <a:rPr lang="en-GB" sz="2000" dirty="0"/>
              <a:t>restricted</a:t>
            </a:r>
            <a:r>
              <a:rPr lang="it-IT" sz="2000" dirty="0"/>
              <a:t> to </a:t>
            </a:r>
            <a:r>
              <a:rPr lang="en-GB" sz="2000" dirty="0"/>
              <a:t>people</a:t>
            </a:r>
            <a:r>
              <a:rPr lang="it-IT" sz="2000" dirty="0"/>
              <a:t> </a:t>
            </a:r>
            <a:r>
              <a:rPr lang="en-GB" sz="2000" dirty="0"/>
              <a:t>involved</a:t>
            </a:r>
            <a:r>
              <a:rPr lang="it-IT" sz="2000" dirty="0"/>
              <a:t> in the </a:t>
            </a:r>
            <a:r>
              <a:rPr lang="en-GB" sz="2000" dirty="0"/>
              <a:t>project</a:t>
            </a:r>
            <a:r>
              <a:rPr lang="it-IT" sz="2000" dirty="0"/>
              <a:t> and </a:t>
            </a:r>
            <a:r>
              <a:rPr lang="en-GB" sz="2000" dirty="0"/>
              <a:t>school</a:t>
            </a:r>
            <a:r>
              <a:rPr lang="it-IT" sz="2000" dirty="0"/>
              <a:t> </a:t>
            </a:r>
            <a:r>
              <a:rPr lang="en-GB" sz="2000" dirty="0"/>
              <a:t>personnel</a:t>
            </a:r>
            <a:r>
              <a:rPr lang="it-IT" sz="2000" dirty="0"/>
              <a:t>.</a:t>
            </a:r>
          </a:p>
        </p:txBody>
      </p:sp>
      <p:sp>
        <p:nvSpPr>
          <p:cNvPr id="9" name="Segnaposto contenuto 3"/>
          <p:cNvSpPr txBox="1">
            <a:spLocks/>
          </p:cNvSpPr>
          <p:nvPr/>
        </p:nvSpPr>
        <p:spPr>
          <a:xfrm>
            <a:off x="285720" y="4008008"/>
            <a:ext cx="3038100" cy="1149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it-IT" sz="2000" dirty="0"/>
              <a:t>PROBLEMS</a:t>
            </a:r>
            <a:r>
              <a:rPr kumimoji="0" lang="it-IT" sz="20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dirty="0">
                <a:ln>
                  <a:noFill/>
                </a:ln>
                <a:solidFill>
                  <a:schemeClr val="tx1"/>
                </a:solidFill>
                <a:effectLst/>
                <a:uLnTx/>
                <a:uFillTx/>
                <a:latin typeface="+mn-lt"/>
                <a:ea typeface="+mn-ea"/>
                <a:cs typeface="+mn-cs"/>
              </a:rPr>
              <a:t>window</a:t>
            </a:r>
            <a:r>
              <a:rPr kumimoji="0" lang="it-IT" sz="2000" b="0" i="0" u="none" strike="noStrike" kern="1200" cap="none" spc="0" normalizeH="0" baseline="0" noProof="0" dirty="0">
                <a:ln>
                  <a:noFill/>
                </a:ln>
                <a:solidFill>
                  <a:schemeClr val="tx1"/>
                </a:solidFill>
                <a:effectLst/>
                <a:uLnTx/>
                <a:uFillTx/>
                <a:latin typeface="+mn-lt"/>
                <a:ea typeface="+mn-ea"/>
                <a:cs typeface="+mn-cs"/>
              </a:rPr>
              <a:t> </a:t>
            </a:r>
            <a:r>
              <a:rPr kumimoji="0" lang="en-GB" sz="2000" b="0" i="0" u="none" strike="noStrike" kern="1200" cap="none" spc="0" normalizeH="0" baseline="0" dirty="0">
                <a:ln>
                  <a:noFill/>
                </a:ln>
                <a:solidFill>
                  <a:schemeClr val="tx1"/>
                </a:solidFill>
                <a:effectLst/>
                <a:uLnTx/>
                <a:uFillTx/>
                <a:latin typeface="+mn-lt"/>
                <a:ea typeface="+mn-ea"/>
                <a:cs typeface="+mn-cs"/>
              </a:rPr>
              <a:t>isolation</a:t>
            </a:r>
            <a:r>
              <a:rPr lang="it-IT" sz="2000" dirty="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0" i="0" u="none" strike="noStrike" kern="1200" cap="none" spc="0" normalizeH="0" baseline="0" noProof="0" dirty="0">
                <a:ln>
                  <a:noFill/>
                </a:ln>
                <a:solidFill>
                  <a:schemeClr val="tx1"/>
                </a:solidFill>
                <a:effectLst/>
                <a:uLnTx/>
                <a:uFillTx/>
                <a:latin typeface="+mn-lt"/>
                <a:ea typeface="+mn-ea"/>
                <a:cs typeface="+mn-cs"/>
              </a:rPr>
              <a:t>door </a:t>
            </a:r>
            <a:r>
              <a:rPr kumimoji="0" lang="en-GB" sz="2000" b="0" i="0" u="none" strike="noStrike" kern="1200" cap="none" spc="0" normalizeH="0" baseline="0" dirty="0">
                <a:ln>
                  <a:noFill/>
                </a:ln>
                <a:solidFill>
                  <a:schemeClr val="tx1"/>
                </a:solidFill>
                <a:effectLst/>
                <a:uLnTx/>
                <a:uFillTx/>
                <a:latin typeface="+mn-lt"/>
                <a:ea typeface="+mn-ea"/>
                <a:cs typeface="+mn-cs"/>
              </a:rPr>
              <a:t>isolation</a:t>
            </a:r>
            <a:r>
              <a:rPr kumimoji="0" lang="it-IT" sz="2000" b="0" i="0" u="none" strike="noStrike" kern="1200" cap="none" spc="0" normalizeH="0" baseline="0" noProof="0" dirty="0">
                <a:ln>
                  <a:noFill/>
                </a:ln>
                <a:solidFill>
                  <a:schemeClr val="tx1"/>
                </a:solidFill>
                <a:effectLst/>
                <a:uLnTx/>
                <a:uFillTx/>
                <a:latin typeface="+mn-lt"/>
                <a:ea typeface="+mn-ea"/>
                <a:cs typeface="+mn-cs"/>
              </a:rPr>
              <a:t>.</a:t>
            </a:r>
          </a:p>
        </p:txBody>
      </p:sp>
      <p:pic>
        <p:nvPicPr>
          <p:cNvPr id="11" name="Immagine 10" descr="IMG_20180926_154058.jpg"/>
          <p:cNvPicPr>
            <a:picLocks noChangeAspect="1"/>
          </p:cNvPicPr>
          <p:nvPr/>
        </p:nvPicPr>
        <p:blipFill>
          <a:blip r:embed="rId3" cstate="print"/>
          <a:stretch>
            <a:fillRect/>
          </a:stretch>
        </p:blipFill>
        <p:spPr>
          <a:xfrm>
            <a:off x="4987928" y="1214421"/>
            <a:ext cx="3870352" cy="2143141"/>
          </a:xfrm>
          <a:prstGeom prst="rect">
            <a:avLst/>
          </a:prstGeom>
        </p:spPr>
      </p:pic>
      <p:pic>
        <p:nvPicPr>
          <p:cNvPr id="12" name="Immagine 11" descr="IMG_20180926_154211.jpg"/>
          <p:cNvPicPr>
            <a:picLocks noChangeAspect="1"/>
          </p:cNvPicPr>
          <p:nvPr/>
        </p:nvPicPr>
        <p:blipFill>
          <a:blip r:embed="rId4" cstate="print"/>
          <a:stretch>
            <a:fillRect/>
          </a:stretch>
        </p:blipFill>
        <p:spPr>
          <a:xfrm>
            <a:off x="7286644" y="3429000"/>
            <a:ext cx="1589478" cy="2672815"/>
          </a:xfrm>
          <a:prstGeom prst="rect">
            <a:avLst/>
          </a:prstGeom>
        </p:spPr>
      </p:pic>
      <p:pic>
        <p:nvPicPr>
          <p:cNvPr id="13" name="Immagine 12" descr="IMG_20180926_154351.jpg"/>
          <p:cNvPicPr>
            <a:picLocks noChangeAspect="1"/>
          </p:cNvPicPr>
          <p:nvPr/>
        </p:nvPicPr>
        <p:blipFill>
          <a:blip r:embed="rId5" cstate="print"/>
          <a:stretch>
            <a:fillRect/>
          </a:stretch>
        </p:blipFill>
        <p:spPr>
          <a:xfrm>
            <a:off x="5609836" y="3445220"/>
            <a:ext cx="1605370" cy="2656596"/>
          </a:xfrm>
          <a:prstGeom prst="rect">
            <a:avLst/>
          </a:prstGeom>
        </p:spPr>
      </p:pic>
      <p:pic>
        <p:nvPicPr>
          <p:cNvPr id="14" name="Immagine 13" descr="IMG_20180926_154441.jpg"/>
          <p:cNvPicPr>
            <a:picLocks noChangeAspect="1"/>
          </p:cNvPicPr>
          <p:nvPr/>
        </p:nvPicPr>
        <p:blipFill>
          <a:blip r:embed="rId6" cstate="print"/>
          <a:srcRect l="22222" t="13541" r="26388"/>
          <a:stretch>
            <a:fillRect/>
          </a:stretch>
        </p:blipFill>
        <p:spPr>
          <a:xfrm>
            <a:off x="3323820" y="1214423"/>
            <a:ext cx="1605370" cy="2857520"/>
          </a:xfrm>
          <a:prstGeom prst="rect">
            <a:avLst/>
          </a:prstGeom>
        </p:spPr>
      </p:pic>
      <p:pic>
        <p:nvPicPr>
          <p:cNvPr id="15" name="Immagine 14" descr="interno stanza (1).jpg"/>
          <p:cNvPicPr>
            <a:picLocks noChangeAspect="1"/>
          </p:cNvPicPr>
          <p:nvPr/>
        </p:nvPicPr>
        <p:blipFill>
          <a:blip r:embed="rId7"/>
          <a:srcRect l="22656" t="16666" r="27344"/>
          <a:stretch>
            <a:fillRect/>
          </a:stretch>
        </p:blipFill>
        <p:spPr>
          <a:xfrm>
            <a:off x="3323820" y="4143380"/>
            <a:ext cx="2176874" cy="192882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 fill="hold"/>
                                        <p:tgtEl>
                                          <p:spTgt spid="2"/>
                                        </p:tgtEl>
                                        <p:attrNameLst>
                                          <p:attrName>ppt_x</p:attrName>
                                        </p:attrNameLst>
                                      </p:cBhvr>
                                      <p:tavLst>
                                        <p:tav tm="0">
                                          <p:val>
                                            <p:strVal val="#ppt_x"/>
                                          </p:val>
                                        </p:tav>
                                        <p:tav tm="100000">
                                          <p:val>
                                            <p:strVal val="#ppt_x"/>
                                          </p:val>
                                        </p:tav>
                                      </p:tavLst>
                                    </p:anim>
                                    <p:anim calcmode="lin" valueType="num">
                                      <p:cBhvr additive="base">
                                        <p:cTn id="8" dur="2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300"/>
                                        <p:tgtEl>
                                          <p:spTgt spid="4">
                                            <p:txEl>
                                              <p:pRg st="0" end="0"/>
                                            </p:txEl>
                                          </p:spTgt>
                                        </p:tgtEl>
                                      </p:cBhvr>
                                    </p:animEffect>
                                  </p:childTnLst>
                                </p:cTn>
                              </p:par>
                            </p:childTnLst>
                          </p:cTn>
                        </p:par>
                        <p:par>
                          <p:cTn id="14" fill="hold">
                            <p:stCondLst>
                              <p:cond delay="300"/>
                            </p:stCondLst>
                            <p:childTnLst>
                              <p:par>
                                <p:cTn id="15" presetID="10"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300"/>
                                        <p:tgtEl>
                                          <p:spTgt spid="4">
                                            <p:txEl>
                                              <p:pRg st="1" end="1"/>
                                            </p:txEl>
                                          </p:spTgt>
                                        </p:tgtEl>
                                      </p:cBhvr>
                                    </p:animEffect>
                                  </p:childTnLst>
                                </p:cTn>
                              </p:par>
                            </p:childTnLst>
                          </p:cTn>
                        </p:par>
                        <p:par>
                          <p:cTn id="18" fill="hold">
                            <p:stCondLst>
                              <p:cond delay="6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nodeType="withEffect">
                                  <p:stCondLst>
                                    <p:cond delay="1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par>
                          <p:cTn id="37" fill="hold">
                            <p:stCondLst>
                              <p:cond delay="500"/>
                            </p:stCondLst>
                            <p:childTnLst>
                              <p:par>
                                <p:cTn id="38" presetID="53" presetClass="entr" presetSubtype="52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fltVal val="0.5"/>
                                          </p:val>
                                        </p:tav>
                                        <p:tav tm="100000">
                                          <p:val>
                                            <p:strVal val="#ppt_x"/>
                                          </p:val>
                                        </p:tav>
                                      </p:tavLst>
                                    </p:anim>
                                    <p:anim calcmode="lin" valueType="num">
                                      <p:cBhvr>
                                        <p:cTn id="44"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500"/>
                                        <p:tgtEl>
                                          <p:spTgt spid="9">
                                            <p:txEl>
                                              <p:pRg st="0" end="0"/>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500"/>
                                        <p:tgtEl>
                                          <p:spTgt spid="9">
                                            <p:txEl>
                                              <p:pRg st="1" end="1"/>
                                            </p:txEl>
                                          </p:spTgt>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wipe(left)">
                                      <p:cBhvr>
                                        <p:cTn id="57" dur="500"/>
                                        <p:tgtEl>
                                          <p:spTgt spid="9">
                                            <p:txEl>
                                              <p:pRg st="2" end="2"/>
                                            </p:txEl>
                                          </p:spTgt>
                                        </p:tgtEl>
                                      </p:cBhvr>
                                    </p:animEffect>
                                  </p:childTnLst>
                                </p:cTn>
                              </p:par>
                            </p:childTnLst>
                          </p:cTn>
                        </p:par>
                        <p:par>
                          <p:cTn id="58" fill="hold">
                            <p:stCondLst>
                              <p:cond delay="1500"/>
                            </p:stCondLst>
                            <p:childTnLst>
                              <p:par>
                                <p:cTn id="59" presetID="2" presetClass="entr" presetSubtype="2"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000"/>
                            </p:stCondLst>
                            <p:childTnLst>
                              <p:par>
                                <p:cTn id="64" presetID="2" presetClass="entr" presetSubtype="4"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1470025"/>
          </a:xfrm>
        </p:spPr>
        <p:txBody>
          <a:bodyPr>
            <a:normAutofit/>
          </a:bodyPr>
          <a:lstStyle/>
          <a:p>
            <a:r>
              <a:rPr lang="it-IT" sz="6000" dirty="0"/>
              <a:t>SCHEDULE</a:t>
            </a:r>
          </a:p>
        </p:txBody>
      </p:sp>
      <p:sp>
        <p:nvSpPr>
          <p:cNvPr id="3" name="Sottotitolo 2"/>
          <p:cNvSpPr>
            <a:spLocks noGrp="1"/>
          </p:cNvSpPr>
          <p:nvPr>
            <p:ph type="subTitle" idx="1"/>
          </p:nvPr>
        </p:nvSpPr>
        <p:spPr>
          <a:xfrm>
            <a:off x="1000100" y="5643578"/>
            <a:ext cx="6400800" cy="1752600"/>
          </a:xfrm>
        </p:spPr>
        <p:txBody>
          <a:bodyPr/>
          <a:lstStyle/>
          <a:p>
            <a:endParaRPr lang="it-IT" dirty="0"/>
          </a:p>
          <a:p>
            <a:endParaRPr lang="it-IT" dirty="0"/>
          </a:p>
        </p:txBody>
      </p:sp>
      <p:pic>
        <p:nvPicPr>
          <p:cNvPr id="4" name="Immagine 3" descr="lapiubellasonoio.PNG"/>
          <p:cNvPicPr>
            <a:picLocks noChangeAspect="1"/>
          </p:cNvPicPr>
          <p:nvPr/>
        </p:nvPicPr>
        <p:blipFill>
          <a:blip r:embed="rId3"/>
          <a:stretch>
            <a:fillRect/>
          </a:stretch>
        </p:blipFill>
        <p:spPr>
          <a:xfrm>
            <a:off x="214282" y="1357298"/>
            <a:ext cx="8693807" cy="4143404"/>
          </a:xfrm>
          <a:prstGeom prst="rect">
            <a:avLst/>
          </a:prstGeom>
        </p:spPr>
      </p:pic>
      <p:sp>
        <p:nvSpPr>
          <p:cNvPr id="5" name="CasellaDiTesto 4"/>
          <p:cNvSpPr txBox="1"/>
          <p:nvPr/>
        </p:nvSpPr>
        <p:spPr>
          <a:xfrm>
            <a:off x="500034" y="5643578"/>
            <a:ext cx="7929618" cy="646331"/>
          </a:xfrm>
          <a:prstGeom prst="rect">
            <a:avLst/>
          </a:prstGeom>
          <a:noFill/>
        </p:spPr>
        <p:txBody>
          <a:bodyPr wrap="square" rtlCol="0">
            <a:spAutoFit/>
          </a:bodyPr>
          <a:lstStyle/>
          <a:p>
            <a:pPr algn="ctr"/>
            <a:r>
              <a:rPr lang="it-IT" dirty="0"/>
              <a:t>The monitoring </a:t>
            </a:r>
            <a:r>
              <a:rPr lang="en-US" dirty="0"/>
              <a:t>activity</a:t>
            </a:r>
            <a:r>
              <a:rPr lang="it-IT" dirty="0"/>
              <a:t> </a:t>
            </a:r>
            <a:r>
              <a:rPr lang="en-US" dirty="0"/>
              <a:t>was</a:t>
            </a:r>
            <a:r>
              <a:rPr lang="it-IT" dirty="0"/>
              <a:t> </a:t>
            </a:r>
            <a:r>
              <a:rPr lang="en-GB" dirty="0"/>
              <a:t>divided</a:t>
            </a:r>
            <a:r>
              <a:rPr lang="it-IT" dirty="0"/>
              <a:t> </a:t>
            </a:r>
            <a:r>
              <a:rPr lang="en-GB" dirty="0"/>
              <a:t>into</a:t>
            </a:r>
            <a:r>
              <a:rPr lang="it-IT" dirty="0"/>
              <a:t> </a:t>
            </a:r>
            <a:r>
              <a:rPr lang="en-GB" dirty="0"/>
              <a:t>shifts</a:t>
            </a:r>
            <a:r>
              <a:rPr lang="it-IT" dirty="0"/>
              <a:t> </a:t>
            </a:r>
            <a:r>
              <a:rPr lang="en-GB" dirty="0"/>
              <a:t>based</a:t>
            </a:r>
            <a:r>
              <a:rPr lang="it-IT" dirty="0"/>
              <a:t> on the </a:t>
            </a:r>
            <a:r>
              <a:rPr lang="en-GB" dirty="0"/>
              <a:t>availability</a:t>
            </a:r>
            <a:r>
              <a:rPr lang="it-IT" dirty="0"/>
              <a:t> of the </a:t>
            </a:r>
            <a:r>
              <a:rPr lang="en-GB" dirty="0"/>
              <a:t>students</a:t>
            </a:r>
            <a:r>
              <a:rPr lang="it-IT" dirty="0"/>
              <a:t> </a:t>
            </a:r>
            <a:r>
              <a:rPr lang="en-GB" dirty="0"/>
              <a:t>during</a:t>
            </a:r>
            <a:r>
              <a:rPr lang="it-IT" dirty="0"/>
              <a:t> the day.</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6000" dirty="0"/>
              <a:t>SCHEDULE</a:t>
            </a:r>
            <a:r>
              <a:rPr lang="it-IT" dirty="0"/>
              <a:t> </a:t>
            </a:r>
          </a:p>
        </p:txBody>
      </p:sp>
      <p:pic>
        <p:nvPicPr>
          <p:cNvPr id="4" name="Segnaposto contenuto 3" descr="eglebastaspoilerare.PNG"/>
          <p:cNvPicPr>
            <a:picLocks noGrp="1" noChangeAspect="1"/>
          </p:cNvPicPr>
          <p:nvPr>
            <p:ph idx="1"/>
          </p:nvPr>
        </p:nvPicPr>
        <p:blipFill>
          <a:blip r:embed="rId3">
            <a:lum contrast="40000"/>
          </a:blip>
          <a:stretch>
            <a:fillRect/>
          </a:stretch>
        </p:blipFill>
        <p:spPr>
          <a:xfrm>
            <a:off x="214282" y="1571612"/>
            <a:ext cx="5026960" cy="4525963"/>
          </a:xfrm>
        </p:spPr>
      </p:pic>
      <p:sp>
        <p:nvSpPr>
          <p:cNvPr id="5" name="CasellaDiTesto 4"/>
          <p:cNvSpPr txBox="1"/>
          <p:nvPr/>
        </p:nvSpPr>
        <p:spPr>
          <a:xfrm>
            <a:off x="4286248" y="3071810"/>
            <a:ext cx="4000528" cy="1754326"/>
          </a:xfrm>
          <a:prstGeom prst="rect">
            <a:avLst/>
          </a:prstGeom>
          <a:noFill/>
        </p:spPr>
        <p:txBody>
          <a:bodyPr wrap="square" rtlCol="0">
            <a:spAutoFit/>
          </a:bodyPr>
          <a:lstStyle/>
          <a:p>
            <a:pPr algn="ctr"/>
            <a:r>
              <a:rPr lang="en-GB" dirty="0"/>
              <a:t>These</a:t>
            </a:r>
            <a:r>
              <a:rPr lang="it-IT" dirty="0"/>
              <a:t> are the </a:t>
            </a:r>
            <a:r>
              <a:rPr lang="en-GB" dirty="0"/>
              <a:t>shifts</a:t>
            </a:r>
            <a:r>
              <a:rPr lang="it-IT" dirty="0"/>
              <a:t>, </a:t>
            </a:r>
            <a:r>
              <a:rPr lang="en-GB" dirty="0"/>
              <a:t>depending</a:t>
            </a:r>
            <a:r>
              <a:rPr lang="it-IT" dirty="0"/>
              <a:t> on the </a:t>
            </a:r>
            <a:r>
              <a:rPr lang="en-GB" dirty="0"/>
              <a:t>numbers</a:t>
            </a:r>
            <a:r>
              <a:rPr lang="it-IT" dirty="0"/>
              <a:t> of people, in </a:t>
            </a:r>
            <a:r>
              <a:rPr lang="en-GB" dirty="0"/>
              <a:t>which</a:t>
            </a:r>
            <a:r>
              <a:rPr lang="it-IT" dirty="0"/>
              <a:t> </a:t>
            </a:r>
            <a:r>
              <a:rPr lang="en-GB" dirty="0"/>
              <a:t>we</a:t>
            </a:r>
            <a:r>
              <a:rPr lang="it-IT" dirty="0"/>
              <a:t> </a:t>
            </a:r>
            <a:r>
              <a:rPr lang="en-GB" dirty="0"/>
              <a:t>had</a:t>
            </a:r>
            <a:r>
              <a:rPr lang="it-IT" dirty="0"/>
              <a:t> to control the data and put </a:t>
            </a:r>
            <a:r>
              <a:rPr lang="en-GB" dirty="0"/>
              <a:t>them</a:t>
            </a:r>
            <a:r>
              <a:rPr lang="it-IT" dirty="0"/>
              <a:t> on an </a:t>
            </a:r>
            <a:r>
              <a:rPr lang="en-GB" dirty="0"/>
              <a:t>excel</a:t>
            </a:r>
            <a:r>
              <a:rPr lang="it-IT" dirty="0"/>
              <a:t> </a:t>
            </a:r>
            <a:r>
              <a:rPr lang="en-GB" dirty="0"/>
              <a:t>sheet</a:t>
            </a:r>
            <a:r>
              <a:rPr lang="it-IT" dirty="0"/>
              <a:t>.</a:t>
            </a:r>
          </a:p>
          <a:p>
            <a:pPr algn="ctr"/>
            <a:r>
              <a:rPr lang="it-IT" dirty="0"/>
              <a:t>In </a:t>
            </a:r>
            <a:r>
              <a:rPr lang="en-GB" dirty="0"/>
              <a:t>this</a:t>
            </a:r>
            <a:r>
              <a:rPr lang="it-IT" dirty="0"/>
              <a:t> way </a:t>
            </a:r>
            <a:r>
              <a:rPr lang="en-GB" dirty="0"/>
              <a:t>it</a:t>
            </a:r>
            <a:r>
              <a:rPr lang="it-IT" dirty="0"/>
              <a:t> </a:t>
            </a:r>
            <a:r>
              <a:rPr lang="en-GB" dirty="0"/>
              <a:t>was</a:t>
            </a:r>
            <a:r>
              <a:rPr lang="it-IT" dirty="0"/>
              <a:t> </a:t>
            </a:r>
            <a:r>
              <a:rPr lang="en-GB" dirty="0"/>
              <a:t>possible</a:t>
            </a:r>
            <a:r>
              <a:rPr lang="it-IT" dirty="0"/>
              <a:t> to make a control </a:t>
            </a:r>
            <a:r>
              <a:rPr lang="en-GB" dirty="0"/>
              <a:t>every</a:t>
            </a:r>
            <a:r>
              <a:rPr lang="it-IT" dirty="0"/>
              <a:t> one hour</a:t>
            </a:r>
          </a:p>
        </p:txBody>
      </p:sp>
    </p:spTree>
  </p:cSld>
  <p:clrMapOvr>
    <a:masterClrMapping/>
  </p:clrMapOvr>
  <p:transition spd="slow">
    <p:cove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1507</Words>
  <Application>Microsoft Office PowerPoint</Application>
  <PresentationFormat>Presentazione su schermo (4:3)</PresentationFormat>
  <Paragraphs>103</Paragraphs>
  <Slides>16</Slides>
  <Notes>14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Tema di Office</vt:lpstr>
      <vt:lpstr>MONITORING ACTIVITY OF THE POLA-03 TELESCOPE</vt:lpstr>
      <vt:lpstr>POLAR QUEEEST PROJECT</vt:lpstr>
      <vt:lpstr>Presentazione standard di PowerPoint</vt:lpstr>
      <vt:lpstr>COSMIC RAYS DETECTORS</vt:lpstr>
      <vt:lpstr>COSMIC RAYS DETECTORS</vt:lpstr>
      <vt:lpstr>COSMIC RAYS DETECTORS</vt:lpstr>
      <vt:lpstr>POLA-03 ROOM</vt:lpstr>
      <vt:lpstr>SCHEDULE</vt:lpstr>
      <vt:lpstr>SCHEDULE </vt:lpstr>
      <vt:lpstr>TRAINING</vt:lpstr>
      <vt:lpstr>THE MANUAL </vt:lpstr>
      <vt:lpstr>Presentazione standard di PowerPoint</vt:lpstr>
      <vt:lpstr>MONITORING SHEET</vt:lpstr>
      <vt:lpstr>Presentazione standard di PowerPoint</vt:lpstr>
      <vt:lpstr>COMPARED MEASURES WITH COSMIC BOX</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Elisabetta</dc:creator>
  <cp:lastModifiedBy>Elisabetta Fioramonti</cp:lastModifiedBy>
  <cp:revision>40</cp:revision>
  <dcterms:created xsi:type="dcterms:W3CDTF">2018-09-24T14:51:30Z</dcterms:created>
  <dcterms:modified xsi:type="dcterms:W3CDTF">2018-10-03T11:39:13Z</dcterms:modified>
</cp:coreProperties>
</file>