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hyperlink" Target="https://sites.google.com/centrofermi.it/3etech/home/table-3?authuser=0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.jpeg"/><Relationship Id="rId6" Type="http://schemas.openxmlformats.org/officeDocument/2006/relationships/image" Target="../media/image1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2.jpeg"/><Relationship Id="rId7" Type="http://schemas.openxmlformats.org/officeDocument/2006/relationships/image" Target="../media/image1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go_centrofermi.png" descr="logo_centroferm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09" y="8351518"/>
            <a:ext cx="1969781" cy="11825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20" name="logo_EEE.png" descr="logo_EE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87861" y="8348630"/>
            <a:ext cx="2912333" cy="11828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21" name="News from Technical Coordination"/>
          <p:cNvSpPr txBox="1"/>
          <p:nvPr/>
        </p:nvSpPr>
        <p:spPr>
          <a:xfrm>
            <a:off x="1089920" y="3273662"/>
            <a:ext cx="11155160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News from Technical Coordination</a:t>
            </a:r>
          </a:p>
        </p:txBody>
      </p:sp>
      <p:sp>
        <p:nvSpPr>
          <p:cNvPr id="122" name="D. De Gruttola…"/>
          <p:cNvSpPr txBox="1"/>
          <p:nvPr/>
        </p:nvSpPr>
        <p:spPr>
          <a:xfrm>
            <a:off x="4743221" y="5191505"/>
            <a:ext cx="2400758" cy="818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700"/>
            </a:pPr>
            <a:r>
              <a:t>D. De Gruttola</a:t>
            </a:r>
          </a:p>
          <a:p>
            <a:pPr>
              <a:defRPr b="0" i="1" sz="2000"/>
            </a:pPr>
            <a:r>
              <a:t>Centro Fermi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27/09/2018                                               D. De Gruttola (Centro Fermi Roma and Salerno INFN, Italy) - EEE general meeting" descr="27/09/2018                                               D. De Gruttola (Centro Fermi Roma and Salerno INFN, Italy) - EEE general meet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2" y="9207748"/>
            <a:ext cx="12820276" cy="5334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85" name="Noisy channels"/>
          <p:cNvSpPr txBox="1"/>
          <p:nvPr/>
        </p:nvSpPr>
        <p:spPr>
          <a:xfrm>
            <a:off x="4008627" y="-53738"/>
            <a:ext cx="4987545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Noisy channels</a:t>
            </a:r>
          </a:p>
        </p:txBody>
      </p:sp>
      <p:pic>
        <p:nvPicPr>
          <p:cNvPr id="186" name="A few telescopes have noisy strips…" descr="A few telescopes have noisy strips…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13178" y="856055"/>
            <a:ext cx="6630831" cy="1661288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87" name="Easier, cheaper and reversible solution" descr="Easier, cheaper and reversible solution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2326" y="2521187"/>
            <a:ext cx="6852535" cy="713588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88" name="2018-09-27 10.03.58.jpg" descr="2018-09-27 10.03.58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1021" y="3403523"/>
            <a:ext cx="2928799" cy="390506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89" name="2018-09-27 10.04.07.jpg" descr="2018-09-27 10.04.07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39284" y="3403524"/>
            <a:ext cx="2928799" cy="39050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90" name="2018-09-27 10.04.16.jpg" descr="2018-09-27 10.04.16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83356" y="3403524"/>
            <a:ext cx="2972810" cy="39637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91" name="Freccia"/>
          <p:cNvSpPr/>
          <p:nvPr/>
        </p:nvSpPr>
        <p:spPr>
          <a:xfrm flipH="1" rot="10800000">
            <a:off x="3344119" y="4750396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2" name="Freccia"/>
          <p:cNvSpPr/>
          <p:nvPr/>
        </p:nvSpPr>
        <p:spPr>
          <a:xfrm flipH="1" rot="10800000">
            <a:off x="7890719" y="4721056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93" name="2018-09-27 14.32.37.jpg" descr="2018-09-27 14.32.37.jpg"/>
          <p:cNvPicPr>
            <a:picLocks noChangeAspect="1"/>
          </p:cNvPicPr>
          <p:nvPr/>
        </p:nvPicPr>
        <p:blipFill>
          <a:blip r:embed="rId8">
            <a:extLst/>
          </a:blip>
          <a:srcRect l="23073" t="0" r="34509" b="339"/>
          <a:stretch>
            <a:fillRect/>
          </a:stretch>
        </p:blipFill>
        <p:spPr>
          <a:xfrm rot="16200000">
            <a:off x="3405352" y="5764334"/>
            <a:ext cx="1673280" cy="52419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94" name="Connection easily removed…" descr="Connection easily removed…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62197" y="7862528"/>
            <a:ext cx="3915661" cy="90533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95" name="To be checked" descr="To be checked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9077026">
            <a:off x="10975087" y="7930757"/>
            <a:ext cx="2035443" cy="52735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96" name="Numero diapositiva"/>
          <p:cNvSpPr txBox="1"/>
          <p:nvPr>
            <p:ph type="sldNum" sz="quarter" idx="4294967295"/>
          </p:nvPr>
        </p:nvSpPr>
        <p:spPr>
          <a:xfrm>
            <a:off x="12589406" y="9084683"/>
            <a:ext cx="352960" cy="337007"/>
          </a:xfrm>
          <a:prstGeom prst="rect">
            <a:avLst/>
          </a:prstGeom>
          <a:solidFill>
            <a:srgbClr val="D6D5D5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27/09/2018                                               D. De Gruttola (Centro Fermi Roma and Salerno INFN, Italy) - EEE general meeting" descr="27/09/2018                                               D. De Gruttola (Centro Fermi Roma and Salerno INFN, Italy) - EEE general meet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2" y="9207748"/>
            <a:ext cx="12820276" cy="5334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99" name="Setup for task force"/>
          <p:cNvSpPr txBox="1"/>
          <p:nvPr/>
        </p:nvSpPr>
        <p:spPr>
          <a:xfrm>
            <a:off x="3266198" y="-53738"/>
            <a:ext cx="6472404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Setup for task force</a:t>
            </a:r>
          </a:p>
        </p:txBody>
      </p:sp>
      <p:pic>
        <p:nvPicPr>
          <p:cNvPr id="200" name="Schermata 2018-09-27 alle 14.44.45.png" descr="Schermata 2018-09-27 alle 14.44.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0098" y="2336321"/>
            <a:ext cx="10558464" cy="480555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01" name="Mini-crate with 4 slots with bridge, TDCs and trigger card (Lecce), including connections…" descr="Mini-crate with 4 slots with bridge, TDCs and trigger card (Lecce), including connections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6979" y="1169626"/>
            <a:ext cx="9810842" cy="1084947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02" name="Additional material could be added:…" descr="Additional material could be added:…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63909" y="7443426"/>
            <a:ext cx="9810842" cy="1084947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03" name="Numero diapositiva"/>
          <p:cNvSpPr txBox="1"/>
          <p:nvPr>
            <p:ph type="sldNum" sz="quarter" idx="4294967295"/>
          </p:nvPr>
        </p:nvSpPr>
        <p:spPr>
          <a:xfrm>
            <a:off x="12589406" y="9084683"/>
            <a:ext cx="352960" cy="337007"/>
          </a:xfrm>
          <a:prstGeom prst="rect">
            <a:avLst/>
          </a:prstGeom>
          <a:solidFill>
            <a:srgbClr val="D6D5D5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27/09/2018                                               D. De Gruttola (Centro Fermi Roma and Salerno INFN, Italy) - EEE general meeting" descr="27/09/2018                                               D. De Gruttola (Centro Fermi Roma and Salerno INFN, Italy) - EEE general meet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2" y="9207748"/>
            <a:ext cx="12820276" cy="5334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06" name="Telescopes material"/>
          <p:cNvSpPr txBox="1"/>
          <p:nvPr/>
        </p:nvSpPr>
        <p:spPr>
          <a:xfrm>
            <a:off x="3243649" y="-53738"/>
            <a:ext cx="6517502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Telescopes material</a:t>
            </a:r>
          </a:p>
        </p:txBody>
      </p:sp>
      <p:pic>
        <p:nvPicPr>
          <p:cNvPr id="207" name="Example at the following site (look at the tables)…" descr="Example at the following site (look at the tables)…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96979" y="5932428"/>
            <a:ext cx="9810842" cy="136374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08" name="Schermata 2018-09-27 alle 14.55.34.png" descr="Schermata 2018-09-27 alle 14.55.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7013" y="1149392"/>
            <a:ext cx="5285350" cy="39614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09" name="Schermata 2018-09-27 alle 14.55.19.png" descr="Schermata 2018-09-27 alle 14.55.19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8983" y="1090066"/>
            <a:ext cx="5278553" cy="39614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10" name="EEE general meeting 27 June 2018" descr="EEE general meeting 27 June 2018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0480526">
            <a:off x="4910251" y="1154034"/>
            <a:ext cx="2328822" cy="42824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11" name="https://sites.google.com/centrofermi.it/3etech/home/table-3?authuser=0">
            <a:hlinkClick r:id="rId7" invalidUrl="" action="" tgtFrame="" tooltip="" history="1" highlightClick="0" endSnd="0"/>
          </p:cNvPr>
          <p:cNvSpPr txBox="1"/>
          <p:nvPr/>
        </p:nvSpPr>
        <p:spPr>
          <a:xfrm>
            <a:off x="2478011" y="7628132"/>
            <a:ext cx="8048778" cy="38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https://sites.google.com/centrofermi.it/3etech/home/table-3?authuser=0</a:t>
            </a:r>
          </a:p>
        </p:txBody>
      </p:sp>
      <p:sp>
        <p:nvSpPr>
          <p:cNvPr id="212" name="Numero diapositiva"/>
          <p:cNvSpPr txBox="1"/>
          <p:nvPr>
            <p:ph type="sldNum" sz="quarter" idx="4294967295"/>
          </p:nvPr>
        </p:nvSpPr>
        <p:spPr>
          <a:xfrm>
            <a:off x="12589406" y="9084683"/>
            <a:ext cx="352960" cy="337007"/>
          </a:xfrm>
          <a:prstGeom prst="rect">
            <a:avLst/>
          </a:prstGeom>
          <a:solidFill>
            <a:srgbClr val="D6D5D5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7/09/2018                                               D. De Gruttola (Centro Fermi Roma and Salerno INFN, Italy) - EEE general meeting" descr="27/09/2018                                               D. De Gruttola (Centro Fermi Roma and Salerno INFN, Italy) - EEE general meet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2" y="9207749"/>
            <a:ext cx="12820276" cy="5334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25" name="Summary"/>
          <p:cNvSpPr txBox="1"/>
          <p:nvPr/>
        </p:nvSpPr>
        <p:spPr>
          <a:xfrm>
            <a:off x="4918659" y="-53738"/>
            <a:ext cx="3167482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Summary</a:t>
            </a:r>
          </a:p>
        </p:txBody>
      </p:sp>
      <p:sp>
        <p:nvSpPr>
          <p:cNvPr id="126" name="Numero diapositiva"/>
          <p:cNvSpPr txBox="1"/>
          <p:nvPr>
            <p:ph type="sldNum" sz="quarter" idx="4294967295"/>
          </p:nvPr>
        </p:nvSpPr>
        <p:spPr>
          <a:xfrm>
            <a:off x="12645896" y="9084683"/>
            <a:ext cx="239980" cy="337007"/>
          </a:xfrm>
          <a:prstGeom prst="rect">
            <a:avLst/>
          </a:prstGeom>
          <a:solidFill>
            <a:srgbClr val="D6D5D5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7" name="Material for new stations…"/>
          <p:cNvSpPr txBox="1"/>
          <p:nvPr/>
        </p:nvSpPr>
        <p:spPr>
          <a:xfrm>
            <a:off x="221684" y="830300"/>
            <a:ext cx="12561432" cy="554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75046" indent="-375046" algn="just">
              <a:buSzPct val="50000"/>
              <a:buBlip>
                <a:blip r:embed="rId3"/>
              </a:buBlip>
              <a:defRPr b="0" sz="2700"/>
            </a:pPr>
            <a:r>
              <a:t>Material for new stations</a:t>
            </a:r>
          </a:p>
          <a:p>
            <a:pPr marL="375046" indent="-375046" algn="just">
              <a:buSzPct val="50000"/>
              <a:buBlip>
                <a:blip r:embed="rId3"/>
              </a:buBlip>
              <a:defRPr b="0" sz="2700"/>
            </a:pPr>
          </a:p>
          <a:p>
            <a:pPr marL="375046" indent="-375046" algn="just">
              <a:buSzPct val="50000"/>
              <a:buBlip>
                <a:blip r:embed="rId3"/>
              </a:buBlip>
              <a:defRPr b="0" sz="2700"/>
            </a:pPr>
            <a:r>
              <a:t>New power supply</a:t>
            </a:r>
          </a:p>
          <a:p>
            <a:pPr marL="375046" indent="-375046" algn="just">
              <a:buSzPct val="50000"/>
              <a:buBlip>
                <a:blip r:embed="rId3"/>
              </a:buBlip>
              <a:defRPr b="0" sz="2700"/>
            </a:pPr>
          </a:p>
          <a:p>
            <a:pPr marL="375046" indent="-375046" algn="just">
              <a:buSzPct val="50000"/>
              <a:buBlip>
                <a:blip r:embed="rId3"/>
              </a:buBlip>
              <a:defRPr b="0" sz="2700"/>
            </a:pPr>
            <a:r>
              <a:t>New FEA cards</a:t>
            </a:r>
          </a:p>
          <a:p>
            <a:pPr algn="just">
              <a:defRPr b="0" sz="2700"/>
            </a:pPr>
          </a:p>
          <a:p>
            <a:pPr marL="375046" indent="-375046" algn="just">
              <a:buSzPct val="50000"/>
              <a:buBlip>
                <a:blip r:embed="rId3"/>
              </a:buBlip>
              <a:defRPr b="0" sz="2700"/>
            </a:pPr>
            <a:r>
              <a:t>Temperature and pressure monitoring</a:t>
            </a:r>
          </a:p>
          <a:p>
            <a:pPr marL="375046" indent="-375046" algn="just">
              <a:buSzPct val="50000"/>
              <a:buBlip>
                <a:blip r:embed="rId3"/>
              </a:buBlip>
              <a:defRPr b="0" sz="2700"/>
            </a:pPr>
          </a:p>
          <a:p>
            <a:pPr marL="375046" indent="-375046" algn="just">
              <a:buSzPct val="50000"/>
              <a:buBlip>
                <a:blip r:embed="rId3"/>
              </a:buBlip>
              <a:defRPr b="0" sz="2700"/>
            </a:pPr>
            <a:r>
              <a:t>“Masking” of noisy channels</a:t>
            </a:r>
          </a:p>
          <a:p>
            <a:pPr algn="just">
              <a:defRPr b="0" sz="2700"/>
            </a:pPr>
          </a:p>
          <a:p>
            <a:pPr marL="375046" indent="-375046" algn="just">
              <a:buSzPct val="50000"/>
              <a:buBlip>
                <a:blip r:embed="rId3"/>
              </a:buBlip>
              <a:defRPr b="0" sz="2700"/>
            </a:pPr>
            <a:r>
              <a:t>Setup for task force</a:t>
            </a:r>
          </a:p>
          <a:p>
            <a:pPr algn="just">
              <a:defRPr b="0" sz="2700"/>
            </a:pPr>
          </a:p>
          <a:p>
            <a:pPr marL="375046" indent="-375046" algn="just">
              <a:buSzPct val="50000"/>
              <a:buBlip>
                <a:blip r:embed="rId3"/>
              </a:buBlip>
              <a:defRPr b="0" sz="2700"/>
            </a:pPr>
            <a:r>
              <a:t>Material of all telescopes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Material for new stations"/>
          <p:cNvSpPr txBox="1"/>
          <p:nvPr/>
        </p:nvSpPr>
        <p:spPr>
          <a:xfrm>
            <a:off x="2457805" y="-53738"/>
            <a:ext cx="8089190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Material for new stations</a:t>
            </a:r>
          </a:p>
        </p:txBody>
      </p:sp>
      <p:pic>
        <p:nvPicPr>
          <p:cNvPr id="130" name="Missing material:…" descr="Missing material:…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26" y="1027513"/>
            <a:ext cx="12838948" cy="238517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31" name="https://sites.google.com/centrofermi.it/3etech/home/requests?authuser=0"/>
          <p:cNvSpPr txBox="1"/>
          <p:nvPr/>
        </p:nvSpPr>
        <p:spPr>
          <a:xfrm>
            <a:off x="108978" y="3926694"/>
            <a:ext cx="5979643" cy="300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/>
            </a:lvl1pPr>
          </a:lstStyle>
          <a:p>
            <a:pPr/>
            <a:r>
              <a:t>https://sites.google.com/centrofermi.it/3etech/home/requests?authuser=0</a:t>
            </a:r>
          </a:p>
        </p:txBody>
      </p:sp>
      <p:pic>
        <p:nvPicPr>
          <p:cNvPr id="132" name="Schermata 2018-09-27 alle 11.46.46.png" descr="Schermata 2018-09-27 alle 11.46.4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344" y="4393515"/>
            <a:ext cx="3329906" cy="34931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33" name="Material requests are done with this form…" descr="Material requests are done with this form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918" y="8111368"/>
            <a:ext cx="6005563" cy="985764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34" name="Schermata 2018-09-27 alle 11.45.18.png" descr="Schermata 2018-09-27 alle 11.45.18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1744" y="4390240"/>
            <a:ext cx="9020281" cy="349973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35" name="Rettangolo"/>
          <p:cNvSpPr/>
          <p:nvPr/>
        </p:nvSpPr>
        <p:spPr>
          <a:xfrm>
            <a:off x="2989064" y="8698259"/>
            <a:ext cx="2775199" cy="300012"/>
          </a:xfrm>
          <a:prstGeom prst="rect">
            <a:avLst/>
          </a:prstGeom>
          <a:gradFill>
            <a:gsLst>
              <a:gs pos="0">
                <a:schemeClr val="accent3">
                  <a:alpha val="48270"/>
                </a:schemeClr>
              </a:gs>
              <a:gs pos="100000">
                <a:schemeClr val="accent3">
                  <a:hueOff val="914337"/>
                  <a:satOff val="31515"/>
                  <a:lumOff val="-30790"/>
                  <a:alpha val="48270"/>
                </a:scheme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6" name="Linea"/>
          <p:cNvSpPr/>
          <p:nvPr/>
        </p:nvSpPr>
        <p:spPr>
          <a:xfrm flipV="1">
            <a:off x="5843636" y="8050235"/>
            <a:ext cx="760210" cy="760210"/>
          </a:xfrm>
          <a:prstGeom prst="line">
            <a:avLst/>
          </a:prstGeom>
          <a:ln w="25400">
            <a:solidFill>
              <a:srgbClr val="52AD3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37" name="27/09/2018                                               D. De Gruttola (Centro Fermi Roma and Salerno INFN, Italy) - EEE general meeting" descr="27/09/2018                                               D. De Gruttola (Centro Fermi Roma and Salerno INFN, Italy) - EEE general meeti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332" y="9207748"/>
            <a:ext cx="12820276" cy="5334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38" name="Numero diapositiva"/>
          <p:cNvSpPr txBox="1"/>
          <p:nvPr>
            <p:ph type="sldNum" sz="quarter" idx="4294967295"/>
          </p:nvPr>
        </p:nvSpPr>
        <p:spPr>
          <a:xfrm>
            <a:off x="12645896" y="9084683"/>
            <a:ext cx="239980" cy="337007"/>
          </a:xfrm>
          <a:prstGeom prst="rect">
            <a:avLst/>
          </a:prstGeom>
          <a:solidFill>
            <a:srgbClr val="D6D5D5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27/09/2018                                               D. De Gruttola (Centro Fermi Roma and Salerno INFN, Italy) - EEE general meeting" descr="27/09/2018                                               D. De Gruttola (Centro Fermi Roma and Salerno INFN, Italy) - EEE general meet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2" y="9207748"/>
            <a:ext cx="12820276" cy="5334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41" name="Numero diapositiva"/>
          <p:cNvSpPr txBox="1"/>
          <p:nvPr>
            <p:ph type="sldNum" sz="quarter" idx="4294967295"/>
          </p:nvPr>
        </p:nvSpPr>
        <p:spPr>
          <a:xfrm>
            <a:off x="12645896" y="9084683"/>
            <a:ext cx="239980" cy="337007"/>
          </a:xfrm>
          <a:prstGeom prst="rect">
            <a:avLst/>
          </a:prstGeom>
          <a:solidFill>
            <a:srgbClr val="D6D5D5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2" name="New power supply"/>
          <p:cNvSpPr txBox="1"/>
          <p:nvPr/>
        </p:nvSpPr>
        <p:spPr>
          <a:xfrm>
            <a:off x="3479234" y="-53738"/>
            <a:ext cx="6046332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New power supply</a:t>
            </a:r>
          </a:p>
        </p:txBody>
      </p:sp>
      <p:pic>
        <p:nvPicPr>
          <p:cNvPr id="143" name="Power supply with 3 independent channels to supply DC/DC converters…" descr="Power supply with 3 independent channels to supply DC/DC converters…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26" y="1019649"/>
            <a:ext cx="12838948" cy="17659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44" name="Schermata 2018-09-27 alle 12.28.36.png" descr="Schermata 2018-09-27 alle 12.28.36.png"/>
          <p:cNvPicPr>
            <a:picLocks noChangeAspect="1"/>
          </p:cNvPicPr>
          <p:nvPr/>
        </p:nvPicPr>
        <p:blipFill>
          <a:blip r:embed="rId4">
            <a:extLst/>
          </a:blip>
          <a:srcRect l="12222" t="12960" r="12222" b="12960"/>
          <a:stretch>
            <a:fillRect/>
          </a:stretch>
        </p:blipFill>
        <p:spPr>
          <a:xfrm>
            <a:off x="171521" y="3624064"/>
            <a:ext cx="3464918" cy="25055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45" name="Schermata 2018-09-27 alle 12.10.50.png" descr="Schermata 2018-09-27 alle 12.10.5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06000" y="3121518"/>
            <a:ext cx="7102999" cy="60322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46" name="~1400 €" descr="~1400 €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808723">
            <a:off x="1438771" y="7169611"/>
            <a:ext cx="1674576" cy="72593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27/09/2018                                               D. De Gruttola (Centro Fermi Roma and Salerno INFN, Italy) - EEE general meeting" descr="27/09/2018                                               D. De Gruttola (Centro Fermi Roma and Salerno INFN, Italy) - EEE general meet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2" y="9207748"/>
            <a:ext cx="12820276" cy="5334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49" name="New power supply"/>
          <p:cNvSpPr txBox="1"/>
          <p:nvPr/>
        </p:nvSpPr>
        <p:spPr>
          <a:xfrm>
            <a:off x="3479234" y="-53738"/>
            <a:ext cx="6046332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New power supply</a:t>
            </a:r>
          </a:p>
        </p:txBody>
      </p:sp>
      <p:pic>
        <p:nvPicPr>
          <p:cNvPr id="150" name="Power supply with 3 independent channels to supply DC/DC converters…" descr="Power supply with 3 independent channels to supply DC/DC converters…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26" y="1019649"/>
            <a:ext cx="12838948" cy="17659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51" name="~900 €" descr="~900 €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808723">
            <a:off x="1554440" y="7138775"/>
            <a:ext cx="1550686" cy="72593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52" name="2748525-40.jpg" descr="2748525-40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415" y="3640931"/>
            <a:ext cx="3744781" cy="24718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53" name="Schermata 2018-09-27 alle 12.11.30.png" descr="Schermata 2018-09-27 alle 12.11.3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79974" y="3149496"/>
            <a:ext cx="8835302" cy="60322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54" name="Numero diapositiva"/>
          <p:cNvSpPr txBox="1"/>
          <p:nvPr>
            <p:ph type="sldNum" sz="quarter" idx="4294967295"/>
          </p:nvPr>
        </p:nvSpPr>
        <p:spPr>
          <a:xfrm>
            <a:off x="12645896" y="9084683"/>
            <a:ext cx="239980" cy="337007"/>
          </a:xfrm>
          <a:prstGeom prst="rect">
            <a:avLst/>
          </a:prstGeom>
          <a:solidFill>
            <a:srgbClr val="D6D5D5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27/09/2018                                               D. De Gruttola (Centro Fermi Roma and Salerno INFN, Italy) - EEE general meeting" descr="27/09/2018                                               D. De Gruttola (Centro Fermi Roma and Salerno INFN, Italy) - EEE general meet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2" y="9207748"/>
            <a:ext cx="12820276" cy="5334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57" name="Schermata 2018-09-27 alle 12.11.08.png" descr="Schermata 2018-09-27 alle 12.11.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7779" y="3174920"/>
            <a:ext cx="8981505" cy="6006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58" name="New power supply"/>
          <p:cNvSpPr txBox="1"/>
          <p:nvPr/>
        </p:nvSpPr>
        <p:spPr>
          <a:xfrm>
            <a:off x="3479234" y="-53738"/>
            <a:ext cx="6046332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New power supply</a:t>
            </a:r>
          </a:p>
        </p:txBody>
      </p:sp>
      <p:pic>
        <p:nvPicPr>
          <p:cNvPr id="159" name="Power supply with 3 independent channels to supply DC/DC converters…" descr="Power supply with 3 independent channels to supply DC/DC converters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926" y="1019649"/>
            <a:ext cx="12838948" cy="17659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60" name="~700 €" descr="~700 €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808723">
            <a:off x="1554440" y="7138775"/>
            <a:ext cx="1550686" cy="72593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61" name="9129B_front_lrg.jpg" descr="9129B_front_lrg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415" y="3859353"/>
            <a:ext cx="3744913" cy="187245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62" name="This model will be used soon in LODI-03 (the school is buying it)" descr="This model will be used soon in LODI-03 (the school is buying it)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7226" y="8425595"/>
            <a:ext cx="3555291" cy="655778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63" name="Numero diapositiva"/>
          <p:cNvSpPr txBox="1"/>
          <p:nvPr>
            <p:ph type="sldNum" sz="quarter" idx="4294967295"/>
          </p:nvPr>
        </p:nvSpPr>
        <p:spPr>
          <a:xfrm>
            <a:off x="12645896" y="9084683"/>
            <a:ext cx="239980" cy="337007"/>
          </a:xfrm>
          <a:prstGeom prst="rect">
            <a:avLst/>
          </a:prstGeom>
          <a:solidFill>
            <a:srgbClr val="D6D5D5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27/09/2018                                               D. De Gruttola (Centro Fermi Roma and Salerno INFN, Italy) - EEE general meeting" descr="27/09/2018                                               D. De Gruttola (Centro Fermi Roma and Salerno INFN, Italy) - EEE general meet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2" y="9207748"/>
            <a:ext cx="12820276" cy="5334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66" name="New PS and V and I monitoring"/>
          <p:cNvSpPr txBox="1"/>
          <p:nvPr/>
        </p:nvSpPr>
        <p:spPr>
          <a:xfrm>
            <a:off x="1472387" y="-53738"/>
            <a:ext cx="10060026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New PS and V and I monitoring</a:t>
            </a:r>
          </a:p>
        </p:txBody>
      </p:sp>
      <p:pic>
        <p:nvPicPr>
          <p:cNvPr id="167" name="Power supply with 3 independent channels to supply DC/DC converters…" descr="Power supply with 3 independent channels to supply DC/DC converters…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26" y="1013408"/>
            <a:ext cx="12838948" cy="177838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68" name="System with Raspberry and ADCs…" descr="System with Raspberry and ADCs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31905" y="4256727"/>
            <a:ext cx="6940990" cy="146874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69" name="Total cost of power supply~1000 €" descr="Total cost of power supply~1000 €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1736" y="7205653"/>
            <a:ext cx="8981328" cy="92415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70" name="Freccia"/>
          <p:cNvSpPr/>
          <p:nvPr/>
        </p:nvSpPr>
        <p:spPr>
          <a:xfrm rot="5400000">
            <a:off x="5448300" y="5830563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1" name="Freccia"/>
          <p:cNvSpPr/>
          <p:nvPr/>
        </p:nvSpPr>
        <p:spPr>
          <a:xfrm rot="5400000">
            <a:off x="5448300" y="2938661"/>
            <a:ext cx="1270000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2" name="Numero diapositiva"/>
          <p:cNvSpPr txBox="1"/>
          <p:nvPr>
            <p:ph type="sldNum" sz="quarter" idx="4294967295"/>
          </p:nvPr>
        </p:nvSpPr>
        <p:spPr>
          <a:xfrm>
            <a:off x="12645896" y="9084683"/>
            <a:ext cx="239980" cy="337007"/>
          </a:xfrm>
          <a:prstGeom prst="rect">
            <a:avLst/>
          </a:prstGeom>
          <a:solidFill>
            <a:srgbClr val="D6D5D5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27/09/2018                                               D. De Gruttola (Centro Fermi Roma and Salerno INFN, Italy) - EEE general meeting" descr="27/09/2018                                               D. De Gruttola (Centro Fermi Roma and Salerno INFN, Italy) - EEE general meet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2" y="9207748"/>
            <a:ext cx="12820276" cy="5334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75" name="New FEA cards"/>
          <p:cNvSpPr txBox="1"/>
          <p:nvPr/>
        </p:nvSpPr>
        <p:spPr>
          <a:xfrm>
            <a:off x="3995839" y="-53738"/>
            <a:ext cx="5013122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New FEA cards</a:t>
            </a:r>
          </a:p>
        </p:txBody>
      </p:sp>
      <p:pic>
        <p:nvPicPr>
          <p:cNvPr id="176" name="New FEA cards (same technology, NINO, .., flat cables for the signal)…" descr="New FEA cards (same technology, NINO, .., flat cables for the signal)…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26" y="2164981"/>
            <a:ext cx="12838948" cy="336143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77" name="Numero diapositiva"/>
          <p:cNvSpPr txBox="1"/>
          <p:nvPr>
            <p:ph type="sldNum" sz="quarter" idx="4294967295"/>
          </p:nvPr>
        </p:nvSpPr>
        <p:spPr>
          <a:xfrm>
            <a:off x="12645896" y="9084683"/>
            <a:ext cx="239980" cy="337007"/>
          </a:xfrm>
          <a:prstGeom prst="rect">
            <a:avLst/>
          </a:prstGeom>
          <a:solidFill>
            <a:srgbClr val="D6D5D5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27/09/2018                                               D. De Gruttola (Centro Fermi Roma and Salerno INFN, Italy) - EEE general meeting" descr="27/09/2018                                               D. De Gruttola (Centro Fermi Roma and Salerno INFN, Italy) - EEE general meeti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2" y="9207748"/>
            <a:ext cx="12820276" cy="5334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80" name="T and p monitoring"/>
          <p:cNvSpPr txBox="1"/>
          <p:nvPr/>
        </p:nvSpPr>
        <p:spPr>
          <a:xfrm>
            <a:off x="3410915" y="-53738"/>
            <a:ext cx="6182970" cy="920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T and p monitoring</a:t>
            </a:r>
          </a:p>
        </p:txBody>
      </p:sp>
      <p:pic>
        <p:nvPicPr>
          <p:cNvPr id="181" name="New telescopes need sensors…" descr="New telescopes need sensors…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26" y="2038121"/>
            <a:ext cx="12838948" cy="4021557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82" name="Numero diapositiva"/>
          <p:cNvSpPr txBox="1"/>
          <p:nvPr>
            <p:ph type="sldNum" sz="quarter" idx="4294967295"/>
          </p:nvPr>
        </p:nvSpPr>
        <p:spPr>
          <a:xfrm>
            <a:off x="12645896" y="9084683"/>
            <a:ext cx="239980" cy="337007"/>
          </a:xfrm>
          <a:prstGeom prst="rect">
            <a:avLst/>
          </a:prstGeom>
          <a:solidFill>
            <a:srgbClr val="D6D5D5"/>
          </a:solidFill>
          <a:ln w="9525"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