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08" r:id="rId3"/>
    <p:sldId id="318" r:id="rId4"/>
    <p:sldId id="313" r:id="rId5"/>
    <p:sldId id="317" r:id="rId6"/>
    <p:sldId id="319" r:id="rId7"/>
    <p:sldId id="320" r:id="rId8"/>
    <p:sldId id="321" r:id="rId9"/>
    <p:sldId id="322" r:id="rId10"/>
    <p:sldId id="324" r:id="rId11"/>
    <p:sldId id="325" r:id="rId12"/>
    <p:sldId id="327" r:id="rId13"/>
    <p:sldId id="328" r:id="rId14"/>
    <p:sldId id="326" r:id="rId15"/>
    <p:sldId id="314" r:id="rId16"/>
    <p:sldId id="315" r:id="rId17"/>
    <p:sldId id="277" r:id="rId18"/>
    <p:sldId id="286" r:id="rId19"/>
    <p:sldId id="287" r:id="rId20"/>
    <p:sldId id="306" r:id="rId21"/>
    <p:sldId id="275" r:id="rId22"/>
    <p:sldId id="276" r:id="rId23"/>
  </p:sldIdLst>
  <p:sldSz cx="9144000" cy="6858000" type="screen4x3"/>
  <p:notesSz cx="7010400" cy="939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75" autoAdjust="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71532"/>
          </a:xfrm>
          <a:prstGeom prst="rect">
            <a:avLst/>
          </a:prstGeom>
        </p:spPr>
        <p:txBody>
          <a:bodyPr vert="horz" lIns="93753" tIns="46877" rIns="93753" bIns="468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71532"/>
          </a:xfrm>
          <a:prstGeom prst="rect">
            <a:avLst/>
          </a:prstGeom>
        </p:spPr>
        <p:txBody>
          <a:bodyPr vert="horz" lIns="93753" tIns="46877" rIns="93753" bIns="46877" rtlCol="0"/>
          <a:lstStyle>
            <a:lvl1pPr algn="r">
              <a:defRPr sz="1200"/>
            </a:lvl1pPr>
          </a:lstStyle>
          <a:p>
            <a:fld id="{26AACF9E-A784-46A4-87D6-1CCBAE54CF3A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0650" y="1174750"/>
            <a:ext cx="4229100" cy="3171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53" tIns="46877" rIns="93753" bIns="468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522787"/>
            <a:ext cx="5608320" cy="3700463"/>
          </a:xfrm>
          <a:prstGeom prst="rect">
            <a:avLst/>
          </a:prstGeom>
        </p:spPr>
        <p:txBody>
          <a:bodyPr vert="horz" lIns="93753" tIns="46877" rIns="93753" bIns="468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6469"/>
            <a:ext cx="3037840" cy="471531"/>
          </a:xfrm>
          <a:prstGeom prst="rect">
            <a:avLst/>
          </a:prstGeom>
        </p:spPr>
        <p:txBody>
          <a:bodyPr vert="horz" lIns="93753" tIns="46877" rIns="93753" bIns="468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26469"/>
            <a:ext cx="3037840" cy="471531"/>
          </a:xfrm>
          <a:prstGeom prst="rect">
            <a:avLst/>
          </a:prstGeom>
        </p:spPr>
        <p:txBody>
          <a:bodyPr vert="horz" lIns="93753" tIns="46877" rIns="93753" bIns="46877" rtlCol="0" anchor="b"/>
          <a:lstStyle>
            <a:lvl1pPr algn="r">
              <a:defRPr sz="1200"/>
            </a:lvl1pPr>
          </a:lstStyle>
          <a:p>
            <a:fld id="{B5A1A49C-8D44-4B28-A2AB-EF64217A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6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534"/>
            <a:r>
              <a:rPr lang="it-IT" dirty="0">
                <a:cs typeface="Times New Roman" panose="02020603050405020304" pitchFamily="18" charset="0"/>
              </a:rPr>
              <a:t>(v</a:t>
            </a:r>
            <a:r>
              <a:rPr lang="it-IT" baseline="-25000" dirty="0">
                <a:cs typeface="Times New Roman" panose="02020603050405020304" pitchFamily="18" charset="0"/>
              </a:rPr>
              <a:t>cable</a:t>
            </a:r>
            <a:r>
              <a:rPr lang="it-IT" dirty="0">
                <a:cs typeface="Times New Roman" panose="02020603050405020304" pitchFamily="18" charset="0"/>
              </a:rPr>
              <a:t> =0,66c </a:t>
            </a:r>
            <a:r>
              <a:rPr lang="it-IT" dirty="0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el-GR" dirty="0">
                <a:cs typeface="Times New Roman" panose="02020603050405020304" pitchFamily="18" charset="0"/>
              </a:rPr>
              <a:t>Δ</a:t>
            </a:r>
            <a:r>
              <a:rPr lang="it-IT" dirty="0">
                <a:cs typeface="Times New Roman" panose="02020603050405020304" pitchFamily="18" charset="0"/>
              </a:rPr>
              <a:t>t = </a:t>
            </a:r>
            <a:r>
              <a:rPr lang="it-IT" dirty="0">
                <a:solidFill>
                  <a:srgbClr val="0033CC"/>
                </a:solidFill>
                <a:cs typeface="Times New Roman" panose="02020603050405020304" pitchFamily="18" charset="0"/>
              </a:rPr>
              <a:t>15.9 ns </a:t>
            </a:r>
            <a:r>
              <a:rPr lang="it-IT" dirty="0">
                <a:cs typeface="Times New Roman" panose="02020603050405020304" pitchFamily="18" charset="0"/>
              </a:rPr>
              <a:t>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1A49C-8D44-4B28-A2AB-EF64217AB9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0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5B58F8C-342A-445D-AE89-8E59C73A6717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DF36C1F-AA73-451F-ACE2-6A54520A6D42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6" y="1916832"/>
            <a:ext cx="9006408" cy="172890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3528" y="650497"/>
            <a:ext cx="8176224" cy="1488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New Trigger/GPS Module for the EEE Project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465831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NIM template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25" y="4265745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Keywords: 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Multigap RPC, EAS detection, Muon detections, Trigger system, Time stamping, Timing GPS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07405"/>
            <a:ext cx="3158596" cy="682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486986"/>
            <a:ext cx="833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difference between the signals from the </a:t>
            </a:r>
            <a:r>
              <a:rPr lang="it-IT" b="1" dirty="0">
                <a:solidFill>
                  <a:srgbClr val="0070C0"/>
                </a:solidFill>
              </a:rPr>
              <a:t>reference module </a:t>
            </a:r>
            <a:r>
              <a:rPr lang="it-IT" dirty="0"/>
              <a:t>1PPS</a:t>
            </a:r>
            <a:r>
              <a:rPr lang="it-IT" baseline="-25000" dirty="0">
                <a:solidFill>
                  <a:srgbClr val="0070C0"/>
                </a:solidFill>
              </a:rPr>
              <a:t>ref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/>
              <a:t>and from the other modules 1PPS</a:t>
            </a:r>
            <a:r>
              <a:rPr lang="it-IT" b="1" baseline="-25000" dirty="0">
                <a:solidFill>
                  <a:srgbClr val="FF0000"/>
                </a:solidFill>
              </a:rPr>
              <a:t>N.</a:t>
            </a:r>
            <a:r>
              <a:rPr lang="it-IT" dirty="0"/>
              <a:t> was measured with an oscilloscope.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0941" y="6118599"/>
            <a:ext cx="346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</a:t>
            </a:r>
            <a:r>
              <a:rPr lang="it-IT" dirty="0" smtClean="0"/>
              <a:t>oard SN005 – board SN007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65799" y="3411121"/>
                <a:ext cx="2532360" cy="514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b="1" dirty="0" smtClean="0"/>
                  <a:t>σ</a:t>
                </a:r>
                <a:r>
                  <a:rPr lang="it-IT" sz="1600" b="1" baseline="-25000" dirty="0"/>
                  <a:t>1PPS</a:t>
                </a:r>
                <a:r>
                  <a:rPr lang="it-IT" sz="1600" b="1" baseline="30000" dirty="0"/>
                  <a:t> </a:t>
                </a:r>
                <a:r>
                  <a:rPr lang="it-IT" sz="16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1" dirty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l-GR" sz="2000" b="1" baseline="-25000" dirty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it-IT" sz="2000" b="1" baseline="-25000" dirty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sz="2000" b="1" baseline="-25000" dirty="0">
                            <a:latin typeface="Cambria Math" panose="02040503050406030204" pitchFamily="18" charset="0"/>
                          </a:rPr>
                          <m:t>𝑷𝑷𝑺</m:t>
                        </m:r>
                        <m:r>
                          <m:rPr>
                            <m:nor/>
                          </m:rPr>
                          <a:rPr lang="en-US" sz="2000" b="1" baseline="-25000" dirty="0"/>
                          <m:t>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000" b="1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000" b="1" dirty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  <m:r>
                      <a:rPr lang="it-IT" sz="2000" b="0" i="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it-IT" sz="2000" b="1" i="0" dirty="0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it-IT" sz="2000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1" i="0" dirty="0">
                        <a:latin typeface="Cambria Math" panose="02040503050406030204" pitchFamily="18" charset="0"/>
                      </a:rPr>
                      <m:t>𝐧𝐬</m:t>
                    </m:r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799" y="3411121"/>
                <a:ext cx="2532360" cy="514949"/>
              </a:xfrm>
              <a:prstGeom prst="rect">
                <a:avLst/>
              </a:prstGeom>
              <a:blipFill rotWithShape="0">
                <a:blip r:embed="rId3"/>
                <a:stretch>
                  <a:fillRect l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00" y="1733541"/>
            <a:ext cx="5698099" cy="4385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1268760"/>
            <a:ext cx="8345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 T</a:t>
            </a:r>
            <a:r>
              <a:rPr lang="it-IT" baseline="-25000" dirty="0" smtClean="0"/>
              <a:t>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48936" y="1717674"/>
            <a:ext cx="346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</a:t>
            </a:r>
            <a:r>
              <a:rPr lang="it-IT" dirty="0" smtClean="0"/>
              <a:t>oard SN2005 – board SN2007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486986"/>
            <a:ext cx="833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smtClean="0"/>
              <a:t>Profile over the time of the distribution </a:t>
            </a:r>
            <a:r>
              <a:rPr lang="el-GR" dirty="0" smtClean="0"/>
              <a:t>Δ</a:t>
            </a:r>
            <a:r>
              <a:rPr lang="it-IT" dirty="0" smtClean="0"/>
              <a:t> T</a:t>
            </a:r>
            <a:r>
              <a:rPr lang="it-IT" baseline="-25000" dirty="0" smtClean="0"/>
              <a:t>PPS</a:t>
            </a:r>
            <a:r>
              <a:rPr lang="it-IT" dirty="0" smtClean="0"/>
              <a:t> between </a:t>
            </a:r>
            <a:r>
              <a:rPr lang="it-IT" dirty="0"/>
              <a:t>the signals from the </a:t>
            </a:r>
            <a:r>
              <a:rPr lang="it-IT" b="1" dirty="0">
                <a:solidFill>
                  <a:srgbClr val="0070C0"/>
                </a:solidFill>
              </a:rPr>
              <a:t>reference module </a:t>
            </a:r>
            <a:r>
              <a:rPr lang="it-IT" dirty="0"/>
              <a:t>1PPS</a:t>
            </a:r>
            <a:r>
              <a:rPr lang="it-IT" baseline="-25000" dirty="0">
                <a:solidFill>
                  <a:srgbClr val="0070C0"/>
                </a:solidFill>
              </a:rPr>
              <a:t>ref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/>
              <a:t>and from the other modules 1PPS</a:t>
            </a:r>
            <a:r>
              <a:rPr lang="it-IT" b="1" baseline="-25000" dirty="0">
                <a:solidFill>
                  <a:srgbClr val="FF0000"/>
                </a:solidFill>
              </a:rPr>
              <a:t>N.</a:t>
            </a:r>
            <a:r>
              <a:rPr lang="it-IT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2849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Bin value = 10 min.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2314" y="1150015"/>
            <a:ext cx="471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… to show PPS signals stability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r="2657"/>
          <a:stretch/>
        </p:blipFill>
        <p:spPr>
          <a:xfrm>
            <a:off x="2915816" y="2420888"/>
            <a:ext cx="5544616" cy="41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15" y="1529032"/>
            <a:ext cx="4229882" cy="3248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345" y="1491830"/>
            <a:ext cx="4295685" cy="305982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7095" y="900009"/>
            <a:ext cx="402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Mean </a:t>
            </a:r>
            <a:r>
              <a:rPr lang="en-US" sz="1600" dirty="0"/>
              <a:t>1PPS difference  </a:t>
            </a:r>
            <a:r>
              <a:rPr lang="el-GR" sz="1600" dirty="0" smtClean="0"/>
              <a:t>Δ</a:t>
            </a:r>
            <a:r>
              <a:rPr lang="it-IT" sz="1600" baseline="-25000" dirty="0" smtClean="0"/>
              <a:t>1PPS </a:t>
            </a:r>
            <a:r>
              <a:rPr lang="it-IT" sz="1600" dirty="0" smtClean="0"/>
              <a:t> distribution for all the module tested</a:t>
            </a:r>
            <a:endParaRPr lang="it-IT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101390" y="900009"/>
            <a:ext cx="386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</a:t>
            </a:r>
            <a:r>
              <a:rPr lang="en-US" sz="1600" dirty="0"/>
              <a:t>resolution </a:t>
            </a:r>
            <a:r>
              <a:rPr lang="it-IT" sz="1600" dirty="0"/>
              <a:t>σ</a:t>
            </a:r>
            <a:r>
              <a:rPr lang="it-IT" sz="1600" baseline="-25000" dirty="0"/>
              <a:t>1PPS</a:t>
            </a:r>
            <a:r>
              <a:rPr lang="it-IT" sz="1600" dirty="0"/>
              <a:t> </a:t>
            </a:r>
            <a:r>
              <a:rPr lang="it-IT" sz="1600" dirty="0" smtClean="0"/>
              <a:t>distribution for all the module </a:t>
            </a:r>
            <a:r>
              <a:rPr lang="it-IT" sz="1400" dirty="0" smtClean="0"/>
              <a:t>tested</a:t>
            </a:r>
            <a:endParaRPr lang="en-US" sz="1600" dirty="0"/>
          </a:p>
        </p:txBody>
      </p:sp>
      <p:sp>
        <p:nvSpPr>
          <p:cNvPr id="2" name="Oval 1"/>
          <p:cNvSpPr/>
          <p:nvPr/>
        </p:nvSpPr>
        <p:spPr>
          <a:xfrm>
            <a:off x="3635896" y="2007008"/>
            <a:ext cx="936104" cy="341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2" idx="4"/>
          </p:cNvCxnSpPr>
          <p:nvPr/>
        </p:nvCxnSpPr>
        <p:spPr>
          <a:xfrm>
            <a:off x="4103948" y="2348880"/>
            <a:ext cx="3060340" cy="3384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5938" y="4895522"/>
                <a:ext cx="82089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Time </a:t>
                </a:r>
                <a:r>
                  <a:rPr lang="it-IT" dirty="0"/>
                  <a:t>resolution </a:t>
                </a:r>
                <a:r>
                  <a:rPr lang="it-IT" dirty="0" smtClean="0"/>
                  <a:t>measurements for </a:t>
                </a:r>
                <a:r>
                  <a:rPr lang="it-IT" dirty="0"/>
                  <a:t>the 1PPS </a:t>
                </a:r>
                <a:r>
                  <a:rPr lang="it-IT" dirty="0" smtClean="0"/>
                  <a:t>exibit </a:t>
                </a:r>
                <a:r>
                  <a:rPr lang="it-IT" dirty="0"/>
                  <a:t>adequate stability in </a:t>
                </a:r>
                <a:r>
                  <a:rPr lang="it-IT" dirty="0" smtClean="0"/>
                  <a:t>time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dirty="0">
                        <a:latin typeface="+mj-lt"/>
                      </a:rPr>
                      <m:t>σ</m:t>
                    </m:r>
                    <m:r>
                      <m:rPr>
                        <m:nor/>
                      </m:rPr>
                      <a:rPr lang="it-IT" baseline="-25000" dirty="0">
                        <a:latin typeface="+mj-lt"/>
                      </a:rPr>
                      <m:t>1</m:t>
                    </m:r>
                    <m:r>
                      <m:rPr>
                        <m:nor/>
                      </m:rPr>
                      <a:rPr lang="it-IT" baseline="-25000" dirty="0">
                        <a:latin typeface="+mj-lt"/>
                      </a:rPr>
                      <m:t>PPS</m:t>
                    </m:r>
                    <m:r>
                      <a:rPr lang="it-IT" b="0" i="0" dirty="0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it-IT" b="0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b="0" i="1" dirty="0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r>
                  <a:rPr lang="it-IT" dirty="0" smtClean="0"/>
                  <a:t>).</a:t>
                </a:r>
              </a:p>
              <a:p>
                <a:endParaRPr lang="it-IT" dirty="0"/>
              </a:p>
              <a:p>
                <a:r>
                  <a:rPr lang="it-IT" dirty="0" smtClean="0"/>
                  <a:t>The mean distribution of  </a:t>
                </a:r>
                <a:r>
                  <a:rPr lang="el-GR" dirty="0"/>
                  <a:t>μ</a:t>
                </a:r>
                <a:r>
                  <a:rPr lang="it-IT" dirty="0"/>
                  <a:t> </a:t>
                </a:r>
                <a:r>
                  <a:rPr lang="el-GR" baseline="-25000" dirty="0"/>
                  <a:t>Δ</a:t>
                </a:r>
                <a:r>
                  <a:rPr lang="it-IT" baseline="-25000" dirty="0" smtClean="0"/>
                  <a:t>1PPS </a:t>
                </a:r>
                <a:r>
                  <a:rPr lang="it-IT" dirty="0"/>
                  <a:t> </a:t>
                </a:r>
                <a:r>
                  <a:rPr lang="it-IT" dirty="0" smtClean="0"/>
                  <a:t>shows variability with a sigma of 12 ns.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38" y="4895522"/>
                <a:ext cx="8208912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594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92405" y="6189841"/>
            <a:ext cx="8532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cs typeface="Times New Roman" panose="02020603050405020304" pitchFamily="18" charset="0"/>
              </a:rPr>
              <a:t>(the Trimble GPS Engine </a:t>
            </a:r>
            <a:r>
              <a:rPr lang="it-IT" dirty="0" smtClean="0">
                <a:cs typeface="Times New Roman" panose="02020603050405020304" pitchFamily="18" charset="0"/>
              </a:rPr>
              <a:t>timestamp accuracy is </a:t>
            </a:r>
            <a:r>
              <a:rPr lang="it-IT" dirty="0">
                <a:cs typeface="Times New Roman" panose="02020603050405020304" pitchFamily="18" charset="0"/>
              </a:rPr>
              <a:t>15 </a:t>
            </a:r>
            <a:r>
              <a:rPr lang="it-IT" smtClean="0">
                <a:cs typeface="Times New Roman" panose="02020603050405020304" pitchFamily="18" charset="0"/>
              </a:rPr>
              <a:t>ns accord </a:t>
            </a:r>
            <a:r>
              <a:rPr lang="it-IT" dirty="0">
                <a:cs typeface="Times New Roman" panose="02020603050405020304" pitchFamily="18" charset="0"/>
              </a:rPr>
              <a:t>the  data sheet).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12160" y="4463474"/>
                <a:ext cx="15856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b="1" dirty="0"/>
                  <a:t>&lt;</a:t>
                </a:r>
                <a:r>
                  <a:rPr lang="it-IT" sz="1600" b="1" dirty="0" smtClean="0"/>
                  <a:t>σ</a:t>
                </a:r>
                <a:r>
                  <a:rPr lang="it-IT" sz="1600" b="1" baseline="-25000" dirty="0" smtClean="0"/>
                  <a:t>PPS</a:t>
                </a:r>
                <a:r>
                  <a:rPr lang="it-IT" sz="1600" b="1" dirty="0" smtClean="0"/>
                  <a:t> &gt;</a:t>
                </a:r>
                <a:r>
                  <a:rPr lang="it-IT" sz="1600" b="1" baseline="30000" dirty="0" smtClean="0"/>
                  <a:t> </a:t>
                </a:r>
                <a:r>
                  <a:rPr lang="it-IT" sz="1200" dirty="0" smtClean="0"/>
                  <a:t>= </a:t>
                </a:r>
                <a14:m>
                  <m:oMath xmlns:m="http://schemas.openxmlformats.org/officeDocument/2006/math">
                    <m:r>
                      <a:rPr lang="it-IT" sz="1600" b="0" i="0" dirty="0">
                        <a:latin typeface="Cambria Math" panose="02040503050406030204" pitchFamily="18" charset="0"/>
                      </a:rPr>
                      <m:t>3.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sz="1600" b="0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 b="0" i="0" dirty="0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463474"/>
                <a:ext cx="1585690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1923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6562218"/>
            <a:ext cx="5978571" cy="323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7544" y="4046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16 modules tested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41858" y="4514772"/>
                <a:ext cx="1569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b="1" dirty="0" smtClean="0"/>
                  <a:t>&lt;</a:t>
                </a:r>
                <a:r>
                  <a:rPr lang="el-GR" sz="1600" b="1" dirty="0" smtClean="0"/>
                  <a:t>μ</a:t>
                </a:r>
                <a:r>
                  <a:rPr lang="it-IT" sz="1600" b="1" baseline="-25000" dirty="0" smtClean="0"/>
                  <a:t>PPS</a:t>
                </a:r>
                <a:r>
                  <a:rPr lang="it-IT" sz="1600" b="1" dirty="0" smtClean="0"/>
                  <a:t> &gt;</a:t>
                </a:r>
                <a:r>
                  <a:rPr lang="it-IT" sz="1600" b="1" baseline="30000" dirty="0" smtClean="0"/>
                  <a:t> </a:t>
                </a:r>
                <a:r>
                  <a:rPr lang="it-IT" sz="1200" dirty="0" smtClean="0"/>
                  <a:t>= </a:t>
                </a:r>
                <a14:m>
                  <m:oMath xmlns:m="http://schemas.openxmlformats.org/officeDocument/2006/math">
                    <m:r>
                      <a:rPr lang="it-IT" sz="1600" b="0" i="0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1600" b="0" i="0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sz="1600" b="0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 b="0" i="0" dirty="0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858" y="4514772"/>
                <a:ext cx="1569660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2335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2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cap="small" dirty="0" smtClean="0"/>
              <a:t>Conclusions</a:t>
            </a:r>
            <a:endParaRPr lang="en-US" sz="3200" cap="small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6995120" cy="4876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 The new version of </a:t>
            </a:r>
            <a:r>
              <a:rPr lang="en-US" sz="2000" dirty="0"/>
              <a:t>EEE </a:t>
            </a:r>
            <a:r>
              <a:rPr lang="en-US" sz="2000" dirty="0" smtClean="0"/>
              <a:t>Trigger-GPS board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Performances are consistent with the experimental requests</a:t>
            </a:r>
            <a:r>
              <a:rPr lang="en-US" sz="2000" dirty="0"/>
              <a:t> </a:t>
            </a:r>
            <a:r>
              <a:rPr lang="en-US" sz="2000" dirty="0" smtClean="0"/>
              <a:t>and specifications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7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88815"/>
            <a:ext cx="310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</a:t>
            </a:r>
            <a:r>
              <a:rPr lang="it-IT" sz="1600" dirty="0" smtClean="0"/>
              <a:t>oard SN2005 – board SN2008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3804264"/>
            <a:ext cx="310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</a:t>
            </a:r>
            <a:r>
              <a:rPr lang="it-IT" sz="1600" dirty="0" smtClean="0"/>
              <a:t>oard SN2005 – board SN2002 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/>
          <a:stretch/>
        </p:blipFill>
        <p:spPr>
          <a:xfrm>
            <a:off x="827584" y="817549"/>
            <a:ext cx="7744903" cy="2899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/>
          <a:stretch/>
        </p:blipFill>
        <p:spPr>
          <a:xfrm>
            <a:off x="0" y="4230050"/>
            <a:ext cx="9144000" cy="33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05114" y="2286392"/>
            <a:ext cx="45910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05114" y="2286392"/>
            <a:ext cx="45910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Spare</a:t>
            </a:r>
            <a:r>
              <a:rPr lang="it-IT" dirty="0" smtClean="0"/>
              <a:t> </a:t>
            </a:r>
            <a:r>
              <a:rPr lang="it-IT" dirty="0" err="1" smtClean="0"/>
              <a:t>slides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cs typeface="Times New Roman" panose="02020603050405020304" pitchFamily="18" charset="0"/>
              </a:rPr>
              <a:t>There is a cables length difference  Spectrum analyzer </a:t>
            </a:r>
            <a:r>
              <a:rPr lang="it-IT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l-GR" dirty="0">
                <a:cs typeface="Times New Roman" panose="02020603050405020304" pitchFamily="18" charset="0"/>
              </a:rPr>
              <a:t>Δ</a:t>
            </a:r>
            <a:r>
              <a:rPr lang="it-IT" dirty="0">
                <a:cs typeface="Times New Roman" panose="02020603050405020304" pitchFamily="18" charset="0"/>
              </a:rPr>
              <a:t>t = </a:t>
            </a:r>
            <a:r>
              <a:rPr lang="it-IT" dirty="0">
                <a:solidFill>
                  <a:srgbClr val="0033CC"/>
                </a:solidFill>
                <a:cs typeface="Times New Roman" panose="02020603050405020304" pitchFamily="18" charset="0"/>
              </a:rPr>
              <a:t>14.7 ns</a:t>
            </a:r>
            <a:r>
              <a:rPr lang="it-IT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it-IT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08" y="404664"/>
            <a:ext cx="5653374" cy="4560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263" y="5336275"/>
            <a:ext cx="750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Signal drift in time:  VME crate was turned off for a few minutes (1-2 minutes),  after 14000 s, and after 80000 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2" y="150106"/>
            <a:ext cx="5881748" cy="4502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1679" y="682387"/>
            <a:ext cx="3016155" cy="238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853" y="4954138"/>
            <a:ext cx="2961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When the board power supply is turned off obviusly there is a reset of the GPS satellite costellation.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27344" y="873457"/>
            <a:ext cx="34665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For each interval (</a:t>
            </a:r>
            <a:r>
              <a:rPr lang="it-IT" sz="1600" dirty="0"/>
              <a:t>f</a:t>
            </a:r>
            <a:r>
              <a:rPr lang="it-IT" sz="1600" dirty="0" smtClean="0"/>
              <a:t>irst 1800 s are not plotted because the GPS engine needs 20 minutes at least for syncronization and for building its GPS constellation</a:t>
            </a:r>
            <a:r>
              <a:rPr lang="it-IT" dirty="0" smtClean="0"/>
              <a:t>) we observe a different gaussian distribution, obtained from the same modules couples, with a different </a:t>
            </a:r>
            <a:r>
              <a:rPr lang="el-GR" dirty="0" smtClean="0"/>
              <a:t>Δ</a:t>
            </a:r>
            <a:r>
              <a:rPr lang="it-IT" dirty="0" smtClean="0"/>
              <a:t>t </a:t>
            </a:r>
            <a:r>
              <a:rPr lang="it-IT" baseline="-25000" dirty="0" smtClean="0"/>
              <a:t>1PPS </a:t>
            </a:r>
            <a:r>
              <a:rPr lang="it-IT" dirty="0" smtClean="0"/>
              <a:t> mean value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3753134" y="4786615"/>
            <a:ext cx="887105" cy="1535373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45643" y="4549676"/>
            <a:ext cx="3712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Larger variability for the average distribution </a:t>
            </a:r>
            <a:r>
              <a:rPr lang="el-GR" dirty="0"/>
              <a:t>Δ</a:t>
            </a:r>
            <a:r>
              <a:rPr lang="it-IT" baseline="-25000" dirty="0" smtClean="0"/>
              <a:t>1PPS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 It is </a:t>
            </a:r>
            <a:r>
              <a:rPr lang="it-IT" dirty="0"/>
              <a:t>probably due to the </a:t>
            </a:r>
            <a:r>
              <a:rPr lang="it-IT" dirty="0" smtClean="0"/>
              <a:t>differece in the satellite constellation built by the </a:t>
            </a:r>
            <a:r>
              <a:rPr lang="it-IT" dirty="0"/>
              <a:t>GPS </a:t>
            </a:r>
            <a:r>
              <a:rPr lang="it-IT" dirty="0" smtClean="0"/>
              <a:t>engine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It is</a:t>
            </a:r>
            <a:r>
              <a:rPr lang="it-IT" dirty="0"/>
              <a:t> probably</a:t>
            </a:r>
            <a:r>
              <a:rPr lang="it-IT" dirty="0" smtClean="0"/>
              <a:t> not due to any caracteristic of the board itself.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9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8722" y="1911558"/>
            <a:ext cx="4591050" cy="31051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99592" y="3140968"/>
            <a:ext cx="2520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36764" y="2775580"/>
            <a:ext cx="1639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Detectors array inside school buildings </a:t>
            </a:r>
            <a:r>
              <a:rPr lang="it-IT" sz="1400" dirty="0" smtClean="0">
                <a:sym typeface="Wingdings" panose="05000000000000000000" pitchFamily="2" charset="2"/>
              </a:rPr>
              <a:t>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9083" y="3140968"/>
            <a:ext cx="234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ym typeface="Wingdings" panose="05000000000000000000" pitchFamily="2" charset="2"/>
              </a:rPr>
              <a:t>synchronization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224879"/>
            <a:ext cx="783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/>
              <a:t>Clock Difference form the 1PPS </a:t>
            </a:r>
            <a:endParaRPr lang="en-US" sz="24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1102043"/>
            <a:ext cx="8038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GPS unit </a:t>
            </a:r>
            <a:r>
              <a:rPr lang="en-US" dirty="0" smtClean="0"/>
              <a:t>feeds </a:t>
            </a:r>
            <a:r>
              <a:rPr lang="en-US" dirty="0"/>
              <a:t>both the TDCs with its </a:t>
            </a:r>
            <a:r>
              <a:rPr lang="en-US" b="1" dirty="0"/>
              <a:t>clock </a:t>
            </a:r>
            <a:r>
              <a:rPr lang="en-US" b="1" dirty="0" err="1"/>
              <a:t>disciplinated</a:t>
            </a:r>
            <a:r>
              <a:rPr lang="en-US" b="1" dirty="0"/>
              <a:t> </a:t>
            </a:r>
            <a:r>
              <a:rPr lang="en-US" b="1" dirty="0" smtClean="0"/>
              <a:t>with the 1PPS </a:t>
            </a:r>
            <a:r>
              <a:rPr lang="en-US" dirty="0" smtClean="0"/>
              <a:t>to </a:t>
            </a:r>
            <a:r>
              <a:rPr lang="en-US" dirty="0"/>
              <a:t>synchronize the TDCs internal counters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040"/>
            <a:ext cx="9144000" cy="3623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728" y="2006220"/>
            <a:ext cx="1733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Module SN005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55343" y="5630180"/>
            <a:ext cx="614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it-IT" dirty="0"/>
              <a:t>t </a:t>
            </a:r>
            <a:r>
              <a:rPr lang="it-IT" baseline="-25000" dirty="0" smtClean="0"/>
              <a:t>clock</a:t>
            </a:r>
            <a:r>
              <a:rPr lang="it-IT" dirty="0" smtClean="0"/>
              <a:t> = 6.67 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8991" y="5999512"/>
            <a:ext cx="350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σ </a:t>
            </a:r>
            <a:r>
              <a:rPr lang="it-IT" baseline="-25000" dirty="0" smtClean="0"/>
              <a:t>clock   </a:t>
            </a:r>
            <a:r>
              <a:rPr lang="it-IT" dirty="0"/>
              <a:t>= </a:t>
            </a:r>
            <a:r>
              <a:rPr lang="it-IT" dirty="0" smtClean="0"/>
              <a:t>46 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08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38" y="413236"/>
            <a:ext cx="4764041" cy="290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tente\Documents\EEE\20111212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788135" cy="35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1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3902" r="18632" b="7351"/>
          <a:stretch/>
        </p:blipFill>
        <p:spPr>
          <a:xfrm rot="16200000">
            <a:off x="-394547" y="1749840"/>
            <a:ext cx="5407961" cy="3805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9789" y="1700636"/>
            <a:ext cx="5464945" cy="396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407225" y="6144940"/>
            <a:ext cx="641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V.1</a:t>
            </a:r>
            <a:endParaRPr lang="it-IT" sz="2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84700" y="6274857"/>
            <a:ext cx="641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V.2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6373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916" y="427354"/>
            <a:ext cx="5453512" cy="34336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99592" y="3573016"/>
            <a:ext cx="3024336" cy="0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499" y="4065559"/>
            <a:ext cx="5012929" cy="27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99592" y="3861048"/>
            <a:ext cx="38164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356992"/>
            <a:ext cx="3883784" cy="2106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973" y="2565656"/>
            <a:ext cx="3403650" cy="439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651" y="2959431"/>
            <a:ext cx="3726165" cy="397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5518895"/>
            <a:ext cx="3699842" cy="42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973" y="5998068"/>
            <a:ext cx="3859510" cy="37987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00" y="5463198"/>
            <a:ext cx="4572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0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525433"/>
            <a:ext cx="5979801" cy="46955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9712" y="4581128"/>
            <a:ext cx="2016224" cy="0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5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9712" y="4581128"/>
            <a:ext cx="2016224" cy="0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r="-1112" b="-1822"/>
          <a:stretch/>
        </p:blipFill>
        <p:spPr>
          <a:xfrm>
            <a:off x="3887416" y="1740188"/>
            <a:ext cx="5256584" cy="3460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5976" y="5373216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TRIPLE</a:t>
            </a:r>
          </a:p>
          <a:p>
            <a:r>
              <a:rPr lang="it-IT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DOUBLE</a:t>
            </a:r>
          </a:p>
          <a:p>
            <a:r>
              <a:rPr lang="it-IT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SINGLE</a:t>
            </a:r>
          </a:p>
          <a:p>
            <a:r>
              <a:rPr lang="it-IT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 Fea signals</a:t>
            </a:r>
            <a:endParaRPr lang="en-US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6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3337" t="2607" r="-345" b="36788"/>
          <a:stretch/>
        </p:blipFill>
        <p:spPr>
          <a:xfrm>
            <a:off x="3917570" y="1340768"/>
            <a:ext cx="5256584" cy="43881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6" y="2438416"/>
            <a:ext cx="3840193" cy="4419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Abstract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EEE Project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EEE Telescope 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System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EEE Trigger/Gps System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Unit</a:t>
            </a:r>
          </a:p>
          <a:p>
            <a:pPr marL="274320" lvl="2" indent="0">
              <a:buClr>
                <a:schemeClr val="tx1"/>
              </a:buClr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Interface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Measuremets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Sections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9712" y="4581128"/>
            <a:ext cx="2016224" cy="0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88024" y="5957734"/>
            <a:ext cx="34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Over-determinated clock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468" y="147329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esolution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334" y="804850"/>
            <a:ext cx="912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  <a:defRPr sz="2300"/>
            </a:lvl1pPr>
          </a:lstStyle>
          <a:p>
            <a:pPr>
              <a:lnSpc>
                <a:spcPct val="150000"/>
              </a:lnSpc>
            </a:pPr>
            <a:r>
              <a:rPr lang="it-IT" sz="1600" dirty="0" smtClean="0"/>
              <a:t>σ</a:t>
            </a:r>
            <a:r>
              <a:rPr lang="it-IT" sz="1600" baseline="-25000" dirty="0" smtClean="0"/>
              <a:t>1PPS</a:t>
            </a:r>
            <a:r>
              <a:rPr lang="it-IT" sz="1600" dirty="0" smtClean="0"/>
              <a:t>, time </a:t>
            </a:r>
            <a:r>
              <a:rPr lang="it-IT" sz="1600" dirty="0"/>
              <a:t>resolution</a:t>
            </a:r>
            <a:r>
              <a:rPr lang="it-IT" sz="1600" dirty="0" smtClean="0"/>
              <a:t> </a:t>
            </a:r>
            <a:r>
              <a:rPr lang="it-IT" sz="1600" dirty="0"/>
              <a:t>for </a:t>
            </a:r>
            <a:r>
              <a:rPr lang="it-IT" sz="1600" dirty="0" smtClean="0"/>
              <a:t>1PPS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-1402907" y="6020075"/>
            <a:ext cx="2549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2057" y="5341270"/>
                <a:ext cx="8390423" cy="1830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/>
                  <a:t>The difference between the signals from the </a:t>
                </a:r>
                <a:r>
                  <a:rPr lang="it-IT" sz="1600" b="1" dirty="0" smtClean="0">
                    <a:solidFill>
                      <a:srgbClr val="0070C0"/>
                    </a:solidFill>
                  </a:rPr>
                  <a:t>reference module </a:t>
                </a:r>
                <a:r>
                  <a:rPr lang="it-IT" sz="1600" dirty="0"/>
                  <a:t>1PPS</a:t>
                </a:r>
                <a:r>
                  <a:rPr lang="it-IT" sz="1600" baseline="-25000" dirty="0">
                    <a:solidFill>
                      <a:srgbClr val="0070C0"/>
                    </a:solidFill>
                  </a:rPr>
                  <a:t>ref</a:t>
                </a:r>
                <a:r>
                  <a:rPr lang="it-IT" sz="16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it-IT" sz="1600" dirty="0" smtClean="0"/>
                  <a:t>and from the other modules </a:t>
                </a:r>
                <a:r>
                  <a:rPr lang="it-IT" sz="1600" dirty="0"/>
                  <a:t>1PPS</a:t>
                </a:r>
                <a:r>
                  <a:rPr lang="it-IT" sz="1600" b="1" baseline="-25000" dirty="0">
                    <a:solidFill>
                      <a:srgbClr val="FF0000"/>
                    </a:solidFill>
                  </a:rPr>
                  <a:t>N.</a:t>
                </a:r>
                <a:r>
                  <a:rPr lang="it-IT" sz="1600" dirty="0" smtClean="0"/>
                  <a:t> was measured with an oscilloscope. </a:t>
                </a:r>
              </a:p>
              <a:p>
                <a:endParaRPr lang="it-IT" sz="1600" dirty="0"/>
              </a:p>
              <a:p>
                <a:r>
                  <a:rPr lang="it-IT" sz="1600" b="1" dirty="0" smtClean="0"/>
                  <a:t>σ</a:t>
                </a:r>
                <a:r>
                  <a:rPr lang="el-GR" sz="1600" b="1" baseline="-25000" dirty="0" smtClean="0"/>
                  <a:t>Δ</a:t>
                </a:r>
                <a:r>
                  <a:rPr lang="it-IT" sz="1600" b="1" baseline="-25000" dirty="0" smtClean="0"/>
                  <a:t>T</a:t>
                </a:r>
                <a:r>
                  <a:rPr lang="it-IT" sz="1600" b="1" dirty="0" smtClean="0"/>
                  <a:t> </a:t>
                </a:r>
                <a:r>
                  <a:rPr lang="it-IT" sz="1600" b="1" baseline="-25000" dirty="0" smtClean="0"/>
                  <a:t>PPS</a:t>
                </a:r>
                <a:r>
                  <a:rPr lang="it-IT" sz="1600" b="1" baseline="30000" dirty="0" smtClean="0"/>
                  <a:t>2 </a:t>
                </a:r>
                <a:r>
                  <a:rPr lang="it-IT" sz="1600" b="1" dirty="0" smtClean="0"/>
                  <a:t> = σ</a:t>
                </a:r>
                <a:r>
                  <a:rPr lang="it-IT" sz="1600" b="1" baseline="-25000" dirty="0" smtClean="0"/>
                  <a:t>PPS (</a:t>
                </a:r>
                <a:r>
                  <a:rPr lang="it-IT" sz="1600" b="1" baseline="-25000" dirty="0" smtClean="0">
                    <a:solidFill>
                      <a:srgbClr val="0070C0"/>
                    </a:solidFill>
                  </a:rPr>
                  <a:t>ref)</a:t>
                </a:r>
                <a:r>
                  <a:rPr lang="it-IT" sz="1600" b="1" baseline="30000" dirty="0" smtClean="0"/>
                  <a:t>2   </a:t>
                </a:r>
                <a:r>
                  <a:rPr lang="it-IT" sz="1600" b="1" dirty="0"/>
                  <a:t>+ </a:t>
                </a:r>
                <a:r>
                  <a:rPr lang="it-IT" sz="1600" b="1" dirty="0" smtClean="0"/>
                  <a:t>σ</a:t>
                </a:r>
                <a:r>
                  <a:rPr lang="it-IT" sz="1600" b="1" baseline="-25000" dirty="0" smtClean="0"/>
                  <a:t>PPS </a:t>
                </a:r>
                <a:r>
                  <a:rPr lang="it-IT" sz="1600" b="1" baseline="-25000" dirty="0" smtClean="0">
                    <a:solidFill>
                      <a:srgbClr val="FF0000"/>
                    </a:solidFill>
                  </a:rPr>
                  <a:t>N.</a:t>
                </a:r>
                <a:r>
                  <a:rPr lang="it-IT" sz="1600" b="1" dirty="0" smtClean="0"/>
                  <a:t> </a:t>
                </a:r>
                <a:r>
                  <a:rPr lang="it-IT" sz="1600" b="1" baseline="30000" dirty="0" smtClean="0"/>
                  <a:t>2                      </a:t>
                </a:r>
                <a:r>
                  <a:rPr lang="it-IT" sz="1600" dirty="0" smtClean="0"/>
                  <a:t>          </a:t>
                </a:r>
                <a:r>
                  <a:rPr lang="it-IT" sz="1600" b="1" dirty="0" smtClean="0"/>
                  <a:t>σ</a:t>
                </a:r>
                <a:r>
                  <a:rPr lang="it-IT" sz="1600" b="1" baseline="-25000" dirty="0" smtClean="0"/>
                  <a:t>PPS</a:t>
                </a:r>
                <a:r>
                  <a:rPr lang="it-IT" sz="1600" b="1" baseline="30000" dirty="0" smtClean="0"/>
                  <a:t> </a:t>
                </a:r>
                <a:r>
                  <a:rPr lang="it-IT" sz="16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dirty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l-GR" sz="2400" b="1" baseline="-25000" dirty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it-IT" sz="2400" b="1" i="1" baseline="-25000" dirty="0">
                            <a:latin typeface="Cambria Math" panose="02040503050406030204" pitchFamily="18" charset="0"/>
                          </a:rPr>
                          <m:t>𝑷𝑷𝑺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endParaRPr lang="en-US" sz="1600" dirty="0"/>
              </a:p>
              <a:p>
                <a:r>
                  <a:rPr lang="it-IT" sz="1600" b="1" dirty="0" smtClean="0"/>
                  <a:t> </a:t>
                </a:r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7" y="5341270"/>
                <a:ext cx="8390423" cy="1830566"/>
              </a:xfrm>
              <a:prstGeom prst="rect">
                <a:avLst/>
              </a:prstGeom>
              <a:blipFill rotWithShape="0">
                <a:blip r:embed="rId2"/>
                <a:stretch>
                  <a:fillRect l="-363" t="-1000" r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9087150" y="8152777"/>
            <a:ext cx="285179" cy="106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0" y="2378826"/>
            <a:ext cx="4456183" cy="2418326"/>
          </a:xfrm>
          <a:prstGeom prst="rect">
            <a:avLst/>
          </a:prstGeom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85836" y="1399599"/>
            <a:ext cx="8606644" cy="2209508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endParaRPr lang="it-IT" sz="1600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Time Stamp jitter </a:t>
            </a:r>
            <a:r>
              <a:rPr lang="el-GR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Δ</a:t>
            </a:r>
            <a:r>
              <a:rPr lang="it-IT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 </a:t>
            </a:r>
            <a:r>
              <a:rPr lang="it-IT" sz="1800" dirty="0" smtClean="0">
                <a:latin typeface="+mj-lt"/>
                <a:cs typeface="Times New Roman" panose="02020603050405020304" pitchFamily="18" charset="0"/>
              </a:rPr>
              <a:t>measurements  beetwen 2 different boards  with the aim of evaluate the 1</a:t>
            </a:r>
            <a:r>
              <a:rPr lang="it-IT" sz="1800" u="sng" dirty="0" smtClean="0">
                <a:latin typeface="+mj-lt"/>
                <a:cs typeface="Times New Roman" panose="02020603050405020304" pitchFamily="18" charset="0"/>
              </a:rPr>
              <a:t>PPS resolution</a:t>
            </a:r>
            <a:r>
              <a:rPr lang="it-IT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800" dirty="0" smtClean="0">
                <a:latin typeface="+mj-lt"/>
              </a:rPr>
              <a:t>σ</a:t>
            </a:r>
            <a:r>
              <a:rPr lang="it-IT" sz="1800" baseline="-25000" dirty="0" smtClean="0">
                <a:latin typeface="+mj-lt"/>
              </a:rPr>
              <a:t>PPS</a:t>
            </a:r>
            <a:r>
              <a:rPr lang="it-IT" sz="1800" dirty="0">
                <a:latin typeface="+mj-lt"/>
                <a:cs typeface="Times New Roman" panose="02020603050405020304" pitchFamily="18" charset="0"/>
              </a:rPr>
              <a:t> </a:t>
            </a:r>
            <a:endParaRPr lang="it-IT" sz="18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84" y="3057985"/>
            <a:ext cx="914778" cy="1450973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5642284" y="4461330"/>
            <a:ext cx="1636295" cy="12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42284" y="2634916"/>
            <a:ext cx="0" cy="1838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t="6145" r="78556"/>
          <a:stretch/>
        </p:blipFill>
        <p:spPr>
          <a:xfrm>
            <a:off x="5292080" y="3053136"/>
            <a:ext cx="406589" cy="43860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287249" y="4319518"/>
            <a:ext cx="1035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entries</a:t>
            </a:r>
            <a:endParaRPr lang="en-US" sz="11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861673" y="2010346"/>
            <a:ext cx="88838" cy="1481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938874" y="3834987"/>
            <a:ext cx="288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50511" y="3762282"/>
            <a:ext cx="145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σ</a:t>
            </a:r>
            <a:r>
              <a:rPr lang="el-GR" dirty="0"/>
              <a:t> </a:t>
            </a:r>
            <a:r>
              <a:rPr lang="el-GR" baseline="-25000" dirty="0"/>
              <a:t>Δ</a:t>
            </a:r>
            <a:r>
              <a:rPr lang="it-IT" baseline="-25000" dirty="0"/>
              <a:t>T </a:t>
            </a:r>
            <a:r>
              <a:rPr lang="it-IT" baseline="-25000" dirty="0" smtClean="0"/>
              <a:t>PPS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423206" y="2011749"/>
            <a:ext cx="22477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160" y="2504848"/>
            <a:ext cx="3158596" cy="6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3574" r="17310"/>
          <a:stretch/>
        </p:blipFill>
        <p:spPr>
          <a:xfrm>
            <a:off x="5868813" y="1007445"/>
            <a:ext cx="2390692" cy="29382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69" y="5278561"/>
            <a:ext cx="914778" cy="14509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69" y="1176037"/>
            <a:ext cx="5316673" cy="292769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altLang="en-US" sz="2400" u="sng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The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couple of boards are supply 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in the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same VME crate </a:t>
            </a:r>
            <a:endParaRPr lang="en-US" altLang="en-US" sz="1900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1900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The couple of antenna are mounted on the roof above our laboratory, at a distant of 40 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cm. </a:t>
            </a:r>
            <a:b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</a:b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It is placed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far from walls 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to </a:t>
            </a:r>
            <a:r>
              <a:rPr lang="en-US" altLang="en-US" sz="1900" dirty="0">
                <a:solidFill>
                  <a:srgbClr val="000000"/>
                </a:solidFill>
                <a:cs typeface="Courier New" panose="02070309020205020404" pitchFamily="49" charset="0"/>
              </a:rPr>
              <a:t>avoid any GNSS signal </a:t>
            </a:r>
            <a:r>
              <a:rPr lang="en-US" altLang="en-US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reflections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1900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 smtClean="0">
                <a:solidFill>
                  <a:srgbClr val="000000"/>
                </a:solidFill>
                <a:cs typeface="Courier New" panose="02070309020205020404" pitchFamily="49" charset="0"/>
              </a:rPr>
              <a:t>16 board </a:t>
            </a:r>
            <a:r>
              <a:rPr lang="it-IT" sz="1900" dirty="0">
                <a:solidFill>
                  <a:srgbClr val="000000"/>
                </a:solidFill>
                <a:cs typeface="Courier New" panose="02070309020205020404" pitchFamily="49" charset="0"/>
              </a:rPr>
              <a:t>tested</a:t>
            </a:r>
          </a:p>
          <a:p>
            <a:endParaRPr lang="it-IT" sz="2500" dirty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endParaRPr lang="it-IT" sz="1500" dirty="0">
              <a:cs typeface="Times New Roman" panose="02020603050405020304" pitchFamily="18" charset="0"/>
            </a:endParaRPr>
          </a:p>
          <a:p>
            <a:endParaRPr lang="it-IT" sz="1900" dirty="0" smtClean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926369" y="6681906"/>
            <a:ext cx="1636295" cy="12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5926369" y="4855492"/>
            <a:ext cx="0" cy="1838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39312" y="5559063"/>
            <a:ext cx="219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T = t</a:t>
            </a:r>
            <a:r>
              <a:rPr lang="it-IT" baseline="-25000" dirty="0" smtClean="0"/>
              <a:t>PPS</a:t>
            </a:r>
            <a:r>
              <a:rPr lang="it-IT" baseline="-25000" dirty="0" smtClean="0">
                <a:solidFill>
                  <a:srgbClr val="00B050"/>
                </a:solidFill>
              </a:rPr>
              <a:t>1</a:t>
            </a:r>
            <a:r>
              <a:rPr lang="it-IT" dirty="0" smtClean="0"/>
              <a:t> – t</a:t>
            </a:r>
            <a:r>
              <a:rPr lang="it-IT" baseline="-25000" dirty="0" smtClean="0"/>
              <a:t>PPS</a:t>
            </a:r>
            <a:r>
              <a:rPr lang="it-IT" baseline="-25000" dirty="0" smtClean="0">
                <a:solidFill>
                  <a:srgbClr val="FF0000"/>
                </a:solidFill>
              </a:rPr>
              <a:t>2</a:t>
            </a:r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/>
          <a:srcRect t="6145" r="78556"/>
          <a:stretch/>
        </p:blipFill>
        <p:spPr>
          <a:xfrm>
            <a:off x="5576165" y="5104935"/>
            <a:ext cx="406589" cy="438603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7689612" y="6467924"/>
            <a:ext cx="1035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entries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4771645" y="4261711"/>
            <a:ext cx="244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Gps Antenna </a:t>
            </a:r>
            <a:r>
              <a:rPr lang="it-IT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784" y="4435881"/>
            <a:ext cx="244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Gps Antenna</a:t>
            </a:r>
            <a:r>
              <a:rPr lang="it-IT" b="1" dirty="0" smtClean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68913" y="1340768"/>
            <a:ext cx="1314845" cy="28551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3844" r="21268" b="2968"/>
          <a:stretch/>
        </p:blipFill>
        <p:spPr>
          <a:xfrm>
            <a:off x="2038262" y="4568685"/>
            <a:ext cx="2405192" cy="2125252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6224956" y="6096936"/>
            <a:ext cx="288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36593" y="6024231"/>
            <a:ext cx="145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σ</a:t>
            </a:r>
            <a:r>
              <a:rPr lang="it-IT" baseline="-25000" dirty="0" smtClean="0"/>
              <a:t>PPS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762037" y="1707901"/>
            <a:ext cx="445321" cy="28487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25559" y="452862"/>
            <a:ext cx="1703159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2800" cap="sm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Set-up</a:t>
            </a:r>
          </a:p>
        </p:txBody>
      </p:sp>
    </p:spTree>
    <p:extLst>
      <p:ext uri="{BB962C8B-B14F-4D97-AF65-F5344CB8AC3E}">
        <p14:creationId xmlns:p14="http://schemas.microsoft.com/office/powerpoint/2010/main" val="22277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o">
  <a:themeElements>
    <a:clrScheme name="Chiar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</TotalTime>
  <Words>743</Words>
  <Application>Microsoft Office PowerPoint</Application>
  <PresentationFormat>On-screen Show (4:3)</PresentationFormat>
  <Paragraphs>153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Arial</vt:lpstr>
      <vt:lpstr>Calibri</vt:lpstr>
      <vt:lpstr>Cambria Math</vt:lpstr>
      <vt:lpstr>Courier New</vt:lpstr>
      <vt:lpstr>Times New Roman</vt:lpstr>
      <vt:lpstr>Wingdings</vt:lpstr>
      <vt:lpstr>Chiaro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Resolution measurements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Spare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Scheda di trigger</dc:title>
  <dc:creator>Utente</dc:creator>
  <cp:lastModifiedBy>mpaola</cp:lastModifiedBy>
  <cp:revision>66</cp:revision>
  <cp:lastPrinted>2018-09-18T13:29:55Z</cp:lastPrinted>
  <dcterms:created xsi:type="dcterms:W3CDTF">2017-09-13T09:20:39Z</dcterms:created>
  <dcterms:modified xsi:type="dcterms:W3CDTF">2018-09-27T13:38:40Z</dcterms:modified>
</cp:coreProperties>
</file>