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80" r:id="rId8"/>
    <p:sldId id="281" r:id="rId9"/>
    <p:sldId id="262" r:id="rId10"/>
    <p:sldId id="283" r:id="rId11"/>
    <p:sldId id="284" r:id="rId12"/>
    <p:sldId id="264" r:id="rId13"/>
    <p:sldId id="266" r:id="rId14"/>
    <p:sldId id="275" r:id="rId15"/>
    <p:sldId id="276" r:id="rId16"/>
    <p:sldId id="277" r:id="rId17"/>
    <p:sldId id="267" r:id="rId18"/>
    <p:sldId id="268" r:id="rId19"/>
    <p:sldId id="285" r:id="rId20"/>
    <p:sldId id="269" r:id="rId21"/>
    <p:sldId id="270" r:id="rId22"/>
    <p:sldId id="271" r:id="rId23"/>
    <p:sldId id="272" r:id="rId24"/>
    <p:sldId id="273" r:id="rId25"/>
    <p:sldId id="286" r:id="rId26"/>
    <p:sldId id="27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19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2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10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7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11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2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26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0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14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4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3371-C9C1-4A16-908D-A21E0CFD92CC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53E3-E573-400E-88FF-0C79A9E789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96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2276872"/>
            <a:ext cx="5725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Preliminary </a:t>
            </a:r>
            <a:r>
              <a:rPr lang="it-IT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for long </a:t>
            </a:r>
            <a:r>
              <a:rPr lang="it-IT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EEE</a:t>
            </a:r>
          </a:p>
          <a:p>
            <a:endParaRPr lang="it-IT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F.Riggi</a:t>
            </a:r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Dept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of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Astronomy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Catania</a:t>
            </a:r>
            <a:endParaRPr lang="it-IT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32913" y="6482320"/>
            <a:ext cx="3582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EEE Meeting, 16 Novembre 2016</a:t>
            </a:r>
            <a:endParaRPr lang="it-IT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187624" y="3154035"/>
            <a:ext cx="633670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5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7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role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the EEE network in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130" y="1196752"/>
            <a:ext cx="90928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trategies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searching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●   </a:t>
            </a:r>
            <a:r>
              <a:rPr lang="it-IT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single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telescopes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Single rate = 10-40 Hz from site to site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Spurious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rate in 1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window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~1 Hz (10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too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high!!)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single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2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track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events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Single rate = 10-40 Hz,   2tracks rate: 0.01 - 0.1 Hz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Spurious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rate in 1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-4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Hz (100-1000/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still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high)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2track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telescopes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2tracks rate = 0.01 - 0.1 Hz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Spurious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rate in 1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-5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Hz (0.01 - 1 /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showers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cluster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telescopes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Shower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rate: 0.001 -  0.04 Hz (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depending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 cluster and S/N ratio)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Spurious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rate in 1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10-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Hz  (0.001 - 0.01/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     </a:t>
            </a:r>
          </a:p>
        </p:txBody>
      </p:sp>
    </p:spTree>
    <p:extLst>
      <p:ext uri="{BB962C8B-B14F-4D97-AF65-F5344CB8AC3E}">
        <p14:creationId xmlns:p14="http://schemas.microsoft.com/office/powerpoint/2010/main" val="25341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7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role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the EEE network in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130" y="1196752"/>
            <a:ext cx="90928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trategies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searching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●   </a:t>
            </a:r>
            <a:r>
              <a:rPr lang="it-IT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single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telescopes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Single rate = 10-40 Hz from site to site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Spurious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rate in 1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window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~1 Hz (10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too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high!!)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single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2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track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events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Single rate = 10-40 Hz,   2tracks rate: 0.01 - 0.1 Hz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Spurious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rate in 1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-4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Hz (100-1000/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still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high)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2track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telescopes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2tracks rate = 0.01 - 0.1 Hz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Spurious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rate in 1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-5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Hz (0.01 - 1 /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showers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cluster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telescopes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Shower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rate: 0.001 -  0.04 Hz (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depending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 cluster and S/N ratio)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Spurious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rate in 1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10-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Hz  (0.001 - 0.01/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151324" y="4823597"/>
            <a:ext cx="8712967" cy="1663682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6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EEE Cluster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50817"/>
              </p:ext>
            </p:extLst>
          </p:nvPr>
        </p:nvGraphicFramePr>
        <p:xfrm>
          <a:off x="395536" y="1196753"/>
          <a:ext cx="8424935" cy="540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696"/>
                <a:gridCol w="1829338"/>
                <a:gridCol w="1645526"/>
                <a:gridCol w="1440160"/>
                <a:gridCol w="936104"/>
                <a:gridCol w="792088"/>
                <a:gridCol w="216023"/>
              </a:tblGrid>
              <a:tr h="828646">
                <a:tc>
                  <a:txBody>
                    <a:bodyPr/>
                    <a:lstStyle/>
                    <a:p>
                      <a:r>
                        <a:rPr lang="it-IT" dirty="0" smtClean="0"/>
                        <a:t>Site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Approx.Distance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between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telescopes</a:t>
                      </a:r>
                      <a:r>
                        <a:rPr lang="it-IT" dirty="0" smtClean="0"/>
                        <a:t> (m)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Time </a:t>
                      </a:r>
                      <a:r>
                        <a:rPr lang="it-IT" dirty="0" err="1" smtClean="0"/>
                        <a:t>window</a:t>
                      </a:r>
                      <a:r>
                        <a:rPr lang="it-IT" dirty="0" smtClean="0"/>
                        <a:t> (ns)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Overall</a:t>
                      </a:r>
                      <a:r>
                        <a:rPr lang="it-IT" dirty="0" smtClean="0"/>
                        <a:t> Rate</a:t>
                      </a:r>
                    </a:p>
                    <a:p>
                      <a:r>
                        <a:rPr lang="it-IT" dirty="0" smtClean="0"/>
                        <a:t>in time </a:t>
                      </a:r>
                      <a:r>
                        <a:rPr lang="it-IT" dirty="0" err="1" smtClean="0"/>
                        <a:t>window</a:t>
                      </a:r>
                      <a:r>
                        <a:rPr lang="it-IT" dirty="0" smtClean="0"/>
                        <a:t> (Hz)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Live time (</a:t>
                      </a:r>
                      <a:r>
                        <a:rPr lang="it-IT" dirty="0" err="1" smtClean="0"/>
                        <a:t>days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Net </a:t>
                      </a:r>
                      <a:r>
                        <a:rPr lang="it-IT" baseline="0" dirty="0" smtClean="0"/>
                        <a:t> Rate  per </a:t>
                      </a:r>
                      <a:r>
                        <a:rPr lang="it-IT" baseline="0" dirty="0" err="1" smtClean="0"/>
                        <a:t>day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1191">
                <a:tc>
                  <a:txBody>
                    <a:bodyPr/>
                    <a:lstStyle/>
                    <a:p>
                      <a:r>
                        <a:rPr lang="it-IT" dirty="0" smtClean="0"/>
                        <a:t>BOLO_0104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900-2100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0.0038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176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1191">
                <a:tc>
                  <a:txBody>
                    <a:bodyPr/>
                    <a:lstStyle/>
                    <a:p>
                      <a:r>
                        <a:rPr lang="it-IT" dirty="0" smtClean="0"/>
                        <a:t>CAGL_0102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-1400,1400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0.0017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474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1191">
                <a:tc>
                  <a:txBody>
                    <a:bodyPr/>
                    <a:lstStyle/>
                    <a:p>
                      <a:r>
                        <a:rPr lang="it-IT" dirty="0" smtClean="0"/>
                        <a:t>CATA_0102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-10000, 10000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0.0031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2.9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1191">
                <a:tc>
                  <a:txBody>
                    <a:bodyPr/>
                    <a:lstStyle/>
                    <a:p>
                      <a:r>
                        <a:rPr lang="it-IT" dirty="0" smtClean="0"/>
                        <a:t>CERN_0102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-350, 150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0.0417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3549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1191">
                <a:tc>
                  <a:txBody>
                    <a:bodyPr/>
                    <a:lstStyle/>
                    <a:p>
                      <a:r>
                        <a:rPr lang="it-IT" dirty="0" smtClean="0"/>
                        <a:t>FRAS_0203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-1500, 1500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0.0068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27.8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1191">
                <a:tc>
                  <a:txBody>
                    <a:bodyPr/>
                    <a:lstStyle/>
                    <a:p>
                      <a:r>
                        <a:rPr lang="it-IT" dirty="0" smtClean="0"/>
                        <a:t>GROS_0102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-1000,</a:t>
                      </a:r>
                      <a:r>
                        <a:rPr lang="it-IT" baseline="0" dirty="0" smtClean="0"/>
                        <a:t> 1000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0.0019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13.6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1191">
                <a:tc>
                  <a:txBody>
                    <a:bodyPr/>
                    <a:lstStyle/>
                    <a:p>
                      <a:r>
                        <a:rPr lang="it-IT" dirty="0" smtClean="0"/>
                        <a:t>LAQU_0102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-500, 500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0.0026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21191">
                <a:tc>
                  <a:txBody>
                    <a:bodyPr/>
                    <a:lstStyle/>
                    <a:p>
                      <a:r>
                        <a:rPr lang="it-IT" dirty="0" smtClean="0"/>
                        <a:t>SAVO_0102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1170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-5000, 5000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0.0272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353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10.7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21191">
                <a:tc>
                  <a:txBody>
                    <a:bodyPr/>
                    <a:lstStyle/>
                    <a:p>
                      <a:r>
                        <a:rPr lang="it-IT" dirty="0" smtClean="0"/>
                        <a:t>TORI_0304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1070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-7000, 7000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0.0412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12.2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21191">
                <a:tc>
                  <a:txBody>
                    <a:bodyPr/>
                    <a:lstStyle/>
                    <a:p>
                      <a:r>
                        <a:rPr lang="it-IT" dirty="0" smtClean="0"/>
                        <a:t>VIAR_0102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-10000, 10000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0.0113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Distribution of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distances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cluster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sites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40983"/>
              </p:ext>
            </p:extLst>
          </p:nvPr>
        </p:nvGraphicFramePr>
        <p:xfrm>
          <a:off x="251520" y="970957"/>
          <a:ext cx="8640962" cy="549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42"/>
                <a:gridCol w="785542"/>
                <a:gridCol w="785542"/>
                <a:gridCol w="785542"/>
                <a:gridCol w="785542"/>
                <a:gridCol w="785542"/>
                <a:gridCol w="785542"/>
                <a:gridCol w="785542"/>
                <a:gridCol w="785542"/>
                <a:gridCol w="785542"/>
                <a:gridCol w="785542"/>
              </a:tblGrid>
              <a:tr h="48530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BOLO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CAGL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CATA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CERN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FRAS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GROS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LAQU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SAVO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TORI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VIAR</a:t>
                      </a:r>
                      <a:endParaRPr lang="it-IT" sz="1400" dirty="0"/>
                    </a:p>
                  </a:txBody>
                  <a:tcPr/>
                </a:tc>
              </a:tr>
              <a:tr h="48530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BOLO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530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CAGL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530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CATA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530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CERN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B050"/>
                          </a:solidFill>
                        </a:rPr>
                        <a:t>450</a:t>
                      </a:r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B050"/>
                          </a:solidFill>
                        </a:rPr>
                        <a:t>835</a:t>
                      </a:r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B050"/>
                          </a:solidFill>
                        </a:rPr>
                        <a:t>1200</a:t>
                      </a:r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8530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FRAS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B050"/>
                          </a:solidFill>
                        </a:rPr>
                        <a:t>725</a:t>
                      </a:r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530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GROS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B050"/>
                          </a:solidFill>
                        </a:rPr>
                        <a:t>558</a:t>
                      </a:r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530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LAQU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B050"/>
                          </a:solidFill>
                        </a:rPr>
                        <a:t>720</a:t>
                      </a:r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8530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SAVO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B050"/>
                          </a:solidFill>
                        </a:rPr>
                        <a:t>285</a:t>
                      </a:r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8530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TORI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B050"/>
                          </a:solidFill>
                        </a:rPr>
                        <a:t>180</a:t>
                      </a:r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48530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VIAR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B050"/>
                          </a:solidFill>
                        </a:rPr>
                        <a:t>425</a:t>
                      </a:r>
                      <a:endParaRPr lang="it-IT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-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663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S/N ratio over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Riggi\Documents\inprogress\Cosmici\EEE_longbaseline_correlations\CERN_0102_Diff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4200"/>
            <a:ext cx="2916792" cy="19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iggi\Documents\inprogress\Cosmici\EEE_longbaseline_correlations\BOLO_0102_Diff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71" y="980728"/>
            <a:ext cx="2813273" cy="19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Riggi\Documents\inprogress\Cosmici\EEE_longbaseline_correlations\CAGL_0102_DiffTi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6" y="2901873"/>
            <a:ext cx="2813273" cy="19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Riggi\Documents\inprogress\Cosmici\EEE_longbaseline_correlations\CATA_0102_DiffTi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95" y="4786893"/>
            <a:ext cx="2779650" cy="18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Riggi\Documents\inprogress\Cosmici\EEE_longbaseline_correlations\FRAS_0203_DiffTim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58" y="2833003"/>
            <a:ext cx="2813273" cy="19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Riggi\Documents\inprogress\Cosmici\EEE_longbaseline_correlations\LAQU_0102_DiffTim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61" y="993320"/>
            <a:ext cx="2709069" cy="18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Riggi\Documents\inprogress\Cosmici\EEE_longbaseline_correlations\SAVO_0102_DiffTim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6" y="4763381"/>
            <a:ext cx="2784484" cy="189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Riggi\Documents\inprogress\Cosmici\EEE_longbaseline_correlations\TORI_0304_DiffTim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62" y="4894840"/>
            <a:ext cx="2620690" cy="17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iggi\Documents\inprogress\Cosmici\EEE_longbaseline_correlations\Figure\GROS_0102_DiffTim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07" y="2962995"/>
            <a:ext cx="2844784" cy="19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 descr="C:\Users\Riggi\Documents\inprogress\Cosmici\EEE_longbaseline_correlations\CERN_0102_Diff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44200"/>
            <a:ext cx="3977163" cy="27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iggi\Documents\inprogress\Cosmici\EEE_longbaseline_correlations\BOLO_0102_Diff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46263"/>
            <a:ext cx="3677369" cy="24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51520" y="11663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691680" y="1268760"/>
            <a:ext cx="0" cy="2077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968699" y="1268760"/>
            <a:ext cx="0" cy="2077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672014" y="3556130"/>
            <a:ext cx="0" cy="20223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840000" y="3556130"/>
            <a:ext cx="0" cy="20223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944664" y="1042188"/>
            <a:ext cx="5220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●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Selected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window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telescope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●  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 relative angle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showers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and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track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the moment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7914" y="4579219"/>
            <a:ext cx="6206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●  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Build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difference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spectra</a:t>
            </a:r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●  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Estimate  of common live time</a:t>
            </a:r>
          </a:p>
          <a:p>
            <a:r>
              <a:rPr lang="it-I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with a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granularity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5 minutes</a:t>
            </a:r>
          </a:p>
          <a:p>
            <a:r>
              <a:rPr lang="it-I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(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thanks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Francesco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Noferini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help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!)</a:t>
            </a:r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C:\Users\Riggi\Documents\inprogress\Cosmici\EEE_longbaseline_correlations\CERN_0102-BOLO_0104_dif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59"/>
            <a:ext cx="4068452" cy="27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1166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Typical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difference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spectra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clusters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Riggi\Documents\inprogress\Cosmici\EEE_longbaseline_correlations\CERN_0102-BOLO_0104_diff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58993"/>
            <a:ext cx="3648261" cy="247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83668" y="4471557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difference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spectra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clusters, for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various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windows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(10 s, 1 s, …. 1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/d(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Delta_t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 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Frequency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coincidence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CERN_0102 – BOLO_0104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correlation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iggi\Documents\inprogress\Cosmici\EEE_longbaseline_correlations\CERN_0102-BOLO_0104_frequ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5232893" cy="35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940152" y="1484784"/>
            <a:ext cx="2304256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450 km </a:t>
            </a:r>
            <a:r>
              <a:rPr lang="it-IT" sz="2000" b="1" dirty="0" err="1" smtClean="0">
                <a:solidFill>
                  <a:schemeClr val="bg1"/>
                </a:solidFill>
              </a:rPr>
              <a:t>distance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94.6 </a:t>
            </a:r>
            <a:r>
              <a:rPr lang="it-IT" sz="2000" b="1" dirty="0" err="1" smtClean="0">
                <a:solidFill>
                  <a:schemeClr val="bg1"/>
                </a:solidFill>
              </a:rPr>
              <a:t>days</a:t>
            </a:r>
            <a:r>
              <a:rPr lang="it-IT" sz="2000" b="1" dirty="0" smtClean="0">
                <a:solidFill>
                  <a:schemeClr val="bg1"/>
                </a:solidFill>
              </a:rPr>
              <a:t> live time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7726" y="5013176"/>
            <a:ext cx="76793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1 </a:t>
            </a:r>
            <a:r>
              <a:rPr lang="it-IT" sz="2000" b="1" dirty="0" err="1" smtClean="0">
                <a:solidFill>
                  <a:schemeClr val="bg1"/>
                </a:solidFill>
              </a:rPr>
              <a:t>ms</a:t>
            </a:r>
            <a:endParaRPr lang="it-IT" sz="2000" b="1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>
            <a:stCxn id="7" idx="0"/>
          </p:cNvCxnSpPr>
          <p:nvPr/>
        </p:nvCxnSpPr>
        <p:spPr>
          <a:xfrm flipV="1">
            <a:off x="1091691" y="4437112"/>
            <a:ext cx="167941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763688" y="5227929"/>
            <a:ext cx="93610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10 </a:t>
            </a:r>
            <a:r>
              <a:rPr lang="it-IT" sz="2000" b="1" dirty="0" err="1" smtClean="0">
                <a:solidFill>
                  <a:schemeClr val="bg1"/>
                </a:solidFill>
              </a:rPr>
              <a:t>ms</a:t>
            </a:r>
            <a:endParaRPr lang="it-IT" sz="2000" b="1" dirty="0">
              <a:solidFill>
                <a:schemeClr val="bg1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2120468" y="4437112"/>
            <a:ext cx="41985" cy="79081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CERN_0102 – CAGL_0102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40152" y="1484784"/>
            <a:ext cx="2664296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835 km </a:t>
            </a:r>
            <a:r>
              <a:rPr lang="it-IT" sz="2000" b="1" dirty="0" err="1" smtClean="0">
                <a:solidFill>
                  <a:schemeClr val="bg1"/>
                </a:solidFill>
              </a:rPr>
              <a:t>distance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125.6  </a:t>
            </a:r>
            <a:r>
              <a:rPr lang="it-IT" sz="2000" b="1" dirty="0" err="1" smtClean="0">
                <a:solidFill>
                  <a:schemeClr val="bg1"/>
                </a:solidFill>
              </a:rPr>
              <a:t>days</a:t>
            </a:r>
            <a:r>
              <a:rPr lang="it-IT" sz="2000" b="1" dirty="0" smtClean="0">
                <a:solidFill>
                  <a:schemeClr val="bg1"/>
                </a:solidFill>
              </a:rPr>
              <a:t> live time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Riggi\Documents\inprogress\Cosmici\EEE_longbaseline_correlations\CERN_0102-CAGL_0102_frequ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9837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CERN_0102 – CATA_0102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40152" y="1484784"/>
            <a:ext cx="2664296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1200  km </a:t>
            </a:r>
            <a:r>
              <a:rPr lang="it-IT" sz="2000" b="1" dirty="0" err="1" smtClean="0">
                <a:solidFill>
                  <a:schemeClr val="bg1"/>
                </a:solidFill>
              </a:rPr>
              <a:t>distance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 74.7 </a:t>
            </a:r>
            <a:r>
              <a:rPr lang="it-IT" sz="2000" b="1" dirty="0" err="1" smtClean="0">
                <a:solidFill>
                  <a:schemeClr val="bg1"/>
                </a:solidFill>
              </a:rPr>
              <a:t>days</a:t>
            </a:r>
            <a:r>
              <a:rPr lang="it-IT" sz="2000" b="1" dirty="0" smtClean="0">
                <a:solidFill>
                  <a:schemeClr val="bg1"/>
                </a:solidFill>
              </a:rPr>
              <a:t> live time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Riggi\Documents\inprogress\Cosmici\EEE_longbaseline_correlations\Figure\CERN_0102-CATA_0102_frequ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4944"/>
            <a:ext cx="5020819" cy="34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processes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long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correlations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43701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Photodisintegration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cosmic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nuclei in the solar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(GZ-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it-IT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09670" y="2083348"/>
            <a:ext cx="4254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Calculations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occurrence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nuclei and of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separation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carried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out in the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past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various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- </a:t>
            </a:r>
            <a:r>
              <a:rPr lang="it-IT" dirty="0" err="1" smtClean="0">
                <a:solidFill>
                  <a:srgbClr val="C00000"/>
                </a:solidFill>
              </a:rPr>
              <a:t>Epele</a:t>
            </a:r>
            <a:r>
              <a:rPr lang="it-IT" dirty="0" smtClean="0">
                <a:solidFill>
                  <a:srgbClr val="C00000"/>
                </a:solidFill>
              </a:rPr>
              <a:t> et al, 1999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- Medina-Tanco &amp; Watson, 1999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- La </a:t>
            </a:r>
            <a:r>
              <a:rPr lang="it-IT" dirty="0" smtClean="0">
                <a:solidFill>
                  <a:srgbClr val="C00000"/>
                </a:solidFill>
              </a:rPr>
              <a:t>Rocca &amp; </a:t>
            </a:r>
            <a:r>
              <a:rPr lang="it-IT" dirty="0" err="1" smtClean="0">
                <a:solidFill>
                  <a:srgbClr val="C00000"/>
                </a:solidFill>
              </a:rPr>
              <a:t>Riggi</a:t>
            </a:r>
            <a:r>
              <a:rPr lang="it-IT" dirty="0" smtClean="0">
                <a:solidFill>
                  <a:srgbClr val="C00000"/>
                </a:solidFill>
              </a:rPr>
              <a:t>, </a:t>
            </a:r>
            <a:r>
              <a:rPr lang="it-IT" dirty="0" smtClean="0">
                <a:solidFill>
                  <a:srgbClr val="C00000"/>
                </a:solidFill>
              </a:rPr>
              <a:t>2006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- </a:t>
            </a:r>
            <a:r>
              <a:rPr lang="it-IT" dirty="0" err="1" smtClean="0">
                <a:solidFill>
                  <a:srgbClr val="C00000"/>
                </a:solidFill>
              </a:rPr>
              <a:t>Fujwara</a:t>
            </a:r>
            <a:r>
              <a:rPr lang="it-IT" dirty="0" smtClean="0">
                <a:solidFill>
                  <a:srgbClr val="C00000"/>
                </a:solidFill>
              </a:rPr>
              <a:t> et al, 2006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- </a:t>
            </a:r>
            <a:r>
              <a:rPr lang="it-IT" dirty="0" err="1" smtClean="0">
                <a:solidFill>
                  <a:srgbClr val="C00000"/>
                </a:solidFill>
              </a:rPr>
              <a:t>Lafebre</a:t>
            </a:r>
            <a:r>
              <a:rPr lang="it-IT" dirty="0" smtClean="0">
                <a:solidFill>
                  <a:srgbClr val="C00000"/>
                </a:solidFill>
              </a:rPr>
              <a:t> et al, 2008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94561" y="5249226"/>
            <a:ext cx="6853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Estimated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&lt;&lt; 1  (10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?)</a:t>
            </a:r>
          </a:p>
          <a:p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However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large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uncertainties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estimates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due to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various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251520" y="5589240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5" y="2003085"/>
            <a:ext cx="4454736" cy="286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CERN_0102 – FRAS_0203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40152" y="1484784"/>
            <a:ext cx="2304256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725 km </a:t>
            </a:r>
            <a:r>
              <a:rPr lang="it-IT" sz="2000" b="1" dirty="0" err="1" smtClean="0">
                <a:solidFill>
                  <a:schemeClr val="bg1"/>
                </a:solidFill>
              </a:rPr>
              <a:t>distance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65.5  </a:t>
            </a:r>
            <a:r>
              <a:rPr lang="it-IT" sz="2000" b="1" dirty="0" err="1" smtClean="0">
                <a:solidFill>
                  <a:schemeClr val="bg1"/>
                </a:solidFill>
              </a:rPr>
              <a:t>days</a:t>
            </a:r>
            <a:r>
              <a:rPr lang="it-IT" sz="2000" b="1" dirty="0" smtClean="0">
                <a:solidFill>
                  <a:schemeClr val="bg1"/>
                </a:solidFill>
              </a:rPr>
              <a:t> live time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iggi\Documents\inprogress\Cosmici\EEE_longbaseline_correlations\CERN_0102-FRAS_0203_frequ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1813"/>
            <a:ext cx="4999682" cy="33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CERN_0102 – GROS_0102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40152" y="1484784"/>
            <a:ext cx="2304256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560 km </a:t>
            </a:r>
            <a:r>
              <a:rPr lang="it-IT" sz="2000" b="1" dirty="0" err="1" smtClean="0">
                <a:solidFill>
                  <a:schemeClr val="bg1"/>
                </a:solidFill>
              </a:rPr>
              <a:t>distance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26.7  </a:t>
            </a:r>
            <a:r>
              <a:rPr lang="it-IT" sz="2000" b="1" dirty="0" err="1" smtClean="0">
                <a:solidFill>
                  <a:schemeClr val="bg1"/>
                </a:solidFill>
              </a:rPr>
              <a:t>days</a:t>
            </a:r>
            <a:r>
              <a:rPr lang="it-IT" sz="2000" b="1" dirty="0" smtClean="0">
                <a:solidFill>
                  <a:schemeClr val="bg1"/>
                </a:solidFill>
              </a:rPr>
              <a:t> live time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Riggi\Documents\inprogress\Cosmici\EEE_longbaseline_correlations\CERN_0102-GROS_0102_frequ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9164"/>
            <a:ext cx="4822452" cy="32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CERN_0102 – LAQU_0102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40152" y="1484784"/>
            <a:ext cx="2304256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720 km </a:t>
            </a:r>
            <a:r>
              <a:rPr lang="it-IT" sz="2000" b="1" dirty="0" err="1" smtClean="0">
                <a:solidFill>
                  <a:schemeClr val="bg1"/>
                </a:solidFill>
              </a:rPr>
              <a:t>distance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66.7  </a:t>
            </a:r>
            <a:r>
              <a:rPr lang="it-IT" sz="2000" b="1" dirty="0" err="1" smtClean="0">
                <a:solidFill>
                  <a:schemeClr val="bg1"/>
                </a:solidFill>
              </a:rPr>
              <a:t>days</a:t>
            </a:r>
            <a:r>
              <a:rPr lang="it-IT" sz="2000" b="1" dirty="0" smtClean="0">
                <a:solidFill>
                  <a:schemeClr val="bg1"/>
                </a:solidFill>
              </a:rPr>
              <a:t> live time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Riggi\Documents\inprogress\Cosmici\EEE_longbaseline_correlations\CERN_0102-LAQU_0102_frequ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945955" cy="33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CERN_0102 – SAVO_0102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40152" y="1484784"/>
            <a:ext cx="2448272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285 km </a:t>
            </a:r>
            <a:r>
              <a:rPr lang="it-IT" sz="2000" b="1" dirty="0" err="1" smtClean="0">
                <a:solidFill>
                  <a:schemeClr val="bg1"/>
                </a:solidFill>
              </a:rPr>
              <a:t>distance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 108.6  </a:t>
            </a:r>
            <a:r>
              <a:rPr lang="it-IT" sz="2000" b="1" dirty="0" err="1" smtClean="0">
                <a:solidFill>
                  <a:schemeClr val="bg1"/>
                </a:solidFill>
              </a:rPr>
              <a:t>days</a:t>
            </a:r>
            <a:r>
              <a:rPr lang="it-IT" sz="2000" b="1" dirty="0" smtClean="0">
                <a:solidFill>
                  <a:schemeClr val="bg1"/>
                </a:solidFill>
              </a:rPr>
              <a:t> live time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Riggi\Documents\inprogress\Cosmici\EEE_longbaseline_correlations\CERN_0102-SAVO_0102_frequ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1401"/>
            <a:ext cx="4984377" cy="338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CERN_0102 – TORI_0304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40152" y="1484784"/>
            <a:ext cx="2304256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180 km </a:t>
            </a:r>
            <a:r>
              <a:rPr lang="it-IT" sz="2000" b="1" dirty="0" err="1" smtClean="0">
                <a:solidFill>
                  <a:schemeClr val="bg1"/>
                </a:solidFill>
              </a:rPr>
              <a:t>distance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86.4  </a:t>
            </a:r>
            <a:r>
              <a:rPr lang="it-IT" sz="2000" b="1" dirty="0" err="1" smtClean="0">
                <a:solidFill>
                  <a:schemeClr val="bg1"/>
                </a:solidFill>
              </a:rPr>
              <a:t>days</a:t>
            </a:r>
            <a:r>
              <a:rPr lang="it-IT" sz="2000" b="1" dirty="0" smtClean="0">
                <a:solidFill>
                  <a:schemeClr val="bg1"/>
                </a:solidFill>
              </a:rPr>
              <a:t> live time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Riggi\Documents\inprogress\Cosmici\EEE_longbaseline_correlations\CERN_0102-TORI_0304_frequ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129631" cy="34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CERN_0102 – VIAR_0102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40152" y="1484784"/>
            <a:ext cx="2304256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425  km </a:t>
            </a:r>
            <a:r>
              <a:rPr lang="it-IT" sz="2000" b="1" dirty="0" err="1" smtClean="0">
                <a:solidFill>
                  <a:schemeClr val="bg1"/>
                </a:solidFill>
              </a:rPr>
              <a:t>distance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103.2 </a:t>
            </a:r>
            <a:r>
              <a:rPr lang="it-IT" sz="2000" b="1" dirty="0" err="1" smtClean="0">
                <a:solidFill>
                  <a:schemeClr val="bg1"/>
                </a:solidFill>
              </a:rPr>
              <a:t>days</a:t>
            </a:r>
            <a:r>
              <a:rPr lang="it-IT" sz="2000" b="1" dirty="0" smtClean="0">
                <a:solidFill>
                  <a:schemeClr val="bg1"/>
                </a:solidFill>
              </a:rPr>
              <a:t> live time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Riggi\Documents\inprogress\Cosmici\EEE_longbaseline_correlations\Figure\CERN_0102-VIAR_0102_frequ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6" y="1459384"/>
            <a:ext cx="4764385" cy="32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Outlook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130" y="1196752"/>
            <a:ext cx="8913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nalysis of long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EEE cluster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progress 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●   CERN- (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site)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analyzed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( 9 of 45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combinations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 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Relative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distances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probed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 far: from 180 to 835 km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Overall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tatistics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roughly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corresponding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574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days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live time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No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clear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evidence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 far of time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to be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done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●    Analysis of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remaining</a:t>
            </a:r>
            <a:r>
              <a:rPr lang="it-IT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cluster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combinations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●    Estimate of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upper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limit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any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78" y="2091980"/>
            <a:ext cx="4135437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87371" y="11473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processes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long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correlations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143701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Production of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independent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showers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originating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from a single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primary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85416" y="245776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 quantitative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estimation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 far</a:t>
            </a:r>
            <a:endParaRPr lang="it-IT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1130" y="1196752"/>
            <a:ext cx="8913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single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shower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extremely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high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extending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over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hundreds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km ?</a:t>
            </a:r>
          </a:p>
          <a:p>
            <a:endParaRPr lang="it-IT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Likely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uled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out by negative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Auger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Observatory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(50 x 60 km wide) </a:t>
            </a:r>
            <a:endParaRPr lang="it-IT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1" y="2780928"/>
            <a:ext cx="4492783" cy="336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87371" y="11473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processes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long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correlations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Experimental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searches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 far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5321" y="1157371"/>
            <a:ext cx="89133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Observation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exploited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by a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few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experiments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LAAS (Japan)</a:t>
            </a:r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Large Area Air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Shower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experiment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a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Japanese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array with a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few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(10 )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scintillators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coincidence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5-10 m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with relative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distances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0.1 - 1000 km.</a:t>
            </a:r>
          </a:p>
          <a:p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decade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observations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shown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some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enhancement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small relative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excess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due to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CHICOS (USA)</a:t>
            </a: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 educational network  with 60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(2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scintillators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coincidence</a:t>
            </a:r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site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3 m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with relative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distances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50 km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Some small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excess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time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difference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&lt; 10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microseconds</a:t>
            </a:r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a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17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months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taking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CZELTA (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Czeh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Republic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 educational network with  5 </a:t>
            </a:r>
            <a:r>
              <a:rPr lang="it-IT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(3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scintillators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10 m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long baseline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with the ALTA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Canada (7200 km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 No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a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few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collecting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time</a:t>
            </a:r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from LAAS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experiment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144687"/>
            <a:ext cx="7560840" cy="510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99792" y="1844824"/>
            <a:ext cx="8640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&lt; 1 km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32240" y="1808447"/>
            <a:ext cx="8640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 1 km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52192" y="4149080"/>
            <a:ext cx="107173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150 km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659830" y="4149080"/>
            <a:ext cx="122453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~ 1000 km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from CHICOS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experiment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19" y="2924944"/>
            <a:ext cx="48291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" y="1124744"/>
            <a:ext cx="3717901" cy="265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48544" y="3812138"/>
            <a:ext cx="244827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Distribution of </a:t>
            </a:r>
            <a:r>
              <a:rPr lang="it-IT" dirty="0" err="1" smtClean="0">
                <a:solidFill>
                  <a:schemeClr val="bg1"/>
                </a:solidFill>
              </a:rPr>
              <a:t>sites</a:t>
            </a:r>
            <a:r>
              <a:rPr lang="it-IT" dirty="0" smtClean="0">
                <a:solidFill>
                  <a:schemeClr val="bg1"/>
                </a:solidFill>
              </a:rPr>
              <a:t> in the CHICOS array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15816" y="5835989"/>
            <a:ext cx="244827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Some trigger </a:t>
            </a:r>
            <a:r>
              <a:rPr lang="it-IT" dirty="0" err="1" smtClean="0">
                <a:solidFill>
                  <a:schemeClr val="bg1"/>
                </a:solidFill>
              </a:rPr>
              <a:t>pair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excess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at</a:t>
            </a:r>
            <a:r>
              <a:rPr lang="it-IT" dirty="0" smtClean="0">
                <a:solidFill>
                  <a:schemeClr val="bg1"/>
                </a:solidFill>
              </a:rPr>
              <a:t> small time </a:t>
            </a:r>
            <a:r>
              <a:rPr lang="it-IT" dirty="0" err="1" smtClean="0">
                <a:solidFill>
                  <a:schemeClr val="bg1"/>
                </a:solidFill>
              </a:rPr>
              <a:t>difference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from CZELTA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experiment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372200" y="3732232"/>
            <a:ext cx="244827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Distribution of </a:t>
            </a:r>
            <a:r>
              <a:rPr lang="it-IT" dirty="0" err="1" smtClean="0">
                <a:solidFill>
                  <a:schemeClr val="bg1"/>
                </a:solidFill>
              </a:rPr>
              <a:t>sites</a:t>
            </a:r>
            <a:r>
              <a:rPr lang="it-IT" dirty="0" smtClean="0">
                <a:solidFill>
                  <a:schemeClr val="bg1"/>
                </a:solidFill>
              </a:rPr>
              <a:t> in the CZELTA array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66" y="1131907"/>
            <a:ext cx="5557838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7845"/>
            <a:ext cx="3382144" cy="25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4508431"/>
            <a:ext cx="6410325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26805" y="3862100"/>
            <a:ext cx="244827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 </a:t>
            </a:r>
            <a:r>
              <a:rPr lang="it-IT" dirty="0" err="1" smtClean="0">
                <a:solidFill>
                  <a:schemeClr val="bg1"/>
                </a:solidFill>
              </a:rPr>
              <a:t>typical</a:t>
            </a:r>
            <a:r>
              <a:rPr lang="it-IT" dirty="0" smtClean="0">
                <a:solidFill>
                  <a:schemeClr val="bg1"/>
                </a:solidFill>
              </a:rPr>
              <a:t> station of the CZELTA array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805" y="5404588"/>
            <a:ext cx="2448272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Correlation</a:t>
            </a:r>
            <a:r>
              <a:rPr lang="it-IT" dirty="0" smtClean="0">
                <a:solidFill>
                  <a:schemeClr val="bg1"/>
                </a:solidFill>
              </a:rPr>
              <a:t> with detectors </a:t>
            </a:r>
            <a:r>
              <a:rPr lang="it-IT" dirty="0" err="1" smtClean="0">
                <a:solidFill>
                  <a:schemeClr val="bg1"/>
                </a:solidFill>
              </a:rPr>
              <a:t>located</a:t>
            </a:r>
            <a:r>
              <a:rPr lang="it-IT" dirty="0" smtClean="0">
                <a:solidFill>
                  <a:schemeClr val="bg1"/>
                </a:solidFill>
              </a:rPr>
              <a:t> in US/Canada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3" name="Connettore 2 2"/>
          <p:cNvCxnSpPr>
            <a:stCxn id="11" idx="3"/>
          </p:cNvCxnSpPr>
          <p:nvPr/>
        </p:nvCxnSpPr>
        <p:spPr>
          <a:xfrm flipV="1">
            <a:off x="2475077" y="5661248"/>
            <a:ext cx="584755" cy="2050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3059832" y="5229200"/>
            <a:ext cx="5616624" cy="53455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1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6632"/>
            <a:ext cx="7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role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the EEE network in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130" y="1196752"/>
            <a:ext cx="89133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EEE sparse array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could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play a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role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context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●   Large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distributed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over a large area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Relative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distances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 to 1200 km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Large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statistics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collected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 far and more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the future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Time and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orientation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muons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●  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showers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already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identified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(clusters)</a:t>
            </a: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467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1291</Words>
  <Application>Microsoft Office PowerPoint</Application>
  <PresentationFormat>Presentazione su schermo (4:3)</PresentationFormat>
  <Paragraphs>281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Riggi</dc:creator>
  <cp:lastModifiedBy>Riggi</cp:lastModifiedBy>
  <cp:revision>79</cp:revision>
  <dcterms:created xsi:type="dcterms:W3CDTF">2016-10-20T10:18:02Z</dcterms:created>
  <dcterms:modified xsi:type="dcterms:W3CDTF">2016-11-16T08:18:26Z</dcterms:modified>
</cp:coreProperties>
</file>