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08" r:id="rId2"/>
    <p:sldId id="256" r:id="rId3"/>
    <p:sldId id="295" r:id="rId4"/>
    <p:sldId id="300" r:id="rId5"/>
    <p:sldId id="299" r:id="rId6"/>
    <p:sldId id="263" r:id="rId7"/>
    <p:sldId id="301" r:id="rId8"/>
    <p:sldId id="266" r:id="rId9"/>
    <p:sldId id="265" r:id="rId10"/>
    <p:sldId id="259" r:id="rId11"/>
    <p:sldId id="258" r:id="rId12"/>
    <p:sldId id="307" r:id="rId13"/>
    <p:sldId id="279" r:id="rId14"/>
    <p:sldId id="298" r:id="rId15"/>
    <p:sldId id="291" r:id="rId16"/>
    <p:sldId id="304" r:id="rId17"/>
    <p:sldId id="281" r:id="rId18"/>
    <p:sldId id="268" r:id="rId19"/>
    <p:sldId id="282" r:id="rId20"/>
    <p:sldId id="305" r:id="rId21"/>
    <p:sldId id="283" r:id="rId22"/>
    <p:sldId id="285" r:id="rId23"/>
    <p:sldId id="274" r:id="rId24"/>
    <p:sldId id="277" r:id="rId25"/>
    <p:sldId id="306" r:id="rId26"/>
    <p:sldId id="275" r:id="rId27"/>
    <p:sldId id="276" r:id="rId28"/>
  </p:sldIdLst>
  <p:sldSz cx="9144000" cy="6858000" type="screen4x3"/>
  <p:notesSz cx="7010400" cy="939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75" autoAdjust="0"/>
  </p:normalViewPr>
  <p:slideViewPr>
    <p:cSldViewPr>
      <p:cViewPr varScale="1">
        <p:scale>
          <a:sx n="70" d="100"/>
          <a:sy n="70" d="100"/>
        </p:scale>
        <p:origin x="14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71532"/>
          </a:xfrm>
          <a:prstGeom prst="rect">
            <a:avLst/>
          </a:prstGeom>
        </p:spPr>
        <p:txBody>
          <a:bodyPr vert="horz" lIns="93753" tIns="46877" rIns="93753" bIns="468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71532"/>
          </a:xfrm>
          <a:prstGeom prst="rect">
            <a:avLst/>
          </a:prstGeom>
        </p:spPr>
        <p:txBody>
          <a:bodyPr vert="horz" lIns="93753" tIns="46877" rIns="93753" bIns="46877" rtlCol="0"/>
          <a:lstStyle>
            <a:lvl1pPr algn="r">
              <a:defRPr sz="1200"/>
            </a:lvl1pPr>
          </a:lstStyle>
          <a:p>
            <a:fld id="{26AACF9E-A784-46A4-87D6-1CCBAE54CF3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0650" y="1174750"/>
            <a:ext cx="4229100" cy="3171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53" tIns="46877" rIns="93753" bIns="468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522787"/>
            <a:ext cx="5608320" cy="3700463"/>
          </a:xfrm>
          <a:prstGeom prst="rect">
            <a:avLst/>
          </a:prstGeom>
        </p:spPr>
        <p:txBody>
          <a:bodyPr vert="horz" lIns="93753" tIns="46877" rIns="93753" bIns="468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6469"/>
            <a:ext cx="3037840" cy="471531"/>
          </a:xfrm>
          <a:prstGeom prst="rect">
            <a:avLst/>
          </a:prstGeom>
        </p:spPr>
        <p:txBody>
          <a:bodyPr vert="horz" lIns="93753" tIns="46877" rIns="93753" bIns="468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26469"/>
            <a:ext cx="3037840" cy="471531"/>
          </a:xfrm>
          <a:prstGeom prst="rect">
            <a:avLst/>
          </a:prstGeom>
        </p:spPr>
        <p:txBody>
          <a:bodyPr vert="horz" lIns="93753" tIns="46877" rIns="93753" bIns="46877" rtlCol="0" anchor="b"/>
          <a:lstStyle>
            <a:lvl1pPr algn="r">
              <a:defRPr sz="1200"/>
            </a:lvl1pPr>
          </a:lstStyle>
          <a:p>
            <a:fld id="{B5A1A49C-8D44-4B28-A2AB-EF64217A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6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2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534"/>
            <a:r>
              <a:rPr lang="it-IT" dirty="0">
                <a:cs typeface="Times New Roman" panose="02020603050405020304" pitchFamily="18" charset="0"/>
              </a:rPr>
              <a:t>(v</a:t>
            </a:r>
            <a:r>
              <a:rPr lang="it-IT" baseline="-25000" dirty="0">
                <a:cs typeface="Times New Roman" panose="02020603050405020304" pitchFamily="18" charset="0"/>
              </a:rPr>
              <a:t>cable</a:t>
            </a:r>
            <a:r>
              <a:rPr lang="it-IT" dirty="0">
                <a:cs typeface="Times New Roman" panose="02020603050405020304" pitchFamily="18" charset="0"/>
              </a:rPr>
              <a:t> =0,66c </a:t>
            </a:r>
            <a:r>
              <a:rPr lang="it-IT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el-GR" dirty="0">
                <a:cs typeface="Times New Roman" panose="02020603050405020304" pitchFamily="18" charset="0"/>
              </a:rPr>
              <a:t>Δ</a:t>
            </a:r>
            <a:r>
              <a:rPr lang="it-IT" dirty="0">
                <a:cs typeface="Times New Roman" panose="02020603050405020304" pitchFamily="18" charset="0"/>
              </a:rPr>
              <a:t>t = </a:t>
            </a:r>
            <a:r>
              <a:rPr lang="it-IT" dirty="0">
                <a:solidFill>
                  <a:srgbClr val="0033CC"/>
                </a:solidFill>
                <a:cs typeface="Times New Roman" panose="02020603050405020304" pitchFamily="18" charset="0"/>
              </a:rPr>
              <a:t>15.9 ns </a:t>
            </a:r>
            <a:r>
              <a:rPr lang="it-IT" dirty="0">
                <a:cs typeface="Times New Roman" panose="02020603050405020304" pitchFamily="18" charset="0"/>
              </a:rPr>
              <a:t>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1A49C-8D44-4B28-A2AB-EF64217AB9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B58F8C-342A-445D-AE89-8E59C73A6717}" type="datetimeFigureOut">
              <a:rPr lang="it-IT" smtClean="0"/>
              <a:t>24/09/2018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29316"/>
            <a:ext cx="5312182" cy="563464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000" dirty="0">
                <a:latin typeface="Avenir Book"/>
                <a:cs typeface="Avenir Book"/>
              </a:rPr>
              <a:t>The </a:t>
            </a: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DAQ</a:t>
            </a:r>
            <a:r>
              <a:rPr lang="en-US" sz="2000" dirty="0">
                <a:latin typeface="Avenir Book"/>
                <a:cs typeface="Avenir Book"/>
              </a:rPr>
              <a:t> system makes use of </a:t>
            </a: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VME</a:t>
            </a:r>
            <a:r>
              <a:rPr lang="en-US" sz="2000" dirty="0">
                <a:latin typeface="Avenir Book"/>
                <a:cs typeface="Avenir Book"/>
              </a:rPr>
              <a:t> standards and the DAQ program is </a:t>
            </a:r>
            <a:r>
              <a:rPr lang="en-US" sz="2000" u="sng" dirty="0" err="1">
                <a:latin typeface="Avenir Book"/>
                <a:cs typeface="Avenir Book"/>
              </a:rPr>
              <a:t>LabView</a:t>
            </a:r>
            <a:r>
              <a:rPr lang="en-US" sz="2000" dirty="0">
                <a:latin typeface="Avenir Book"/>
                <a:cs typeface="Avenir Book"/>
              </a:rPr>
              <a:t> based and runs on a PC connected to the VME crate by means of a CAEN USB-VME bridge</a:t>
            </a:r>
          </a:p>
          <a:p>
            <a:pPr>
              <a:buFont typeface="Wingdings" charset="2"/>
              <a:buChar char="Ø"/>
            </a:pPr>
            <a:endParaRPr lang="en-US" sz="1000" dirty="0">
              <a:latin typeface="Avenir Book"/>
              <a:cs typeface="Avenir Book"/>
            </a:endParaRPr>
          </a:p>
          <a:p>
            <a:pPr>
              <a:buFont typeface="Wingdings" charset="2"/>
              <a:buChar char="Ø"/>
            </a:pPr>
            <a:r>
              <a:rPr lang="en-US" sz="2000" dirty="0">
                <a:latin typeface="Avenir Book"/>
                <a:cs typeface="Avenir Book"/>
              </a:rPr>
              <a:t>Each event acquired must be provided with the relative </a:t>
            </a:r>
            <a:r>
              <a:rPr lang="en-US" sz="2000" b="1" dirty="0" smtClean="0">
                <a:solidFill>
                  <a:srgbClr val="4BACC6"/>
                </a:solidFill>
                <a:latin typeface="Avenir Book"/>
                <a:cs typeface="Avenir Book"/>
              </a:rPr>
              <a:t>timestamp</a:t>
            </a:r>
            <a:r>
              <a:rPr lang="en-US" sz="2000" dirty="0">
                <a:latin typeface="Avenir Book"/>
                <a:cs typeface="Avenir Book"/>
              </a:rPr>
              <a:t>; this is given by a Global Positioning System (</a:t>
            </a: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GPS</a:t>
            </a:r>
            <a:r>
              <a:rPr lang="en-US" sz="2000" dirty="0">
                <a:latin typeface="Avenir Book"/>
                <a:cs typeface="Avenir Book"/>
              </a:rPr>
              <a:t>) VME module integrated in the system and readout by the DAQ program</a:t>
            </a:r>
          </a:p>
          <a:p>
            <a:pPr>
              <a:buFont typeface="Wingdings" charset="2"/>
              <a:buChar char="Ø"/>
            </a:pPr>
            <a:endParaRPr lang="en-US" sz="1000" dirty="0">
              <a:latin typeface="Avenir Book"/>
              <a:cs typeface="Avenir Book"/>
            </a:endParaRPr>
          </a:p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New</a:t>
            </a:r>
            <a:r>
              <a:rPr lang="en-US" sz="2000" dirty="0">
                <a:latin typeface="Avenir Book"/>
                <a:cs typeface="Avenir Book"/>
              </a:rPr>
              <a:t> card integrating </a:t>
            </a:r>
            <a:r>
              <a:rPr lang="en-US" sz="2000" dirty="0" smtClean="0">
                <a:latin typeface="Avenir Book"/>
                <a:cs typeface="Avenir Book"/>
              </a:rPr>
              <a:t>the trigger card with</a:t>
            </a:r>
            <a:r>
              <a:rPr lang="en-US" sz="2000" dirty="0" smtClean="0">
                <a:latin typeface="Avenir Book"/>
                <a:cs typeface="Avenir Book"/>
              </a:rPr>
              <a:t> the GPS receiver for timing application</a:t>
            </a:r>
            <a:endParaRPr lang="en-US" sz="1000" dirty="0">
              <a:latin typeface="Avenir Book"/>
              <a:cs typeface="Avenir Book"/>
            </a:endParaRPr>
          </a:p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Pressure</a:t>
            </a:r>
            <a:r>
              <a:rPr lang="en-US" sz="2000" dirty="0">
                <a:latin typeface="Avenir Book"/>
                <a:cs typeface="Avenir Book"/>
              </a:rPr>
              <a:t> and </a:t>
            </a: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temperature</a:t>
            </a:r>
            <a:r>
              <a:rPr lang="en-US" sz="2000" dirty="0">
                <a:latin typeface="Avenir Book"/>
                <a:cs typeface="Avenir Book"/>
              </a:rPr>
              <a:t> sensors recorded by DAQ</a:t>
            </a:r>
          </a:p>
          <a:p>
            <a:pPr>
              <a:buFont typeface="Wingdings" charset="2"/>
              <a:buChar char="Ø"/>
            </a:pPr>
            <a:endParaRPr lang="en-US" sz="1000" dirty="0">
              <a:latin typeface="Avenir Book"/>
              <a:cs typeface="Avenir Book"/>
            </a:endParaRPr>
          </a:p>
          <a:p>
            <a:pPr>
              <a:buFont typeface="Wingdings" charset="2"/>
              <a:buChar char="Ø"/>
            </a:pPr>
            <a:r>
              <a:rPr lang="en-US" sz="2000" dirty="0">
                <a:latin typeface="Avenir Book"/>
                <a:cs typeface="Avenir Book"/>
              </a:rPr>
              <a:t>Independent</a:t>
            </a:r>
            <a:r>
              <a:rPr lang="en-US" sz="2000" b="1" dirty="0">
                <a:solidFill>
                  <a:srgbClr val="31859C"/>
                </a:solidFill>
                <a:latin typeface="Avenir Book"/>
                <a:cs typeface="Avenir Book"/>
              </a:rPr>
              <a:t> </a:t>
            </a:r>
            <a:r>
              <a:rPr lang="en-US" sz="2000" b="1" dirty="0">
                <a:solidFill>
                  <a:srgbClr val="4BACC6"/>
                </a:solidFill>
                <a:latin typeface="Avenir Book"/>
                <a:cs typeface="Avenir Book"/>
              </a:rPr>
              <a:t>gas</a:t>
            </a:r>
            <a:r>
              <a:rPr lang="en-US" sz="2000" dirty="0">
                <a:latin typeface="Avenir Book"/>
                <a:cs typeface="Avenir Book"/>
              </a:rPr>
              <a:t> control system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44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Avenir Book"/>
                <a:cs typeface="Avenir Book"/>
              </a:rPr>
              <a:t>Main features of EEE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3427" y="1906153"/>
            <a:ext cx="3461727" cy="23078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54577" y="5018233"/>
            <a:ext cx="2377863" cy="1939159"/>
            <a:chOff x="6743565" y="4918841"/>
            <a:chExt cx="2377863" cy="1939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1" t="8244" r="5165" b="1860"/>
            <a:stretch/>
          </p:blipFill>
          <p:spPr>
            <a:xfrm>
              <a:off x="6743565" y="4918841"/>
              <a:ext cx="2310002" cy="193915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992245" y="4999015"/>
              <a:ext cx="212918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/>
                <a:t>GPS timestamp resolution &lt;15 ns</a:t>
              </a:r>
              <a:endParaRPr lang="en-US" sz="9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1520" y="24879"/>
            <a:ext cx="9505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Nel caso si volessero usare delle slide dalla presentazione di Rimini, si potrebbe aggiornare la foto della scheda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770" y="301852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cap="small" dirty="0"/>
              <a:t>The Trigger-GPS board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6" t="7003" r="22788" b="6517"/>
          <a:stretch/>
        </p:blipFill>
        <p:spPr>
          <a:xfrm rot="3187664">
            <a:off x="195253" y="5670079"/>
            <a:ext cx="1678139" cy="11940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t="10081" r="30333" b="24952"/>
          <a:stretch/>
        </p:blipFill>
        <p:spPr>
          <a:xfrm>
            <a:off x="320482" y="4088040"/>
            <a:ext cx="1392185" cy="14246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t="22242" r="22232" b="14551"/>
          <a:stretch/>
        </p:blipFill>
        <p:spPr>
          <a:xfrm>
            <a:off x="239912" y="1390600"/>
            <a:ext cx="1553326" cy="135669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81322" y="1605716"/>
            <a:ext cx="2946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GPS </a:t>
            </a:r>
          </a:p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12667" y="4315628"/>
            <a:ext cx="2946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Trigger </a:t>
            </a:r>
          </a:p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it-IT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083658" y="5758186"/>
            <a:ext cx="2946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GPS </a:t>
            </a:r>
          </a:p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it-IT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3557109" y="4187442"/>
            <a:ext cx="1781730" cy="6667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985392" y="2682934"/>
            <a:ext cx="1353447" cy="11127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3372412" y="4471138"/>
            <a:ext cx="1966427" cy="15437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" y="2891298"/>
            <a:ext cx="1975397" cy="10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233722" y="2822192"/>
            <a:ext cx="2946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Clock distributor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4201416" y="3795654"/>
            <a:ext cx="1137423" cy="152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4438" r="7430" b="1252"/>
          <a:stretch/>
        </p:blipFill>
        <p:spPr>
          <a:xfrm rot="5400000">
            <a:off x="5072117" y="2638224"/>
            <a:ext cx="3820314" cy="2933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8496"/>
            <a:ext cx="7246732" cy="40050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3196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small" dirty="0"/>
              <a:t>The EEE experiment and its trigger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r="1660" b="43910"/>
          <a:stretch/>
        </p:blipFill>
        <p:spPr>
          <a:xfrm>
            <a:off x="1115616" y="4642017"/>
            <a:ext cx="637312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692696"/>
            <a:ext cx="5012929" cy="27705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3196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cap="small" dirty="0"/>
              <a:t>The EEE experiment and its trigger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t="1" r="-1112" b="-1822"/>
          <a:stretch/>
        </p:blipFill>
        <p:spPr>
          <a:xfrm>
            <a:off x="107504" y="3390728"/>
            <a:ext cx="5256584" cy="3460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4700" y="4770349"/>
            <a:ext cx="3537780" cy="156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400" b="0"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it-IT" sz="1600" dirty="0" smtClean="0"/>
              <a:t>A 6-fold </a:t>
            </a:r>
            <a:r>
              <a:rPr lang="en-US" altLang="it-IT" sz="1600" dirty="0"/>
              <a:t>coincidence (within a 500 </a:t>
            </a:r>
            <a:r>
              <a:rPr lang="en-US" altLang="it-IT" sz="1600" dirty="0" smtClean="0"/>
              <a:t>ns window) of </a:t>
            </a:r>
            <a:r>
              <a:rPr lang="en-US" sz="1600" dirty="0" smtClean="0"/>
              <a:t>the </a:t>
            </a:r>
            <a:r>
              <a:rPr lang="en-US" sz="1600" dirty="0"/>
              <a:t>OR-signals from both FRONT-END cards of the 3 MRPCs, generates the data acquisition </a:t>
            </a:r>
            <a:r>
              <a:rPr lang="en-US" sz="1600" b="1" dirty="0" smtClean="0"/>
              <a:t>Trigger</a:t>
            </a:r>
          </a:p>
        </p:txBody>
      </p:sp>
    </p:spTree>
    <p:extLst>
      <p:ext uri="{BB962C8B-B14F-4D97-AF65-F5344CB8AC3E}">
        <p14:creationId xmlns:p14="http://schemas.microsoft.com/office/powerpoint/2010/main" val="30089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" r="12500"/>
          <a:stretch/>
        </p:blipFill>
        <p:spPr>
          <a:xfrm>
            <a:off x="827584" y="798712"/>
            <a:ext cx="7488832" cy="6302696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-22222" y="334346"/>
            <a:ext cx="7884368" cy="586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 The Module </a:t>
            </a:r>
            <a:r>
              <a:rPr lang="it-IT" dirty="0" smtClean="0"/>
              <a:t>Block </a:t>
            </a:r>
            <a:r>
              <a:rPr lang="it-IT" dirty="0"/>
              <a:t>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0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1811" r="36414" b="31182"/>
          <a:stretch/>
        </p:blipFill>
        <p:spPr>
          <a:xfrm>
            <a:off x="2129430" y="1158944"/>
            <a:ext cx="6887246" cy="5686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519" y="1531244"/>
            <a:ext cx="6000277" cy="10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400" b="0"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dirty="0" smtClean="0"/>
              <a:t>The </a:t>
            </a:r>
            <a:r>
              <a:rPr lang="en-US" sz="1600" dirty="0"/>
              <a:t>trigger unit </a:t>
            </a:r>
            <a:r>
              <a:rPr lang="en-US" sz="1600" dirty="0" smtClean="0"/>
              <a:t>performs </a:t>
            </a:r>
            <a:r>
              <a:rPr lang="en-US" sz="1600" dirty="0"/>
              <a:t>the </a:t>
            </a:r>
            <a:r>
              <a:rPr lang="en-US" sz="1600" dirty="0" smtClean="0"/>
              <a:t>count values of </a:t>
            </a:r>
            <a:r>
              <a:rPr lang="en-US" sz="1600" dirty="0"/>
              <a:t>the </a:t>
            </a:r>
            <a:r>
              <a:rPr lang="en-US" sz="1600" dirty="0" smtClean="0"/>
              <a:t>triple (Trigger) chambers coincidences, the 3 doubles, the 3 single, and 6-</a:t>
            </a:r>
            <a:r>
              <a:rPr lang="en-US" altLang="it-IT" sz="1600" dirty="0" smtClean="0"/>
              <a:t>FRONT-END outputs for testing purpose (efficiency measurements)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11560" y="465673"/>
            <a:ext cx="7884368" cy="586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/>
              <a:t>The Trigger UNIT</a:t>
            </a:r>
          </a:p>
        </p:txBody>
      </p:sp>
    </p:spTree>
    <p:extLst>
      <p:ext uri="{BB962C8B-B14F-4D97-AF65-F5344CB8AC3E}">
        <p14:creationId xmlns:p14="http://schemas.microsoft.com/office/powerpoint/2010/main" val="12338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4786" y="7269242"/>
            <a:ext cx="0" cy="1029733"/>
          </a:xfrm>
          <a:prstGeom prst="line">
            <a:avLst/>
          </a:prstGeom>
          <a:ln w="19050">
            <a:solidFill>
              <a:srgbClr val="002060"/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9592" y="568650"/>
            <a:ext cx="465188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28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it-IT" dirty="0"/>
              <a:t>The GPS Interface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114" y="906976"/>
            <a:ext cx="8008278" cy="830997"/>
          </a:xfrm>
          <a:prstGeom prst="rect">
            <a:avLst/>
          </a:prstGeom>
          <a:ln w="28575">
            <a:noFill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300"/>
            </a:lvl1pPr>
          </a:lstStyle>
          <a:p>
            <a:pPr marL="342900" indent="-342900">
              <a:buSzPct val="70000"/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342900" indent="-342900">
              <a:buSzPct val="70000"/>
              <a:buFont typeface="Wingdings" panose="05000000000000000000" pitchFamily="2" charset="2"/>
              <a:buChar char="Ø"/>
            </a:pPr>
            <a:r>
              <a:rPr lang="en-US" sz="1600" dirty="0" smtClean="0"/>
              <a:t>The </a:t>
            </a:r>
            <a:r>
              <a:rPr lang="en-US" sz="1600" dirty="0"/>
              <a:t>GPS unit feeds both the TDCs with its clock disciplined to the </a:t>
            </a:r>
            <a:r>
              <a:rPr lang="en-US" sz="1600" dirty="0" smtClean="0"/>
              <a:t>one </a:t>
            </a:r>
            <a:r>
              <a:rPr lang="en-US" sz="1600" dirty="0"/>
              <a:t>pulse per second signal (1PPS) to synchronize the TDCs internal </a:t>
            </a:r>
            <a:r>
              <a:rPr lang="en-US" sz="1600" dirty="0" smtClean="0"/>
              <a:t>counters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79512" y="1836113"/>
            <a:ext cx="4569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At each 1PPS pulse the TDCs internal counters are reset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655" y="2519028"/>
            <a:ext cx="432333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Every time an event trigger occurs, the module feeds into each TDC a signal and the TDC stamps its time. </a:t>
            </a:r>
            <a:r>
              <a:rPr lang="en-US" sz="1600" u="sng" dirty="0"/>
              <a:t>The </a:t>
            </a:r>
            <a:r>
              <a:rPr lang="en-US" sz="1600" b="1" u="sng" dirty="0"/>
              <a:t>absolute time </a:t>
            </a:r>
            <a:r>
              <a:rPr lang="en-US" sz="1600" u="sng" dirty="0"/>
              <a:t>of an event is built as the </a:t>
            </a:r>
            <a:r>
              <a:rPr lang="en-US" sz="1600" b="1" u="sng" dirty="0"/>
              <a:t>TDCs event time plus the GPS timestamp for each 1PPS</a:t>
            </a:r>
            <a:r>
              <a:rPr lang="en-US" sz="1600" u="sng" dirty="0"/>
              <a:t>.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9" t="1812" r="2448" b="35845"/>
          <a:stretch/>
        </p:blipFill>
        <p:spPr>
          <a:xfrm>
            <a:off x="4319464" y="1930415"/>
            <a:ext cx="4645024" cy="38028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840" y="4221088"/>
            <a:ext cx="46388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400" b="0"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dirty="0" smtClean="0"/>
              <a:t>The </a:t>
            </a:r>
            <a:r>
              <a:rPr lang="en-US" sz="1600" dirty="0" err="1"/>
              <a:t>LabView</a:t>
            </a:r>
            <a:r>
              <a:rPr lang="en-US" sz="1600" dirty="0"/>
              <a:t> </a:t>
            </a:r>
            <a:r>
              <a:rPr lang="en-US" sz="1600" dirty="0" smtClean="0"/>
              <a:t>DAQ system directly sorts </a:t>
            </a:r>
            <a:r>
              <a:rPr lang="en-US" sz="1600" dirty="0"/>
              <a:t>out and </a:t>
            </a:r>
            <a:r>
              <a:rPr lang="en-US" sz="1600" dirty="0" smtClean="0"/>
              <a:t>puts </a:t>
            </a:r>
            <a:r>
              <a:rPr lang="en-US" sz="1600" dirty="0"/>
              <a:t>the data from the two TDCs </a:t>
            </a:r>
            <a:r>
              <a:rPr lang="en-US" sz="1600" dirty="0" smtClean="0"/>
              <a:t>into single events, reads </a:t>
            </a:r>
            <a:r>
              <a:rPr lang="en-US" sz="1600" dirty="0"/>
              <a:t>out the </a:t>
            </a:r>
            <a:r>
              <a:rPr lang="en-US" sz="1600" dirty="0" smtClean="0"/>
              <a:t>module </a:t>
            </a:r>
            <a:r>
              <a:rPr lang="en-US" sz="1600" dirty="0"/>
              <a:t>at appropriate times and insert the GPS </a:t>
            </a:r>
            <a:r>
              <a:rPr lang="en-US" sz="1600" dirty="0" smtClean="0"/>
              <a:t>time values </a:t>
            </a:r>
            <a:r>
              <a:rPr lang="en-US" sz="1600" dirty="0"/>
              <a:t>within the data stream at </a:t>
            </a:r>
            <a:r>
              <a:rPr lang="en-US" sz="1600" dirty="0" smtClean="0"/>
              <a:t>the correct record.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83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468" y="147329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small" dirty="0"/>
              <a:t>Time resolution for  the 1PPS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30" y="1087565"/>
            <a:ext cx="9120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  <a:defRPr sz="2300"/>
            </a:lvl1pPr>
          </a:lstStyle>
          <a:p>
            <a:pPr marL="0" indent="0">
              <a:buNone/>
            </a:pPr>
            <a:r>
              <a:rPr lang="it-IT" sz="1600" dirty="0" smtClean="0"/>
              <a:t>The </a:t>
            </a:r>
            <a:r>
              <a:rPr lang="it-IT" sz="1600" dirty="0"/>
              <a:t>Global Time Stamping R</a:t>
            </a:r>
            <a:r>
              <a:rPr lang="it-IT" sz="1600" dirty="0" smtClean="0"/>
              <a:t>esolution </a:t>
            </a:r>
            <a:r>
              <a:rPr lang="it-IT" sz="1600" dirty="0"/>
              <a:t>of the cosmic ray </a:t>
            </a:r>
            <a:r>
              <a:rPr lang="it-IT" sz="1600" dirty="0" smtClean="0"/>
              <a:t>event </a:t>
            </a:r>
            <a:r>
              <a:rPr lang="it-IT" sz="1600" dirty="0"/>
              <a:t>σ</a:t>
            </a:r>
            <a:r>
              <a:rPr lang="it-IT" sz="1600" baseline="-25000" dirty="0"/>
              <a:t>GTS</a:t>
            </a:r>
            <a:r>
              <a:rPr lang="it-IT" sz="1600" dirty="0"/>
              <a:t> should be the sum </a:t>
            </a:r>
            <a:r>
              <a:rPr lang="it-IT" sz="1600" dirty="0" smtClean="0"/>
              <a:t>of :</a:t>
            </a:r>
          </a:p>
          <a:p>
            <a:pPr>
              <a:lnSpc>
                <a:spcPct val="150000"/>
              </a:lnSpc>
            </a:pPr>
            <a:r>
              <a:rPr lang="it-IT" sz="1600" dirty="0" smtClean="0"/>
              <a:t>σ</a:t>
            </a:r>
            <a:r>
              <a:rPr lang="it-IT" sz="1600" baseline="-25000" dirty="0" smtClean="0"/>
              <a:t>HITS</a:t>
            </a:r>
            <a:r>
              <a:rPr lang="it-IT" sz="1600" dirty="0" smtClean="0"/>
              <a:t>, which </a:t>
            </a:r>
            <a:r>
              <a:rPr lang="it-IT" sz="1600" dirty="0"/>
              <a:t>depends on  the signals from </a:t>
            </a:r>
            <a:r>
              <a:rPr lang="it-IT" sz="1600" dirty="0" smtClean="0"/>
              <a:t> MRPCs  </a:t>
            </a:r>
            <a:r>
              <a:rPr lang="it-IT" sz="1600" dirty="0"/>
              <a:t>and </a:t>
            </a:r>
            <a:r>
              <a:rPr lang="it-IT" sz="1600" dirty="0" smtClean="0"/>
              <a:t>on TDC </a:t>
            </a:r>
            <a:r>
              <a:rPr lang="it-IT" sz="1600" dirty="0"/>
              <a:t>resolution (100 ps</a:t>
            </a:r>
            <a:r>
              <a:rPr lang="it-IT" sz="16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it-IT" sz="1600" dirty="0" smtClean="0"/>
              <a:t>σ</a:t>
            </a:r>
            <a:r>
              <a:rPr lang="it-IT" sz="1600" baseline="-25000" dirty="0" smtClean="0"/>
              <a:t>1PPS</a:t>
            </a:r>
            <a:r>
              <a:rPr lang="it-IT" sz="1600" dirty="0" smtClean="0"/>
              <a:t>, time </a:t>
            </a:r>
            <a:r>
              <a:rPr lang="it-IT" sz="1600" dirty="0"/>
              <a:t>resolution</a:t>
            </a:r>
            <a:r>
              <a:rPr lang="it-IT" sz="1600" dirty="0" smtClean="0"/>
              <a:t> </a:t>
            </a:r>
            <a:r>
              <a:rPr lang="it-IT" sz="1600" dirty="0"/>
              <a:t>for </a:t>
            </a:r>
            <a:r>
              <a:rPr lang="it-IT" sz="1600" dirty="0" smtClean="0"/>
              <a:t>1PPS:          </a:t>
            </a:r>
            <a:r>
              <a:rPr lang="it-IT" sz="1600" b="1" dirty="0" smtClean="0"/>
              <a:t>σ</a:t>
            </a:r>
            <a:r>
              <a:rPr lang="it-IT" sz="1600" b="1" baseline="-25000" dirty="0" smtClean="0"/>
              <a:t>GTS</a:t>
            </a:r>
            <a:r>
              <a:rPr lang="it-IT" sz="1600" b="1" baseline="30000" dirty="0" smtClean="0"/>
              <a:t>2 </a:t>
            </a:r>
            <a:r>
              <a:rPr lang="it-IT" sz="1600" b="1" dirty="0" smtClean="0"/>
              <a:t>= σ</a:t>
            </a:r>
            <a:r>
              <a:rPr lang="it-IT" sz="1600" b="1" baseline="-25000" dirty="0" smtClean="0"/>
              <a:t>HITS</a:t>
            </a:r>
            <a:r>
              <a:rPr lang="it-IT" sz="1600" b="1" baseline="30000" dirty="0" smtClean="0"/>
              <a:t>2 </a:t>
            </a:r>
            <a:r>
              <a:rPr lang="it-IT" sz="1600" b="1" dirty="0" smtClean="0"/>
              <a:t>+ σ</a:t>
            </a:r>
            <a:r>
              <a:rPr lang="it-IT" sz="1600" b="1" baseline="-25000" dirty="0" smtClean="0"/>
              <a:t>1PPS</a:t>
            </a:r>
            <a:r>
              <a:rPr lang="it-IT" sz="1600" b="1" baseline="30000" dirty="0" smtClean="0"/>
              <a:t>2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-1402907" y="6020075"/>
            <a:ext cx="254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2057" y="5341270"/>
                <a:ext cx="8390423" cy="1830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/>
                  <a:t>The difference between the signals from the </a:t>
                </a:r>
                <a:r>
                  <a:rPr lang="it-IT" sz="1600" b="1" dirty="0" smtClean="0">
                    <a:solidFill>
                      <a:srgbClr val="0070C0"/>
                    </a:solidFill>
                  </a:rPr>
                  <a:t>reference module </a:t>
                </a:r>
                <a:r>
                  <a:rPr lang="it-IT" sz="1600" dirty="0"/>
                  <a:t>1PPS</a:t>
                </a:r>
                <a:r>
                  <a:rPr lang="it-IT" sz="1600" baseline="-25000" dirty="0">
                    <a:solidFill>
                      <a:srgbClr val="0070C0"/>
                    </a:solidFill>
                  </a:rPr>
                  <a:t>ref</a:t>
                </a:r>
                <a:r>
                  <a:rPr lang="it-IT" sz="16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it-IT" sz="1600" dirty="0" smtClean="0"/>
                  <a:t>and from the other modules </a:t>
                </a:r>
                <a:r>
                  <a:rPr lang="it-IT" sz="1600" dirty="0"/>
                  <a:t>1PPS</a:t>
                </a:r>
                <a:r>
                  <a:rPr lang="it-IT" sz="1600" b="1" baseline="-25000" dirty="0">
                    <a:solidFill>
                      <a:srgbClr val="FF0000"/>
                    </a:solidFill>
                  </a:rPr>
                  <a:t>N.</a:t>
                </a:r>
                <a:r>
                  <a:rPr lang="it-IT" sz="1600" dirty="0" smtClean="0"/>
                  <a:t> was measured with an oscilloscope. </a:t>
                </a:r>
              </a:p>
              <a:p>
                <a:endParaRPr lang="it-IT" sz="1600" dirty="0"/>
              </a:p>
              <a:p>
                <a:r>
                  <a:rPr lang="it-IT" sz="1600" b="1" dirty="0" smtClean="0"/>
                  <a:t>σ</a:t>
                </a:r>
                <a:r>
                  <a:rPr lang="el-GR" sz="1600" b="1" baseline="-25000" dirty="0" smtClean="0"/>
                  <a:t>Δ</a:t>
                </a:r>
                <a:r>
                  <a:rPr lang="it-IT" sz="1600" b="1" baseline="-25000" dirty="0" smtClean="0"/>
                  <a:t>1PPS</a:t>
                </a:r>
                <a:r>
                  <a:rPr lang="it-IT" sz="1600" b="1" baseline="30000" dirty="0" smtClean="0"/>
                  <a:t>2 </a:t>
                </a:r>
                <a:r>
                  <a:rPr lang="it-IT" sz="1600" b="1" dirty="0" smtClean="0"/>
                  <a:t> = σ</a:t>
                </a:r>
                <a:r>
                  <a:rPr lang="it-IT" sz="1600" b="1" baseline="-25000" dirty="0" smtClean="0"/>
                  <a:t>1PPS (</a:t>
                </a:r>
                <a:r>
                  <a:rPr lang="it-IT" sz="1600" b="1" baseline="-25000" dirty="0" smtClean="0">
                    <a:solidFill>
                      <a:srgbClr val="0070C0"/>
                    </a:solidFill>
                  </a:rPr>
                  <a:t>ref)</a:t>
                </a:r>
                <a:r>
                  <a:rPr lang="it-IT" sz="1600" b="1" baseline="30000" dirty="0" smtClean="0"/>
                  <a:t>2   </a:t>
                </a:r>
                <a:r>
                  <a:rPr lang="it-IT" sz="1600" b="1" dirty="0"/>
                  <a:t>+ </a:t>
                </a:r>
                <a:r>
                  <a:rPr lang="it-IT" sz="1600" b="1" dirty="0" smtClean="0"/>
                  <a:t>σ</a:t>
                </a:r>
                <a:r>
                  <a:rPr lang="it-IT" sz="1600" b="1" baseline="-25000" dirty="0" smtClean="0"/>
                  <a:t>1PPS </a:t>
                </a:r>
                <a:r>
                  <a:rPr lang="it-IT" sz="1600" b="1" baseline="-25000" dirty="0" smtClean="0">
                    <a:solidFill>
                      <a:srgbClr val="FF0000"/>
                    </a:solidFill>
                  </a:rPr>
                  <a:t>N.</a:t>
                </a:r>
                <a:r>
                  <a:rPr lang="it-IT" sz="1600" b="1" dirty="0" smtClean="0"/>
                  <a:t> </a:t>
                </a:r>
                <a:r>
                  <a:rPr lang="it-IT" sz="1600" b="1" baseline="30000" dirty="0" smtClean="0"/>
                  <a:t>2                      </a:t>
                </a:r>
                <a:r>
                  <a:rPr lang="it-IT" sz="1600" dirty="0" smtClean="0"/>
                  <a:t>          </a:t>
                </a:r>
                <a:r>
                  <a:rPr lang="it-IT" sz="1600" b="1" dirty="0" smtClean="0"/>
                  <a:t>σ</a:t>
                </a:r>
                <a:r>
                  <a:rPr lang="it-IT" sz="1600" b="1" baseline="-25000" dirty="0" smtClean="0"/>
                  <a:t>1PPS</a:t>
                </a:r>
                <a:r>
                  <a:rPr lang="it-IT" sz="1600" b="1" baseline="30000" dirty="0" smtClean="0"/>
                  <a:t> </a:t>
                </a:r>
                <a:r>
                  <a:rPr lang="it-IT" sz="16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dirty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l-GR" sz="2400" b="1" baseline="-25000" dirty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it-IT" sz="2400" b="1" i="1" baseline="-25000" dirty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sz="2400" b="1" i="1" baseline="-25000" dirty="0">
                            <a:latin typeface="Cambria Math" panose="02040503050406030204" pitchFamily="18" charset="0"/>
                          </a:rPr>
                          <m:t>𝑷𝑷𝑺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endParaRPr lang="en-US" sz="1600" dirty="0"/>
              </a:p>
              <a:p>
                <a:r>
                  <a:rPr lang="it-IT" sz="1600" b="1" dirty="0" smtClean="0"/>
                  <a:t> </a:t>
                </a:r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7" y="5341270"/>
                <a:ext cx="8390423" cy="1830566"/>
              </a:xfrm>
              <a:prstGeom prst="rect">
                <a:avLst/>
              </a:prstGeom>
              <a:blipFill rotWithShape="0">
                <a:blip r:embed="rId2"/>
                <a:stretch>
                  <a:fillRect l="-363" t="-1000" r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590410" y="7110137"/>
            <a:ext cx="397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it-IT" sz="2400" baseline="-25000" dirty="0" smtClean="0"/>
              <a:t>1PPS</a:t>
            </a:r>
            <a:r>
              <a:rPr lang="it-IT" sz="2400" dirty="0" smtClean="0"/>
              <a:t>   =   T</a:t>
            </a:r>
            <a:r>
              <a:rPr lang="it-IT" sz="2400" b="1" baseline="-25000" dirty="0"/>
              <a:t>1</a:t>
            </a:r>
            <a:r>
              <a:rPr lang="it-IT" sz="2400" b="1" baseline="-25000" dirty="0" smtClean="0"/>
              <a:t>PPS</a:t>
            </a:r>
            <a:r>
              <a:rPr lang="it-IT" sz="2400" b="1" baseline="-25000" dirty="0" smtClean="0">
                <a:solidFill>
                  <a:srgbClr val="5CA6D4"/>
                </a:solidFill>
              </a:rPr>
              <a:t>ref</a:t>
            </a:r>
            <a:r>
              <a:rPr lang="it-IT" sz="2400" b="1" dirty="0" smtClean="0"/>
              <a:t> - </a:t>
            </a:r>
            <a:r>
              <a:rPr lang="it-IT" sz="2400" dirty="0" smtClean="0"/>
              <a:t>T</a:t>
            </a:r>
            <a:r>
              <a:rPr lang="it-IT" sz="2400" b="1" baseline="-25000" dirty="0" smtClean="0"/>
              <a:t>1PPS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N.</a:t>
            </a:r>
            <a:endParaRPr lang="it-IT" sz="2400" b="1" baseline="-250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9087150" y="8152777"/>
            <a:ext cx="285179" cy="106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0" y="3019873"/>
            <a:ext cx="4456183" cy="2418326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85836" y="2050926"/>
            <a:ext cx="8606644" cy="2209508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it-IT" sz="1600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Time Stamp jitter </a:t>
            </a:r>
            <a:r>
              <a:rPr lang="el-GR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Δ</a:t>
            </a:r>
            <a:r>
              <a:rPr lang="it-IT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 </a:t>
            </a:r>
            <a:r>
              <a:rPr lang="it-IT" sz="1800" dirty="0" smtClean="0">
                <a:latin typeface="+mj-lt"/>
                <a:cs typeface="Times New Roman" panose="02020603050405020304" pitchFamily="18" charset="0"/>
              </a:rPr>
              <a:t>measurements  beetwen 2 different boards  with the aim of evaluate the 1</a:t>
            </a:r>
            <a:r>
              <a:rPr lang="it-IT" sz="1800" u="sng" dirty="0" smtClean="0">
                <a:latin typeface="+mj-lt"/>
                <a:cs typeface="Times New Roman" panose="02020603050405020304" pitchFamily="18" charset="0"/>
              </a:rPr>
              <a:t>PPS resolution</a:t>
            </a:r>
            <a:r>
              <a:rPr lang="it-IT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800" dirty="0" smtClean="0">
                <a:latin typeface="+mj-lt"/>
              </a:rPr>
              <a:t>σ</a:t>
            </a:r>
            <a:r>
              <a:rPr lang="it-IT" sz="1800" baseline="-25000" dirty="0" smtClean="0">
                <a:latin typeface="+mj-lt"/>
              </a:rPr>
              <a:t>PPS</a:t>
            </a:r>
            <a:r>
              <a:rPr lang="it-IT" sz="1800" dirty="0">
                <a:latin typeface="+mj-lt"/>
                <a:cs typeface="Times New Roman" panose="02020603050405020304" pitchFamily="18" charset="0"/>
              </a:rPr>
              <a:t> </a:t>
            </a:r>
            <a:endParaRPr lang="it-IT" sz="18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84" y="3709312"/>
            <a:ext cx="914778" cy="1450973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5642284" y="5112657"/>
            <a:ext cx="1636295" cy="1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42284" y="3286243"/>
            <a:ext cx="0" cy="1838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91925" y="3923764"/>
            <a:ext cx="184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t = t</a:t>
            </a:r>
            <a:r>
              <a:rPr lang="it-IT" baseline="-25000" dirty="0" smtClean="0"/>
              <a:t>PPS</a:t>
            </a:r>
            <a:r>
              <a:rPr lang="it-IT" baseline="-25000" dirty="0" smtClean="0">
                <a:solidFill>
                  <a:srgbClr val="00B050"/>
                </a:solidFill>
              </a:rPr>
              <a:t>1</a:t>
            </a:r>
            <a:r>
              <a:rPr lang="it-IT" dirty="0" smtClean="0"/>
              <a:t> – t</a:t>
            </a:r>
            <a:r>
              <a:rPr lang="it-IT" baseline="-25000" dirty="0" smtClean="0"/>
              <a:t>PPS</a:t>
            </a:r>
            <a:r>
              <a:rPr lang="it-IT" baseline="-25000" dirty="0" smtClean="0">
                <a:solidFill>
                  <a:srgbClr val="FF0000"/>
                </a:solidFill>
              </a:rPr>
              <a:t>2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t="6145" r="78556"/>
          <a:stretch/>
        </p:blipFill>
        <p:spPr>
          <a:xfrm>
            <a:off x="5292080" y="3704463"/>
            <a:ext cx="406589" cy="43860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287249" y="4970845"/>
            <a:ext cx="1035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entries</a:t>
            </a:r>
            <a:endParaRPr lang="en-US" sz="11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861673" y="2661673"/>
            <a:ext cx="88838" cy="1481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938874" y="4486314"/>
            <a:ext cx="288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50511" y="4413609"/>
            <a:ext cx="145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σ</a:t>
            </a:r>
            <a:r>
              <a:rPr lang="it-IT" baseline="-25000" dirty="0" smtClean="0"/>
              <a:t>PPS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423206" y="2663076"/>
            <a:ext cx="22477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51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3574" r="17310"/>
          <a:stretch/>
        </p:blipFill>
        <p:spPr>
          <a:xfrm>
            <a:off x="5868813" y="1007445"/>
            <a:ext cx="2390692" cy="29382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69" y="5278561"/>
            <a:ext cx="914778" cy="14509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69" y="1176037"/>
            <a:ext cx="5316673" cy="292769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altLang="en-US" sz="2400" u="sng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The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couple of boards are supply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in the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same VME crate </a:t>
            </a:r>
            <a:endParaRPr lang="en-US" altLang="en-US" sz="1900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1900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The couple of antenna are mounted on the roof above our laboratory, at a distant of 40 cm to the opposite ends of an </a:t>
            </a:r>
            <a:r>
              <a:rPr lang="en-US" altLang="en-US" sz="1900" dirty="0" err="1" smtClean="0">
                <a:solidFill>
                  <a:srgbClr val="000000"/>
                </a:solidFill>
                <a:cs typeface="Courier New" panose="02070309020205020404" pitchFamily="49" charset="0"/>
              </a:rPr>
              <a:t>alluminium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 arm. It is placed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far from walls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to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avoid any GNSS signal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reflections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1900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16 board </a:t>
            </a:r>
            <a:r>
              <a:rPr lang="it-IT" sz="1900" dirty="0">
                <a:solidFill>
                  <a:srgbClr val="000000"/>
                </a:solidFill>
                <a:cs typeface="Courier New" panose="02070309020205020404" pitchFamily="49" charset="0"/>
              </a:rPr>
              <a:t>tested</a:t>
            </a:r>
          </a:p>
          <a:p>
            <a:endParaRPr lang="it-IT" sz="2500" dirty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endParaRPr lang="it-IT" sz="1500" dirty="0">
              <a:cs typeface="Times New Roman" panose="02020603050405020304" pitchFamily="18" charset="0"/>
            </a:endParaRPr>
          </a:p>
          <a:p>
            <a:endParaRPr lang="it-IT" sz="1900" dirty="0" smtClean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926369" y="6681906"/>
            <a:ext cx="1636295" cy="1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926369" y="4855492"/>
            <a:ext cx="0" cy="1838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39312" y="5559063"/>
            <a:ext cx="184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t = t</a:t>
            </a:r>
            <a:r>
              <a:rPr lang="it-IT" baseline="-25000" dirty="0" smtClean="0"/>
              <a:t>PPS</a:t>
            </a:r>
            <a:r>
              <a:rPr lang="it-IT" baseline="-25000" dirty="0" smtClean="0">
                <a:solidFill>
                  <a:srgbClr val="00B050"/>
                </a:solidFill>
              </a:rPr>
              <a:t>1</a:t>
            </a:r>
            <a:r>
              <a:rPr lang="it-IT" dirty="0" smtClean="0"/>
              <a:t> – t</a:t>
            </a:r>
            <a:r>
              <a:rPr lang="it-IT" baseline="-25000" dirty="0" smtClean="0"/>
              <a:t>PPS</a:t>
            </a:r>
            <a:r>
              <a:rPr lang="it-IT" baseline="-25000" dirty="0" smtClean="0">
                <a:solidFill>
                  <a:srgbClr val="FF0000"/>
                </a:solidFill>
              </a:rPr>
              <a:t>2</a:t>
            </a:r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/>
          <a:srcRect t="6145" r="78556"/>
          <a:stretch/>
        </p:blipFill>
        <p:spPr>
          <a:xfrm>
            <a:off x="5576165" y="5104935"/>
            <a:ext cx="406589" cy="43860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7689612" y="6467924"/>
            <a:ext cx="1035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entries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4771645" y="4261711"/>
            <a:ext cx="244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Gps Antenna </a:t>
            </a:r>
            <a:r>
              <a:rPr lang="it-IT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784" y="4435881"/>
            <a:ext cx="244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Gps Antenna</a:t>
            </a:r>
            <a:r>
              <a:rPr lang="it-IT" b="1" dirty="0" smtClean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68913" y="1340768"/>
            <a:ext cx="1314845" cy="28551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3844" r="21268" b="2968"/>
          <a:stretch/>
        </p:blipFill>
        <p:spPr>
          <a:xfrm>
            <a:off x="2038262" y="4568685"/>
            <a:ext cx="2405192" cy="212525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6224956" y="6096936"/>
            <a:ext cx="288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36593" y="6024231"/>
            <a:ext cx="145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σ</a:t>
            </a:r>
            <a:r>
              <a:rPr lang="it-IT" baseline="-25000" dirty="0" smtClean="0"/>
              <a:t>PPS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762037" y="1707901"/>
            <a:ext cx="445321" cy="2848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25559" y="452862"/>
            <a:ext cx="1703159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2800" cap="sm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Set-up</a:t>
            </a:r>
          </a:p>
        </p:txBody>
      </p:sp>
    </p:spTree>
    <p:extLst>
      <p:ext uri="{BB962C8B-B14F-4D97-AF65-F5344CB8AC3E}">
        <p14:creationId xmlns:p14="http://schemas.microsoft.com/office/powerpoint/2010/main" val="11404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small" dirty="0"/>
              <a:t>The t</a:t>
            </a:r>
            <a:r>
              <a:rPr lang="en-US" sz="2800" cap="small" dirty="0" err="1"/>
              <a:t>est</a:t>
            </a:r>
            <a:r>
              <a:rPr lang="en-US" sz="2800" cap="small" dirty="0"/>
              <a:t> bench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3844" r="21268" b="2968"/>
          <a:stretch/>
        </p:blipFill>
        <p:spPr>
          <a:xfrm>
            <a:off x="1115616" y="1700808"/>
            <a:ext cx="5637212" cy="49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4755" y="5816297"/>
            <a:ext cx="3857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cs typeface="Times New Roman" panose="02020603050405020304" pitchFamily="18" charset="0"/>
              </a:rPr>
              <a:t>Corrected for the cables </a:t>
            </a:r>
            <a:r>
              <a:rPr lang="it-IT" sz="1200" dirty="0">
                <a:cs typeface="Times New Roman" panose="02020603050405020304" pitchFamily="18" charset="0"/>
              </a:rPr>
              <a:t>length </a:t>
            </a:r>
            <a:r>
              <a:rPr lang="it-IT" sz="1200" dirty="0" smtClean="0">
                <a:cs typeface="Times New Roman" panose="02020603050405020304" pitchFamily="18" charset="0"/>
              </a:rPr>
              <a:t>difference.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486986"/>
            <a:ext cx="833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difference between the signals from the </a:t>
            </a:r>
            <a:r>
              <a:rPr lang="it-IT" b="1" dirty="0">
                <a:solidFill>
                  <a:srgbClr val="0070C0"/>
                </a:solidFill>
              </a:rPr>
              <a:t>reference module </a:t>
            </a:r>
            <a:r>
              <a:rPr lang="it-IT" dirty="0"/>
              <a:t>1PPS</a:t>
            </a:r>
            <a:r>
              <a:rPr lang="it-IT" baseline="-25000" dirty="0">
                <a:solidFill>
                  <a:srgbClr val="0070C0"/>
                </a:solidFill>
              </a:rPr>
              <a:t>ref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/>
              <a:t>and from the other modules 1PPS</a:t>
            </a:r>
            <a:r>
              <a:rPr lang="it-IT" b="1" baseline="-25000" dirty="0">
                <a:solidFill>
                  <a:srgbClr val="FF0000"/>
                </a:solidFill>
              </a:rPr>
              <a:t>N.</a:t>
            </a:r>
            <a:r>
              <a:rPr lang="it-IT" dirty="0"/>
              <a:t> was measured with an oscilloscope.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936" y="1717674"/>
            <a:ext cx="346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</a:t>
            </a:r>
            <a:r>
              <a:rPr lang="it-IT" dirty="0" smtClean="0"/>
              <a:t>oard SN2005 – board SN2007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8127" r="51420" b="3175"/>
          <a:stretch/>
        </p:blipFill>
        <p:spPr>
          <a:xfrm>
            <a:off x="899592" y="2204864"/>
            <a:ext cx="5829811" cy="4336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65799" y="3411121"/>
                <a:ext cx="2532360" cy="514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b="1" dirty="0" smtClean="0"/>
                  <a:t>σ</a:t>
                </a:r>
                <a:r>
                  <a:rPr lang="it-IT" sz="1600" b="1" baseline="-25000" dirty="0"/>
                  <a:t>1PPS</a:t>
                </a:r>
                <a:r>
                  <a:rPr lang="it-IT" sz="1600" b="1" baseline="30000" dirty="0"/>
                  <a:t> </a:t>
                </a:r>
                <a:r>
                  <a:rPr lang="it-IT" sz="16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dirty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l-GR" sz="2000" b="1" baseline="-25000" dirty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it-IT" sz="2000" b="1" baseline="-25000" dirty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sz="2000" b="1" baseline="-25000" dirty="0">
                            <a:latin typeface="Cambria Math" panose="02040503050406030204" pitchFamily="18" charset="0"/>
                          </a:rPr>
                          <m:t>𝑷𝑷𝑺</m:t>
                        </m:r>
                        <m:r>
                          <m:rPr>
                            <m:nor/>
                          </m:rPr>
                          <a:rPr lang="en-US" sz="2000" b="1" baseline="-25000" dirty="0"/>
                          <m:t>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000" b="1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000" b="1" dirty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  <m:r>
                      <a:rPr lang="it-IT" sz="2000" b="0" i="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𝐧𝐬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799" y="3411121"/>
                <a:ext cx="2532360" cy="514949"/>
              </a:xfrm>
              <a:prstGeom prst="rect">
                <a:avLst/>
              </a:prstGeom>
              <a:blipFill rotWithShape="0">
                <a:blip r:embed="rId3"/>
                <a:stretch>
                  <a:fillRect l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5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6506" y="836712"/>
            <a:ext cx="9136855" cy="1538934"/>
          </a:xfrm>
        </p:spPr>
        <p:txBody>
          <a:bodyPr/>
          <a:lstStyle/>
          <a:p>
            <a:pPr algn="ctr"/>
            <a:r>
              <a:rPr lang="en-US" sz="3200" dirty="0" smtClean="0"/>
              <a:t>T</a:t>
            </a:r>
            <a:r>
              <a:rPr lang="en-US" sz="3200" cap="small" dirty="0" smtClean="0"/>
              <a:t>he</a:t>
            </a:r>
            <a:r>
              <a:rPr lang="en-US" sz="3200" dirty="0" smtClean="0"/>
              <a:t> </a:t>
            </a:r>
            <a:r>
              <a:rPr lang="en-US" sz="3200" dirty="0"/>
              <a:t>EEE P</a:t>
            </a:r>
            <a:r>
              <a:rPr lang="en-US" sz="3200" cap="small" dirty="0"/>
              <a:t>roject</a:t>
            </a:r>
            <a:r>
              <a:rPr lang="en-US" sz="3200" dirty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</a:t>
            </a:r>
            <a:r>
              <a:rPr lang="en-US" sz="3200" cap="small" dirty="0" smtClean="0"/>
              <a:t>rigger</a:t>
            </a:r>
            <a:r>
              <a:rPr lang="en-US" sz="3200" dirty="0" smtClean="0"/>
              <a:t>/GPS </a:t>
            </a:r>
            <a:r>
              <a:rPr lang="en-US" sz="3200" cap="small" dirty="0" smtClean="0"/>
              <a:t>unit</a:t>
            </a:r>
            <a:r>
              <a:rPr lang="en-US" sz="3200" dirty="0" smtClean="0"/>
              <a:t> P</a:t>
            </a:r>
            <a:r>
              <a:rPr lang="en-US" sz="3200" cap="small" dirty="0" smtClean="0"/>
              <a:t>erformance</a:t>
            </a:r>
            <a:endParaRPr lang="en-US" sz="3200" cap="small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Clr>
                <a:srgbClr val="ED7D31"/>
              </a:buClr>
            </a:pPr>
            <a:r>
              <a:rPr lang="en-US" altLang="it-IT" sz="36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it-IT" sz="36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Corvaglia</a:t>
            </a:r>
            <a:r>
              <a:rPr lang="en-US" altLang="it-IT" sz="36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ED7D31"/>
              </a:buClr>
            </a:pPr>
            <a:r>
              <a:rPr lang="en-US" altLang="it-IT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altLang="it-IT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Nazionale</a:t>
            </a:r>
            <a:r>
              <a:rPr lang="en-US" altLang="it-IT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lang="en-US" altLang="it-IT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Nucleare</a:t>
            </a:r>
            <a:r>
              <a:rPr lang="en-US" altLang="it-IT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it-IT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Sezione</a:t>
            </a:r>
            <a:r>
              <a:rPr lang="en-US" altLang="it-IT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Lecce</a:t>
            </a:r>
          </a:p>
          <a:p>
            <a:pPr>
              <a:buClr>
                <a:srgbClr val="ED7D31"/>
              </a:buClr>
            </a:pPr>
            <a:r>
              <a:rPr lang="en-US" altLang="it-IT" sz="23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Museo</a:t>
            </a:r>
            <a:r>
              <a:rPr lang="en-US" altLang="it-IT" sz="23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3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Storico</a:t>
            </a:r>
            <a:r>
              <a:rPr lang="en-US" altLang="it-IT" sz="23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3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altLang="it-IT" sz="23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3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lang="en-US" altLang="it-IT" sz="23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Centro </a:t>
            </a:r>
            <a:r>
              <a:rPr lang="en-US" altLang="it-IT" sz="23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US" altLang="it-IT" sz="23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it-IT" sz="23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Ricerche</a:t>
            </a:r>
            <a:r>
              <a:rPr lang="en-US" altLang="it-IT" sz="23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“Enrico Fermi”</a:t>
            </a:r>
            <a:r>
              <a:rPr lang="en-US" altLang="it-IT" sz="36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ED7D31"/>
              </a:buClr>
            </a:pPr>
            <a:endParaRPr lang="en-US" altLang="it-IT" sz="3600" b="1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D7D31"/>
              </a:buClr>
            </a:pPr>
            <a:r>
              <a:rPr lang="en-US" altLang="it-IT" sz="36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EEE Collaboration </a:t>
            </a:r>
          </a:p>
          <a:p>
            <a:endParaRPr lang="en-US" noProof="0" dirty="0"/>
          </a:p>
        </p:txBody>
      </p:sp>
      <p:pic>
        <p:nvPicPr>
          <p:cNvPr id="2052" name="Picture 4" descr="Centro Fer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0409"/>
            <a:ext cx="2016224" cy="95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385166" y="5713277"/>
            <a:ext cx="1758834" cy="10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4755" y="5816297"/>
            <a:ext cx="3857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cs typeface="Times New Roman" panose="02020603050405020304" pitchFamily="18" charset="0"/>
              </a:rPr>
              <a:t>Corrected for the cables </a:t>
            </a:r>
            <a:r>
              <a:rPr lang="it-IT" sz="1200" dirty="0">
                <a:cs typeface="Times New Roman" panose="02020603050405020304" pitchFamily="18" charset="0"/>
              </a:rPr>
              <a:t>length </a:t>
            </a:r>
            <a:r>
              <a:rPr lang="it-IT" sz="1200" dirty="0" smtClean="0">
                <a:cs typeface="Times New Roman" panose="02020603050405020304" pitchFamily="18" charset="0"/>
              </a:rPr>
              <a:t>difference.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48936" y="1717674"/>
            <a:ext cx="346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</a:t>
            </a:r>
            <a:r>
              <a:rPr lang="it-IT" dirty="0" smtClean="0"/>
              <a:t>oard SN2005 – board SN2007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6" t="5528" r="1542" b="4093"/>
          <a:stretch/>
        </p:blipFill>
        <p:spPr>
          <a:xfrm>
            <a:off x="1599007" y="2108353"/>
            <a:ext cx="6140781" cy="4575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86986"/>
            <a:ext cx="833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difference between the signals from the </a:t>
            </a:r>
            <a:r>
              <a:rPr lang="it-IT" b="1" dirty="0">
                <a:solidFill>
                  <a:srgbClr val="0070C0"/>
                </a:solidFill>
              </a:rPr>
              <a:t>reference module </a:t>
            </a:r>
            <a:r>
              <a:rPr lang="it-IT" dirty="0"/>
              <a:t>1PPS</a:t>
            </a:r>
            <a:r>
              <a:rPr lang="it-IT" baseline="-25000" dirty="0">
                <a:solidFill>
                  <a:srgbClr val="0070C0"/>
                </a:solidFill>
              </a:rPr>
              <a:t>ref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/>
              <a:t>and from the other modules 1PPS</a:t>
            </a:r>
            <a:r>
              <a:rPr lang="it-IT" b="1" baseline="-25000" dirty="0">
                <a:solidFill>
                  <a:srgbClr val="FF0000"/>
                </a:solidFill>
              </a:rPr>
              <a:t>N.</a:t>
            </a:r>
            <a:r>
              <a:rPr lang="it-IT" dirty="0"/>
              <a:t> was measured with an oscilloscope. </a:t>
            </a:r>
          </a:p>
        </p:txBody>
      </p:sp>
    </p:spTree>
    <p:extLst>
      <p:ext uri="{BB962C8B-B14F-4D97-AF65-F5344CB8AC3E}">
        <p14:creationId xmlns:p14="http://schemas.microsoft.com/office/powerpoint/2010/main" val="8415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88815"/>
            <a:ext cx="310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</a:t>
            </a:r>
            <a:r>
              <a:rPr lang="it-IT" sz="1600" dirty="0" smtClean="0"/>
              <a:t>oard SN2005 – board SN2008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3804264"/>
            <a:ext cx="310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</a:t>
            </a:r>
            <a:r>
              <a:rPr lang="it-IT" sz="1600" dirty="0" smtClean="0"/>
              <a:t>oard SN2005 – board SN2002 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/>
          <a:stretch/>
        </p:blipFill>
        <p:spPr>
          <a:xfrm>
            <a:off x="827584" y="817549"/>
            <a:ext cx="7744903" cy="2899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>
          <a:xfrm>
            <a:off x="0" y="4230050"/>
            <a:ext cx="9144000" cy="33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" r="5165" b="1859"/>
          <a:stretch/>
        </p:blipFill>
        <p:spPr>
          <a:xfrm>
            <a:off x="4718" y="1340768"/>
            <a:ext cx="8671738" cy="345638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7095" y="607549"/>
            <a:ext cx="4026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Mean </a:t>
            </a:r>
            <a:r>
              <a:rPr lang="en-US" dirty="0"/>
              <a:t>1PPS difference  </a:t>
            </a:r>
            <a:r>
              <a:rPr lang="el-GR" dirty="0" smtClean="0"/>
              <a:t>Δ</a:t>
            </a:r>
            <a:r>
              <a:rPr lang="it-IT" baseline="-25000" dirty="0" smtClean="0"/>
              <a:t>1PPS </a:t>
            </a:r>
            <a:r>
              <a:rPr lang="it-IT" dirty="0" smtClean="0"/>
              <a:t> distribution for all the module tested</a:t>
            </a:r>
            <a:endParaRPr lang="it-IT" dirty="0"/>
          </a:p>
        </p:txBody>
      </p:sp>
      <p:sp>
        <p:nvSpPr>
          <p:cNvPr id="32" name="TextBox 31"/>
          <p:cNvSpPr txBox="1"/>
          <p:nvPr/>
        </p:nvSpPr>
        <p:spPr>
          <a:xfrm>
            <a:off x="5101390" y="607549"/>
            <a:ext cx="386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/>
              <a:t>resolution </a:t>
            </a:r>
            <a:r>
              <a:rPr lang="it-IT" dirty="0"/>
              <a:t>σ</a:t>
            </a:r>
            <a:r>
              <a:rPr lang="it-IT" baseline="-25000" dirty="0"/>
              <a:t>1PPS</a:t>
            </a:r>
            <a:r>
              <a:rPr lang="it-IT" dirty="0"/>
              <a:t> </a:t>
            </a:r>
            <a:r>
              <a:rPr lang="it-IT" dirty="0" smtClean="0"/>
              <a:t>distribution for all the module tested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444208" y="1820795"/>
            <a:ext cx="936104" cy="368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012160" y="2228449"/>
            <a:ext cx="1020279" cy="38630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65938" y="4797152"/>
                <a:ext cx="82089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Time </a:t>
                </a:r>
                <a:r>
                  <a:rPr lang="it-IT" dirty="0"/>
                  <a:t>resolution </a:t>
                </a:r>
                <a:r>
                  <a:rPr lang="it-IT" dirty="0" smtClean="0"/>
                  <a:t>measurements for </a:t>
                </a:r>
                <a:r>
                  <a:rPr lang="it-IT" dirty="0"/>
                  <a:t>the 1PPS </a:t>
                </a:r>
                <a:r>
                  <a:rPr lang="it-IT" dirty="0" smtClean="0"/>
                  <a:t>exibit </a:t>
                </a:r>
                <a:r>
                  <a:rPr lang="it-IT" dirty="0"/>
                  <a:t>adequate stability in </a:t>
                </a:r>
                <a:r>
                  <a:rPr lang="it-IT" dirty="0" smtClean="0"/>
                  <a:t>time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dirty="0">
                        <a:latin typeface="+mj-lt"/>
                      </a:rPr>
                      <m:t>σ</m:t>
                    </m:r>
                    <m:r>
                      <m:rPr>
                        <m:nor/>
                      </m:rPr>
                      <a:rPr lang="it-IT" baseline="-25000" dirty="0">
                        <a:latin typeface="+mj-lt"/>
                      </a:rPr>
                      <m:t>1</m:t>
                    </m:r>
                    <m:r>
                      <m:rPr>
                        <m:nor/>
                      </m:rPr>
                      <a:rPr lang="it-IT" baseline="-25000" dirty="0">
                        <a:latin typeface="+mj-lt"/>
                      </a:rPr>
                      <m:t>PPS</m:t>
                    </m:r>
                    <m:r>
                      <a:rPr lang="it-IT" b="0" i="0" dirty="0" smtClean="0">
                        <a:latin typeface="+mj-lt"/>
                      </a:rPr>
                      <m:t>=3</m:t>
                    </m:r>
                    <m:r>
                      <a:rPr lang="it-IT" b="0" dirty="0">
                        <a:latin typeface="+mj-lt"/>
                      </a:rPr>
                      <m:t>.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dirty="0">
                        <a:latin typeface="+mj-lt"/>
                      </a:rPr>
                      <m:t> </m:t>
                    </m:r>
                    <m:r>
                      <m:rPr>
                        <m:sty m:val="p"/>
                      </m:rPr>
                      <a:rPr lang="it-IT" b="0" i="1" dirty="0">
                        <a:latin typeface="+mj-lt"/>
                      </a:rPr>
                      <m:t>ns</m:t>
                    </m:r>
                  </m:oMath>
                </a14:m>
                <a:r>
                  <a:rPr lang="it-IT" dirty="0" smtClean="0"/>
                  <a:t>).</a:t>
                </a:r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The </a:t>
                </a:r>
                <a:r>
                  <a:rPr lang="it-IT" dirty="0" smtClean="0"/>
                  <a:t>mean distribution of  </a:t>
                </a:r>
                <a:r>
                  <a:rPr lang="el-GR" dirty="0"/>
                  <a:t>μ</a:t>
                </a:r>
                <a:r>
                  <a:rPr lang="it-IT" dirty="0"/>
                  <a:t> </a:t>
                </a:r>
                <a:r>
                  <a:rPr lang="el-GR" baseline="-25000" dirty="0"/>
                  <a:t>Δ</a:t>
                </a:r>
                <a:r>
                  <a:rPr lang="it-IT" baseline="-25000" dirty="0" smtClean="0"/>
                  <a:t>1PPS </a:t>
                </a:r>
                <a:r>
                  <a:rPr lang="it-IT" dirty="0"/>
                  <a:t> </a:t>
                </a:r>
                <a:r>
                  <a:rPr lang="it-IT" dirty="0" smtClean="0"/>
                  <a:t>shows variability with a sigma of</a:t>
                </a:r>
                <a:r>
                  <a:rPr lang="it-IT" dirty="0" smtClean="0"/>
                  <a:t> 12 ns.</a:t>
                </a:r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38" y="4797152"/>
                <a:ext cx="8208912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594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92405" y="6091471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(the Trimble GPS Engine </a:t>
            </a:r>
            <a:r>
              <a:rPr lang="it-IT" dirty="0" smtClean="0">
                <a:cs typeface="Times New Roman" panose="02020603050405020304" pitchFamily="18" charset="0"/>
              </a:rPr>
              <a:t>timestamp </a:t>
            </a:r>
            <a:r>
              <a:rPr lang="it-IT" dirty="0">
                <a:cs typeface="Times New Roman" panose="02020603050405020304" pitchFamily="18" charset="0"/>
              </a:rPr>
              <a:t>resolution </a:t>
            </a:r>
            <a:r>
              <a:rPr lang="it-IT" dirty="0" smtClean="0">
                <a:cs typeface="Times New Roman" panose="02020603050405020304" pitchFamily="18" charset="0"/>
              </a:rPr>
              <a:t>is </a:t>
            </a:r>
            <a:r>
              <a:rPr lang="it-IT" dirty="0">
                <a:cs typeface="Times New Roman" panose="02020603050405020304" pitchFamily="18" charset="0"/>
              </a:rPr>
              <a:t>15 ns accord the  data sheet).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592405" y="2099243"/>
                <a:ext cx="16610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b="1" dirty="0"/>
                  <a:t>&lt;</a:t>
                </a:r>
                <a:r>
                  <a:rPr lang="it-IT" sz="1600" b="1" dirty="0" smtClean="0"/>
                  <a:t>σ</a:t>
                </a:r>
                <a:r>
                  <a:rPr lang="it-IT" sz="1600" b="1" baseline="-25000" dirty="0" smtClean="0"/>
                  <a:t>1PPS</a:t>
                </a:r>
                <a:r>
                  <a:rPr lang="it-IT" sz="1600" b="1" dirty="0"/>
                  <a:t> </a:t>
                </a:r>
                <a:r>
                  <a:rPr lang="it-IT" sz="1600" b="1" dirty="0" smtClean="0"/>
                  <a:t>&gt;</a:t>
                </a:r>
                <a:r>
                  <a:rPr lang="it-IT" sz="1600" b="1" baseline="30000" dirty="0" smtClean="0"/>
                  <a:t> </a:t>
                </a:r>
                <a:r>
                  <a:rPr lang="it-IT" sz="1200" dirty="0" smtClean="0"/>
                  <a:t>= </a:t>
                </a:r>
                <a14:m>
                  <m:oMath xmlns:m="http://schemas.openxmlformats.org/officeDocument/2006/math">
                    <m:r>
                      <a:rPr lang="it-IT" sz="1600" b="0" i="0" dirty="0">
                        <a:latin typeface="Cambria Math" panose="02040503050406030204" pitchFamily="18" charset="0"/>
                      </a:rPr>
                      <m:t>3.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sz="1600" b="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 b="0" i="0" dirty="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05" y="2099243"/>
                <a:ext cx="1661032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832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4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cap="small" dirty="0"/>
              <a:t>Summary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4876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 The new version of </a:t>
            </a:r>
            <a:r>
              <a:rPr lang="en-US" sz="2000" dirty="0"/>
              <a:t>EEE </a:t>
            </a:r>
            <a:r>
              <a:rPr lang="en-US" sz="2000" dirty="0" smtClean="0"/>
              <a:t>Trigger-GPS board (V.2) has </a:t>
            </a:r>
            <a:r>
              <a:rPr lang="en-US" sz="2000" dirty="0" err="1" smtClean="0"/>
              <a:t>producesd</a:t>
            </a:r>
            <a:r>
              <a:rPr lang="en-US" sz="2000" dirty="0" smtClean="0"/>
              <a:t> and tested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 Minor problems were solved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 Performances are consistent with </a:t>
            </a:r>
            <a:r>
              <a:rPr lang="en-US" sz="2000" smtClean="0"/>
              <a:t>the experimental </a:t>
            </a:r>
            <a:r>
              <a:rPr lang="en-US" sz="2000" dirty="0" smtClean="0"/>
              <a:t>requests</a:t>
            </a:r>
            <a:r>
              <a:rPr lang="en-US" sz="2000" dirty="0"/>
              <a:t> </a:t>
            </a:r>
            <a:r>
              <a:rPr lang="en-US" sz="2000" dirty="0" smtClean="0"/>
              <a:t>and specifications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20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Spare</a:t>
            </a:r>
            <a:r>
              <a:rPr lang="it-IT" dirty="0" smtClean="0"/>
              <a:t> </a:t>
            </a:r>
            <a:r>
              <a:rPr lang="it-IT" dirty="0" err="1" smtClean="0"/>
              <a:t>slides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cs typeface="Times New Roman" panose="02020603050405020304" pitchFamily="18" charset="0"/>
              </a:rPr>
              <a:t>There is a cables length difference  Spectrum analyzer </a:t>
            </a:r>
            <a:r>
              <a:rPr lang="it-IT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l-GR" dirty="0">
                <a:cs typeface="Times New Roman" panose="02020603050405020304" pitchFamily="18" charset="0"/>
              </a:rPr>
              <a:t>Δ</a:t>
            </a:r>
            <a:r>
              <a:rPr lang="it-IT" dirty="0">
                <a:cs typeface="Times New Roman" panose="02020603050405020304" pitchFamily="18" charset="0"/>
              </a:rPr>
              <a:t>t = </a:t>
            </a:r>
            <a:r>
              <a:rPr lang="it-IT" dirty="0">
                <a:solidFill>
                  <a:srgbClr val="0033CC"/>
                </a:solidFill>
                <a:cs typeface="Times New Roman" panose="02020603050405020304" pitchFamily="18" charset="0"/>
              </a:rPr>
              <a:t>14.7 ns</a:t>
            </a:r>
            <a:r>
              <a:rPr lang="it-IT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it-IT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224879"/>
            <a:ext cx="783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/>
              <a:t>Clock Difference form the 1PPS </a:t>
            </a:r>
            <a:endParaRPr lang="en-US" sz="2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1102043"/>
            <a:ext cx="8038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GPS unit </a:t>
            </a:r>
            <a:r>
              <a:rPr lang="en-US" dirty="0" smtClean="0"/>
              <a:t>feeds </a:t>
            </a:r>
            <a:r>
              <a:rPr lang="en-US" dirty="0"/>
              <a:t>both the TDCs with its </a:t>
            </a:r>
            <a:r>
              <a:rPr lang="en-US" b="1" dirty="0"/>
              <a:t>clock </a:t>
            </a:r>
            <a:r>
              <a:rPr lang="en-US" b="1" dirty="0" err="1"/>
              <a:t>disciplinated</a:t>
            </a:r>
            <a:r>
              <a:rPr lang="en-US" b="1" dirty="0"/>
              <a:t> </a:t>
            </a:r>
            <a:r>
              <a:rPr lang="en-US" b="1" dirty="0" smtClean="0"/>
              <a:t>with the 1PPS </a:t>
            </a:r>
            <a:r>
              <a:rPr lang="en-US" dirty="0" smtClean="0"/>
              <a:t>to </a:t>
            </a:r>
            <a:r>
              <a:rPr lang="en-US" dirty="0"/>
              <a:t>synchronize the TDCs internal counters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040"/>
            <a:ext cx="9144000" cy="3623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728" y="2006220"/>
            <a:ext cx="1733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Module SN005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55343" y="5630180"/>
            <a:ext cx="614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it-IT" dirty="0"/>
              <a:t>t </a:t>
            </a:r>
            <a:r>
              <a:rPr lang="it-IT" baseline="-25000" dirty="0" smtClean="0"/>
              <a:t>clock</a:t>
            </a:r>
            <a:r>
              <a:rPr lang="it-IT" dirty="0" smtClean="0"/>
              <a:t> = 6.67 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8991" y="5999512"/>
            <a:ext cx="350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σ </a:t>
            </a:r>
            <a:r>
              <a:rPr lang="it-IT" baseline="-25000" dirty="0" smtClean="0"/>
              <a:t>clock   </a:t>
            </a:r>
            <a:r>
              <a:rPr lang="it-IT" dirty="0"/>
              <a:t>= </a:t>
            </a:r>
            <a:r>
              <a:rPr lang="it-IT" dirty="0" smtClean="0"/>
              <a:t>46 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08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8" y="413236"/>
            <a:ext cx="4764041" cy="290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tente\Documents\EEE\20111212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88135" cy="35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1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3902" r="18632" b="7351"/>
          <a:stretch/>
        </p:blipFill>
        <p:spPr>
          <a:xfrm rot="16200000">
            <a:off x="-394547" y="1749840"/>
            <a:ext cx="5407961" cy="3805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9789" y="1700636"/>
            <a:ext cx="5464945" cy="396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407225" y="6144940"/>
            <a:ext cx="641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V.1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84700" y="6274857"/>
            <a:ext cx="641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V.2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6373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060"/>
          <p:cNvSpPr txBox="1"/>
          <p:nvPr/>
        </p:nvSpPr>
        <p:spPr>
          <a:xfrm>
            <a:off x="1199694" y="334083"/>
            <a:ext cx="662473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The  EEE Telescopes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39552" y="966012"/>
            <a:ext cx="8163929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600" b="1" cap="small" dirty="0">
                <a:solidFill>
                  <a:srgbClr val="C00000"/>
                </a:solidFill>
              </a:rPr>
              <a:t>Three Multi-Gap Resistive Plate Chambers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(MRPCs) </a:t>
            </a:r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600" b="1" cap="small" dirty="0" smtClean="0">
                <a:solidFill>
                  <a:srgbClr val="C00000"/>
                </a:solidFill>
              </a:rPr>
              <a:t>6 </a:t>
            </a:r>
            <a:r>
              <a:rPr lang="en-US" altLang="it-IT" sz="1600" b="1" cap="small" dirty="0">
                <a:solidFill>
                  <a:srgbClr val="C00000"/>
                </a:solidFill>
              </a:rPr>
              <a:t>Front-End boards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(FEAs) with 24 channels to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process readout signal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VME bridge.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DAQ connected to a PC via USB, controlled by </a:t>
            </a:r>
            <a:r>
              <a:rPr lang="en-US" altLang="it-IT" sz="16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LabView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</a:p>
          <a:p>
            <a:pPr marL="742950" lvl="1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Multi-Trigger Card: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 six-fold coincidence of both FEAs of the 3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MRPCs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generates the Data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Acquisition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(DAQ)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trigger</a:t>
            </a:r>
          </a:p>
          <a:p>
            <a:pPr marL="742950" lvl="1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 Multi-hits Time to Digital Converters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(TDCs 128 + 64 channels) to reconstruct the particle impact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point</a:t>
            </a:r>
            <a:endParaRPr lang="en-US" altLang="it-IT" sz="1600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GPS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unit provides the event time stamp (UTC time) to record and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synchronize  </a:t>
            </a:r>
            <a:r>
              <a:rPr lang="en-US" altLang="it-IT" sz="1600" dirty="0" err="1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informations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Voltage </a:t>
            </a: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control </a:t>
            </a: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System (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VCS) in the MRPCs, DC/DC Converters and FEAs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Weather Station</a:t>
            </a: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 monitor the temperature and the pressure inside and outside the telescopes building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1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11" y="3201091"/>
            <a:ext cx="4137822" cy="3182143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46" y="1231225"/>
            <a:ext cx="9195349" cy="52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/>
          <p:cNvSpPr txBox="1"/>
          <p:nvPr/>
        </p:nvSpPr>
        <p:spPr>
          <a:xfrm>
            <a:off x="539552" y="966012"/>
            <a:ext cx="8163929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600" b="1" cap="small" dirty="0">
                <a:solidFill>
                  <a:srgbClr val="C00000"/>
                </a:solidFill>
              </a:rPr>
              <a:t>Three Multi-Gap Resistive Plate Chambers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(MRPCs) </a:t>
            </a:r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600" b="1" cap="small" dirty="0" smtClean="0">
                <a:solidFill>
                  <a:srgbClr val="C00000"/>
                </a:solidFill>
              </a:rPr>
              <a:t>6 </a:t>
            </a:r>
            <a:r>
              <a:rPr lang="en-US" altLang="it-IT" sz="1600" b="1" cap="small" dirty="0">
                <a:solidFill>
                  <a:srgbClr val="C00000"/>
                </a:solidFill>
              </a:rPr>
              <a:t>Front-End boards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(FEAs) with 24 channels to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process readout signal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VME bridge.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DAQ connected to a PC via USB, controlled by </a:t>
            </a:r>
            <a:r>
              <a:rPr lang="en-US" altLang="it-IT" sz="16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LabView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</a:p>
          <a:p>
            <a:pPr marL="742950" lvl="1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Multi-Trigger Card: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 six-fold coincidence of both FEAs of the 3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MRPCs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generates the Data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Acquisition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(DAQ)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trigger</a:t>
            </a:r>
          </a:p>
          <a:p>
            <a:pPr marL="742950" lvl="1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 Multi-hits Time to Digital Converters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(TDCs 128 + 64 channels) to reconstruct the particle impact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point</a:t>
            </a:r>
            <a:endParaRPr lang="en-US" altLang="it-IT" sz="1600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GPS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unit provides the event time stamp (UTC time) to record and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synchronize  </a:t>
            </a:r>
            <a:r>
              <a:rPr lang="en-US" altLang="it-IT" sz="1600" dirty="0" err="1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informations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Voltage </a:t>
            </a: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control </a:t>
            </a: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System (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VCS) in the MRPCs, DC/DC Converters and FEAs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Weather Station</a:t>
            </a: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 monitor the temperature and the pressure inside and outside the telescopes building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1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11" y="3201091"/>
            <a:ext cx="4137822" cy="3182143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39" y="3764862"/>
            <a:ext cx="4217919" cy="2400442"/>
          </a:xfrm>
          <a:prstGeom prst="rect">
            <a:avLst/>
          </a:prstGeom>
        </p:spPr>
      </p:pic>
      <p:sp>
        <p:nvSpPr>
          <p:cNvPr id="12" name="CasellaDiTesto 2060"/>
          <p:cNvSpPr txBox="1"/>
          <p:nvPr/>
        </p:nvSpPr>
        <p:spPr>
          <a:xfrm>
            <a:off x="1178901" y="366477"/>
            <a:ext cx="662473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The  EEE Telescopes</a:t>
            </a:r>
          </a:p>
        </p:txBody>
      </p:sp>
    </p:spTree>
    <p:extLst>
      <p:ext uri="{BB962C8B-B14F-4D97-AF65-F5344CB8AC3E}">
        <p14:creationId xmlns:p14="http://schemas.microsoft.com/office/powerpoint/2010/main" val="8375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127" y="260648"/>
            <a:ext cx="5084001" cy="727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New Trigger/GPS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-1436" b="63957"/>
          <a:stretch/>
        </p:blipFill>
        <p:spPr>
          <a:xfrm rot="5400000">
            <a:off x="5249083" y="3331456"/>
            <a:ext cx="6066154" cy="651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412" y="1010724"/>
            <a:ext cx="7020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 novel VME trigger unit for the EEE telescopes was developed, including an embedded GPS </a:t>
            </a:r>
            <a:r>
              <a:rPr lang="en-US" sz="1600" b="1" dirty="0" smtClean="0"/>
              <a:t>engine </a:t>
            </a:r>
            <a:r>
              <a:rPr lang="en-US" sz="1600" dirty="0" smtClean="0"/>
              <a:t>(</a:t>
            </a:r>
            <a:r>
              <a:rPr lang="en-US" sz="1400" dirty="0" smtClean="0"/>
              <a:t>TRIMBLE</a:t>
            </a:r>
            <a:r>
              <a:rPr lang="en-US" sz="1600" dirty="0" smtClean="0"/>
              <a:t>)</a:t>
            </a:r>
            <a:r>
              <a:rPr lang="en-US" sz="1600" b="1" dirty="0" smtClean="0"/>
              <a:t> </a:t>
            </a:r>
            <a:r>
              <a:rPr lang="en-US" sz="1600" b="1" dirty="0"/>
              <a:t>for timing application. </a:t>
            </a:r>
            <a:r>
              <a:rPr lang="en-US" sz="1600" dirty="0"/>
              <a:t>That allows extracting the event time stamping at level of the trigger </a:t>
            </a:r>
            <a:r>
              <a:rPr lang="en-US" sz="1600" dirty="0" smtClean="0"/>
              <a:t>unit, avoiding  </a:t>
            </a:r>
            <a:r>
              <a:rPr lang="en-US" sz="1600" dirty="0"/>
              <a:t>time drifts.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22" y="2204864"/>
            <a:ext cx="6149858" cy="40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1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3111" y="3095701"/>
            <a:ext cx="5512427" cy="17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729890"/>
            <a:ext cx="1521329" cy="1411683"/>
          </a:xfrm>
          <a:prstGeom prst="rect">
            <a:avLst/>
          </a:prstGeom>
        </p:spPr>
      </p:pic>
      <p:cxnSp>
        <p:nvCxnSpPr>
          <p:cNvPr id="6" name="Connettore 2 5"/>
          <p:cNvCxnSpPr>
            <a:endCxn id="7" idx="3"/>
          </p:cNvCxnSpPr>
          <p:nvPr/>
        </p:nvCxnSpPr>
        <p:spPr>
          <a:xfrm flipH="1" flipV="1">
            <a:off x="7248491" y="1687823"/>
            <a:ext cx="487077" cy="19439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120801" y="1395435"/>
            <a:ext cx="112769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CLR to TD1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2 7"/>
          <p:cNvCxnSpPr>
            <a:endCxn id="14" idx="3"/>
          </p:cNvCxnSpPr>
          <p:nvPr/>
        </p:nvCxnSpPr>
        <p:spPr>
          <a:xfrm flipH="1" flipV="1">
            <a:off x="7248491" y="2317263"/>
            <a:ext cx="536393" cy="145931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946651" y="2646063"/>
            <a:ext cx="130184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CRST to TDC1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ttore 2 9"/>
          <p:cNvCxnSpPr>
            <a:endCxn id="11" idx="3"/>
          </p:cNvCxnSpPr>
          <p:nvPr/>
        </p:nvCxnSpPr>
        <p:spPr>
          <a:xfrm flipH="1" flipV="1">
            <a:off x="7248491" y="4175950"/>
            <a:ext cx="487077" cy="23954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068571" y="3883562"/>
            <a:ext cx="117992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CLK to TDC1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ttore 2 11"/>
          <p:cNvCxnSpPr>
            <a:endCxn id="13" idx="3"/>
          </p:cNvCxnSpPr>
          <p:nvPr/>
        </p:nvCxnSpPr>
        <p:spPr>
          <a:xfrm flipH="1">
            <a:off x="7248491" y="4580509"/>
            <a:ext cx="512232" cy="2132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112454" y="4501341"/>
            <a:ext cx="1136037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CLK to TDC2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20801" y="2024875"/>
            <a:ext cx="112769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CLR to TD2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 flipV="1">
            <a:off x="7235768" y="3511089"/>
            <a:ext cx="524955" cy="9313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946651" y="3255264"/>
            <a:ext cx="130184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CRST to TDC2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ccia a destra 17"/>
          <p:cNvSpPr/>
          <p:nvPr/>
        </p:nvSpPr>
        <p:spPr>
          <a:xfrm rot="10800000">
            <a:off x="4921181" y="3780336"/>
            <a:ext cx="824329" cy="300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96545" y="3178616"/>
            <a:ext cx="5492535" cy="1460930"/>
          </a:xfrm>
          <a:prstGeom prst="rect">
            <a:avLst/>
          </a:prstGeom>
        </p:spPr>
      </p:pic>
      <p:cxnSp>
        <p:nvCxnSpPr>
          <p:cNvPr id="20" name="Connettore 2 19"/>
          <p:cNvCxnSpPr/>
          <p:nvPr/>
        </p:nvCxnSpPr>
        <p:spPr>
          <a:xfrm flipH="1">
            <a:off x="3005138" y="3634328"/>
            <a:ext cx="544087" cy="16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683569" y="3356992"/>
            <a:ext cx="220263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CLK/CLR/TRG/CRST</a:t>
            </a:r>
          </a:p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TDC1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3558827" y="3985154"/>
            <a:ext cx="450304" cy="63548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3567912" y="3376724"/>
            <a:ext cx="450304" cy="60843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14165478">
            <a:off x="1662301" y="2809138"/>
            <a:ext cx="646943" cy="225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608233" y="5108955"/>
            <a:ext cx="19783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2 CLKs MEASUREs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Mean 65.3 </a:t>
            </a:r>
            <a:r>
              <a:rPr lang="en-US" dirty="0" err="1" smtClean="0"/>
              <a:t>ps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 smtClean="0"/>
              <a:t>Std</a:t>
            </a:r>
            <a:r>
              <a:rPr lang="en-US" dirty="0" smtClean="0"/>
              <a:t> </a:t>
            </a:r>
            <a:r>
              <a:rPr lang="en-US" dirty="0" err="1" smtClean="0"/>
              <a:t>dev</a:t>
            </a:r>
            <a:r>
              <a:rPr lang="en-US" dirty="0" smtClean="0"/>
              <a:t> 2.8 </a:t>
            </a:r>
            <a:r>
              <a:rPr lang="en-US" dirty="0" err="1" smtClean="0"/>
              <a:t>ps</a:t>
            </a:r>
            <a:endParaRPr lang="en-US" dirty="0" smtClean="0"/>
          </a:p>
        </p:txBody>
      </p:sp>
      <p:sp>
        <p:nvSpPr>
          <p:cNvPr id="27" name="CasellaDiTesto 26"/>
          <p:cNvSpPr txBox="1"/>
          <p:nvPr/>
        </p:nvSpPr>
        <p:spPr>
          <a:xfrm>
            <a:off x="290629" y="5085184"/>
            <a:ext cx="3258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In firmware 2.0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Using </a:t>
            </a:r>
            <a:r>
              <a:rPr lang="en-US" dirty="0"/>
              <a:t>a</a:t>
            </a:r>
            <a:r>
              <a:rPr lang="en-US" dirty="0" smtClean="0"/>
              <a:t> single clock line from FPGA (split on the output driver) 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683568" y="4005064"/>
            <a:ext cx="220263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CLK/CLR/TRG/CRST</a:t>
            </a:r>
          </a:p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TDC2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ttore 2 28"/>
          <p:cNvCxnSpPr/>
          <p:nvPr/>
        </p:nvCxnSpPr>
        <p:spPr>
          <a:xfrm flipH="1">
            <a:off x="2987824" y="4293096"/>
            <a:ext cx="544087" cy="16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olo 1"/>
          <p:cNvSpPr txBox="1">
            <a:spLocks/>
          </p:cNvSpPr>
          <p:nvPr/>
        </p:nvSpPr>
        <p:spPr>
          <a:xfrm>
            <a:off x="6103260" y="26061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version’s DAQ</a:t>
            </a:r>
            <a:endParaRPr lang="en-US" sz="2400" dirty="0"/>
          </a:p>
        </p:txBody>
      </p:sp>
      <p:sp>
        <p:nvSpPr>
          <p:cNvPr id="41" name="Titolo 1"/>
          <p:cNvSpPr txBox="1">
            <a:spLocks/>
          </p:cNvSpPr>
          <p:nvPr/>
        </p:nvSpPr>
        <p:spPr>
          <a:xfrm>
            <a:off x="194524" y="180843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28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From 1st to 2nd version</a:t>
            </a:r>
          </a:p>
        </p:txBody>
      </p:sp>
      <p:sp>
        <p:nvSpPr>
          <p:cNvPr id="42" name="Titolo 1"/>
          <p:cNvSpPr txBox="1">
            <a:spLocks/>
          </p:cNvSpPr>
          <p:nvPr/>
        </p:nvSpPr>
        <p:spPr>
          <a:xfrm>
            <a:off x="852840" y="1003972"/>
            <a:ext cx="2278236" cy="799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version’s DAQ</a:t>
            </a:r>
            <a:endParaRPr lang="en-US" sz="2000" dirty="0"/>
          </a:p>
        </p:txBody>
      </p:sp>
      <p:cxnSp>
        <p:nvCxnSpPr>
          <p:cNvPr id="45" name="Connettore 2 15"/>
          <p:cNvCxnSpPr/>
          <p:nvPr/>
        </p:nvCxnSpPr>
        <p:spPr>
          <a:xfrm flipH="1" flipV="1">
            <a:off x="7210614" y="2914273"/>
            <a:ext cx="514455" cy="7159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69" y="2319403"/>
            <a:ext cx="4151731" cy="3113799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12681" r="2087"/>
          <a:stretch/>
        </p:blipFill>
        <p:spPr bwMode="auto">
          <a:xfrm>
            <a:off x="7807" y="2510350"/>
            <a:ext cx="4780217" cy="290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itolo 1"/>
          <p:cNvSpPr>
            <a:spLocks noGrp="1"/>
          </p:cNvSpPr>
          <p:nvPr>
            <p:ph type="title"/>
          </p:nvPr>
        </p:nvSpPr>
        <p:spPr>
          <a:xfrm>
            <a:off x="194524" y="180843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small" dirty="0"/>
              <a:t>From 1st to 2nd version</a:t>
            </a:r>
          </a:p>
        </p:txBody>
      </p:sp>
      <p:sp>
        <p:nvSpPr>
          <p:cNvPr id="42" name="Titolo 1"/>
          <p:cNvSpPr txBox="1">
            <a:spLocks/>
          </p:cNvSpPr>
          <p:nvPr/>
        </p:nvSpPr>
        <p:spPr>
          <a:xfrm>
            <a:off x="5796136" y="115155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version’s DAQ</a:t>
            </a:r>
            <a:endParaRPr lang="en-US" sz="2400" dirty="0"/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265190" y="1340768"/>
            <a:ext cx="2802148" cy="799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version’s DAQ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55576" y="579989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20 </a:t>
            </a:r>
            <a:r>
              <a:rPr lang="en-US" dirty="0">
                <a:cs typeface="Arial" panose="020B0604020202020204" pitchFamily="34" charset="0"/>
              </a:rPr>
              <a:t>Trigger/GPS  </a:t>
            </a:r>
            <a:r>
              <a:rPr lang="it-IT" dirty="0"/>
              <a:t>modules </a:t>
            </a:r>
            <a:r>
              <a:rPr lang="it-IT" dirty="0" smtClean="0"/>
              <a:t>(+</a:t>
            </a:r>
            <a:r>
              <a:rPr lang="it-IT" dirty="0"/>
              <a:t>4 prototypes) were produced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small" dirty="0"/>
              <a:t>Internal GPS DAQ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41" y="1916832"/>
            <a:ext cx="139494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2 4"/>
          <p:cNvCxnSpPr/>
          <p:nvPr/>
        </p:nvCxnSpPr>
        <p:spPr>
          <a:xfrm flipH="1">
            <a:off x="7067255" y="3787048"/>
            <a:ext cx="544087" cy="16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>
            <a:off x="7087251" y="4451492"/>
            <a:ext cx="544087" cy="16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arrotondato 6"/>
          <p:cNvSpPr/>
          <p:nvPr/>
        </p:nvSpPr>
        <p:spPr>
          <a:xfrm>
            <a:off x="7668344" y="4077072"/>
            <a:ext cx="360040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7668343" y="3577214"/>
            <a:ext cx="360041" cy="49985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10800000">
            <a:off x="4683775" y="3704296"/>
            <a:ext cx="824329" cy="300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/>
          <a:stretch/>
        </p:blipFill>
        <p:spPr>
          <a:xfrm>
            <a:off x="304800" y="1484784"/>
            <a:ext cx="4209727" cy="489283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860032" y="1700808"/>
            <a:ext cx="173477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/>
              <a:t>Connections</a:t>
            </a:r>
            <a:r>
              <a:rPr lang="it-IT" sz="1100" b="1" dirty="0"/>
              <a:t> </a:t>
            </a:r>
            <a:r>
              <a:rPr lang="it-IT" sz="1100" b="1" dirty="0" err="1"/>
              <a:t>simplified</a:t>
            </a:r>
            <a:endParaRPr lang="it-IT" sz="1100" b="1" dirty="0"/>
          </a:p>
          <a:p>
            <a:pPr marL="171450" indent="-171450">
              <a:buFont typeface="Arial" pitchFamily="34" charset="0"/>
              <a:buChar char="•"/>
            </a:pPr>
            <a:r>
              <a:rPr lang="it-IT" sz="1100" b="1" dirty="0"/>
              <a:t>2 </a:t>
            </a:r>
            <a:r>
              <a:rPr lang="it-IT" sz="1100" b="1" dirty="0" err="1"/>
              <a:t>twisted</a:t>
            </a:r>
            <a:r>
              <a:rPr lang="it-IT" sz="1100" b="1" dirty="0"/>
              <a:t> </a:t>
            </a:r>
            <a:r>
              <a:rPr lang="it-IT" sz="1100" b="1" dirty="0" err="1"/>
              <a:t>cables</a:t>
            </a:r>
            <a:endParaRPr lang="it-IT" sz="1100" b="1" dirty="0"/>
          </a:p>
          <a:p>
            <a:pPr marL="171450" indent="-171450">
              <a:buFont typeface="Arial" pitchFamily="34" charset="0"/>
              <a:buChar char="•"/>
            </a:pPr>
            <a:r>
              <a:rPr lang="it-IT" sz="1100" b="1" dirty="0" smtClean="0"/>
              <a:t>2 </a:t>
            </a:r>
            <a:r>
              <a:rPr lang="it-IT" sz="1100" b="1" dirty="0" err="1"/>
              <a:t>coaxial</a:t>
            </a:r>
            <a:r>
              <a:rPr lang="it-IT" sz="1100" b="1" dirty="0"/>
              <a:t> </a:t>
            </a:r>
            <a:r>
              <a:rPr lang="it-IT" sz="1100" b="1" dirty="0" err="1" smtClean="0"/>
              <a:t>cables</a:t>
            </a:r>
            <a:endParaRPr lang="it-IT" sz="11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724128" y="3471391"/>
            <a:ext cx="172544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CLK/CLR/TRG/CRST</a:t>
            </a:r>
          </a:p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TDC1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724128" y="4149080"/>
            <a:ext cx="172544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CLK/CLR/TRG/CRST</a:t>
            </a:r>
          </a:p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TDC2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15813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small" dirty="0"/>
              <a:t>External GPS DAQ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44435" y="10878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7202"/>
            <a:ext cx="4554731" cy="48491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83891" y="3132779"/>
            <a:ext cx="5420899" cy="1508246"/>
          </a:xfrm>
          <a:prstGeom prst="rect">
            <a:avLst/>
          </a:prstGeom>
        </p:spPr>
      </p:pic>
      <p:cxnSp>
        <p:nvCxnSpPr>
          <p:cNvPr id="7" name="Connettore 2 6"/>
          <p:cNvCxnSpPr>
            <a:endCxn id="10" idx="3"/>
          </p:cNvCxnSpPr>
          <p:nvPr/>
        </p:nvCxnSpPr>
        <p:spPr>
          <a:xfrm flipH="1" flipV="1">
            <a:off x="6907250" y="3565721"/>
            <a:ext cx="272046" cy="2677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6655203" y="4612778"/>
            <a:ext cx="544087" cy="16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436096" y="4337235"/>
            <a:ext cx="135805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CLR/CRST/CLK </a:t>
            </a:r>
          </a:p>
          <a:p>
            <a:r>
              <a:rPr lang="it-IT" dirty="0"/>
              <a:t>to TDC2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436096" y="3334888"/>
            <a:ext cx="147115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CLR/CRST/CLK </a:t>
            </a:r>
          </a:p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TDC1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7188896" y="4193131"/>
            <a:ext cx="450304" cy="63548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7197981" y="3334888"/>
            <a:ext cx="450304" cy="60843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0800000">
            <a:off x="4800160" y="3943318"/>
            <a:ext cx="824329" cy="300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118694" y="1699446"/>
            <a:ext cx="173477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 smtClean="0"/>
              <a:t>Connections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simplified</a:t>
            </a:r>
            <a:endParaRPr lang="it-IT" sz="11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it-IT" sz="1100" b="1" dirty="0" smtClean="0"/>
              <a:t>2 </a:t>
            </a:r>
            <a:r>
              <a:rPr lang="it-IT" sz="1100" b="1" dirty="0" err="1" smtClean="0"/>
              <a:t>twisted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cables</a:t>
            </a:r>
            <a:endParaRPr lang="it-IT" sz="11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it-IT" sz="1100" b="1" dirty="0" smtClean="0"/>
              <a:t>3 </a:t>
            </a:r>
            <a:r>
              <a:rPr lang="it-IT" sz="1100" b="1" dirty="0" err="1" smtClean="0"/>
              <a:t>coaxial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cables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673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o">
  <a:themeElements>
    <a:clrScheme name="Chiar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hiaro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Words>1241</Words>
  <Application>Microsoft Office PowerPoint</Application>
  <PresentationFormat>On-screen Show (4:3)</PresentationFormat>
  <Paragraphs>158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Avenir Book</vt:lpstr>
      <vt:lpstr>Calibri</vt:lpstr>
      <vt:lpstr>Cambria Math</vt:lpstr>
      <vt:lpstr>Courier New</vt:lpstr>
      <vt:lpstr>Garamond</vt:lpstr>
      <vt:lpstr>Times New Roman</vt:lpstr>
      <vt:lpstr>Verdana</vt:lpstr>
      <vt:lpstr>Wingdings</vt:lpstr>
      <vt:lpstr>Chiaro</vt:lpstr>
      <vt:lpstr>PowerPoint Presentation</vt:lpstr>
      <vt:lpstr>The EEE Project  Trigger/GPS unit Performance</vt:lpstr>
      <vt:lpstr>PowerPoint Presentation</vt:lpstr>
      <vt:lpstr>PowerPoint Presentation</vt:lpstr>
      <vt:lpstr>PowerPoint Presentation</vt:lpstr>
      <vt:lpstr>PowerPoint Presentation</vt:lpstr>
      <vt:lpstr>From 1st to 2nd version</vt:lpstr>
      <vt:lpstr>Internal GPS DAQ</vt:lpstr>
      <vt:lpstr>External GPS DAQ</vt:lpstr>
      <vt:lpstr>The Trigger-GPS board</vt:lpstr>
      <vt:lpstr>The EEE experiment and its trigger</vt:lpstr>
      <vt:lpstr>The EEE experiment and its trigger</vt:lpstr>
      <vt:lpstr>PowerPoint Presentation</vt:lpstr>
      <vt:lpstr>PowerPoint Presentation</vt:lpstr>
      <vt:lpstr>PowerPoint Presentation</vt:lpstr>
      <vt:lpstr>Time resolution for  the 1PPS</vt:lpstr>
      <vt:lpstr>PowerPoint Presentation</vt:lpstr>
      <vt:lpstr>The test bench</vt:lpstr>
      <vt:lpstr>PowerPoint Presentation</vt:lpstr>
      <vt:lpstr>PowerPoint Presentation</vt:lpstr>
      <vt:lpstr>PowerPoint Presentation</vt:lpstr>
      <vt:lpstr>PowerPoint Presentation</vt:lpstr>
      <vt:lpstr>Summary</vt:lpstr>
      <vt:lpstr>Spare slides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Scheda di trigger</dc:title>
  <dc:creator>Utente</dc:creator>
  <cp:lastModifiedBy>mpaola</cp:lastModifiedBy>
  <cp:revision>57</cp:revision>
  <cp:lastPrinted>2018-09-18T13:29:55Z</cp:lastPrinted>
  <dcterms:created xsi:type="dcterms:W3CDTF">2017-09-13T09:20:39Z</dcterms:created>
  <dcterms:modified xsi:type="dcterms:W3CDTF">2018-09-24T09:14:03Z</dcterms:modified>
</cp:coreProperties>
</file>