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"/>
          <p:cNvSpPr/>
          <p:nvPr/>
        </p:nvSpPr>
        <p:spPr>
          <a:xfrm>
            <a:off x="-12700" y="889000"/>
            <a:ext cx="13030200" cy="85471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18" name="Rectangle"/>
          <p:cNvSpPr/>
          <p:nvPr/>
        </p:nvSpPr>
        <p:spPr>
          <a:xfrm>
            <a:off x="12700" y="9398000"/>
            <a:ext cx="13030200" cy="393700"/>
          </a:xfrm>
          <a:prstGeom prst="rect">
            <a:avLst/>
          </a:prstGeom>
          <a:solidFill>
            <a:srgbClr val="0061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19" name="Rounded Rectangle"/>
          <p:cNvSpPr/>
          <p:nvPr/>
        </p:nvSpPr>
        <p:spPr>
          <a:xfrm>
            <a:off x="0" y="-2235200"/>
            <a:ext cx="13055600" cy="520700"/>
          </a:xfrm>
          <a:prstGeom prst="roundRect">
            <a:avLst>
              <a:gd name="adj" fmla="val 36585"/>
            </a:avLst>
          </a:prstGeom>
          <a:solidFill>
            <a:srgbClr val="0042A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0" name="Rectangle"/>
          <p:cNvSpPr/>
          <p:nvPr/>
        </p:nvSpPr>
        <p:spPr>
          <a:xfrm>
            <a:off x="-12700" y="-12700"/>
            <a:ext cx="13030200" cy="152400"/>
          </a:xfrm>
          <a:prstGeom prst="rect">
            <a:avLst/>
          </a:prstGeom>
          <a:solidFill>
            <a:srgbClr val="001E57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1" name="Rectangle"/>
          <p:cNvSpPr/>
          <p:nvPr/>
        </p:nvSpPr>
        <p:spPr>
          <a:xfrm>
            <a:off x="0" y="114300"/>
            <a:ext cx="13030200" cy="152400"/>
          </a:xfrm>
          <a:prstGeom prst="rect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2" name="Rectangle"/>
          <p:cNvSpPr/>
          <p:nvPr/>
        </p:nvSpPr>
        <p:spPr>
          <a:xfrm>
            <a:off x="12700" y="241300"/>
            <a:ext cx="13030200" cy="152400"/>
          </a:xfrm>
          <a:prstGeom prst="rect">
            <a:avLst/>
          </a:prstGeom>
          <a:solidFill>
            <a:srgbClr val="0042AA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3" name="Rectangle"/>
          <p:cNvSpPr/>
          <p:nvPr/>
        </p:nvSpPr>
        <p:spPr>
          <a:xfrm>
            <a:off x="12700" y="368300"/>
            <a:ext cx="13030200" cy="152400"/>
          </a:xfrm>
          <a:prstGeom prst="rect">
            <a:avLst/>
          </a:prstGeom>
          <a:solidFill>
            <a:srgbClr val="0061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4" name="Rectangle"/>
          <p:cNvSpPr/>
          <p:nvPr/>
        </p:nvSpPr>
        <p:spPr>
          <a:xfrm>
            <a:off x="12700" y="495300"/>
            <a:ext cx="13030200" cy="152400"/>
          </a:xfrm>
          <a:prstGeom prst="rect">
            <a:avLst/>
          </a:prstGeom>
          <a:solidFill>
            <a:srgbClr val="3A88FE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5" name="Rectangle"/>
          <p:cNvSpPr/>
          <p:nvPr/>
        </p:nvSpPr>
        <p:spPr>
          <a:xfrm>
            <a:off x="12700" y="622300"/>
            <a:ext cx="13030200" cy="152400"/>
          </a:xfrm>
          <a:prstGeom prst="rect">
            <a:avLst/>
          </a:prstGeom>
          <a:solidFill>
            <a:srgbClr val="74A7FE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6" name="Rectangle"/>
          <p:cNvSpPr/>
          <p:nvPr/>
        </p:nvSpPr>
        <p:spPr>
          <a:xfrm>
            <a:off x="12700" y="749300"/>
            <a:ext cx="13030200" cy="152400"/>
          </a:xfrm>
          <a:prstGeom prst="rect">
            <a:avLst/>
          </a:prstGeom>
          <a:solidFill>
            <a:srgbClr val="A8C6FE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7" name="M.Battaglieri - INFN GE"/>
          <p:cNvSpPr txBox="1"/>
          <p:nvPr/>
        </p:nvSpPr>
        <p:spPr>
          <a:xfrm>
            <a:off x="10669122" y="9391650"/>
            <a:ext cx="23368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400">
                <a:solidFill>
                  <a:srgbClr val="F8FAD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M.Battaglieri - INFN GE</a:t>
            </a:r>
          </a:p>
        </p:txBody>
      </p:sp>
      <p:grpSp>
        <p:nvGrpSpPr>
          <p:cNvPr id="130" name="Group"/>
          <p:cNvGrpSpPr/>
          <p:nvPr/>
        </p:nvGrpSpPr>
        <p:grpSpPr>
          <a:xfrm>
            <a:off x="42259" y="9439795"/>
            <a:ext cx="685802" cy="320570"/>
            <a:chOff x="0" y="0"/>
            <a:chExt cx="685801" cy="320569"/>
          </a:xfrm>
        </p:grpSpPr>
        <p:sp>
          <p:nvSpPr>
            <p:cNvPr id="128" name="Rectangle"/>
            <p:cNvSpPr/>
            <p:nvPr/>
          </p:nvSpPr>
          <p:spPr>
            <a:xfrm>
              <a:off x="27984" y="8148"/>
              <a:ext cx="632461" cy="28194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pic>
          <p:nvPicPr>
            <p:cNvPr id="129" name="logo_finale.tiff" descr="logo_final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85802" cy="320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1" name="EEE detector simulation"/>
          <p:cNvSpPr txBox="1"/>
          <p:nvPr/>
        </p:nvSpPr>
        <p:spPr>
          <a:xfrm>
            <a:off x="3417112" y="9448800"/>
            <a:ext cx="6500776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1" sz="1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EEE detector simulation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xfrm>
            <a:off x="2332744" y="9423400"/>
            <a:ext cx="325612" cy="304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1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"/>
          <p:cNvSpPr/>
          <p:nvPr/>
        </p:nvSpPr>
        <p:spPr>
          <a:xfrm>
            <a:off x="-12700" y="889000"/>
            <a:ext cx="13030200" cy="8547100"/>
          </a:xfrm>
          <a:prstGeom prst="rect">
            <a:avLst/>
          </a:prstGeom>
          <a:blipFill>
            <a:blip r:embed="rId2"/>
          </a:blip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0" name="Rectangle"/>
          <p:cNvSpPr/>
          <p:nvPr/>
        </p:nvSpPr>
        <p:spPr>
          <a:xfrm>
            <a:off x="12700" y="9398000"/>
            <a:ext cx="13030200" cy="393700"/>
          </a:xfrm>
          <a:prstGeom prst="rect">
            <a:avLst/>
          </a:prstGeom>
          <a:solidFill>
            <a:srgbClr val="0061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1" name="Rounded Rectangle"/>
          <p:cNvSpPr/>
          <p:nvPr/>
        </p:nvSpPr>
        <p:spPr>
          <a:xfrm>
            <a:off x="0" y="-2235200"/>
            <a:ext cx="13055600" cy="520700"/>
          </a:xfrm>
          <a:prstGeom prst="roundRect">
            <a:avLst>
              <a:gd name="adj" fmla="val 36585"/>
            </a:avLst>
          </a:prstGeom>
          <a:solidFill>
            <a:srgbClr val="0042A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2" name="Rectangle"/>
          <p:cNvSpPr/>
          <p:nvPr/>
        </p:nvSpPr>
        <p:spPr>
          <a:xfrm>
            <a:off x="-12700" y="-12700"/>
            <a:ext cx="13030200" cy="152400"/>
          </a:xfrm>
          <a:prstGeom prst="rect">
            <a:avLst/>
          </a:prstGeom>
          <a:solidFill>
            <a:srgbClr val="001E57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3" name="Rectangle"/>
          <p:cNvSpPr/>
          <p:nvPr/>
        </p:nvSpPr>
        <p:spPr>
          <a:xfrm>
            <a:off x="0" y="114300"/>
            <a:ext cx="13030200" cy="152400"/>
          </a:xfrm>
          <a:prstGeom prst="rect">
            <a:avLst/>
          </a:prstGeom>
          <a:solidFill>
            <a:srgbClr val="002E7A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4" name="Rectangle"/>
          <p:cNvSpPr/>
          <p:nvPr/>
        </p:nvSpPr>
        <p:spPr>
          <a:xfrm>
            <a:off x="12700" y="241300"/>
            <a:ext cx="13030200" cy="152400"/>
          </a:xfrm>
          <a:prstGeom prst="rect">
            <a:avLst/>
          </a:prstGeom>
          <a:solidFill>
            <a:srgbClr val="0042AA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5" name="Rectangle"/>
          <p:cNvSpPr/>
          <p:nvPr/>
        </p:nvSpPr>
        <p:spPr>
          <a:xfrm>
            <a:off x="12700" y="368300"/>
            <a:ext cx="13030200" cy="152400"/>
          </a:xfrm>
          <a:prstGeom prst="rect">
            <a:avLst/>
          </a:prstGeom>
          <a:solidFill>
            <a:srgbClr val="0061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6" name="Rectangle"/>
          <p:cNvSpPr/>
          <p:nvPr/>
        </p:nvSpPr>
        <p:spPr>
          <a:xfrm>
            <a:off x="12700" y="495300"/>
            <a:ext cx="13030200" cy="152400"/>
          </a:xfrm>
          <a:prstGeom prst="rect">
            <a:avLst/>
          </a:prstGeom>
          <a:solidFill>
            <a:srgbClr val="3A88FE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7" name="Rectangle"/>
          <p:cNvSpPr/>
          <p:nvPr/>
        </p:nvSpPr>
        <p:spPr>
          <a:xfrm>
            <a:off x="12700" y="622300"/>
            <a:ext cx="13030200" cy="152400"/>
          </a:xfrm>
          <a:prstGeom prst="rect">
            <a:avLst/>
          </a:prstGeom>
          <a:solidFill>
            <a:srgbClr val="74A7FE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8" name="Rectangle"/>
          <p:cNvSpPr/>
          <p:nvPr/>
        </p:nvSpPr>
        <p:spPr>
          <a:xfrm>
            <a:off x="12700" y="749300"/>
            <a:ext cx="13030200" cy="152400"/>
          </a:xfrm>
          <a:prstGeom prst="rect">
            <a:avLst/>
          </a:prstGeom>
          <a:solidFill>
            <a:srgbClr val="A8C6FE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9" name="M.Battaglieri - INFN GE"/>
          <p:cNvSpPr txBox="1"/>
          <p:nvPr/>
        </p:nvSpPr>
        <p:spPr>
          <a:xfrm>
            <a:off x="10669122" y="9391650"/>
            <a:ext cx="2336801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1400">
                <a:solidFill>
                  <a:srgbClr val="F8FADB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M.Battaglieri - INFN GE</a:t>
            </a:r>
          </a:p>
        </p:txBody>
      </p:sp>
      <p:grpSp>
        <p:nvGrpSpPr>
          <p:cNvPr id="152" name="Group"/>
          <p:cNvGrpSpPr/>
          <p:nvPr/>
        </p:nvGrpSpPr>
        <p:grpSpPr>
          <a:xfrm>
            <a:off x="42259" y="9439795"/>
            <a:ext cx="685802" cy="320570"/>
            <a:chOff x="0" y="0"/>
            <a:chExt cx="685801" cy="320569"/>
          </a:xfrm>
        </p:grpSpPr>
        <p:sp>
          <p:nvSpPr>
            <p:cNvPr id="150" name="Rectangle"/>
            <p:cNvSpPr/>
            <p:nvPr/>
          </p:nvSpPr>
          <p:spPr>
            <a:xfrm>
              <a:off x="27984" y="8148"/>
              <a:ext cx="632461" cy="28194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pic>
          <p:nvPicPr>
            <p:cNvPr id="151" name="logo_finale.tiff" descr="logo_final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85802" cy="320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3" name="DESI-WG: Activity report update"/>
          <p:cNvSpPr txBox="1"/>
          <p:nvPr/>
        </p:nvSpPr>
        <p:spPr>
          <a:xfrm>
            <a:off x="3417112" y="9448800"/>
            <a:ext cx="6500776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1" sz="1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DESI-WG: Activity report update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2332744" y="9423400"/>
            <a:ext cx="325612" cy="304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b="1" sz="1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tif"/><Relationship Id="rId3" Type="http://schemas.openxmlformats.org/officeDocument/2006/relationships/image" Target="../media/image22.tif"/><Relationship Id="rId4" Type="http://schemas.openxmlformats.org/officeDocument/2006/relationships/image" Target="../media/image23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5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tif"/><Relationship Id="rId3" Type="http://schemas.openxmlformats.org/officeDocument/2006/relationships/image" Target="../media/image7.tif"/><Relationship Id="rId4" Type="http://schemas.openxmlformats.org/officeDocument/2006/relationships/image" Target="../media/image8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tif"/><Relationship Id="rId3" Type="http://schemas.openxmlformats.org/officeDocument/2006/relationships/image" Target="../media/image10.tif"/><Relationship Id="rId4" Type="http://schemas.openxmlformats.org/officeDocument/2006/relationships/image" Target="../media/image1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Relationship Id="rId4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tif"/><Relationship Id="rId3" Type="http://schemas.openxmlformats.org/officeDocument/2006/relationships/image" Target="../media/image15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tif"/><Relationship Id="rId3" Type="http://schemas.openxmlformats.org/officeDocument/2006/relationships/image" Target="../media/image17.tif"/><Relationship Id="rId4" Type="http://schemas.openxmlformats.org/officeDocument/2006/relationships/image" Target="../media/image18.tif"/><Relationship Id="rId5" Type="http://schemas.openxmlformats.org/officeDocument/2006/relationships/image" Target="../media/image19.tif"/><Relationship Id="rId6" Type="http://schemas.openxmlformats.org/officeDocument/2006/relationships/image" Target="../media/image20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"/>
          <p:cNvSpPr txBox="1"/>
          <p:nvPr>
            <p:ph type="sldNum" sz="quarter" idx="2"/>
          </p:nvPr>
        </p:nvSpPr>
        <p:spPr>
          <a:xfrm>
            <a:off x="2385572" y="9423400"/>
            <a:ext cx="219956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4" name="Detector Simulation Working Group (DeSi-WG)…"/>
          <p:cNvSpPr txBox="1"/>
          <p:nvPr/>
        </p:nvSpPr>
        <p:spPr>
          <a:xfrm>
            <a:off x="771747" y="4311650"/>
            <a:ext cx="11070184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Detector Simulation Working Group (DeSi-WG)</a:t>
            </a:r>
            <a:endParaRPr b="1"/>
          </a:p>
          <a:p>
            <a:pPr defTabSz="457200">
              <a:defRPr sz="4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b="1"/>
              <a:t>EEE telescope simulation</a:t>
            </a:r>
          </a:p>
        </p:txBody>
      </p:sp>
      <p:sp>
        <p:nvSpPr>
          <p:cNvPr id="165" name="M.Battaglieri, S.Grazzi G.Mandaglio, C.Pellegrino, S.Pisano"/>
          <p:cNvSpPr txBox="1"/>
          <p:nvPr/>
        </p:nvSpPr>
        <p:spPr>
          <a:xfrm>
            <a:off x="2972121" y="5747817"/>
            <a:ext cx="666943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i="1"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M.Battaglieri, S.Grazzi G.Mandaglio, C.Pellegrino, S.Pisano</a:t>
            </a:r>
          </a:p>
        </p:txBody>
      </p:sp>
      <p:sp>
        <p:nvSpPr>
          <p:cNvPr id="166" name="September 2018"/>
          <p:cNvSpPr txBox="1"/>
          <p:nvPr/>
        </p:nvSpPr>
        <p:spPr>
          <a:xfrm>
            <a:off x="5402236" y="3699969"/>
            <a:ext cx="180920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September 2018</a:t>
            </a:r>
          </a:p>
        </p:txBody>
      </p:sp>
      <p:sp>
        <p:nvSpPr>
          <p:cNvPr id="167" name="F.Coccetti, F.Noferini, M.Ungaro"/>
          <p:cNvSpPr txBox="1"/>
          <p:nvPr/>
        </p:nvSpPr>
        <p:spPr>
          <a:xfrm>
            <a:off x="4497089" y="6289137"/>
            <a:ext cx="36195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i="1"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F.Coccetti, </a:t>
            </a:r>
            <a:r>
              <a:t>F.Noferini, M.Ungaro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6" name="EEE-Telescope simulation: response to cosmic"/>
          <p:cNvSpPr txBox="1"/>
          <p:nvPr/>
        </p:nvSpPr>
        <p:spPr>
          <a:xfrm>
            <a:off x="813110" y="863600"/>
            <a:ext cx="1137858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defRPr b="1" sz="3800">
                <a:solidFill>
                  <a:srgbClr val="96D3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EEE-Telescope simulation: response to cosmic</a:t>
            </a:r>
          </a:p>
        </p:txBody>
      </p:sp>
      <p:sp>
        <p:nvSpPr>
          <p:cNvPr id="287" name="Rectangle"/>
          <p:cNvSpPr txBox="1"/>
          <p:nvPr/>
        </p:nvSpPr>
        <p:spPr>
          <a:xfrm>
            <a:off x="4133868" y="9314007"/>
            <a:ext cx="171629" cy="261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73201">
              <a:defRPr b="1" sz="1134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fld id="{86CB4B4D-7CA3-9044-876B-883B54F8677D}" type="slidenum"/>
            <a:r>
              <a:t>￼</a:t>
            </a:r>
          </a:p>
        </p:txBody>
      </p:sp>
      <p:pic>
        <p:nvPicPr>
          <p:cNvPr id="28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9733" t="33979" r="39733" b="36817"/>
          <a:stretch>
            <a:fillRect/>
          </a:stretch>
        </p:blipFill>
        <p:spPr>
          <a:xfrm>
            <a:off x="7418609" y="2998829"/>
            <a:ext cx="3279464" cy="3196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9139" t="0" r="0" b="4635"/>
          <a:stretch>
            <a:fillRect/>
          </a:stretch>
        </p:blipFill>
        <p:spPr>
          <a:xfrm>
            <a:off x="-23742" y="1854200"/>
            <a:ext cx="7249141" cy="5829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42622" t="35333" r="42622" b="28995"/>
          <a:stretch>
            <a:fillRect/>
          </a:stretch>
        </p:blipFill>
        <p:spPr>
          <a:xfrm>
            <a:off x="10891173" y="2525513"/>
            <a:ext cx="1892742" cy="367690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91" name="Table"/>
          <p:cNvGraphicFramePr/>
          <p:nvPr/>
        </p:nvGraphicFramePr>
        <p:xfrm>
          <a:off x="7719158" y="6347251"/>
          <a:ext cx="5125742" cy="299634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1321985"/>
                <a:gridCol w="1304430"/>
                <a:gridCol w="1077319"/>
                <a:gridCol w="1409305"/>
              </a:tblGrid>
              <a:tr h="594895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Energy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fraction of the spectrum (%)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Rate
1248.8Hz * Rec/Gen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Rate
-50cm/0/+50cm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  <a:lnB w="25400">
                      <a:solidFill>
                        <a:srgbClr val="D6D7D6"/>
                      </a:solidFill>
                      <a:miter lim="400000"/>
                    </a:lnB>
                    <a:solidFill>
                      <a:srgbClr val="0065C1"/>
                    </a:solidFill>
                  </a:tcPr>
                </a:tc>
              </a:tr>
              <a:tr h="455822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0.2 - 2 GeV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254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rgbClr val="1497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44.5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60.1Hz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26.8Hz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254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</a:tr>
              <a:tr h="4661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2- 10 GeV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254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rgbClr val="1497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41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53.5Hz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22.0Hz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</a:tr>
              <a:tr h="453701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10- 100 GeV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254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rgbClr val="1497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14.2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38.7Hz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5.5Hz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</a:tr>
              <a:tr h="518314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5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100 - 500 GeV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254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solidFill>
                      <a:srgbClr val="1497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0.3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7D6"/>
                      </a:solidFill>
                      <a:miter lim="400000"/>
                    </a:lnB>
                    <a:noFill/>
                  </a:tcPr>
                </a:tc>
              </a:tr>
              <a:tr h="494812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Tot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R w="254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solidFill>
                      <a:srgbClr val="1497FC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7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54.3Hz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7D6"/>
                      </a:solidFill>
                      <a:miter lim="400000"/>
                    </a:lnL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7D6"/>
                      </a:solidFill>
                      <a:miter lim="400000"/>
                    </a:lnT>
                    <a:lnB w="12700">
                      <a:solidFill>
                        <a:srgbClr val="D6D6D6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2" name="Current EEE-telescope geometry: -50/0/+50 cm apart…"/>
          <p:cNvSpPr txBox="1"/>
          <p:nvPr/>
        </p:nvSpPr>
        <p:spPr>
          <a:xfrm>
            <a:off x="516178" y="7848599"/>
            <a:ext cx="5414568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just" defTabSz="457200">
              <a:buSzPct val="100000"/>
              <a:buChar char="✴"/>
              <a:defRPr sz="1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Current EEE-telescope geometry: -50/0/+50 cm apart</a:t>
            </a:r>
          </a:p>
          <a:p>
            <a:pPr marL="228600" indent="-228600" algn="just" defTabSz="457200">
              <a:buSzPct val="100000"/>
              <a:buChar char="✴"/>
              <a:defRPr sz="1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 Rates are obtained summing up muons generated in different energy intervals</a:t>
            </a:r>
          </a:p>
          <a:p>
            <a:pPr marL="228600" indent="-228600" algn="just" defTabSz="457200">
              <a:buSzPct val="100000"/>
              <a:buChar char="✴"/>
              <a:defRPr sz="1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 Values should be compared to Rate measured in a single-layer-roof EEE telescope </a:t>
            </a:r>
          </a:p>
        </p:txBody>
      </p:sp>
      <p:sp>
        <p:nvSpPr>
          <p:cNvPr id="293" name="Concrete vault"/>
          <p:cNvSpPr txBox="1"/>
          <p:nvPr/>
        </p:nvSpPr>
        <p:spPr>
          <a:xfrm>
            <a:off x="466841" y="3492453"/>
            <a:ext cx="3075316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9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Concrete vault</a:t>
            </a:r>
          </a:p>
        </p:txBody>
      </p:sp>
      <p:sp>
        <p:nvSpPr>
          <p:cNvPr id="294" name="Muons gnerated on a sphere but with an uniform distribution on the plane…"/>
          <p:cNvSpPr txBox="1"/>
          <p:nvPr/>
        </p:nvSpPr>
        <p:spPr>
          <a:xfrm>
            <a:off x="7328210" y="1841499"/>
            <a:ext cx="3360242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just" defTabSz="457200">
              <a:buSzPct val="100000"/>
              <a:buChar char="✴"/>
              <a:defRPr sz="1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Muons gnerated on a sphere but with an uniform distribution on the plane</a:t>
            </a:r>
          </a:p>
          <a:p>
            <a:pPr marL="228600" indent="-228600" algn="just" defTabSz="457200">
              <a:buSzPct val="100000"/>
              <a:buChar char="✴"/>
              <a:defRPr sz="1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Absolute rate calculation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7" name="Summary and future plans"/>
          <p:cNvSpPr txBox="1"/>
          <p:nvPr/>
        </p:nvSpPr>
        <p:spPr>
          <a:xfrm>
            <a:off x="3052805" y="1117600"/>
            <a:ext cx="665543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b="1" sz="3800">
                <a:solidFill>
                  <a:srgbClr val="96D3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Summary and future plans</a:t>
            </a:r>
          </a:p>
        </p:txBody>
      </p:sp>
      <p:sp>
        <p:nvSpPr>
          <p:cNvPr id="298" name="EEE MRPC response implemented in GEANT4…"/>
          <p:cNvSpPr txBox="1"/>
          <p:nvPr/>
        </p:nvSpPr>
        <p:spPr>
          <a:xfrm>
            <a:off x="305345" y="2387600"/>
            <a:ext cx="12394110" cy="645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04800" indent="-304800" algn="just" defTabSz="457200">
              <a:spcBef>
                <a:spcPts val="1300"/>
              </a:spcBef>
              <a:buSzPct val="100000"/>
              <a:buChar char="✴"/>
              <a:defRPr sz="28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EEE MRPC response implemented in GEANT4</a:t>
            </a:r>
          </a:p>
          <a:p>
            <a:pPr marL="304800" indent="-304800" algn="just" defTabSz="457200">
              <a:spcBef>
                <a:spcPts val="1300"/>
              </a:spcBef>
              <a:buSzPct val="100000"/>
              <a:buChar char="✴"/>
              <a:defRPr sz="28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EEE data reconstruction program modified to process pseudo-data</a:t>
            </a:r>
          </a:p>
          <a:p>
            <a:pPr marL="304800" indent="-304800" algn="just" defTabSz="457200">
              <a:spcBef>
                <a:spcPts val="1300"/>
              </a:spcBef>
              <a:buSzPct val="100000"/>
              <a:buChar char="✴"/>
              <a:defRPr sz="28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Simulations matches data angular and time distribution</a:t>
            </a:r>
          </a:p>
          <a:p>
            <a:pPr marL="304800" indent="-304800" algn="just" defTabSz="457200">
              <a:spcBef>
                <a:spcPts val="1300"/>
              </a:spcBef>
              <a:buSzPct val="100000"/>
              <a:buChar char="✴"/>
              <a:defRPr sz="28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Absolute rates of single muon hits on the telescope (3 chambers) are comparable</a:t>
            </a:r>
          </a:p>
          <a:p>
            <a:pPr marL="304800" indent="-304800" algn="just" defTabSz="457200">
              <a:spcBef>
                <a:spcPts val="1300"/>
              </a:spcBef>
              <a:buSzPct val="100000"/>
              <a:buChar char="✴"/>
              <a:defRPr sz="28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Fine-tuning of the simulations parameter (cluster size, time resolution, …) in progress</a:t>
            </a:r>
          </a:p>
          <a:p>
            <a:pPr marL="304800" indent="-304800" algn="just" defTabSz="457200">
              <a:spcBef>
                <a:spcPts val="1300"/>
              </a:spcBef>
              <a:buSzPct val="100000"/>
              <a:buChar char="✴"/>
              <a:defRPr sz="28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Next steps:</a:t>
            </a:r>
          </a:p>
          <a:p>
            <a:pPr lvl="2" marL="609600" indent="-304800" algn="just" defTabSz="457200">
              <a:spcBef>
                <a:spcPts val="13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use of CORSIKA to generate and propagate multi-muon hits (primary hadron in high atmosphere + shower propagation to the sea-level)</a:t>
            </a:r>
          </a:p>
          <a:p>
            <a:pPr lvl="2" marL="609600" indent="-304800" algn="just" defTabSz="457200">
              <a:spcBef>
                <a:spcPts val="1300"/>
              </a:spcBef>
              <a:buSzPct val="100000"/>
              <a:buChar char="•"/>
              <a:defRPr sz="28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Sim/data for multi-telescopes correlation comparison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2385572" y="9423400"/>
            <a:ext cx="219956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0" name="Rounded Rectangle"/>
          <p:cNvSpPr/>
          <p:nvPr/>
        </p:nvSpPr>
        <p:spPr>
          <a:xfrm>
            <a:off x="3601573" y="3754120"/>
            <a:ext cx="4077017" cy="2409589"/>
          </a:xfrm>
          <a:prstGeom prst="roundRect">
            <a:avLst>
              <a:gd name="adj" fmla="val 9677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1" name="EEE MRPC/Telescope Geometry…"/>
          <p:cNvSpPr txBox="1"/>
          <p:nvPr/>
        </p:nvSpPr>
        <p:spPr>
          <a:xfrm>
            <a:off x="3692338" y="4312239"/>
            <a:ext cx="3895487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800"/>
              </a:spcBef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EEE MRPC/Telescope Geometry</a:t>
            </a:r>
          </a:p>
          <a:p>
            <a:pPr defTabSz="457200">
              <a:spcBef>
                <a:spcPts val="800"/>
              </a:spcBef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EEE MRPC response</a:t>
            </a:r>
          </a:p>
          <a:p>
            <a:pPr defTabSz="457200">
              <a:spcBef>
                <a:spcPts val="800"/>
              </a:spcBef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EEE Telescope response</a:t>
            </a:r>
          </a:p>
          <a:p>
            <a:pPr defTabSz="457200">
              <a:spcBef>
                <a:spcPts val="800"/>
              </a:spcBef>
              <a:defRPr sz="2200">
                <a:latin typeface="Gill Sans"/>
                <a:ea typeface="Gill Sans"/>
                <a:cs typeface="Gill Sans"/>
                <a:sym typeface="Gill Sans"/>
              </a:defRPr>
            </a:pPr>
            <a:r>
              <a:t>Location</a:t>
            </a:r>
          </a:p>
        </p:txBody>
      </p:sp>
      <p:sp>
        <p:nvSpPr>
          <p:cNvPr id="172" name="GEMC"/>
          <p:cNvSpPr txBox="1"/>
          <p:nvPr/>
        </p:nvSpPr>
        <p:spPr>
          <a:xfrm>
            <a:off x="4953081" y="3837917"/>
            <a:ext cx="107349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defRPr b="1"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GEMC</a:t>
            </a:r>
          </a:p>
        </p:txBody>
      </p:sp>
      <p:sp>
        <p:nvSpPr>
          <p:cNvPr id="173" name="Rounded Rectangle"/>
          <p:cNvSpPr/>
          <p:nvPr/>
        </p:nvSpPr>
        <p:spPr>
          <a:xfrm>
            <a:off x="4013590" y="2295819"/>
            <a:ext cx="3252983" cy="520701"/>
          </a:xfrm>
          <a:prstGeom prst="roundRect">
            <a:avLst>
              <a:gd name="adj" fmla="val 44781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4" name="CORSIKA"/>
          <p:cNvSpPr txBox="1"/>
          <p:nvPr/>
        </p:nvSpPr>
        <p:spPr>
          <a:xfrm>
            <a:off x="4828596" y="2327569"/>
            <a:ext cx="162297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defRPr b="1"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CORSIKA</a:t>
            </a:r>
          </a:p>
        </p:txBody>
      </p:sp>
      <p:sp>
        <p:nvSpPr>
          <p:cNvPr id="175" name="Line"/>
          <p:cNvSpPr/>
          <p:nvPr/>
        </p:nvSpPr>
        <p:spPr>
          <a:xfrm>
            <a:off x="5543569" y="2964261"/>
            <a:ext cx="1" cy="749301"/>
          </a:xfrm>
          <a:prstGeom prst="line">
            <a:avLst/>
          </a:prstGeom>
          <a:ln w="635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6" name="Rounded Rectangle"/>
          <p:cNvSpPr/>
          <p:nvPr/>
        </p:nvSpPr>
        <p:spPr>
          <a:xfrm>
            <a:off x="3459708" y="7405839"/>
            <a:ext cx="3252983" cy="520701"/>
          </a:xfrm>
          <a:prstGeom prst="roundRect">
            <a:avLst>
              <a:gd name="adj" fmla="val 44781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7" name="Line"/>
          <p:cNvSpPr/>
          <p:nvPr/>
        </p:nvSpPr>
        <p:spPr>
          <a:xfrm>
            <a:off x="5086199" y="6281006"/>
            <a:ext cx="1" cy="1007536"/>
          </a:xfrm>
          <a:prstGeom prst="line">
            <a:avLst/>
          </a:prstGeom>
          <a:ln w="635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78" name="RecSw"/>
          <p:cNvSpPr txBox="1"/>
          <p:nvPr/>
        </p:nvSpPr>
        <p:spPr>
          <a:xfrm>
            <a:off x="4549451" y="7437589"/>
            <a:ext cx="112231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defRPr b="1"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RecSw</a:t>
            </a:r>
          </a:p>
        </p:txBody>
      </p:sp>
      <p:sp>
        <p:nvSpPr>
          <p:cNvPr id="179" name="Rounded Rectangle"/>
          <p:cNvSpPr/>
          <p:nvPr/>
        </p:nvSpPr>
        <p:spPr>
          <a:xfrm>
            <a:off x="3484742" y="8637513"/>
            <a:ext cx="3252984" cy="520701"/>
          </a:xfrm>
          <a:prstGeom prst="roundRect">
            <a:avLst>
              <a:gd name="adj" fmla="val 44781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0" name="Data"/>
          <p:cNvSpPr txBox="1"/>
          <p:nvPr/>
        </p:nvSpPr>
        <p:spPr>
          <a:xfrm>
            <a:off x="4542114" y="8677539"/>
            <a:ext cx="855763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defRPr b="1"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Data</a:t>
            </a:r>
          </a:p>
        </p:txBody>
      </p:sp>
      <p:sp>
        <p:nvSpPr>
          <p:cNvPr id="181" name="Line"/>
          <p:cNvSpPr/>
          <p:nvPr/>
        </p:nvSpPr>
        <p:spPr>
          <a:xfrm flipV="1">
            <a:off x="5111233" y="8106467"/>
            <a:ext cx="1" cy="478820"/>
          </a:xfrm>
          <a:prstGeom prst="line">
            <a:avLst/>
          </a:prstGeom>
          <a:ln w="635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2" name="Line"/>
          <p:cNvSpPr/>
          <p:nvPr/>
        </p:nvSpPr>
        <p:spPr>
          <a:xfrm>
            <a:off x="3026026" y="5565431"/>
            <a:ext cx="586151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3" name="Line"/>
          <p:cNvSpPr/>
          <p:nvPr/>
        </p:nvSpPr>
        <p:spPr>
          <a:xfrm flipH="1">
            <a:off x="3025495" y="8897863"/>
            <a:ext cx="445444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4" name="Line"/>
          <p:cNvSpPr/>
          <p:nvPr/>
        </p:nvSpPr>
        <p:spPr>
          <a:xfrm flipV="1">
            <a:off x="3047464" y="5567971"/>
            <a:ext cx="1" cy="33211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5" name="Line"/>
          <p:cNvSpPr/>
          <p:nvPr/>
        </p:nvSpPr>
        <p:spPr>
          <a:xfrm>
            <a:off x="6770128" y="7644953"/>
            <a:ext cx="1208832" cy="1"/>
          </a:xfrm>
          <a:prstGeom prst="line">
            <a:avLst/>
          </a:prstGeom>
          <a:ln w="635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86" name="Rounded Rectangle"/>
          <p:cNvSpPr/>
          <p:nvPr/>
        </p:nvSpPr>
        <p:spPr>
          <a:xfrm>
            <a:off x="8036396" y="7384603"/>
            <a:ext cx="3252984" cy="520701"/>
          </a:xfrm>
          <a:prstGeom prst="roundRect">
            <a:avLst>
              <a:gd name="adj" fmla="val 44781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7" name="Physics analysis"/>
          <p:cNvSpPr txBox="1"/>
          <p:nvPr/>
        </p:nvSpPr>
        <p:spPr>
          <a:xfrm>
            <a:off x="8298482" y="7416353"/>
            <a:ext cx="253915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defRPr b="1"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Physics analysis</a:t>
            </a:r>
          </a:p>
        </p:txBody>
      </p:sp>
      <p:sp>
        <p:nvSpPr>
          <p:cNvPr id="188" name="DEtectorSImulation-WG"/>
          <p:cNvSpPr txBox="1"/>
          <p:nvPr/>
        </p:nvSpPr>
        <p:spPr>
          <a:xfrm>
            <a:off x="4748944" y="981925"/>
            <a:ext cx="3837112" cy="484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1" sz="2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DE</a:t>
            </a:r>
            <a:r>
              <a:rPr b="0"/>
              <a:t>tector</a:t>
            </a:r>
            <a:r>
              <a:t>SI</a:t>
            </a:r>
            <a:r>
              <a:rPr b="0"/>
              <a:t>mulation</a:t>
            </a:r>
            <a:r>
              <a:t>-WG </a:t>
            </a:r>
          </a:p>
        </p:txBody>
      </p:sp>
      <p:sp>
        <p:nvSpPr>
          <p:cNvPr id="189" name="Goal: generate pseudo data using GEANT4 to track CORSIKA generated particle"/>
          <p:cNvSpPr txBox="1"/>
          <p:nvPr/>
        </p:nvSpPr>
        <p:spPr>
          <a:xfrm>
            <a:off x="1721128" y="1447387"/>
            <a:ext cx="1085089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Goal: generate pseudo data using GEANT4 to track CORSIKA generated particle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"/>
          <p:cNvSpPr txBox="1"/>
          <p:nvPr>
            <p:ph type="sldNum" sz="quarter" idx="2"/>
          </p:nvPr>
        </p:nvSpPr>
        <p:spPr>
          <a:xfrm>
            <a:off x="2385572" y="9423400"/>
            <a:ext cx="219956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2" name="EEE MRPC response to cosmic rays implementation  in GEANT4"/>
          <p:cNvSpPr txBox="1"/>
          <p:nvPr/>
        </p:nvSpPr>
        <p:spPr>
          <a:xfrm>
            <a:off x="305345" y="2547273"/>
            <a:ext cx="12394110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04800" indent="-304800" algn="just" defTabSz="457200">
              <a:buSzPct val="100000"/>
              <a:buChar char="✴"/>
              <a:defRPr b="1"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EEE MRPC response to cosmic rays implementation  in GEANT4</a:t>
            </a:r>
          </a:p>
        </p:txBody>
      </p:sp>
      <p:sp>
        <p:nvSpPr>
          <p:cNvPr id="193" name="DeSi-WG: targets and work plan"/>
          <p:cNvSpPr txBox="1"/>
          <p:nvPr/>
        </p:nvSpPr>
        <p:spPr>
          <a:xfrm>
            <a:off x="2348433" y="990599"/>
            <a:ext cx="835873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b="1" sz="3800">
                <a:solidFill>
                  <a:srgbClr val="96D3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DeSi-WG: targets and work plan</a:t>
            </a:r>
          </a:p>
        </p:txBody>
      </p:sp>
      <p:sp>
        <p:nvSpPr>
          <p:cNvPr id="194" name="MRPC geometry: material, size, ……"/>
          <p:cNvSpPr txBox="1"/>
          <p:nvPr/>
        </p:nvSpPr>
        <p:spPr>
          <a:xfrm>
            <a:off x="1413346" y="3488537"/>
            <a:ext cx="53371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L="228600" indent="-228600" algn="just" defTabSz="457200">
              <a:buClr>
                <a:srgbClr val="FFFFFF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MRPC geometry: material, size, …</a:t>
            </a:r>
          </a:p>
          <a:p>
            <a:pPr lvl="1" marL="228600" indent="-228600" algn="just" defTabSz="457200">
              <a:buClr>
                <a:srgbClr val="FFFFFF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MRPC response (parametrized)</a:t>
            </a:r>
          </a:p>
        </p:txBody>
      </p:sp>
      <p:sp>
        <p:nvSpPr>
          <p:cNvPr id="195" name="Telescope response: geometry, trigger, ……"/>
          <p:cNvSpPr txBox="1"/>
          <p:nvPr/>
        </p:nvSpPr>
        <p:spPr>
          <a:xfrm>
            <a:off x="1430138" y="4700847"/>
            <a:ext cx="973852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L="228600" indent="-228600" algn="just" defTabSz="457200">
              <a:buClr>
                <a:srgbClr val="FFFFFF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Telescope response: geometry, trigger, …  </a:t>
            </a:r>
          </a:p>
          <a:p>
            <a:pPr lvl="1" marL="228600" indent="-228600" algn="just" defTabSz="457200">
              <a:buClr>
                <a:srgbClr val="FFFFFF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Telescope location: effect of roof, walls, surrounding materials, …</a:t>
            </a:r>
          </a:p>
          <a:p>
            <a:pPr lvl="1" marL="228600" indent="-228600" algn="just" defTabSz="457200">
              <a:buClr>
                <a:srgbClr val="FFFFFF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Telescope: muon rates for different multiplicities </a:t>
            </a:r>
          </a:p>
        </p:txBody>
      </p:sp>
      <p:sp>
        <p:nvSpPr>
          <p:cNvPr id="196" name="Multi-telescopes: coincidence rates"/>
          <p:cNvSpPr txBox="1"/>
          <p:nvPr/>
        </p:nvSpPr>
        <p:spPr>
          <a:xfrm>
            <a:off x="1405185" y="6240476"/>
            <a:ext cx="535342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L="228600" indent="-228600" algn="just" defTabSz="457200">
              <a:buClr>
                <a:srgbClr val="FFFFFF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Multi-telescopes: coincidence rates</a:t>
            </a:r>
          </a:p>
        </p:txBody>
      </p:sp>
      <p:sp>
        <p:nvSpPr>
          <p:cNvPr id="197" name="Single/multiple telescope(s) studies: bottom-up muons, …"/>
          <p:cNvSpPr txBox="1"/>
          <p:nvPr/>
        </p:nvSpPr>
        <p:spPr>
          <a:xfrm>
            <a:off x="1368920" y="6912495"/>
            <a:ext cx="859584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L="228600" indent="-228600" algn="just" defTabSz="457200">
              <a:buClr>
                <a:srgbClr val="FFFFFF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Single/multiple telescope(s) studies: bottom-up muons,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lide Number"/>
          <p:cNvSpPr txBox="1"/>
          <p:nvPr>
            <p:ph type="sldNum" sz="quarter" idx="2"/>
          </p:nvPr>
        </p:nvSpPr>
        <p:spPr>
          <a:xfrm>
            <a:off x="2385572" y="9423400"/>
            <a:ext cx="219956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0" name="GEant4 Monte Carlo: GEMC"/>
          <p:cNvSpPr txBox="1"/>
          <p:nvPr/>
        </p:nvSpPr>
        <p:spPr>
          <a:xfrm>
            <a:off x="2348433" y="990599"/>
            <a:ext cx="835873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b="1" sz="3800">
                <a:solidFill>
                  <a:srgbClr val="96D3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GEant4 Monte Carlo: GEMC</a:t>
            </a:r>
          </a:p>
        </p:txBody>
      </p:sp>
      <p:sp>
        <p:nvSpPr>
          <p:cNvPr id="201" name="M.Ungaro"/>
          <p:cNvSpPr txBox="1"/>
          <p:nvPr/>
        </p:nvSpPr>
        <p:spPr>
          <a:xfrm>
            <a:off x="11770022" y="1652835"/>
            <a:ext cx="1025129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defTabSz="914400"/>
            <a:r>
              <a:t>M.Ungaro</a:t>
            </a:r>
          </a:p>
        </p:txBody>
      </p:sp>
      <p:sp>
        <p:nvSpPr>
          <p:cNvPr id="202" name="Realistic detector simulation"/>
          <p:cNvSpPr txBox="1"/>
          <p:nvPr/>
        </p:nvSpPr>
        <p:spPr>
          <a:xfrm>
            <a:off x="21186" y="7335394"/>
            <a:ext cx="333122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defTabSz="914400"/>
            <a:r>
              <a:t>Realistic detector simulation</a:t>
            </a:r>
          </a:p>
        </p:txBody>
      </p:sp>
      <p:pic>
        <p:nvPicPr>
          <p:cNvPr id="2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07" y="1854200"/>
            <a:ext cx="3163379" cy="5451996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Arrow"/>
          <p:cNvSpPr/>
          <p:nvPr/>
        </p:nvSpPr>
        <p:spPr>
          <a:xfrm>
            <a:off x="3529023" y="3365500"/>
            <a:ext cx="1270001" cy="1960433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05" name="GEMC…"/>
          <p:cNvSpPr txBox="1"/>
          <p:nvPr/>
        </p:nvSpPr>
        <p:spPr>
          <a:xfrm>
            <a:off x="3529023" y="1981200"/>
            <a:ext cx="6930809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1" sz="4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GEMC</a:t>
            </a:r>
          </a:p>
          <a:p>
            <a:pPr defTabSz="457200">
              <a:defRPr b="1" sz="3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b="0"/>
              <a:t>A GEANT4 librarys based simulation tools</a:t>
            </a:r>
          </a:p>
        </p:txBody>
      </p:sp>
      <p:sp>
        <p:nvSpPr>
          <p:cNvPr id="206" name="components description…"/>
          <p:cNvSpPr txBox="1"/>
          <p:nvPr/>
        </p:nvSpPr>
        <p:spPr>
          <a:xfrm>
            <a:off x="5191141" y="3200399"/>
            <a:ext cx="5273657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 defTabSz="457200">
              <a:buClr>
                <a:srgbClr val="FFFFFF"/>
              </a:buClr>
              <a:buSzPct val="100000"/>
              <a:buChar char="•"/>
              <a:def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components description</a:t>
            </a:r>
          </a:p>
          <a:p>
            <a:pPr marL="228600" indent="-228600" algn="l" defTabSz="457200">
              <a:buClr>
                <a:srgbClr val="FFFFFF"/>
              </a:buClr>
              <a:buSzPct val="100000"/>
              <a:buChar char="•"/>
              <a:def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components interaction</a:t>
            </a:r>
          </a:p>
          <a:p>
            <a:pPr marL="228600" indent="-228600" algn="l" defTabSz="457200">
              <a:buClr>
                <a:srgbClr val="FFFFFF"/>
              </a:buClr>
              <a:buSzPct val="100000"/>
              <a:buChar char="•"/>
              <a:def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user-defined geometry and hit</a:t>
            </a:r>
          </a:p>
          <a:p>
            <a:pPr marL="228600" indent="-228600" algn="l" defTabSz="457200">
              <a:buClr>
                <a:srgbClr val="FFFFFF"/>
              </a:buClr>
              <a:buSzPct val="100000"/>
              <a:buChar char="•"/>
              <a:def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internal generator (included cosmic rays)</a:t>
            </a:r>
          </a:p>
          <a:p>
            <a:pPr marL="228600" indent="-228600" algn="l" defTabSz="457200">
              <a:buClr>
                <a:srgbClr val="FFFFFF"/>
              </a:buClr>
              <a:buSzPct val="100000"/>
              <a:buChar char="•"/>
              <a:def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multiple input/output format</a:t>
            </a:r>
          </a:p>
          <a:p>
            <a:pPr marL="228600" indent="-228600" algn="l" defTabSz="457200">
              <a:buClr>
                <a:srgbClr val="FFFFFF"/>
              </a:buClr>
              <a:buSzPct val="100000"/>
              <a:buChar char="•"/>
              <a:def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CAD geometry accepted</a:t>
            </a:r>
          </a:p>
          <a:p>
            <a:pPr marL="228600" indent="-228600" algn="l" defTabSz="457200">
              <a:buClr>
                <a:srgbClr val="FFFFFF"/>
              </a:buClr>
              <a:buSzPct val="100000"/>
              <a:buChar char="•"/>
              <a:def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interactive/batch mode</a:t>
            </a:r>
          </a:p>
          <a:p>
            <a:pPr marL="228600" indent="-228600" algn="l" defTabSz="457200">
              <a:buClr>
                <a:srgbClr val="FFFFFF"/>
              </a:buClr>
              <a:buSzPct val="100000"/>
              <a:buChar char="•"/>
              <a:defRPr sz="23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source on GitHub</a:t>
            </a:r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25335" y="4179970"/>
            <a:ext cx="2026509" cy="1596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25335" y="2362200"/>
            <a:ext cx="2026509" cy="156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50776" y="6242115"/>
            <a:ext cx="5612077" cy="3114617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GEMC graphic interface"/>
          <p:cNvSpPr txBox="1"/>
          <p:nvPr/>
        </p:nvSpPr>
        <p:spPr>
          <a:xfrm>
            <a:off x="4341290" y="6242115"/>
            <a:ext cx="356455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defRPr sz="2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GEMC graphic interface</a:t>
            </a:r>
          </a:p>
        </p:txBody>
      </p:sp>
      <p:sp>
        <p:nvSpPr>
          <p:cNvPr id="211" name="Installed (and now working!) in EEE cluster at CNAF!"/>
          <p:cNvSpPr txBox="1"/>
          <p:nvPr/>
        </p:nvSpPr>
        <p:spPr>
          <a:xfrm>
            <a:off x="9161222" y="7194195"/>
            <a:ext cx="3564559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buClr>
                <a:srgbClr val="FFFFFF"/>
              </a:buClr>
              <a:defRPr sz="29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Installed (and now working!) in EEE cluster at CNAF!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 txBox="1"/>
          <p:nvPr>
            <p:ph type="sldNum" sz="quarter" idx="2"/>
          </p:nvPr>
        </p:nvSpPr>
        <p:spPr>
          <a:xfrm>
            <a:off x="2385572" y="9423400"/>
            <a:ext cx="219956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4" name="EEE-MRPC simulation: geometry"/>
          <p:cNvSpPr txBox="1"/>
          <p:nvPr/>
        </p:nvSpPr>
        <p:spPr>
          <a:xfrm>
            <a:off x="2348433" y="990599"/>
            <a:ext cx="835873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b="1" sz="3800">
                <a:solidFill>
                  <a:srgbClr val="96D3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EEE-MRPC simulation: geometry</a:t>
            </a:r>
          </a:p>
        </p:txBody>
      </p:sp>
      <p:sp>
        <p:nvSpPr>
          <p:cNvPr id="215" name="Detailed drawings provided by R.Zuyeuski…"/>
          <p:cNvSpPr txBox="1"/>
          <p:nvPr/>
        </p:nvSpPr>
        <p:spPr>
          <a:xfrm>
            <a:off x="407723" y="2381085"/>
            <a:ext cx="6749499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just" defTabSz="457200">
              <a:buSzPct val="100000"/>
              <a:buChar char="✴"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 Detailed drawings provided by R.Zuyeuski</a:t>
            </a:r>
          </a:p>
          <a:p>
            <a:pPr marL="228600" indent="-228600" algn="just" defTabSz="457200">
              <a:buSzPct val="100000"/>
              <a:buChar char="✴"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 Geometry/materials verified during assembly of Genova telescope at CERN (March 2017)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2689" r="0" b="0"/>
          <a:stretch>
            <a:fillRect/>
          </a:stretch>
        </p:blipFill>
        <p:spPr>
          <a:xfrm>
            <a:off x="7502017" y="1806916"/>
            <a:ext cx="4941486" cy="3387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08535" y="5282871"/>
            <a:ext cx="6157858" cy="4077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681" y="3726502"/>
            <a:ext cx="6004834" cy="5633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lide Number"/>
          <p:cNvSpPr txBox="1"/>
          <p:nvPr>
            <p:ph type="sldNum" sz="quarter" idx="2"/>
          </p:nvPr>
        </p:nvSpPr>
        <p:spPr>
          <a:xfrm>
            <a:off x="2385572" y="9423400"/>
            <a:ext cx="219956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1" name="EEE-MRPC simulation: geometry"/>
          <p:cNvSpPr txBox="1"/>
          <p:nvPr/>
        </p:nvSpPr>
        <p:spPr>
          <a:xfrm>
            <a:off x="2348433" y="990599"/>
            <a:ext cx="835873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b="1" sz="3800">
                <a:solidFill>
                  <a:srgbClr val="96D3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EEE-MRPC simulation: geometry</a:t>
            </a:r>
          </a:p>
        </p:txBody>
      </p:sp>
      <p:pic>
        <p:nvPicPr>
          <p:cNvPr id="22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1686665"/>
            <a:ext cx="6911793" cy="3921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0803" y="5847389"/>
            <a:ext cx="6610351" cy="330517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alistic geometry implemented in GEMC…"/>
          <p:cNvSpPr txBox="1"/>
          <p:nvPr/>
        </p:nvSpPr>
        <p:spPr>
          <a:xfrm>
            <a:off x="7133094" y="2108199"/>
            <a:ext cx="5732140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 defTabSz="457200">
              <a:buSzPct val="100000"/>
              <a:buChar char="✴"/>
              <a:defRPr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 Realistic geometry implemented in GEMC</a:t>
            </a:r>
          </a:p>
          <a:p>
            <a:pPr marL="457200" indent="-228600" algn="l" defTabSz="457200">
              <a:buClr>
                <a:srgbClr val="FFFFFF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materials (Al, Vetronite-G10, Cu, glass, Al-honeycomb, Gas</a:t>
            </a:r>
          </a:p>
          <a:p>
            <a:pPr marL="457200" indent="-228600" algn="l" defTabSz="457200">
              <a:buClr>
                <a:srgbClr val="FFFFFF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geometry</a:t>
            </a:r>
          </a:p>
          <a:p>
            <a:pPr marL="457200" indent="-228600" algn="l" defTabSz="457200">
              <a:buClr>
                <a:srgbClr val="FFFFFF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active layers (so far only bottom strips + gaps)</a:t>
            </a:r>
          </a:p>
        </p:txBody>
      </p:sp>
      <p:pic>
        <p:nvPicPr>
          <p:cNvPr id="225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0" t="4781" r="0" b="0"/>
          <a:stretch>
            <a:fillRect/>
          </a:stretch>
        </p:blipFill>
        <p:spPr>
          <a:xfrm>
            <a:off x="170382" y="5847389"/>
            <a:ext cx="5986816" cy="3305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lide Number"/>
          <p:cNvSpPr txBox="1"/>
          <p:nvPr>
            <p:ph type="sldNum" sz="quarter" idx="2"/>
          </p:nvPr>
        </p:nvSpPr>
        <p:spPr>
          <a:xfrm>
            <a:off x="2385572" y="9423400"/>
            <a:ext cx="219956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8" name="EEE-MRPC simulation: response"/>
          <p:cNvSpPr txBox="1"/>
          <p:nvPr/>
        </p:nvSpPr>
        <p:spPr>
          <a:xfrm>
            <a:off x="2348433" y="990599"/>
            <a:ext cx="835873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b="1" sz="3800">
                <a:solidFill>
                  <a:srgbClr val="96D3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EEE-MRPC simulation: response</a:t>
            </a:r>
          </a:p>
        </p:txBody>
      </p:sp>
      <p:sp>
        <p:nvSpPr>
          <p:cNvPr id="229" name="No avalanche simulated in details…"/>
          <p:cNvSpPr txBox="1"/>
          <p:nvPr/>
        </p:nvSpPr>
        <p:spPr>
          <a:xfrm>
            <a:off x="558358" y="1969889"/>
            <a:ext cx="7525594" cy="2638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04800" indent="-304800" algn="l" defTabSz="457200">
              <a:buSzPct val="100000"/>
              <a:buChar char="✴"/>
              <a:defRPr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marL="304800" indent="-304800" algn="just" defTabSz="457200">
              <a:buSzPct val="100000"/>
              <a:buChar char="✴"/>
              <a:defRPr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No avalanche simulated in details</a:t>
            </a:r>
          </a:p>
          <a:p>
            <a:pPr marL="304800" indent="-304800" algn="just" defTabSz="457200">
              <a:buSzPct val="100000"/>
              <a:buChar char="✴"/>
              <a:defRPr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Effective hit process:</a:t>
            </a:r>
          </a:p>
          <a:p>
            <a:pPr marL="482600" indent="-254000" algn="just" defTabSz="457200">
              <a:buClr>
                <a:srgbClr val="FFFFFF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Sample XY (and Z) muon hit on on bottom strip plane</a:t>
            </a:r>
          </a:p>
          <a:p>
            <a:pPr marL="482600" indent="-254000" algn="just" defTabSz="457200">
              <a:buClr>
                <a:srgbClr val="FFFFFF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Assume both strips and gaps are active</a:t>
            </a:r>
          </a:p>
          <a:p>
            <a:pPr marL="482600" indent="-254000" algn="just" defTabSz="457200">
              <a:buClr>
                <a:srgbClr val="FFFFFF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Apply a spread of σ=8.4mm (2σ) to account for multiple hits and spread position resolution both in X and Y</a:t>
            </a:r>
          </a:p>
          <a:p>
            <a:pPr marL="482600" indent="-254000" algn="just" defTabSz="457200">
              <a:buClr>
                <a:srgbClr val="FFFFFF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Apply a time spread (constant) σ=94ps</a:t>
            </a:r>
          </a:p>
        </p:txBody>
      </p:sp>
      <p:pic>
        <p:nvPicPr>
          <p:cNvPr id="2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14" y="5044551"/>
            <a:ext cx="4159963" cy="4179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6747" y="5044551"/>
            <a:ext cx="4389184" cy="417922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MRPC parameters…"/>
          <p:cNvSpPr txBox="1"/>
          <p:nvPr/>
        </p:nvSpPr>
        <p:spPr>
          <a:xfrm>
            <a:off x="8752120" y="5703179"/>
            <a:ext cx="3895493" cy="310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just" defTabSz="457200">
              <a:buSzPct val="100000"/>
              <a:buChar char="✴"/>
              <a:defRPr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MRPC parameters</a:t>
            </a:r>
          </a:p>
          <a:p>
            <a:pPr marL="457200" indent="-228600" algn="just" defTabSz="457200">
              <a:buClr>
                <a:srgbClr val="FFFFFF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90x160 active area</a:t>
            </a:r>
          </a:p>
          <a:p>
            <a:pPr marL="457200" indent="-228600" algn="just" defTabSz="457200">
              <a:buClr>
                <a:srgbClr val="FFFFFF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Active: 2.5cm x 24 strips + 0.7cm x (24-1) gaps</a:t>
            </a:r>
          </a:p>
          <a:p>
            <a:pPr marL="457200" indent="-228600" algn="just" defTabSz="457200">
              <a:buClr>
                <a:srgbClr val="FFFFFF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Time spread: σ = 94ps</a:t>
            </a:r>
          </a:p>
          <a:p>
            <a:pPr lvl="1" marL="457200" indent="-228600" algn="just" defTabSz="457200">
              <a:buClr>
                <a:srgbClr val="FFFFFF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Cluster size:  σ</a:t>
            </a:r>
            <a:r>
              <a:rPr baseline="-5999"/>
              <a:t>X </a:t>
            </a:r>
            <a:r>
              <a:t>= 8.4 mm</a:t>
            </a:r>
          </a:p>
          <a:p>
            <a:pPr lvl="1" marL="457200" indent="-228600" algn="just" defTabSz="457200">
              <a:buClr>
                <a:srgbClr val="FFFFFF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Cluster size:  σ</a:t>
            </a:r>
            <a:r>
              <a:rPr baseline="-5999"/>
              <a:t>Y </a:t>
            </a:r>
            <a:r>
              <a:t>= 8.4 mm</a:t>
            </a:r>
          </a:p>
          <a:p>
            <a:pPr lvl="1" marL="457200" indent="-228600" algn="just" defTabSz="457200">
              <a:buClr>
                <a:srgbClr val="FFFFFF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HIT</a:t>
            </a:r>
            <a:r>
              <a:rPr baseline="-5999"/>
              <a:t>XY</a:t>
            </a:r>
            <a:r>
              <a:t> is gaussian-spread and projected on the sensitive area to derive strip multiplicity</a:t>
            </a:r>
          </a:p>
        </p:txBody>
      </p:sp>
      <p:grpSp>
        <p:nvGrpSpPr>
          <p:cNvPr id="247" name="Group"/>
          <p:cNvGrpSpPr/>
          <p:nvPr/>
        </p:nvGrpSpPr>
        <p:grpSpPr>
          <a:xfrm>
            <a:off x="8805500" y="2235200"/>
            <a:ext cx="3244674" cy="2307187"/>
            <a:chOff x="0" y="0"/>
            <a:chExt cx="3244673" cy="2307186"/>
          </a:xfrm>
        </p:grpSpPr>
        <p:sp>
          <p:nvSpPr>
            <p:cNvPr id="233" name="Rectangle"/>
            <p:cNvSpPr/>
            <p:nvPr/>
          </p:nvSpPr>
          <p:spPr>
            <a:xfrm>
              <a:off x="0" y="62155"/>
              <a:ext cx="3244674" cy="224503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 flipV="1">
              <a:off x="353206" y="823843"/>
              <a:ext cx="783466" cy="78346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5" name="Line"/>
            <p:cNvSpPr/>
            <p:nvPr/>
          </p:nvSpPr>
          <p:spPr>
            <a:xfrm flipV="1">
              <a:off x="1142840" y="823843"/>
              <a:ext cx="783466" cy="78346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342671" y="1622206"/>
              <a:ext cx="804536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7" name="Line"/>
            <p:cNvSpPr/>
            <p:nvPr/>
          </p:nvSpPr>
          <p:spPr>
            <a:xfrm flipV="1">
              <a:off x="1470613" y="823843"/>
              <a:ext cx="783466" cy="78346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8" name="Line"/>
            <p:cNvSpPr/>
            <p:nvPr/>
          </p:nvSpPr>
          <p:spPr>
            <a:xfrm flipV="1">
              <a:off x="2260248" y="823843"/>
              <a:ext cx="783466" cy="78346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1460078" y="1622206"/>
              <a:ext cx="80453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pic>
          <p:nvPicPr>
            <p:cNvPr id="240" name="Oval" descr="Oval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76397" y="936895"/>
              <a:ext cx="973681" cy="52535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241" name="Line"/>
            <p:cNvSpPr/>
            <p:nvPr/>
          </p:nvSpPr>
          <p:spPr>
            <a:xfrm flipV="1">
              <a:off x="1236781" y="1073113"/>
              <a:ext cx="223116" cy="223117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1236781" y="1073113"/>
              <a:ext cx="223116" cy="223117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3" name="Line"/>
            <p:cNvSpPr/>
            <p:nvPr/>
          </p:nvSpPr>
          <p:spPr>
            <a:xfrm flipH="1">
              <a:off x="1091973" y="261661"/>
              <a:ext cx="500555" cy="1911689"/>
            </a:xfrm>
            <a:prstGeom prst="line">
              <a:avLst/>
            </a:prstGeom>
            <a:noFill/>
            <a:ln w="254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44" name="strip"/>
            <p:cNvSpPr txBox="1"/>
            <p:nvPr/>
          </p:nvSpPr>
          <p:spPr>
            <a:xfrm>
              <a:off x="2247013" y="1497326"/>
              <a:ext cx="680281" cy="461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1" indent="0" algn="just" defTabSz="457200">
                <a:buClr>
                  <a:srgbClr val="FFFFFF"/>
                </a:buClr>
                <a:defRPr sz="20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strip</a:t>
              </a:r>
            </a:p>
          </p:txBody>
        </p:sp>
        <p:sp>
          <p:nvSpPr>
            <p:cNvPr id="245" name="muon"/>
            <p:cNvSpPr txBox="1"/>
            <p:nvPr/>
          </p:nvSpPr>
          <p:spPr>
            <a:xfrm>
              <a:off x="1651062" y="0"/>
              <a:ext cx="823304" cy="461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1" indent="0" algn="just" defTabSz="457200">
                <a:buClr>
                  <a:srgbClr val="FFFFFF"/>
                </a:buClr>
                <a:defRPr sz="2000">
                  <a:solidFill>
                    <a:srgbClr val="FF26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muon</a:t>
              </a:r>
            </a:p>
          </p:txBody>
        </p:sp>
        <p:sp>
          <p:nvSpPr>
            <p:cNvPr id="246" name="cluster"/>
            <p:cNvSpPr txBox="1"/>
            <p:nvPr/>
          </p:nvSpPr>
          <p:spPr>
            <a:xfrm>
              <a:off x="61377" y="704629"/>
              <a:ext cx="953522" cy="461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lvl="1" indent="0" algn="just" defTabSz="457200">
                <a:buClr>
                  <a:srgbClr val="FFFFFF"/>
                </a:buClr>
                <a:defRPr sz="2000">
                  <a:solidFill>
                    <a:srgbClr val="FF2600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cluster</a:t>
              </a:r>
            </a:p>
          </p:txBody>
        </p:sp>
      </p:grpSp>
      <p:sp>
        <p:nvSpPr>
          <p:cNvPr id="248" name="Resolution disuniformity not implemented yet"/>
          <p:cNvSpPr txBox="1"/>
          <p:nvPr/>
        </p:nvSpPr>
        <p:spPr>
          <a:xfrm>
            <a:off x="4964742" y="6172200"/>
            <a:ext cx="307531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19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Resolution disuniformity not implemented yet</a:t>
            </a:r>
          </a:p>
        </p:txBody>
      </p:sp>
      <p:sp>
        <p:nvSpPr>
          <p:cNvPr id="249" name="Nuclear Instruments and Methods in Physics Research A 593 (2008) 263– 268"/>
          <p:cNvSpPr txBox="1"/>
          <p:nvPr/>
        </p:nvSpPr>
        <p:spPr>
          <a:xfrm>
            <a:off x="113704" y="4819650"/>
            <a:ext cx="569357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1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Nuclear Instruments and Methods in Physics Research A 593 (2008) 263– 268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Number"/>
          <p:cNvSpPr txBox="1"/>
          <p:nvPr>
            <p:ph type="sldNum" sz="quarter" idx="2"/>
          </p:nvPr>
        </p:nvSpPr>
        <p:spPr>
          <a:xfrm>
            <a:off x="2385572" y="9423400"/>
            <a:ext cx="219956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2" name="EEE-Telescope simulation: geometry"/>
          <p:cNvSpPr txBox="1"/>
          <p:nvPr/>
        </p:nvSpPr>
        <p:spPr>
          <a:xfrm>
            <a:off x="1981975" y="927100"/>
            <a:ext cx="909165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defRPr b="1" sz="3800">
                <a:solidFill>
                  <a:srgbClr val="96D3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EEE-Telescope simulation: geometry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295" y="2362200"/>
            <a:ext cx="4181727" cy="3097384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Telescope Parameters"/>
          <p:cNvSpPr txBox="1"/>
          <p:nvPr/>
        </p:nvSpPr>
        <p:spPr>
          <a:xfrm>
            <a:off x="108017" y="5466621"/>
            <a:ext cx="3141763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228600" indent="-228600" algn="just" defTabSz="457200">
              <a:buSzPct val="100000"/>
              <a:buChar char="✴"/>
              <a:defRPr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Telescope Parameters </a:t>
            </a:r>
          </a:p>
        </p:txBody>
      </p:sp>
      <p:sp>
        <p:nvSpPr>
          <p:cNvPr id="255" name="3 chambers…"/>
          <p:cNvSpPr txBox="1"/>
          <p:nvPr/>
        </p:nvSpPr>
        <p:spPr>
          <a:xfrm>
            <a:off x="-24294" y="5564390"/>
            <a:ext cx="4430905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defRPr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marL="457200" indent="-228600" algn="just" defTabSz="457200">
              <a:buClr>
                <a:srgbClr val="FFFFFF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3 chambers</a:t>
            </a:r>
          </a:p>
          <a:p>
            <a:pPr marL="457200" indent="-228600" algn="just" defTabSz="457200">
              <a:buClr>
                <a:srgbClr val="FFFFFF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-50/0/+50 cm apart</a:t>
            </a:r>
          </a:p>
          <a:p>
            <a:pPr marL="457200" indent="-228600" algn="just" defTabSz="457200">
              <a:buClr>
                <a:srgbClr val="FFFFFF"/>
              </a:buClr>
              <a:buSzPct val="100000"/>
              <a:buChar char="•"/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placed in a concrete box wall on all sides (30cm concrete)</a:t>
            </a:r>
          </a:p>
        </p:txBody>
      </p:sp>
      <p:sp>
        <p:nvSpPr>
          <p:cNvPr id="256" name="Rectangle"/>
          <p:cNvSpPr/>
          <p:nvPr/>
        </p:nvSpPr>
        <p:spPr>
          <a:xfrm>
            <a:off x="4519681" y="2336800"/>
            <a:ext cx="8356426" cy="69069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5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0" b="1635"/>
          <a:stretch>
            <a:fillRect/>
          </a:stretch>
        </p:blipFill>
        <p:spPr>
          <a:xfrm>
            <a:off x="5131726" y="2465507"/>
            <a:ext cx="7753982" cy="6749009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Xhit"/>
          <p:cNvSpPr txBox="1"/>
          <p:nvPr/>
        </p:nvSpPr>
        <p:spPr>
          <a:xfrm>
            <a:off x="4574637" y="4687200"/>
            <a:ext cx="545389" cy="37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457200">
              <a:defRPr b="1" sz="1900">
                <a:latin typeface="Gill Sans"/>
                <a:ea typeface="Gill Sans"/>
                <a:cs typeface="Gill Sans"/>
                <a:sym typeface="Gill Sans"/>
              </a:defRPr>
            </a:pPr>
            <a:r>
              <a:t>X</a:t>
            </a:r>
            <a:r>
              <a:rPr baseline="-5999"/>
              <a:t>hit</a:t>
            </a:r>
          </a:p>
        </p:txBody>
      </p:sp>
      <p:sp>
        <p:nvSpPr>
          <p:cNvPr id="259" name="Yhit"/>
          <p:cNvSpPr txBox="1"/>
          <p:nvPr/>
        </p:nvSpPr>
        <p:spPr>
          <a:xfrm>
            <a:off x="4587583" y="6629536"/>
            <a:ext cx="519496" cy="37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457200">
              <a:defRPr b="1" sz="1900">
                <a:latin typeface="Gill Sans"/>
                <a:ea typeface="Gill Sans"/>
                <a:cs typeface="Gill Sans"/>
                <a:sym typeface="Gill Sans"/>
              </a:defRPr>
            </a:pPr>
            <a:r>
              <a:t>Y</a:t>
            </a:r>
            <a:r>
              <a:rPr baseline="-5999"/>
              <a:t>hit</a:t>
            </a:r>
          </a:p>
        </p:txBody>
      </p:sp>
      <p:sp>
        <p:nvSpPr>
          <p:cNvPr id="260" name="XvsYhit"/>
          <p:cNvSpPr txBox="1"/>
          <p:nvPr/>
        </p:nvSpPr>
        <p:spPr>
          <a:xfrm>
            <a:off x="4488753" y="8202149"/>
            <a:ext cx="1088977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457200">
              <a:defRPr b="1" sz="1900">
                <a:latin typeface="Gill Sans"/>
                <a:ea typeface="Gill Sans"/>
                <a:cs typeface="Gill Sans"/>
                <a:sym typeface="Gill Sans"/>
              </a:defRPr>
            </a:pPr>
            <a:r>
              <a:t>XvsY</a:t>
            </a:r>
            <a:r>
              <a:rPr baseline="-5999"/>
              <a:t>hit</a:t>
            </a:r>
          </a:p>
        </p:txBody>
      </p:sp>
      <p:sp>
        <p:nvSpPr>
          <p:cNvPr id="261" name="Multhit"/>
          <p:cNvSpPr txBox="1"/>
          <p:nvPr/>
        </p:nvSpPr>
        <p:spPr>
          <a:xfrm>
            <a:off x="4523568" y="3078102"/>
            <a:ext cx="1019347" cy="345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defTabSz="457200">
              <a:defRPr b="1" sz="1900">
                <a:latin typeface="Gill Sans"/>
                <a:ea typeface="Gill Sans"/>
                <a:cs typeface="Gill Sans"/>
                <a:sym typeface="Gill Sans"/>
              </a:defRPr>
            </a:pPr>
            <a:r>
              <a:t>Mult</a:t>
            </a:r>
            <a:r>
              <a:rPr baseline="-5999"/>
              <a:t>hit</a:t>
            </a:r>
          </a:p>
        </p:txBody>
      </p:sp>
      <p:sp>
        <p:nvSpPr>
          <p:cNvPr id="262" name="Top"/>
          <p:cNvSpPr txBox="1"/>
          <p:nvPr/>
        </p:nvSpPr>
        <p:spPr>
          <a:xfrm>
            <a:off x="6047181" y="2336800"/>
            <a:ext cx="583144" cy="37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defRPr b="1" sz="19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Top</a:t>
            </a:r>
          </a:p>
        </p:txBody>
      </p:sp>
      <p:sp>
        <p:nvSpPr>
          <p:cNvPr id="263" name="Mid"/>
          <p:cNvSpPr txBox="1"/>
          <p:nvPr/>
        </p:nvSpPr>
        <p:spPr>
          <a:xfrm>
            <a:off x="8722664" y="2336800"/>
            <a:ext cx="572100" cy="37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defRPr b="1" sz="19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Mid</a:t>
            </a:r>
          </a:p>
        </p:txBody>
      </p:sp>
      <p:sp>
        <p:nvSpPr>
          <p:cNvPr id="264" name="Bottom"/>
          <p:cNvSpPr txBox="1"/>
          <p:nvPr/>
        </p:nvSpPr>
        <p:spPr>
          <a:xfrm>
            <a:off x="11072007" y="2336800"/>
            <a:ext cx="1088977" cy="37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defRPr b="1" sz="19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Bottom</a:t>
            </a:r>
          </a:p>
        </p:txBody>
      </p:sp>
      <p:sp>
        <p:nvSpPr>
          <p:cNvPr id="265" name="Rectangle"/>
          <p:cNvSpPr txBox="1"/>
          <p:nvPr/>
        </p:nvSpPr>
        <p:spPr>
          <a:xfrm>
            <a:off x="4133868" y="9314007"/>
            <a:ext cx="171629" cy="261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73201">
              <a:defRPr b="1" sz="1134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fld id="{86CB4B4D-7CA3-9044-876B-883B54F8677D}" type="slidenum"/>
            <a:r>
              <a:t>￼</a:t>
            </a:r>
          </a:p>
        </p:txBody>
      </p:sp>
      <p:sp>
        <p:nvSpPr>
          <p:cNvPr id="266" name="Individual response to cosmic muons (2-10 GeV) of the three chambers"/>
          <p:cNvSpPr txBox="1"/>
          <p:nvPr/>
        </p:nvSpPr>
        <p:spPr>
          <a:xfrm>
            <a:off x="692332" y="7935449"/>
            <a:ext cx="3606436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228600" indent="-228600" algn="just" defTabSz="457200">
              <a:buSzPct val="100000"/>
              <a:buChar char="✴"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Individual response to cosmic muons (2-10 GeV) of the three chambers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lide Number"/>
          <p:cNvSpPr txBox="1"/>
          <p:nvPr>
            <p:ph type="sldNum" sz="quarter" idx="2"/>
          </p:nvPr>
        </p:nvSpPr>
        <p:spPr>
          <a:xfrm>
            <a:off x="2385572" y="9423400"/>
            <a:ext cx="219956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9" name="EEE-Telescope simulation: response"/>
          <p:cNvSpPr txBox="1"/>
          <p:nvPr/>
        </p:nvSpPr>
        <p:spPr>
          <a:xfrm>
            <a:off x="1981975" y="927100"/>
            <a:ext cx="889512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just" defTabSz="457200">
              <a:defRPr b="1" sz="3800">
                <a:solidFill>
                  <a:srgbClr val="96D35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EEE-Telescope simulation: response</a:t>
            </a:r>
          </a:p>
        </p:txBody>
      </p:sp>
      <p:sp>
        <p:nvSpPr>
          <p:cNvPr id="270" name="Rectangle"/>
          <p:cNvSpPr txBox="1"/>
          <p:nvPr/>
        </p:nvSpPr>
        <p:spPr>
          <a:xfrm>
            <a:off x="4133868" y="9314007"/>
            <a:ext cx="171629" cy="261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473201">
              <a:defRPr b="1" sz="1134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fld id="{86CB4B4D-7CA3-9044-876B-883B54F8677D}" type="slidenum"/>
            <a:r>
              <a:t>￼</a:t>
            </a:r>
          </a:p>
        </p:txBody>
      </p:sp>
      <p:sp>
        <p:nvSpPr>
          <p:cNvPr id="271" name="Rectangle"/>
          <p:cNvSpPr/>
          <p:nvPr/>
        </p:nvSpPr>
        <p:spPr>
          <a:xfrm>
            <a:off x="58042" y="3242343"/>
            <a:ext cx="12888716" cy="57999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27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561" t="68313" r="51673" b="0"/>
          <a:stretch>
            <a:fillRect/>
          </a:stretch>
        </p:blipFill>
        <p:spPr>
          <a:xfrm>
            <a:off x="4625770" y="6051857"/>
            <a:ext cx="4241279" cy="2748246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Comparison to data…"/>
          <p:cNvSpPr txBox="1"/>
          <p:nvPr/>
        </p:nvSpPr>
        <p:spPr>
          <a:xfrm>
            <a:off x="90400" y="2384356"/>
            <a:ext cx="10909130" cy="73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just" defTabSz="457200">
              <a:buSzPct val="100000"/>
              <a:buChar char="✴"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Comparison to data</a:t>
            </a:r>
          </a:p>
          <a:p>
            <a:pPr algn="l" defTabSz="457200"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EEE Report: </a:t>
            </a:r>
            <a:r>
              <a:rPr i="1"/>
              <a:t>Description of the event reconstruct</a:t>
            </a:r>
            <a:r>
              <a:t>io</a:t>
            </a:r>
            <a:r>
              <a:rPr i="1"/>
              <a:t>n procedures for the EEE telescopes </a:t>
            </a:r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51519" b="0"/>
          <a:stretch>
            <a:fillRect/>
          </a:stretch>
        </p:blipFill>
        <p:spPr>
          <a:xfrm>
            <a:off x="147972" y="6170126"/>
            <a:ext cx="4502174" cy="2630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53208" t="69361" r="691" b="0"/>
          <a:stretch>
            <a:fillRect/>
          </a:stretch>
        </p:blipFill>
        <p:spPr>
          <a:xfrm>
            <a:off x="8750221" y="6165760"/>
            <a:ext cx="4145156" cy="2634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14750" y="3314700"/>
            <a:ext cx="4315496" cy="2926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55091" y="3317495"/>
            <a:ext cx="4315495" cy="2926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41300" y="3314700"/>
            <a:ext cx="4315495" cy="2926600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TOF"/>
          <p:cNvSpPr txBox="1"/>
          <p:nvPr/>
        </p:nvSpPr>
        <p:spPr>
          <a:xfrm>
            <a:off x="2792765" y="3594100"/>
            <a:ext cx="71907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just" defTabSz="457200">
              <a:buClr>
                <a:srgbClr val="FFFFFF"/>
              </a:buClr>
              <a:defRPr sz="2600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TOF</a:t>
            </a:r>
          </a:p>
        </p:txBody>
      </p:sp>
      <p:sp>
        <p:nvSpPr>
          <p:cNvPr id="280" name="Θ"/>
          <p:cNvSpPr txBox="1"/>
          <p:nvPr/>
        </p:nvSpPr>
        <p:spPr>
          <a:xfrm>
            <a:off x="7960832" y="3638549"/>
            <a:ext cx="35123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just" defTabSz="457200">
              <a:buClr>
                <a:srgbClr val="FFFFFF"/>
              </a:buClr>
              <a:defRPr sz="2400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Θ</a:t>
            </a:r>
          </a:p>
        </p:txBody>
      </p:sp>
      <p:sp>
        <p:nvSpPr>
          <p:cNvPr id="281" name="Φ"/>
          <p:cNvSpPr txBox="1"/>
          <p:nvPr/>
        </p:nvSpPr>
        <p:spPr>
          <a:xfrm>
            <a:off x="12127473" y="3606799"/>
            <a:ext cx="32906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just" defTabSz="457200">
              <a:buClr>
                <a:srgbClr val="FFFFFF"/>
              </a:buClr>
              <a:defRPr sz="2400">
                <a:solidFill>
                  <a:srgbClr val="FF26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Φ</a:t>
            </a:r>
          </a:p>
        </p:txBody>
      </p:sp>
      <p:sp>
        <p:nvSpPr>
          <p:cNvPr id="282" name="DATA"/>
          <p:cNvSpPr txBox="1"/>
          <p:nvPr/>
        </p:nvSpPr>
        <p:spPr>
          <a:xfrm>
            <a:off x="6536194" y="4591050"/>
            <a:ext cx="111376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just" defTabSz="457200">
              <a:buClr>
                <a:srgbClr val="FFFFFF"/>
              </a:buClr>
              <a:defRPr b="1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DATA</a:t>
            </a:r>
          </a:p>
        </p:txBody>
      </p:sp>
      <p:sp>
        <p:nvSpPr>
          <p:cNvPr id="283" name="GEMC simulations"/>
          <p:cNvSpPr txBox="1"/>
          <p:nvPr/>
        </p:nvSpPr>
        <p:spPr>
          <a:xfrm>
            <a:off x="5981713" y="6829424"/>
            <a:ext cx="222272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defTabSz="457200">
              <a:buClr>
                <a:srgbClr val="FFFFFF"/>
              </a:buClr>
              <a:defRPr b="1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GEMC simulations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