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7" r:id="rId1"/>
  </p:sldMasterIdLst>
  <p:notesMasterIdLst>
    <p:notesMasterId r:id="rId5"/>
  </p:notesMasterIdLst>
  <p:handoutMasterIdLst>
    <p:handoutMasterId r:id="rId6"/>
  </p:handoutMasterIdLst>
  <p:sldIdLst>
    <p:sldId id="649" r:id="rId2"/>
    <p:sldId id="671" r:id="rId3"/>
    <p:sldId id="67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7C00"/>
    <a:srgbClr val="45D7FF"/>
    <a:srgbClr val="5C9E5C"/>
    <a:srgbClr val="03D5FF"/>
    <a:srgbClr val="82C3EB"/>
    <a:srgbClr val="006600"/>
    <a:srgbClr val="BF0000"/>
    <a:srgbClr val="FE2600"/>
    <a:srgbClr val="80FF00"/>
    <a:srgbClr val="BB3B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05" autoAdjust="0"/>
    <p:restoredTop sz="90952" autoAdjust="0"/>
  </p:normalViewPr>
  <p:slideViewPr>
    <p:cSldViewPr snapToGrid="0" snapToObjects="1">
      <p:cViewPr varScale="1">
        <p:scale>
          <a:sx n="75" d="100"/>
          <a:sy n="75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D3BA0-CE3C-3D48-943A-587E2C5F7DEC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3DE9-BDDF-3E43-8B5A-077A57BB2F1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567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7AF1-F45B-2D47-B8B6-7E549A6C498F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D2C2-161B-C641-9604-E66860B67BC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20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AD12-3A86-C048-BE02-61A35DF19AE1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87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6E8-4895-D247-B682-C0C18D140899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57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BAD-41E8-DD44-A081-238DECE3D953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3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623B-3A3C-E04D-84E0-0EC769386D1A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13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4F9A-7D4D-7E4F-B13D-E194934E0C74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85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043B-0F61-194B-9A0B-D7B033528DE6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89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6815-D7EE-EF42-9AFB-A2ECC3BFC466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4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2663-77A4-8341-8E82-AA54D238A7E7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80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8165-132B-0C4B-A1BE-29608B8BE5F9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16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D46D-E9E3-E144-99E2-369562463613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2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52D-68A4-8B47-A458-AFD80967951D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35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FF17-AE3F-E34B-8525-C1AD5B63020A}" type="datetime1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81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04DE-B7A1-8D4F-8AC1-E7EFF1F1F3F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56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3978" y="3981452"/>
            <a:ext cx="6306278" cy="287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3001" t="22947" r="36836" b="29246"/>
          <a:stretch>
            <a:fillRect/>
          </a:stretch>
        </p:blipFill>
        <p:spPr bwMode="auto">
          <a:xfrm>
            <a:off x="3309897" y="593932"/>
            <a:ext cx="5580103" cy="36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457200" y="-289439"/>
            <a:ext cx="8229600" cy="1143000"/>
          </a:xfrm>
        </p:spPr>
        <p:txBody>
          <a:bodyPr/>
          <a:lstStyle/>
          <a:p>
            <a:r>
              <a:rPr lang="it-IT" dirty="0" err="1">
                <a:latin typeface="Avenir Book"/>
                <a:cs typeface="Avenir Book"/>
              </a:rPr>
              <a:t>Upgoing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events</a:t>
            </a: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23562" name="CasellaDiTesto 11"/>
          <p:cNvSpPr txBox="1">
            <a:spLocks noChangeArrowheads="1"/>
          </p:cNvSpPr>
          <p:nvPr/>
        </p:nvSpPr>
        <p:spPr bwMode="auto">
          <a:xfrm>
            <a:off x="87193" y="843365"/>
            <a:ext cx="287929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latin typeface="Avenir Book"/>
                <a:cs typeface="Avenir Book"/>
              </a:rPr>
              <a:t>Few </a:t>
            </a:r>
            <a:r>
              <a:rPr lang="en-US" dirty="0" err="1">
                <a:latin typeface="Avenir Book"/>
                <a:cs typeface="Avenir Book"/>
              </a:rPr>
              <a:t>upgoing</a:t>
            </a:r>
            <a:r>
              <a:rPr lang="en-US" dirty="0">
                <a:latin typeface="Avenir Book"/>
                <a:cs typeface="Avenir Book"/>
              </a:rPr>
              <a:t> events are observed </a:t>
            </a:r>
            <a:r>
              <a:rPr lang="en-US" b="1" dirty="0">
                <a:solidFill>
                  <a:srgbClr val="800000"/>
                </a:solidFill>
                <a:latin typeface="Avenir Book"/>
                <a:cs typeface="Avenir Book"/>
              </a:rPr>
              <a:t>(1/2000) </a:t>
            </a:r>
            <a:r>
              <a:rPr lang="en-US" dirty="0">
                <a:latin typeface="Avenir Book"/>
                <a:cs typeface="Avenir Book"/>
              </a:rPr>
              <a:t>in EEE telescopes</a:t>
            </a:r>
          </a:p>
          <a:p>
            <a:endParaRPr lang="en-US" sz="800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The nature of such events is under investigation</a:t>
            </a:r>
          </a:p>
          <a:p>
            <a:endParaRPr lang="en-US" sz="800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A fraction of them can be clearly identified as </a:t>
            </a:r>
            <a:r>
              <a:rPr lang="en-US" b="1" dirty="0">
                <a:solidFill>
                  <a:srgbClr val="31859C"/>
                </a:solidFill>
                <a:latin typeface="Avenir Book"/>
                <a:cs typeface="Avenir Book"/>
              </a:rPr>
              <a:t>electrons coming from muon decays (in the floor under the telescope)</a:t>
            </a:r>
            <a:r>
              <a:rPr lang="en-US" dirty="0">
                <a:latin typeface="Avenir Book"/>
                <a:cs typeface="Avenir Book"/>
              </a:rPr>
              <a:t>,  looking at their time correlation with previous events (</a:t>
            </a:r>
            <a:r>
              <a:rPr lang="en-US" dirty="0">
                <a:latin typeface="Avenir Book"/>
                <a:cs typeface="Avenir Book"/>
                <a:sym typeface="Symbol" charset="0"/>
              </a:rPr>
              <a:t> </a:t>
            </a:r>
            <a:r>
              <a:rPr lang="en-US" dirty="0">
                <a:latin typeface="Avenir Book"/>
                <a:cs typeface="Avenir Book"/>
              </a:rPr>
              <a:t>2 </a:t>
            </a:r>
            <a:r>
              <a:rPr lang="en-US" dirty="0" err="1">
                <a:latin typeface="Avenir Book"/>
                <a:cs typeface="Avenir Book"/>
              </a:rPr>
              <a:t>μs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193" y="843365"/>
            <a:ext cx="2879291" cy="164465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8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Four interesting measures…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06" y="1143000"/>
            <a:ext cx="5727066" cy="55750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1)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Muon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flux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@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sea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level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</a:t>
            </a:r>
            <a:r>
              <a:rPr lang="it-IT" sz="2000" dirty="0" err="1" smtClean="0">
                <a:latin typeface="Avenir Book"/>
              </a:rPr>
              <a:t>Angular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distribution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relativistic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muons</a:t>
            </a:r>
            <a:endParaRPr lang="it-IT" sz="2000" dirty="0" smtClean="0"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Energy and </a:t>
            </a:r>
            <a:r>
              <a:rPr lang="it-IT" sz="2000" dirty="0" err="1" smtClean="0">
                <a:latin typeface="Avenir Book"/>
              </a:rPr>
              <a:t>angular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distribution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slow </a:t>
            </a:r>
            <a:r>
              <a:rPr lang="it-IT" sz="2000" dirty="0" err="1" smtClean="0">
                <a:latin typeface="Avenir Book"/>
              </a:rPr>
              <a:t>muons</a:t>
            </a:r>
            <a:r>
              <a:rPr lang="it-IT" sz="2000" dirty="0" smtClean="0">
                <a:latin typeface="Avenir Book"/>
              </a:rPr>
              <a:t> (</a:t>
            </a:r>
            <a:r>
              <a:rPr lang="it-IT" sz="2000" dirty="0" err="1" smtClean="0">
                <a:latin typeface="Avenir Book"/>
              </a:rPr>
              <a:t>very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few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measures</a:t>
            </a:r>
            <a:r>
              <a:rPr lang="it-IT" sz="2000" dirty="0" smtClean="0">
                <a:latin typeface="Avenir Book"/>
              </a:rPr>
              <a:t>!)</a:t>
            </a:r>
            <a:endParaRPr lang="it-IT" sz="2000" dirty="0" smtClean="0"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2)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Flux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of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primaries</a:t>
            </a:r>
            <a:endParaRPr lang="it-IT" sz="2000" dirty="0" smtClean="0">
              <a:solidFill>
                <a:srgbClr val="FF0000"/>
              </a:solidFill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</a:t>
            </a:r>
            <a:r>
              <a:rPr lang="it-IT" sz="2000" dirty="0" err="1" smtClean="0">
                <a:latin typeface="Avenir Book"/>
              </a:rPr>
              <a:t>Reconstruction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average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primary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energy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by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means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even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multiplicity</a:t>
            </a:r>
            <a:r>
              <a:rPr lang="it-IT" sz="2000" dirty="0" smtClean="0">
                <a:latin typeface="Avenir Book"/>
              </a:rPr>
              <a:t> (and MC) </a:t>
            </a:r>
            <a:endParaRPr lang="it-IT" sz="2000" dirty="0" smtClean="0"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3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)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East-West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effect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	- </a:t>
            </a:r>
            <a:r>
              <a:rPr lang="it-IT" sz="2000" dirty="0" err="1" smtClean="0">
                <a:latin typeface="Avenir Book"/>
              </a:rPr>
              <a:t>crosscheck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absolute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orientation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telescopes</a:t>
            </a:r>
            <a:endParaRPr lang="it-IT" sz="2000" dirty="0" smtClean="0">
              <a:latin typeface="Avenir Book"/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4) 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Moon </a:t>
            </a:r>
            <a:r>
              <a:rPr lang="it-IT" sz="2000" dirty="0" err="1" smtClean="0">
                <a:solidFill>
                  <a:srgbClr val="FF0000"/>
                </a:solidFill>
                <a:latin typeface="Avenir Book"/>
              </a:rPr>
              <a:t>shadow</a:t>
            </a:r>
            <a:r>
              <a:rPr lang="it-IT" sz="2000" dirty="0" smtClean="0">
                <a:solidFill>
                  <a:srgbClr val="FF0000"/>
                </a:solidFill>
                <a:latin typeface="Avenir Book"/>
              </a:rPr>
              <a:t> </a:t>
            </a:r>
          </a:p>
          <a:p>
            <a:pPr>
              <a:buNone/>
            </a:pPr>
            <a:r>
              <a:rPr lang="it-IT" sz="2000" dirty="0" smtClean="0">
                <a:latin typeface="Avenir Book"/>
              </a:rPr>
              <a:t> 	- </a:t>
            </a:r>
            <a:r>
              <a:rPr lang="it-IT" sz="2000" dirty="0" err="1" smtClean="0">
                <a:latin typeface="Avenir Book"/>
              </a:rPr>
              <a:t>sharp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crosscheck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of</a:t>
            </a:r>
            <a:r>
              <a:rPr lang="it-IT" sz="2000" dirty="0" smtClean="0">
                <a:latin typeface="Avenir Book"/>
              </a:rPr>
              <a:t> the </a:t>
            </a:r>
            <a:r>
              <a:rPr lang="it-IT" sz="2000" dirty="0" err="1" smtClean="0">
                <a:latin typeface="Avenir Book"/>
              </a:rPr>
              <a:t>absolute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telescope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orientation</a:t>
            </a:r>
            <a:r>
              <a:rPr lang="it-IT" sz="2000" dirty="0" smtClean="0">
                <a:latin typeface="Avenir Book"/>
              </a:rPr>
              <a:t> and </a:t>
            </a:r>
            <a:r>
              <a:rPr lang="it-IT" sz="2000" dirty="0" err="1" smtClean="0">
                <a:latin typeface="Avenir Book"/>
              </a:rPr>
              <a:t>tracking</a:t>
            </a:r>
            <a:r>
              <a:rPr lang="it-IT" sz="2000" dirty="0" smtClean="0">
                <a:latin typeface="Avenir Book"/>
              </a:rPr>
              <a:t> </a:t>
            </a:r>
            <a:r>
              <a:rPr lang="it-IT" sz="2000" dirty="0" err="1" smtClean="0">
                <a:latin typeface="Avenir Book"/>
              </a:rPr>
              <a:t>performanceforte</a:t>
            </a:r>
            <a:endParaRPr lang="it-IT" sz="2000" dirty="0" smtClean="0">
              <a:latin typeface="Avenir Book"/>
            </a:endParaRPr>
          </a:p>
          <a:p>
            <a:endParaRPr lang="it-IT" sz="2000" b="1" dirty="0" smtClean="0">
              <a:solidFill>
                <a:srgbClr val="800000"/>
              </a:solidFill>
              <a:latin typeface="Avenir Book"/>
              <a:cs typeface="Avenir Book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 l="12106" t="37648" r="56988" b="13287"/>
          <a:stretch>
            <a:fillRect/>
          </a:stretch>
        </p:blipFill>
        <p:spPr bwMode="auto">
          <a:xfrm>
            <a:off x="6020972" y="3367981"/>
            <a:ext cx="2747914" cy="34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 l="35728" t="46875" r="45472" b="31373"/>
          <a:stretch>
            <a:fillRect/>
          </a:stretch>
        </p:blipFill>
        <p:spPr bwMode="auto">
          <a:xfrm>
            <a:off x="6020972" y="835918"/>
            <a:ext cx="2509356" cy="23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317859" y="95833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arXiv</a:t>
            </a:r>
            <a:r>
              <a:rPr lang="it-IT" dirty="0" smtClean="0"/>
              <a:t>:1606.06907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548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3092"/>
            <a:ext cx="8229600" cy="1143000"/>
          </a:xfrm>
        </p:spPr>
        <p:txBody>
          <a:bodyPr/>
          <a:lstStyle/>
          <a:p>
            <a:r>
              <a:rPr lang="it-IT" dirty="0" err="1">
                <a:latin typeface="Avenir Book"/>
                <a:cs typeface="Avenir Book"/>
              </a:rPr>
              <a:t>External</a:t>
            </a:r>
            <a:r>
              <a:rPr lang="it-IT" dirty="0">
                <a:latin typeface="Avenir Book"/>
                <a:cs typeface="Avenir Book"/>
              </a:rPr>
              <a:t> </a:t>
            </a:r>
            <a:r>
              <a:rPr lang="it-IT" dirty="0" err="1">
                <a:latin typeface="Avenir Book"/>
                <a:cs typeface="Avenir Book"/>
              </a:rPr>
              <a:t>collaborations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4DE-B7A1-8D4F-8AC1-E7EFF1F1F3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1999" y="988553"/>
            <a:ext cx="7132320" cy="5732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University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of Santiago de Compostela (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Spain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)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is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anaylizing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EEE data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looking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for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correlations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between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cosmic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ray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flux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and temperature and pressure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conditions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 in the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throposphere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. First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preliminary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results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on a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limited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set off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samples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Book"/>
              <a:cs typeface="Avenir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Book"/>
              <a:cs typeface="Avenir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Book"/>
                <a:cs typeface="Avenir Book"/>
              </a:rPr>
              <a:t>Student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s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exchanges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between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Italy and Russia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t-IT" sz="2000" dirty="0" smtClean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High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Schools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abroad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Avenir Book"/>
                <a:cs typeface="Avenir Book"/>
              </a:rPr>
              <a:t>interested</a:t>
            </a:r>
            <a:r>
              <a:rPr lang="it-IT" sz="2000" dirty="0" smtClean="0">
                <a:solidFill>
                  <a:srgbClr val="002060"/>
                </a:solidFill>
                <a:latin typeface="Avenir Book"/>
                <a:cs typeface="Avenir Book"/>
              </a:rPr>
              <a:t> in EEE:</a:t>
            </a:r>
            <a:endParaRPr lang="it-IT" sz="2000" dirty="0" smtClean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7"/>
            <a:r>
              <a:rPr lang="it-IT" dirty="0" smtClean="0">
                <a:latin typeface="Avenir Book"/>
                <a:cs typeface="Avenir Book"/>
              </a:rPr>
              <a:t>Albania (</a:t>
            </a:r>
            <a:r>
              <a:rPr lang="it-IT" dirty="0" err="1" smtClean="0">
                <a:latin typeface="Avenir Book"/>
                <a:cs typeface="Avenir Book"/>
              </a:rPr>
              <a:t>Korçë</a:t>
            </a:r>
            <a:r>
              <a:rPr lang="it-IT" dirty="0" smtClean="0">
                <a:latin typeface="Avenir Book"/>
                <a:cs typeface="Avenir Book"/>
              </a:rPr>
              <a:t>)</a:t>
            </a:r>
          </a:p>
          <a:p>
            <a:pPr lvl="7"/>
            <a:r>
              <a:rPr lang="it-IT" dirty="0" smtClean="0">
                <a:latin typeface="Avenir Book"/>
                <a:cs typeface="Avenir Book"/>
              </a:rPr>
              <a:t>Cina (</a:t>
            </a:r>
            <a:r>
              <a:rPr lang="it-IT" dirty="0" err="1" smtClean="0">
                <a:latin typeface="Avenir Book"/>
                <a:cs typeface="Avenir Book"/>
              </a:rPr>
              <a:t>Beijing</a:t>
            </a:r>
            <a:r>
              <a:rPr lang="it-IT" dirty="0" smtClean="0">
                <a:latin typeface="Avenir Book"/>
                <a:cs typeface="Avenir Book"/>
              </a:rPr>
              <a:t>)</a:t>
            </a:r>
          </a:p>
          <a:p>
            <a:pPr lvl="7"/>
            <a:r>
              <a:rPr lang="it-IT" dirty="0" smtClean="0">
                <a:latin typeface="Avenir Book"/>
                <a:cs typeface="Avenir Book"/>
              </a:rPr>
              <a:t>Mexico (</a:t>
            </a:r>
            <a:r>
              <a:rPr lang="it-IT" dirty="0" err="1" smtClean="0">
                <a:latin typeface="Avenir Book"/>
                <a:cs typeface="Avenir Book"/>
              </a:rPr>
              <a:t>Mexico</a:t>
            </a:r>
            <a:r>
              <a:rPr lang="it-IT" dirty="0" smtClean="0">
                <a:latin typeface="Avenir Book"/>
                <a:cs typeface="Avenir Book"/>
              </a:rPr>
              <a:t> City)</a:t>
            </a:r>
          </a:p>
          <a:p>
            <a:pPr lvl="7"/>
            <a:r>
              <a:rPr lang="it-IT" dirty="0" smtClean="0">
                <a:latin typeface="Avenir Book"/>
                <a:cs typeface="Avenir Book"/>
              </a:rPr>
              <a:t>Russia </a:t>
            </a:r>
            <a:r>
              <a:rPr lang="it-IT" dirty="0" smtClean="0">
                <a:latin typeface="Avenir Book"/>
                <a:cs typeface="Avenir Book"/>
              </a:rPr>
              <a:t>(</a:t>
            </a:r>
            <a:r>
              <a:rPr lang="it-IT" dirty="0" err="1" smtClean="0">
                <a:latin typeface="Avenir Book"/>
                <a:cs typeface="Avenir Book"/>
              </a:rPr>
              <a:t>Moscow</a:t>
            </a:r>
            <a:r>
              <a:rPr lang="it-IT" dirty="0" smtClean="0">
                <a:latin typeface="Avenir Book"/>
                <a:cs typeface="Avenir Book"/>
              </a:rPr>
              <a:t>, </a:t>
            </a:r>
            <a:r>
              <a:rPr lang="it-IT" dirty="0" err="1" smtClean="0">
                <a:latin typeface="Avenir Book"/>
                <a:cs typeface="Avenir Book"/>
              </a:rPr>
              <a:t>Dubna</a:t>
            </a:r>
            <a:r>
              <a:rPr lang="it-IT" dirty="0" smtClean="0">
                <a:latin typeface="Avenir Book"/>
                <a:cs typeface="Avenir Book"/>
              </a:rPr>
              <a:t>, </a:t>
            </a:r>
            <a:r>
              <a:rPr lang="it-IT" dirty="0" err="1" smtClean="0">
                <a:latin typeface="Avenir Book"/>
                <a:cs typeface="Avenir Book"/>
              </a:rPr>
              <a:t>Novosibirsk</a:t>
            </a:r>
            <a:r>
              <a:rPr lang="it-IT" dirty="0" smtClean="0">
                <a:latin typeface="Avenir Book"/>
                <a:cs typeface="Avenir Book"/>
              </a:rPr>
              <a:t>)</a:t>
            </a:r>
          </a:p>
          <a:p>
            <a:pPr lvl="7"/>
            <a:r>
              <a:rPr lang="it-IT" dirty="0" smtClean="0">
                <a:latin typeface="Avenir Book"/>
                <a:cs typeface="Avenir Book"/>
              </a:rPr>
              <a:t>South Africa (Cape Town) </a:t>
            </a:r>
          </a:p>
          <a:p>
            <a:pPr lvl="7"/>
            <a:r>
              <a:rPr lang="it-IT" dirty="0" smtClean="0">
                <a:latin typeface="Avenir Book"/>
                <a:cs typeface="Avenir Book"/>
              </a:rPr>
              <a:t>Taiwan (Taipei)</a:t>
            </a:r>
          </a:p>
          <a:p>
            <a:pPr lvl="7"/>
            <a:r>
              <a:rPr lang="it-IT" dirty="0" err="1" smtClean="0">
                <a:latin typeface="Avenir Book"/>
                <a:cs typeface="Avenir Book"/>
              </a:rPr>
              <a:t>Norway</a:t>
            </a:r>
            <a:r>
              <a:rPr lang="it-IT" dirty="0" smtClean="0">
                <a:latin typeface="Avenir Book"/>
                <a:cs typeface="Avenir Book"/>
              </a:rPr>
              <a:t> (</a:t>
            </a:r>
            <a:r>
              <a:rPr lang="it-IT" dirty="0" err="1" smtClean="0">
                <a:latin typeface="Avenir Book"/>
                <a:cs typeface="Avenir Book"/>
              </a:rPr>
              <a:t>Bergen</a:t>
            </a:r>
            <a:r>
              <a:rPr lang="it-IT" dirty="0" smtClean="0">
                <a:latin typeface="Avenir Book"/>
                <a:cs typeface="Avenir Book"/>
              </a:rPr>
              <a:t>, Oslo)</a:t>
            </a:r>
          </a:p>
          <a:p>
            <a:pPr lvl="7"/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venir Book"/>
                <a:cs typeface="Avenir Book"/>
              </a:rPr>
              <a:t>Israel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Book"/>
              <a:cs typeface="Avenir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t-IT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4" descr="Risultati immagini per university santiago de compost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319" y="988553"/>
            <a:ext cx="1382481" cy="135956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3287" t="35802" r="16831" b="21038"/>
          <a:stretch>
            <a:fillRect/>
          </a:stretch>
        </p:blipFill>
        <p:spPr bwMode="auto">
          <a:xfrm>
            <a:off x="5771367" y="2716906"/>
            <a:ext cx="3372633" cy="16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778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14405</TotalTime>
  <Words>162</Words>
  <Application>Microsoft Office PowerPoint</Application>
  <PresentationFormat>Presentazione su schermo (4:3)</PresentationFormat>
  <Paragraphs>40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Office Theme</vt:lpstr>
      <vt:lpstr>Upgoing events</vt:lpstr>
      <vt:lpstr>Four interesting measures…</vt:lpstr>
      <vt:lpstr>External collaborations</vt:lpstr>
    </vt:vector>
  </TitlesOfParts>
  <Company>www.fc8.net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1 2</dc:creator>
  <cp:lastModifiedBy>Dipartimento di Fisica</cp:lastModifiedBy>
  <cp:revision>840</cp:revision>
  <cp:lastPrinted>2012-02-19T13:38:44Z</cp:lastPrinted>
  <dcterms:created xsi:type="dcterms:W3CDTF">2012-02-10T11:53:20Z</dcterms:created>
  <dcterms:modified xsi:type="dcterms:W3CDTF">2018-09-20T08:51:37Z</dcterms:modified>
</cp:coreProperties>
</file>