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3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E78DC-D4D7-0949-AF23-2296987EDA7F}" type="datetimeFigureOut">
              <a:rPr lang="en-US" smtClean="0"/>
              <a:t>18/09/18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983AD-31FC-6C4A-ADA8-9F1A64990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4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8 billion tracks over 31 billions collected in Run 2 + 3</a:t>
            </a:r>
          </a:p>
          <a:p>
            <a:endParaRPr lang="it-IT"/>
          </a:p>
          <a:p>
            <a:r>
              <a:rPr lang="it-IT"/>
              <a:t>M million  in all telescopes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D2C2-161B-C641-9604-E66860B67BC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D2C2-161B-C641-9604-E66860B67BC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87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p and T differences, HV working point  differences</a:t>
            </a:r>
          </a:p>
          <a:p>
            <a:r>
              <a:rPr lang="it-IT"/>
              <a:t>TS calibrations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D2C2-161B-C641-9604-E66860B67BC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48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44E7-8A78-9A4D-9226-C495AE68C231}" type="datetimeFigureOut">
              <a:rPr lang="en-US" smtClean="0"/>
              <a:t>18/09/18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6AAE-69FE-254A-B4F6-43B954564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1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44E7-8A78-9A4D-9226-C495AE68C231}" type="datetimeFigureOut">
              <a:rPr lang="en-US" smtClean="0"/>
              <a:t>18/09/18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6AAE-69FE-254A-B4F6-43B954564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44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44E7-8A78-9A4D-9226-C495AE68C231}" type="datetimeFigureOut">
              <a:rPr lang="en-US" smtClean="0"/>
              <a:t>18/09/18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6AAE-69FE-254A-B4F6-43B954564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9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44E7-8A78-9A4D-9226-C495AE68C231}" type="datetimeFigureOut">
              <a:rPr lang="en-US" smtClean="0"/>
              <a:t>18/09/18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6AAE-69FE-254A-B4F6-43B954564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1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44E7-8A78-9A4D-9226-C495AE68C231}" type="datetimeFigureOut">
              <a:rPr lang="en-US" smtClean="0"/>
              <a:t>18/09/18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6AAE-69FE-254A-B4F6-43B954564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44E7-8A78-9A4D-9226-C495AE68C231}" type="datetimeFigureOut">
              <a:rPr lang="en-US" smtClean="0"/>
              <a:t>18/09/18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6AAE-69FE-254A-B4F6-43B954564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1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44E7-8A78-9A4D-9226-C495AE68C231}" type="datetimeFigureOut">
              <a:rPr lang="en-US" smtClean="0"/>
              <a:t>18/09/18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6AAE-69FE-254A-B4F6-43B954564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2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44E7-8A78-9A4D-9226-C495AE68C231}" type="datetimeFigureOut">
              <a:rPr lang="en-US" smtClean="0"/>
              <a:t>18/09/18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6AAE-69FE-254A-B4F6-43B954564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5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44E7-8A78-9A4D-9226-C495AE68C231}" type="datetimeFigureOut">
              <a:rPr lang="en-US" smtClean="0"/>
              <a:t>18/09/18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6AAE-69FE-254A-B4F6-43B954564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4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44E7-8A78-9A4D-9226-C495AE68C231}" type="datetimeFigureOut">
              <a:rPr lang="en-US" smtClean="0"/>
              <a:t>18/09/18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6AAE-69FE-254A-B4F6-43B954564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0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44E7-8A78-9A4D-9226-C495AE68C231}" type="datetimeFigureOut">
              <a:rPr lang="en-US" smtClean="0"/>
              <a:t>18/09/18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6AAE-69FE-254A-B4F6-43B954564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9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844E7-8A78-9A4D-9226-C495AE68C231}" type="datetimeFigureOut">
              <a:rPr lang="en-US" smtClean="0"/>
              <a:t>18/09/18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36AAE-69FE-254A-B4F6-43B954564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5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930" y="124597"/>
            <a:ext cx="8714709" cy="6555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Slide </a:t>
            </a:r>
            <a:r>
              <a:rPr lang="en-US" sz="1600" dirty="0" err="1" smtClean="0"/>
              <a:t>modificate</a:t>
            </a:r>
            <a:r>
              <a:rPr lang="en-US" sz="1600" dirty="0" smtClean="0"/>
              <a:t> </a:t>
            </a:r>
            <a:r>
              <a:rPr lang="en-US" sz="1600" dirty="0" err="1" smtClean="0"/>
              <a:t>riferite</a:t>
            </a:r>
            <a:r>
              <a:rPr lang="en-US" sz="1600" dirty="0" smtClean="0"/>
              <a:t> </a:t>
            </a:r>
            <a:r>
              <a:rPr lang="en-US" sz="1600" dirty="0" err="1" smtClean="0"/>
              <a:t>alla</a:t>
            </a:r>
            <a:r>
              <a:rPr lang="en-US" sz="1600" dirty="0" smtClean="0"/>
              <a:t> </a:t>
            </a:r>
            <a:r>
              <a:rPr lang="en-US" sz="1600" dirty="0" err="1" smtClean="0"/>
              <a:t>presentazione</a:t>
            </a:r>
            <a:r>
              <a:rPr lang="en-US" sz="1600" dirty="0" smtClean="0"/>
              <a:t> EEE_Erice_2018</a:t>
            </a:r>
          </a:p>
          <a:p>
            <a:endParaRPr lang="en-US" sz="1600" dirty="0" smtClean="0"/>
          </a:p>
          <a:p>
            <a:r>
              <a:rPr lang="en-US" sz="1600" dirty="0" smtClean="0"/>
              <a:t>Di </a:t>
            </a:r>
            <a:r>
              <a:rPr lang="en-US" sz="1600" dirty="0" err="1" smtClean="0"/>
              <a:t>seguito</a:t>
            </a:r>
            <a:r>
              <a:rPr lang="en-US" sz="1600" dirty="0" smtClean="0"/>
              <a:t> lo schema </a:t>
            </a:r>
            <a:r>
              <a:rPr lang="en-US" sz="1600" dirty="0" err="1" smtClean="0"/>
              <a:t>è</a:t>
            </a:r>
            <a:r>
              <a:rPr lang="en-US" sz="1600" dirty="0" smtClean="0"/>
              <a:t> “Slide di </a:t>
            </a:r>
            <a:r>
              <a:rPr lang="en-US" sz="1600" dirty="0" err="1" smtClean="0"/>
              <a:t>questo</a:t>
            </a:r>
            <a:r>
              <a:rPr lang="en-US" sz="1600" dirty="0" smtClean="0"/>
              <a:t> file &lt;-&gt; slide del file </a:t>
            </a:r>
            <a:r>
              <a:rPr lang="en-US" sz="1600" dirty="0" smtClean="0"/>
              <a:t>EEE_Erice_2018”</a:t>
            </a:r>
          </a:p>
          <a:p>
            <a:endParaRPr lang="en-US" sz="1600" dirty="0"/>
          </a:p>
          <a:p>
            <a:r>
              <a:rPr lang="en-US" sz="1600" dirty="0" smtClean="0"/>
              <a:t>Slide 2 &lt;-&gt; slide 13</a:t>
            </a:r>
          </a:p>
          <a:p>
            <a:r>
              <a:rPr lang="en-US" sz="1600" dirty="0" err="1" smtClean="0"/>
              <a:t>Nuovo</a:t>
            </a:r>
            <a:r>
              <a:rPr lang="en-US" sz="1600" dirty="0" smtClean="0"/>
              <a:t> </a:t>
            </a:r>
            <a:r>
              <a:rPr lang="en-US" sz="1600" dirty="0" err="1" smtClean="0"/>
              <a:t>disegno</a:t>
            </a:r>
            <a:r>
              <a:rPr lang="en-US" sz="1600" dirty="0" smtClean="0"/>
              <a:t> MRPC </a:t>
            </a:r>
            <a:r>
              <a:rPr lang="en-US" sz="1600" dirty="0" err="1" smtClean="0"/>
              <a:t>utilizzato</a:t>
            </a:r>
            <a:r>
              <a:rPr lang="en-US" sz="1600" dirty="0" smtClean="0"/>
              <a:t> </a:t>
            </a:r>
            <a:r>
              <a:rPr lang="en-US" sz="1600" dirty="0" err="1" smtClean="0"/>
              <a:t>nel</a:t>
            </a:r>
            <a:r>
              <a:rPr lang="en-US" sz="1600" dirty="0" smtClean="0"/>
              <a:t> paper</a:t>
            </a:r>
          </a:p>
          <a:p>
            <a:endParaRPr lang="en-US" sz="1600" dirty="0" smtClean="0"/>
          </a:p>
          <a:p>
            <a:r>
              <a:rPr lang="en-US" sz="1600" dirty="0" smtClean="0"/>
              <a:t>Slide 3 &lt;-&gt; slide 15</a:t>
            </a:r>
          </a:p>
          <a:p>
            <a:r>
              <a:rPr lang="en-US" sz="1600" dirty="0" err="1" smtClean="0"/>
              <a:t>Nuovo</a:t>
            </a:r>
            <a:r>
              <a:rPr lang="en-US" sz="1600" dirty="0" smtClean="0"/>
              <a:t> </a:t>
            </a:r>
            <a:r>
              <a:rPr lang="en-US" sz="1600" dirty="0" err="1" smtClean="0"/>
              <a:t>disegno</a:t>
            </a:r>
            <a:r>
              <a:rPr lang="en-US" sz="1600" dirty="0" smtClean="0"/>
              <a:t> MRPC </a:t>
            </a:r>
            <a:r>
              <a:rPr lang="en-US" sz="1600" dirty="0" err="1" smtClean="0"/>
              <a:t>utilizzato</a:t>
            </a:r>
            <a:r>
              <a:rPr lang="en-US" sz="1600" dirty="0" smtClean="0"/>
              <a:t> </a:t>
            </a:r>
            <a:r>
              <a:rPr lang="en-US" sz="1600" dirty="0" err="1" smtClean="0"/>
              <a:t>nel</a:t>
            </a:r>
            <a:r>
              <a:rPr lang="en-US" sz="1600" dirty="0" smtClean="0"/>
              <a:t> paper</a:t>
            </a:r>
          </a:p>
          <a:p>
            <a:endParaRPr lang="en-US" sz="1600" dirty="0"/>
          </a:p>
          <a:p>
            <a:r>
              <a:rPr lang="en-US" sz="1600" dirty="0" smtClean="0"/>
              <a:t>Slide 4 &lt;-&gt; slide 36</a:t>
            </a:r>
          </a:p>
          <a:p>
            <a:r>
              <a:rPr lang="en-US" sz="1600" dirty="0" smtClean="0"/>
              <a:t>Reference al paper </a:t>
            </a:r>
            <a:r>
              <a:rPr lang="en-US" sz="1600" dirty="0" err="1" smtClean="0"/>
              <a:t>aggiornata</a:t>
            </a:r>
            <a:r>
              <a:rPr lang="en-US" sz="1600" dirty="0" smtClean="0"/>
              <a:t> al paper </a:t>
            </a:r>
            <a:r>
              <a:rPr lang="en-US" sz="1600" dirty="0" err="1" smtClean="0"/>
              <a:t>pubblicato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Slide 5 &lt;-&gt; slide 38</a:t>
            </a:r>
          </a:p>
          <a:p>
            <a:r>
              <a:rPr lang="en-US" sz="1600" dirty="0" smtClean="0"/>
              <a:t>Plot </a:t>
            </a:r>
            <a:r>
              <a:rPr lang="en-US" sz="1600" dirty="0" err="1" smtClean="0"/>
              <a:t>aggiornati</a:t>
            </a:r>
            <a:r>
              <a:rPr lang="en-US" sz="1600" dirty="0" smtClean="0"/>
              <a:t>:</a:t>
            </a:r>
          </a:p>
          <a:p>
            <a:r>
              <a:rPr lang="en-US" sz="1600" dirty="0" smtClean="0"/>
              <a:t>Time resolution -&gt; plot del Run 3 al </a:t>
            </a:r>
            <a:r>
              <a:rPr lang="en-US" sz="1600" dirty="0" err="1" smtClean="0"/>
              <a:t>posto</a:t>
            </a:r>
            <a:r>
              <a:rPr lang="en-US" sz="1600" dirty="0" smtClean="0"/>
              <a:t> del Run 2, </a:t>
            </a:r>
            <a:r>
              <a:rPr lang="en-US" sz="1600" dirty="0" err="1" smtClean="0"/>
              <a:t>che</a:t>
            </a:r>
            <a:r>
              <a:rPr lang="en-US" sz="1600" dirty="0" smtClean="0"/>
              <a:t> </a:t>
            </a:r>
            <a:r>
              <a:rPr lang="en-US" sz="1600" dirty="0" err="1" smtClean="0"/>
              <a:t>mostra</a:t>
            </a:r>
            <a:r>
              <a:rPr lang="en-US" sz="1600" dirty="0" smtClean="0"/>
              <a:t> prima e </a:t>
            </a:r>
            <a:r>
              <a:rPr lang="en-US" sz="1600" dirty="0" err="1" smtClean="0"/>
              <a:t>dopo</a:t>
            </a:r>
            <a:r>
              <a:rPr lang="en-US" sz="1600" dirty="0" smtClean="0"/>
              <a:t> time slewing correction</a:t>
            </a:r>
          </a:p>
          <a:p>
            <a:endParaRPr lang="en-US" sz="1600" dirty="0" smtClean="0"/>
          </a:p>
          <a:p>
            <a:r>
              <a:rPr lang="en-US" sz="1600" dirty="0" smtClean="0"/>
              <a:t>Slide 6 &lt;-&gt; slide 39</a:t>
            </a:r>
          </a:p>
          <a:p>
            <a:r>
              <a:rPr lang="en-US" sz="1600" dirty="0" err="1" smtClean="0"/>
              <a:t>Nuovo</a:t>
            </a:r>
            <a:r>
              <a:rPr lang="en-US" sz="1600" dirty="0" smtClean="0"/>
              <a:t> plot </a:t>
            </a:r>
            <a:r>
              <a:rPr lang="en-US" sz="1600" dirty="0" err="1" smtClean="0"/>
              <a:t>aggiornato</a:t>
            </a:r>
            <a:r>
              <a:rPr lang="en-US" sz="1600" dirty="0" smtClean="0"/>
              <a:t> a </a:t>
            </a:r>
            <a:r>
              <a:rPr lang="en-US" sz="1600" dirty="0" err="1" smtClean="0"/>
              <a:t>qeullo</a:t>
            </a:r>
            <a:r>
              <a:rPr lang="en-US" sz="1600" dirty="0" smtClean="0"/>
              <a:t> del paper</a:t>
            </a:r>
          </a:p>
          <a:p>
            <a:endParaRPr lang="en-US" sz="1600" dirty="0" smtClean="0"/>
          </a:p>
          <a:p>
            <a:r>
              <a:rPr lang="en-US" sz="1600" dirty="0" smtClean="0"/>
              <a:t>Slides </a:t>
            </a:r>
            <a:r>
              <a:rPr lang="en-US" sz="1600" dirty="0" smtClean="0"/>
              <a:t>7-8</a:t>
            </a:r>
            <a:r>
              <a:rPr lang="en-US" sz="1600" dirty="0" smtClean="0"/>
              <a:t> &lt;-&gt; slides 40-41</a:t>
            </a:r>
            <a:endParaRPr lang="en-US" sz="1600" dirty="0"/>
          </a:p>
          <a:p>
            <a:r>
              <a:rPr lang="en-US" sz="1600" dirty="0" smtClean="0"/>
              <a:t>I plot </a:t>
            </a:r>
            <a:r>
              <a:rPr lang="en-US" sz="1600" dirty="0" err="1" smtClean="0"/>
              <a:t>sono</a:t>
            </a:r>
            <a:r>
              <a:rPr lang="en-US" sz="1600" dirty="0" smtClean="0"/>
              <a:t> </a:t>
            </a:r>
            <a:r>
              <a:rPr lang="en-US" sz="1600" dirty="0" err="1" smtClean="0"/>
              <a:t>aggiornati</a:t>
            </a:r>
            <a:r>
              <a:rPr lang="en-US" sz="1600" dirty="0" smtClean="0"/>
              <a:t> a </a:t>
            </a:r>
            <a:r>
              <a:rPr lang="en-US" sz="1600" dirty="0" err="1" smtClean="0"/>
              <a:t>quelli</a:t>
            </a:r>
            <a:r>
              <a:rPr lang="en-US" sz="1600" dirty="0" smtClean="0"/>
              <a:t> del paper;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vecchi</a:t>
            </a:r>
            <a:r>
              <a:rPr lang="en-US" sz="1600" dirty="0" smtClean="0"/>
              <a:t> </a:t>
            </a:r>
            <a:r>
              <a:rPr lang="en-US" sz="1600" dirty="0" err="1" smtClean="0"/>
              <a:t>contenevano</a:t>
            </a:r>
            <a:r>
              <a:rPr lang="en-US" sz="1600" dirty="0" smtClean="0"/>
              <a:t> un piccolo </a:t>
            </a:r>
            <a:r>
              <a:rPr lang="en-US" sz="1600" dirty="0" err="1" smtClean="0"/>
              <a:t>errore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Slide 9 &lt;-&gt; slide 42</a:t>
            </a:r>
          </a:p>
          <a:p>
            <a:r>
              <a:rPr lang="en-US" sz="1600" dirty="0" smtClean="0"/>
              <a:t>Plot </a:t>
            </a:r>
            <a:r>
              <a:rPr lang="en-US" sz="1600" dirty="0" err="1" smtClean="0"/>
              <a:t>globale</a:t>
            </a:r>
            <a:r>
              <a:rPr lang="en-US" sz="1600" dirty="0" smtClean="0"/>
              <a:t> di </a:t>
            </a:r>
            <a:r>
              <a:rPr lang="en-US" sz="1600" dirty="0" err="1" smtClean="0"/>
              <a:t>efficienza</a:t>
            </a:r>
            <a:r>
              <a:rPr lang="en-US" sz="1600" dirty="0" smtClean="0"/>
              <a:t> al plateau </a:t>
            </a:r>
            <a:r>
              <a:rPr lang="en-US" sz="1600" dirty="0" err="1" smtClean="0"/>
              <a:t>aggiunto</a:t>
            </a:r>
            <a:r>
              <a:rPr lang="en-US" sz="1600" dirty="0" smtClean="0"/>
              <a:t>, con </a:t>
            </a:r>
            <a:r>
              <a:rPr lang="en-US" sz="1600" dirty="0" err="1" smtClean="0"/>
              <a:t>spiegazione</a:t>
            </a:r>
            <a:r>
              <a:rPr lang="en-US" sz="1600" dirty="0" smtClean="0"/>
              <a:t> </a:t>
            </a:r>
            <a:r>
              <a:rPr lang="en-US" sz="1600" dirty="0" err="1" smtClean="0"/>
              <a:t>annessa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0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Book"/>
                <a:cs typeface="Avenir Book"/>
              </a:rPr>
              <a:t>Main features of EEE MRPC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84" y="1465527"/>
            <a:ext cx="8149847" cy="52559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Avenir Book"/>
                <a:cs typeface="Avenir Book"/>
              </a:rPr>
              <a:t>The MRPCs developed for the EEE Project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Avenir Book"/>
                <a:cs typeface="Avenir Book"/>
              </a:rPr>
              <a:t>     are characterized by </a:t>
            </a:r>
            <a:r>
              <a:rPr lang="en-US" sz="2000" b="1" dirty="0">
                <a:solidFill>
                  <a:srgbClr val="4BACC6"/>
                </a:solidFill>
                <a:latin typeface="Avenir Book"/>
                <a:cs typeface="Avenir Book"/>
              </a:rPr>
              <a:t>6 gas gaps </a:t>
            </a:r>
            <a:r>
              <a:rPr lang="en-US" sz="2000" dirty="0">
                <a:solidFill>
                  <a:srgbClr val="000000"/>
                </a:solidFill>
                <a:latin typeface="Avenir Book"/>
                <a:cs typeface="Avenir Book"/>
              </a:rPr>
              <a:t>each,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Avenir Book"/>
                <a:cs typeface="Avenir Book"/>
              </a:rPr>
              <a:t>     </a:t>
            </a:r>
            <a:r>
              <a:rPr lang="en-US" sz="2000" b="1" dirty="0">
                <a:solidFill>
                  <a:srgbClr val="4BACC6"/>
                </a:solidFill>
                <a:latin typeface="Avenir Book"/>
                <a:cs typeface="Avenir Book"/>
              </a:rPr>
              <a:t>300 </a:t>
            </a:r>
            <a:r>
              <a:rPr lang="en-US" sz="2000" b="1" dirty="0">
                <a:solidFill>
                  <a:srgbClr val="4BACC6"/>
                </a:solidFill>
                <a:latin typeface="Symbol" charset="2"/>
                <a:cs typeface="Symbol" charset="2"/>
              </a:rPr>
              <a:t>m</a:t>
            </a:r>
            <a:r>
              <a:rPr lang="en-US" sz="2000" b="1" dirty="0">
                <a:solidFill>
                  <a:srgbClr val="4BACC6"/>
                </a:solidFill>
                <a:latin typeface="Avenir Book"/>
                <a:cs typeface="Avenir Book"/>
              </a:rPr>
              <a:t>m </a:t>
            </a:r>
            <a:r>
              <a:rPr lang="en-US" sz="2000" dirty="0">
                <a:solidFill>
                  <a:srgbClr val="000000"/>
                </a:solidFill>
                <a:latin typeface="Avenir Book"/>
                <a:cs typeface="Avenir Book"/>
              </a:rPr>
              <a:t>thick, obtained by separating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Avenir Book"/>
                <a:cs typeface="Avenir Book"/>
              </a:rPr>
              <a:t>     </a:t>
            </a:r>
            <a:r>
              <a:rPr lang="en-US" sz="2000" b="1" dirty="0">
                <a:solidFill>
                  <a:schemeClr val="accent5"/>
                </a:solidFill>
                <a:latin typeface="Avenir Book"/>
                <a:cs typeface="Avenir Book"/>
              </a:rPr>
              <a:t>glass plates</a:t>
            </a:r>
            <a:r>
              <a:rPr lang="en-US" sz="2000" dirty="0">
                <a:solidFill>
                  <a:srgbClr val="000000"/>
                </a:solidFill>
                <a:latin typeface="Avenir Book"/>
                <a:cs typeface="Avenir Book"/>
              </a:rPr>
              <a:t>,1.1 mm thick, 80 x 160 cm</a:t>
            </a:r>
            <a:r>
              <a:rPr lang="en-US" sz="2000" baseline="30000" dirty="0">
                <a:solidFill>
                  <a:srgbClr val="000000"/>
                </a:solidFill>
                <a:latin typeface="Avenir Book"/>
                <a:cs typeface="Avenir Book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venir Book"/>
                <a:cs typeface="Avenir Book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Avenir Book"/>
                <a:cs typeface="Avenir Book"/>
              </a:rPr>
              <a:t>     in dimensions,  by means of commercial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0000"/>
                </a:solidFill>
                <a:latin typeface="Avenir Book"/>
                <a:cs typeface="Avenir Book"/>
              </a:rPr>
              <a:t>     </a:t>
            </a:r>
            <a:r>
              <a:rPr lang="en-US" sz="2000" b="1" dirty="0">
                <a:solidFill>
                  <a:srgbClr val="4BACC6"/>
                </a:solidFill>
                <a:latin typeface="Avenir Book"/>
                <a:cs typeface="Avenir Book"/>
              </a:rPr>
              <a:t>nylon fishing lines </a:t>
            </a:r>
            <a:r>
              <a:rPr lang="en-US" sz="2000" dirty="0">
                <a:solidFill>
                  <a:srgbClr val="000000"/>
                </a:solidFill>
                <a:latin typeface="Avenir Book"/>
                <a:cs typeface="Avenir Book"/>
              </a:rPr>
              <a:t>used as spacers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rgbClr val="000000"/>
              </a:solidFill>
              <a:latin typeface="Avenir Book"/>
              <a:cs typeface="Avenir Book"/>
            </a:endParaRPr>
          </a:p>
          <a:p>
            <a:pPr>
              <a:buFont typeface="Wingdings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Avenir Book"/>
                <a:cs typeface="Avenir Book"/>
              </a:rPr>
              <a:t>The outer glass plates are coated with </a:t>
            </a:r>
            <a:r>
              <a:rPr lang="en-US" sz="2000" b="1" dirty="0">
                <a:solidFill>
                  <a:srgbClr val="4BACC6"/>
                </a:solidFill>
                <a:latin typeface="Avenir Book"/>
                <a:cs typeface="Avenir Book"/>
              </a:rPr>
              <a:t>resistive paint</a:t>
            </a:r>
            <a:r>
              <a:rPr lang="en-US" sz="2000" dirty="0">
                <a:solidFill>
                  <a:srgbClr val="000000"/>
                </a:solidFill>
                <a:latin typeface="Avenir Book"/>
                <a:cs typeface="Avenir Book"/>
              </a:rPr>
              <a:t>, and act as </a:t>
            </a:r>
            <a:r>
              <a:rPr lang="en-US" sz="2000" u="sng" dirty="0">
                <a:solidFill>
                  <a:srgbClr val="000000"/>
                </a:solidFill>
                <a:latin typeface="Avenir Book"/>
                <a:cs typeface="Avenir Book"/>
              </a:rPr>
              <a:t>high voltage electrodes</a:t>
            </a:r>
            <a:r>
              <a:rPr lang="en-US" sz="2000" dirty="0">
                <a:solidFill>
                  <a:srgbClr val="000000"/>
                </a:solidFill>
                <a:latin typeface="Avenir Book"/>
                <a:cs typeface="Avenir Book"/>
              </a:rPr>
              <a:t>, while the inner ones are left </a:t>
            </a:r>
            <a:r>
              <a:rPr lang="en-US" sz="2000" u="sng" dirty="0">
                <a:solidFill>
                  <a:srgbClr val="000000"/>
                </a:solidFill>
                <a:latin typeface="Avenir Book"/>
                <a:cs typeface="Avenir Book"/>
              </a:rPr>
              <a:t>electrically floating</a:t>
            </a:r>
            <a:r>
              <a:rPr lang="en-US" sz="2000" dirty="0">
                <a:solidFill>
                  <a:srgbClr val="000000"/>
                </a:solidFill>
                <a:latin typeface="Avenir Book"/>
                <a:cs typeface="Avenir Book"/>
              </a:rPr>
              <a:t> </a:t>
            </a:r>
          </a:p>
          <a:p>
            <a:pPr>
              <a:buFont typeface="Wingdings" charset="2"/>
              <a:buChar char="Ø"/>
            </a:pPr>
            <a:endParaRPr lang="en-US" sz="2000" dirty="0">
              <a:solidFill>
                <a:srgbClr val="000000"/>
              </a:solidFill>
              <a:latin typeface="Avenir Book"/>
              <a:cs typeface="Avenir Book"/>
            </a:endParaRPr>
          </a:p>
          <a:p>
            <a:pPr>
              <a:buFont typeface="Wingdings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Avenir Book"/>
                <a:cs typeface="Avenir Book"/>
              </a:rPr>
              <a:t>The gas mixture is </a:t>
            </a:r>
            <a:r>
              <a:rPr lang="en-US" sz="2000" b="1" dirty="0">
                <a:solidFill>
                  <a:srgbClr val="4BACC6"/>
                </a:solidFill>
                <a:latin typeface="Avenir Book"/>
                <a:cs typeface="Avenir Book"/>
              </a:rPr>
              <a:t>C</a:t>
            </a:r>
            <a:r>
              <a:rPr lang="en-US" sz="2000" b="1" baseline="-25000" dirty="0">
                <a:solidFill>
                  <a:srgbClr val="4BACC6"/>
                </a:solidFill>
                <a:latin typeface="Avenir Book"/>
                <a:cs typeface="Avenir Book"/>
              </a:rPr>
              <a:t>2</a:t>
            </a:r>
            <a:r>
              <a:rPr lang="en-US" sz="2000" b="1" dirty="0">
                <a:solidFill>
                  <a:srgbClr val="4BACC6"/>
                </a:solidFill>
                <a:latin typeface="Avenir Book"/>
                <a:cs typeface="Avenir Book"/>
              </a:rPr>
              <a:t>H</a:t>
            </a:r>
            <a:r>
              <a:rPr lang="en-US" sz="2000" b="1" baseline="-25000" dirty="0">
                <a:solidFill>
                  <a:srgbClr val="4BACC6"/>
                </a:solidFill>
                <a:latin typeface="Avenir Book"/>
                <a:cs typeface="Avenir Book"/>
              </a:rPr>
              <a:t>2</a:t>
            </a:r>
            <a:r>
              <a:rPr lang="en-US" sz="2000" b="1" dirty="0">
                <a:solidFill>
                  <a:srgbClr val="4BACC6"/>
                </a:solidFill>
                <a:latin typeface="Avenir Book"/>
                <a:cs typeface="Avenir Book"/>
              </a:rPr>
              <a:t>F</a:t>
            </a:r>
            <a:r>
              <a:rPr lang="en-US" sz="2000" b="1" baseline="-25000" dirty="0">
                <a:solidFill>
                  <a:srgbClr val="4BACC6"/>
                </a:solidFill>
                <a:latin typeface="Avenir Book"/>
                <a:cs typeface="Avenir Book"/>
              </a:rPr>
              <a:t>4</a:t>
            </a:r>
            <a:r>
              <a:rPr lang="en-US" sz="2000" dirty="0">
                <a:solidFill>
                  <a:srgbClr val="000000"/>
                </a:solidFill>
                <a:latin typeface="Avenir Book"/>
                <a:cs typeface="Avenir Book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Avenir Book"/>
                <a:cs typeface="Avenir Book"/>
              </a:rPr>
              <a:t>tetrafluoroethane</a:t>
            </a:r>
            <a:r>
              <a:rPr lang="en-US" sz="2000" dirty="0">
                <a:solidFill>
                  <a:srgbClr val="000000"/>
                </a:solidFill>
                <a:latin typeface="Avenir Book"/>
                <a:cs typeface="Avenir Book"/>
              </a:rPr>
              <a:t>, Freon) / </a:t>
            </a:r>
            <a:r>
              <a:rPr lang="en-US" sz="2000" b="1" dirty="0">
                <a:solidFill>
                  <a:srgbClr val="4BACC6"/>
                </a:solidFill>
                <a:latin typeface="Avenir Book"/>
                <a:cs typeface="Avenir Book"/>
              </a:rPr>
              <a:t>SF</a:t>
            </a:r>
            <a:r>
              <a:rPr lang="en-US" sz="2000" b="1" baseline="-25000" dirty="0">
                <a:solidFill>
                  <a:srgbClr val="4BACC6"/>
                </a:solidFill>
                <a:latin typeface="Avenir Book"/>
                <a:cs typeface="Avenir Book"/>
              </a:rPr>
              <a:t>6</a:t>
            </a:r>
            <a:r>
              <a:rPr lang="en-US" sz="2000" dirty="0">
                <a:solidFill>
                  <a:srgbClr val="000000"/>
                </a:solidFill>
                <a:latin typeface="Avenir Book"/>
                <a:cs typeface="Avenir Book"/>
              </a:rPr>
              <a:t> (hexafluoride) mixed in </a:t>
            </a:r>
            <a:r>
              <a:rPr lang="en-US" sz="2000" b="1" dirty="0">
                <a:solidFill>
                  <a:srgbClr val="4BACC6"/>
                </a:solidFill>
                <a:latin typeface="Avenir Book"/>
                <a:cs typeface="Avenir Book"/>
              </a:rPr>
              <a:t>98 / 2 % </a:t>
            </a:r>
            <a:r>
              <a:rPr lang="en-US" sz="2000" dirty="0">
                <a:solidFill>
                  <a:srgbClr val="000000"/>
                </a:solidFill>
                <a:latin typeface="Avenir Book"/>
                <a:cs typeface="Avenir Book"/>
              </a:rPr>
              <a:t>proportions, flowing at a typical rate of 2–3 l/h</a:t>
            </a:r>
          </a:p>
          <a:p>
            <a:pPr>
              <a:buFont typeface="Wingdings" charset="2"/>
              <a:buChar char="Ø"/>
            </a:pPr>
            <a:endParaRPr lang="en-US" sz="2000" dirty="0">
              <a:solidFill>
                <a:srgbClr val="000000"/>
              </a:solidFill>
              <a:latin typeface="Avenir Book"/>
              <a:cs typeface="Avenir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4DE-B7A1-8D4F-8AC1-E7EFF1F1F3F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704" y="1465527"/>
            <a:ext cx="3253884" cy="1831190"/>
          </a:xfrm>
          <a:prstGeom prst="rect">
            <a:avLst/>
          </a:prstGeom>
        </p:spPr>
      </p:pic>
      <p:pic>
        <p:nvPicPr>
          <p:cNvPr id="6" name="Picture 5" descr="mrpc_inne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7"/>
          <a:stretch/>
        </p:blipFill>
        <p:spPr>
          <a:xfrm>
            <a:off x="5434850" y="1375655"/>
            <a:ext cx="3695633" cy="198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27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Book"/>
                <a:cs typeface="Avenir Book"/>
              </a:rPr>
              <a:t>Main features of EEE MRPC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83" y="5003914"/>
            <a:ext cx="8574517" cy="1683738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buFont typeface="Wingdings" charset="2"/>
              <a:buChar char="Ø"/>
            </a:pPr>
            <a:r>
              <a:rPr lang="en-US" sz="2000" dirty="0">
                <a:latin typeface="Avenir Book"/>
                <a:cs typeface="Avenir Book"/>
              </a:rPr>
              <a:t>Since readout strips (180 cm along </a:t>
            </a:r>
            <a:r>
              <a:rPr lang="en-US" sz="2000" i="1" dirty="0">
                <a:latin typeface="Avenir Book"/>
                <a:cs typeface="Avenir Book"/>
              </a:rPr>
              <a:t>x, </a:t>
            </a:r>
            <a:r>
              <a:rPr lang="en-US" sz="2000" dirty="0">
                <a:latin typeface="Avenir Book"/>
                <a:cs typeface="Avenir Book"/>
              </a:rPr>
              <a:t>2.5 cm with 0.7 cm pitch along </a:t>
            </a:r>
            <a:r>
              <a:rPr lang="en-US" sz="2000" i="1" dirty="0">
                <a:latin typeface="Avenir Book"/>
                <a:cs typeface="Avenir Book"/>
              </a:rPr>
              <a:t>y</a:t>
            </a:r>
            <a:r>
              <a:rPr lang="en-US" sz="2000" dirty="0">
                <a:latin typeface="Avenir Book"/>
                <a:cs typeface="Avenir Book"/>
              </a:rPr>
              <a:t>) lie longitudinally on the chambers, one coordinate (x) of the </a:t>
            </a:r>
            <a:r>
              <a:rPr lang="en-US" sz="2000" dirty="0" err="1">
                <a:latin typeface="Avenir Book"/>
                <a:cs typeface="Avenir Book"/>
              </a:rPr>
              <a:t>muon</a:t>
            </a:r>
            <a:r>
              <a:rPr lang="en-US" sz="2000" dirty="0">
                <a:latin typeface="Avenir Book"/>
                <a:cs typeface="Avenir Book"/>
              </a:rPr>
              <a:t> impact point is given by the </a:t>
            </a:r>
            <a:r>
              <a:rPr lang="en-US" sz="2000" u="sng" dirty="0">
                <a:latin typeface="Avenir Book"/>
                <a:cs typeface="Avenir Book"/>
              </a:rPr>
              <a:t>difference of the signal arrival times</a:t>
            </a:r>
            <a:r>
              <a:rPr lang="en-US" sz="2000" dirty="0">
                <a:latin typeface="Avenir Book"/>
                <a:cs typeface="Avenir Book"/>
              </a:rPr>
              <a:t> at the two strip extremities, while the other (y) is directly obtained from the position of the </a:t>
            </a:r>
            <a:r>
              <a:rPr lang="en-US" sz="2000" u="sng" dirty="0">
                <a:latin typeface="Avenir Book"/>
                <a:cs typeface="Avenir Book"/>
              </a:rPr>
              <a:t>fired strip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4DE-B7A1-8D4F-8AC1-E7EFF1F1F3F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chamberUpperView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8" b="4863"/>
          <a:stretch/>
        </p:blipFill>
        <p:spPr>
          <a:xfrm>
            <a:off x="1106087" y="1417638"/>
            <a:ext cx="6986446" cy="345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72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6117B3C-DF41-B144-8971-4CD6DA5B8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4DE-B7A1-8D4F-8AC1-E7EFF1F1F3F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1E14AB9-4EF4-DF44-93B4-9703D0910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2118"/>
            <a:ext cx="8229600" cy="1143000"/>
          </a:xfrm>
        </p:spPr>
        <p:txBody>
          <a:bodyPr/>
          <a:lstStyle/>
          <a:p>
            <a:r>
              <a:rPr lang="en-US" dirty="0">
                <a:latin typeface="Avenir Roman" panose="02000503020000020003" pitchFamily="2" charset="0"/>
              </a:rPr>
              <a:t>EEE Telescopes: Performance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B60C332-2D22-834A-B2BD-8DCA4F764B7D}"/>
              </a:ext>
            </a:extLst>
          </p:cNvPr>
          <p:cNvSpPr/>
          <p:nvPr/>
        </p:nvSpPr>
        <p:spPr>
          <a:xfrm>
            <a:off x="1622738" y="1205182"/>
            <a:ext cx="589852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400" b="1" i="1" dirty="0">
                <a:latin typeface="Avenir Roman" panose="02000503020000020003" pitchFamily="2" charset="0"/>
              </a:rPr>
              <a:t>"The Extreme Energy </a:t>
            </a:r>
            <a:r>
              <a:rPr lang="it-IT" sz="1400" b="1" i="1" dirty="0" err="1">
                <a:latin typeface="Avenir Roman" panose="02000503020000020003" pitchFamily="2" charset="0"/>
              </a:rPr>
              <a:t>Events</a:t>
            </a:r>
            <a:r>
              <a:rPr lang="it-IT" sz="1400" b="1" i="1" dirty="0">
                <a:latin typeface="Avenir Roman" panose="02000503020000020003" pitchFamily="2" charset="0"/>
              </a:rPr>
              <a:t> </a:t>
            </a:r>
            <a:r>
              <a:rPr lang="it-IT" sz="1400" b="1" i="1" dirty="0" err="1">
                <a:latin typeface="Avenir Roman" panose="02000503020000020003" pitchFamily="2" charset="0"/>
              </a:rPr>
              <a:t>experiment</a:t>
            </a:r>
            <a:r>
              <a:rPr lang="it-IT" sz="1400" b="1" i="1" dirty="0">
                <a:latin typeface="Avenir Roman" panose="02000503020000020003" pitchFamily="2" charset="0"/>
              </a:rPr>
              <a:t>: an </a:t>
            </a:r>
            <a:r>
              <a:rPr lang="it-IT" sz="1400" b="1" i="1" dirty="0" err="1">
                <a:latin typeface="Avenir Roman" panose="02000503020000020003" pitchFamily="2" charset="0"/>
              </a:rPr>
              <a:t>overview</a:t>
            </a:r>
            <a:r>
              <a:rPr lang="it-IT" sz="1400" b="1" i="1" dirty="0">
                <a:latin typeface="Avenir Roman" panose="02000503020000020003" pitchFamily="2" charset="0"/>
              </a:rPr>
              <a:t> of the telescopes performance", EEE Collaboration, </a:t>
            </a:r>
            <a:r>
              <a:rPr lang="en-US" sz="1400" dirty="0" smtClean="0"/>
              <a:t>2018 JINST 13 P08026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99E10FD-0FBB-9240-AE73-6FF584B25976}"/>
              </a:ext>
            </a:extLst>
          </p:cNvPr>
          <p:cNvSpPr txBox="1"/>
          <p:nvPr/>
        </p:nvSpPr>
        <p:spPr>
          <a:xfrm>
            <a:off x="807720" y="5351246"/>
            <a:ext cx="740664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>
                <a:latin typeface="Avenir Roman" panose="02000503020000020003" pitchFamily="2" charset="0"/>
              </a:rPr>
              <a:t>(purity defined with </a:t>
            </a:r>
            <a:r>
              <a:rPr lang="it-IT" sz="1600">
                <a:latin typeface="Symbol" pitchFamily="2" charset="2"/>
              </a:rPr>
              <a:t>c</a:t>
            </a:r>
            <a:r>
              <a:rPr lang="it-IT" sz="1600" baseline="30000"/>
              <a:t>2</a:t>
            </a:r>
            <a:r>
              <a:rPr lang="it-IT" sz="1600"/>
              <a:t> </a:t>
            </a:r>
            <a:r>
              <a:rPr lang="it-IT" sz="1600">
                <a:latin typeface="Avenir Roman" panose="02000503020000020003" pitchFamily="2" charset="0"/>
              </a:rPr>
              <a:t>&lt; 5 econstructed tracks)</a:t>
            </a:r>
          </a:p>
          <a:p>
            <a:endParaRPr lang="it-IT">
              <a:latin typeface="Avenir Roman" panose="02000503020000020003" pitchFamily="2" charset="0"/>
            </a:endParaRPr>
          </a:p>
          <a:p>
            <a:pPr algn="ctr"/>
            <a:r>
              <a:rPr lang="it-IT" sz="2000" b="1">
                <a:solidFill>
                  <a:srgbClr val="FD7C00"/>
                </a:solidFill>
                <a:latin typeface="Avenir Roman" panose="02000503020000020003" pitchFamily="2" charset="0"/>
                <a:sym typeface="Wingdings" pitchFamily="2" charset="2"/>
              </a:rPr>
              <a:t>    Performance study with a sample of</a:t>
            </a:r>
            <a:r>
              <a:rPr lang="it-IT" sz="2000" b="1">
                <a:solidFill>
                  <a:srgbClr val="FD7C00"/>
                </a:solidFill>
                <a:latin typeface="Avenir Roman" panose="02000503020000020003" pitchFamily="2" charset="0"/>
              </a:rPr>
              <a:t> 8 billion tracks </a:t>
            </a:r>
          </a:p>
          <a:p>
            <a:pPr algn="ctr"/>
            <a:r>
              <a:rPr lang="it-IT" sz="2000" b="1">
                <a:solidFill>
                  <a:srgbClr val="FD7C00"/>
                </a:solidFill>
                <a:latin typeface="Avenir Roman" panose="02000503020000020003" pitchFamily="2" charset="0"/>
              </a:rPr>
              <a:t>    over 31 billion tracks collected in Run-2 and Run-3</a:t>
            </a:r>
          </a:p>
          <a:p>
            <a:pPr algn="ctr"/>
            <a:r>
              <a:rPr lang="it-IT">
                <a:solidFill>
                  <a:srgbClr val="FD7C00"/>
                </a:solidFill>
                <a:latin typeface="Avenir Roman" panose="02000503020000020003" pitchFamily="2" charset="0"/>
                <a:sym typeface="Wingdings" pitchFamily="2" charset="2"/>
              </a:rPr>
              <a:t> </a:t>
            </a:r>
            <a:endParaRPr lang="it-IT">
              <a:solidFill>
                <a:srgbClr val="FD7C00"/>
              </a:solidFill>
              <a:latin typeface="Avenir Roman" panose="02000503020000020003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" y="2181532"/>
            <a:ext cx="8944290" cy="3081293"/>
            <a:chOff x="1" y="2181532"/>
            <a:chExt cx="8944290" cy="3081293"/>
          </a:xfrm>
        </p:grpSpPr>
        <p:pic>
          <p:nvPicPr>
            <p:cNvPr id="9" name="Picture 8" descr="Schermata 2018-09-18 alle 11.41.0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188683"/>
              <a:ext cx="8944290" cy="3074142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D4BE2580-DCE4-FF4F-945E-5475AC28E707}"/>
                </a:ext>
              </a:extLst>
            </p:cNvPr>
            <p:cNvSpPr txBox="1"/>
            <p:nvPr/>
          </p:nvSpPr>
          <p:spPr>
            <a:xfrm>
              <a:off x="228105" y="2181532"/>
              <a:ext cx="71616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/>
                <a:t>     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1788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D30F0-D00D-CC45-89C7-D0428E5B7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2118"/>
            <a:ext cx="8229600" cy="1143000"/>
          </a:xfrm>
        </p:spPr>
        <p:txBody>
          <a:bodyPr/>
          <a:lstStyle/>
          <a:p>
            <a:r>
              <a:rPr lang="en-US" dirty="0">
                <a:latin typeface="Avenir Roman" panose="02000503020000020003" pitchFamily="2" charset="0"/>
              </a:rPr>
              <a:t>TOF resolution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FD7E76F-6A8F-9B4B-BB0A-1A0C58D1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4DE-B7A1-8D4F-8AC1-E7EFF1F1F3F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BC297C7-220D-F646-B405-3DE4DE9B79F9}"/>
              </a:ext>
            </a:extLst>
          </p:cNvPr>
          <p:cNvSpPr/>
          <p:nvPr/>
        </p:nvSpPr>
        <p:spPr>
          <a:xfrm>
            <a:off x="54625" y="5179295"/>
            <a:ext cx="47653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venir Roman" panose="02000503020000020003" pitchFamily="2" charset="0"/>
              </a:rPr>
              <a:t>∆t</a:t>
            </a:r>
            <a:r>
              <a:rPr lang="it-IT" i="1" dirty="0">
                <a:latin typeface="Avenir Roman" panose="02000503020000020003" pitchFamily="2" charset="0"/>
              </a:rPr>
              <a:t> </a:t>
            </a:r>
            <a:r>
              <a:rPr lang="it-IT" dirty="0" err="1">
                <a:latin typeface="Avenir Roman" panose="02000503020000020003" pitchFamily="2" charset="0"/>
              </a:rPr>
              <a:t>distribution</a:t>
            </a:r>
            <a:r>
              <a:rPr lang="it-IT" dirty="0">
                <a:latin typeface="Avenir Roman" panose="02000503020000020003" pitchFamily="2" charset="0"/>
              </a:rPr>
              <a:t> for </a:t>
            </a:r>
            <a:r>
              <a:rPr lang="it-IT" dirty="0" err="1">
                <a:latin typeface="Avenir Roman" panose="02000503020000020003" pitchFamily="2" charset="0"/>
              </a:rPr>
              <a:t>one</a:t>
            </a:r>
            <a:r>
              <a:rPr lang="it-IT" dirty="0">
                <a:latin typeface="Avenir Roman" panose="02000503020000020003" pitchFamily="2" charset="0"/>
              </a:rPr>
              <a:t> of the EEE telescopes </a:t>
            </a:r>
            <a:r>
              <a:rPr lang="it-IT" dirty="0" smtClean="0">
                <a:latin typeface="Avenir Roman" panose="02000503020000020003" pitchFamily="2" charset="0"/>
              </a:rPr>
              <a:t>(TREV-01)</a:t>
            </a:r>
            <a:r>
              <a:rPr lang="it-IT" dirty="0">
                <a:latin typeface="Avenir Roman" panose="02000503020000020003" pitchFamily="2" charset="0"/>
              </a:rPr>
              <a:t>, </a:t>
            </a:r>
            <a:r>
              <a:rPr lang="it-IT" dirty="0" err="1">
                <a:latin typeface="Avenir Roman" panose="02000503020000020003" pitchFamily="2" charset="0"/>
              </a:rPr>
              <a:t>showing</a:t>
            </a:r>
            <a:r>
              <a:rPr lang="it-IT" dirty="0">
                <a:latin typeface="Avenir Roman" panose="02000503020000020003" pitchFamily="2" charset="0"/>
              </a:rPr>
              <a:t> the </a:t>
            </a:r>
            <a:r>
              <a:rPr lang="it-IT" dirty="0" err="1">
                <a:latin typeface="Avenir Roman" panose="02000503020000020003" pitchFamily="2" charset="0"/>
              </a:rPr>
              <a:t>gaussian</a:t>
            </a:r>
            <a:r>
              <a:rPr lang="it-IT" dirty="0">
                <a:latin typeface="Avenir Roman" panose="02000503020000020003" pitchFamily="2" charset="0"/>
              </a:rPr>
              <a:t> </a:t>
            </a:r>
            <a:r>
              <a:rPr lang="it-IT" dirty="0" err="1">
                <a:latin typeface="Avenir Roman" panose="02000503020000020003" pitchFamily="2" charset="0"/>
              </a:rPr>
              <a:t>fit</a:t>
            </a:r>
            <a:r>
              <a:rPr lang="it-IT" dirty="0">
                <a:latin typeface="Avenir Roman" panose="02000503020000020003" pitchFamily="2" charset="0"/>
              </a:rPr>
              <a:t> and the time </a:t>
            </a:r>
            <a:r>
              <a:rPr lang="it-IT" dirty="0" err="1">
                <a:latin typeface="Avenir Roman" panose="02000503020000020003" pitchFamily="2" charset="0"/>
              </a:rPr>
              <a:t>resolution</a:t>
            </a:r>
            <a:r>
              <a:rPr lang="it-IT" dirty="0">
                <a:latin typeface="Avenir Roman" panose="02000503020000020003" pitchFamily="2" charset="0"/>
              </a:rPr>
              <a:t> </a:t>
            </a:r>
            <a:endParaRPr lang="it-IT" dirty="0" smtClean="0">
              <a:latin typeface="Avenir Roman" panose="02000503020000020003" pitchFamily="2" charset="0"/>
            </a:endParaRPr>
          </a:p>
          <a:p>
            <a:r>
              <a:rPr lang="el-GR" dirty="0" smtClean="0">
                <a:solidFill>
                  <a:srgbClr val="F07038"/>
                </a:solidFill>
                <a:latin typeface="Avenir Roman" panose="02000503020000020003" pitchFamily="2" charset="0"/>
              </a:rPr>
              <a:t>σ</a:t>
            </a:r>
            <a:r>
              <a:rPr lang="it-IT" baseline="-25000" dirty="0" smtClean="0">
                <a:solidFill>
                  <a:srgbClr val="F07038"/>
                </a:solidFill>
                <a:latin typeface="Avenir Roman" panose="02000503020000020003" pitchFamily="2" charset="0"/>
              </a:rPr>
              <a:t>t</a:t>
            </a:r>
            <a:r>
              <a:rPr lang="it-IT" sz="800" dirty="0" smtClean="0">
                <a:solidFill>
                  <a:srgbClr val="F07038"/>
                </a:solidFill>
                <a:latin typeface="Avenir Roman" panose="02000503020000020003" pitchFamily="2" charset="0"/>
              </a:rPr>
              <a:t> </a:t>
            </a:r>
            <a:r>
              <a:rPr lang="it-IT" dirty="0">
                <a:solidFill>
                  <a:srgbClr val="F07038"/>
                </a:solidFill>
                <a:latin typeface="Avenir Roman" panose="02000503020000020003" pitchFamily="2" charset="0"/>
              </a:rPr>
              <a:t>= </a:t>
            </a:r>
            <a:r>
              <a:rPr lang="it-IT" dirty="0" smtClean="0">
                <a:solidFill>
                  <a:srgbClr val="F07038"/>
                </a:solidFill>
                <a:latin typeface="Avenir Roman" panose="02000503020000020003" pitchFamily="2" charset="0"/>
              </a:rPr>
              <a:t>184 </a:t>
            </a:r>
            <a:r>
              <a:rPr lang="it-IT" dirty="0" err="1" smtClean="0">
                <a:solidFill>
                  <a:srgbClr val="F07038"/>
                </a:solidFill>
                <a:latin typeface="Avenir Roman" panose="02000503020000020003" pitchFamily="2" charset="0"/>
              </a:rPr>
              <a:t>ps</a:t>
            </a:r>
            <a:r>
              <a:rPr lang="it-IT" dirty="0" smtClean="0">
                <a:solidFill>
                  <a:srgbClr val="F07038"/>
                </a:solidFill>
                <a:latin typeface="Avenir Roman" panose="02000503020000020003" pitchFamily="2" charset="0"/>
              </a:rPr>
              <a:t> </a:t>
            </a:r>
            <a:r>
              <a:rPr lang="it-IT" dirty="0" smtClean="0">
                <a:latin typeface="Avenir Roman" panose="02000503020000020003" pitchFamily="2" charset="0"/>
              </a:rPr>
              <a:t>(</a:t>
            </a:r>
            <a:r>
              <a:rPr lang="it-IT" dirty="0" err="1" smtClean="0">
                <a:latin typeface="Avenir Roman" panose="02000503020000020003" pitchFamily="2" charset="0"/>
              </a:rPr>
              <a:t>after</a:t>
            </a:r>
            <a:r>
              <a:rPr lang="it-IT" dirty="0" smtClean="0">
                <a:latin typeface="Avenir Roman" panose="02000503020000020003" pitchFamily="2" charset="0"/>
              </a:rPr>
              <a:t> Time </a:t>
            </a:r>
            <a:r>
              <a:rPr lang="it-IT" dirty="0" err="1" smtClean="0">
                <a:latin typeface="Avenir Roman" panose="02000503020000020003" pitchFamily="2" charset="0"/>
              </a:rPr>
              <a:t>Slewing</a:t>
            </a:r>
            <a:r>
              <a:rPr lang="it-IT" dirty="0" smtClean="0">
                <a:latin typeface="Avenir Roman" panose="02000503020000020003" pitchFamily="2" charset="0"/>
              </a:rPr>
              <a:t> </a:t>
            </a:r>
            <a:r>
              <a:rPr lang="it-IT" dirty="0" err="1" smtClean="0">
                <a:latin typeface="Avenir Roman" panose="02000503020000020003" pitchFamily="2" charset="0"/>
              </a:rPr>
              <a:t>correction</a:t>
            </a:r>
            <a:r>
              <a:rPr lang="it-IT" dirty="0" smtClean="0">
                <a:latin typeface="Avenir Roman" panose="02000503020000020003" pitchFamily="2" charset="0"/>
              </a:rPr>
              <a:t>)</a:t>
            </a:r>
            <a:endParaRPr lang="it-IT" dirty="0">
              <a:latin typeface="Avenir Roman" panose="02000503020000020003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586DEBA-414C-2C42-B738-22FAA8F710A3}"/>
              </a:ext>
            </a:extLst>
          </p:cNvPr>
          <p:cNvSpPr/>
          <p:nvPr/>
        </p:nvSpPr>
        <p:spPr>
          <a:xfrm>
            <a:off x="4929259" y="5127005"/>
            <a:ext cx="4201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venir Roman" panose="02000503020000020003" pitchFamily="2" charset="0"/>
              </a:rPr>
              <a:t>Time </a:t>
            </a:r>
            <a:r>
              <a:rPr lang="it-IT" dirty="0" err="1">
                <a:latin typeface="Avenir Roman" panose="02000503020000020003" pitchFamily="2" charset="0"/>
              </a:rPr>
              <a:t>resolution</a:t>
            </a:r>
            <a:r>
              <a:rPr lang="it-IT" dirty="0">
                <a:latin typeface="Avenir Roman" panose="02000503020000020003" pitchFamily="2" charset="0"/>
              </a:rPr>
              <a:t> </a:t>
            </a:r>
            <a:r>
              <a:rPr lang="it-IT" dirty="0" err="1">
                <a:latin typeface="Avenir Roman" panose="02000503020000020003" pitchFamily="2" charset="0"/>
              </a:rPr>
              <a:t>measured</a:t>
            </a:r>
            <a:r>
              <a:rPr lang="it-IT" dirty="0">
                <a:latin typeface="Avenir Roman" panose="02000503020000020003" pitchFamily="2" charset="0"/>
              </a:rPr>
              <a:t> with data </a:t>
            </a:r>
            <a:r>
              <a:rPr lang="it-IT" dirty="0" err="1">
                <a:latin typeface="Avenir Roman" panose="02000503020000020003" pitchFamily="2" charset="0"/>
              </a:rPr>
              <a:t>taken</a:t>
            </a:r>
            <a:r>
              <a:rPr lang="it-IT" dirty="0">
                <a:latin typeface="Avenir Roman" panose="02000503020000020003" pitchFamily="2" charset="0"/>
              </a:rPr>
              <a:t> in </a:t>
            </a:r>
            <a:r>
              <a:rPr lang="it-IT" dirty="0" err="1">
                <a:latin typeface="Avenir Roman" panose="02000503020000020003" pitchFamily="2" charset="0"/>
              </a:rPr>
              <a:t>Run</a:t>
            </a:r>
            <a:r>
              <a:rPr lang="it-IT" dirty="0">
                <a:latin typeface="Avenir Roman" panose="02000503020000020003" pitchFamily="2" charset="0"/>
              </a:rPr>
              <a:t> 3, for </a:t>
            </a:r>
            <a:r>
              <a:rPr lang="it-IT" dirty="0">
                <a:solidFill>
                  <a:srgbClr val="F07038"/>
                </a:solidFill>
                <a:latin typeface="Avenir Roman" panose="02000503020000020003" pitchFamily="2" charset="0"/>
              </a:rPr>
              <a:t>33</a:t>
            </a:r>
            <a:r>
              <a:rPr lang="it-IT" dirty="0">
                <a:latin typeface="Avenir Roman" panose="02000503020000020003" pitchFamily="2" charset="0"/>
              </a:rPr>
              <a:t> </a:t>
            </a:r>
            <a:r>
              <a:rPr lang="it-IT" dirty="0" err="1">
                <a:latin typeface="Avenir Roman" panose="02000503020000020003" pitchFamily="2" charset="0"/>
              </a:rPr>
              <a:t>telescopes:</a:t>
            </a:r>
            <a:r>
              <a:rPr lang="it-IT" dirty="0">
                <a:latin typeface="Avenir Roman" panose="02000503020000020003" pitchFamily="2" charset="0"/>
              </a:rPr>
              <a:t> the </a:t>
            </a:r>
            <a:r>
              <a:rPr lang="it-IT" dirty="0" err="1">
                <a:latin typeface="Avenir Roman" panose="02000503020000020003" pitchFamily="2" charset="0"/>
              </a:rPr>
              <a:t>average</a:t>
            </a:r>
            <a:r>
              <a:rPr lang="it-IT" dirty="0">
                <a:latin typeface="Avenir Roman" panose="02000503020000020003" pitchFamily="2" charset="0"/>
              </a:rPr>
              <a:t> time </a:t>
            </a:r>
            <a:r>
              <a:rPr lang="it-IT" dirty="0" err="1">
                <a:latin typeface="Avenir Roman" panose="02000503020000020003" pitchFamily="2" charset="0"/>
              </a:rPr>
              <a:t>resolution</a:t>
            </a:r>
            <a:r>
              <a:rPr lang="it-IT" dirty="0">
                <a:latin typeface="Avenir Roman" panose="02000503020000020003" pitchFamily="2" charset="0"/>
              </a:rPr>
              <a:t> </a:t>
            </a:r>
            <a:r>
              <a:rPr lang="it-IT" dirty="0" err="1">
                <a:latin typeface="Avenir Roman" panose="02000503020000020003" pitchFamily="2" charset="0"/>
              </a:rPr>
              <a:t>is</a:t>
            </a:r>
            <a:r>
              <a:rPr lang="it-IT" dirty="0">
                <a:latin typeface="Avenir Roman" panose="02000503020000020003" pitchFamily="2" charset="0"/>
              </a:rPr>
              <a:t> </a:t>
            </a:r>
            <a:r>
              <a:rPr lang="it-IT" dirty="0" err="1">
                <a:latin typeface="Avenir Roman" panose="02000503020000020003" pitchFamily="2" charset="0"/>
              </a:rPr>
              <a:t>given</a:t>
            </a:r>
            <a:r>
              <a:rPr lang="it-IT" dirty="0">
                <a:latin typeface="Avenir Roman" panose="02000503020000020003" pitchFamily="2" charset="0"/>
              </a:rPr>
              <a:t> by the </a:t>
            </a:r>
            <a:r>
              <a:rPr lang="it-IT" dirty="0" err="1">
                <a:latin typeface="Avenir Roman" panose="02000503020000020003" pitchFamily="2" charset="0"/>
              </a:rPr>
              <a:t>gaussian</a:t>
            </a:r>
            <a:r>
              <a:rPr lang="it-IT" dirty="0">
                <a:latin typeface="Avenir Roman" panose="02000503020000020003" pitchFamily="2" charset="0"/>
              </a:rPr>
              <a:t> </a:t>
            </a:r>
            <a:r>
              <a:rPr lang="it-IT" dirty="0" err="1">
                <a:latin typeface="Avenir Roman" panose="02000503020000020003" pitchFamily="2" charset="0"/>
              </a:rPr>
              <a:t>fit</a:t>
            </a:r>
            <a:r>
              <a:rPr lang="it-IT" dirty="0">
                <a:latin typeface="Avenir Roman" panose="02000503020000020003" pitchFamily="2" charset="0"/>
              </a:rPr>
              <a:t> and </a:t>
            </a:r>
            <a:r>
              <a:rPr lang="it-IT" dirty="0" err="1">
                <a:latin typeface="Avenir Roman" panose="02000503020000020003" pitchFamily="2" charset="0"/>
              </a:rPr>
              <a:t>is</a:t>
            </a:r>
            <a:r>
              <a:rPr lang="it-IT" dirty="0">
                <a:latin typeface="Avenir Roman" panose="02000503020000020003" pitchFamily="2" charset="0"/>
              </a:rPr>
              <a:t> </a:t>
            </a:r>
            <a:r>
              <a:rPr lang="el-GR" dirty="0">
                <a:solidFill>
                  <a:srgbClr val="F07038"/>
                </a:solidFill>
                <a:latin typeface="Avenir Roman" panose="02000503020000020003" pitchFamily="2" charset="0"/>
              </a:rPr>
              <a:t>σ</a:t>
            </a:r>
            <a:r>
              <a:rPr lang="it-IT" baseline="-25000" dirty="0">
                <a:solidFill>
                  <a:srgbClr val="F07038"/>
                </a:solidFill>
                <a:latin typeface="Avenir Roman" panose="02000503020000020003" pitchFamily="2" charset="0"/>
              </a:rPr>
              <a:t>t </a:t>
            </a:r>
            <a:r>
              <a:rPr lang="it-IT" dirty="0">
                <a:solidFill>
                  <a:srgbClr val="F07038"/>
                </a:solidFill>
                <a:latin typeface="Avenir Roman" panose="02000503020000020003" pitchFamily="2" charset="0"/>
              </a:rPr>
              <a:t>= 238 </a:t>
            </a:r>
            <a:r>
              <a:rPr lang="it-IT" dirty="0" err="1">
                <a:solidFill>
                  <a:srgbClr val="F07038"/>
                </a:solidFill>
                <a:latin typeface="Avenir Roman" panose="02000503020000020003" pitchFamily="2" charset="0"/>
              </a:rPr>
              <a:t>ps</a:t>
            </a:r>
            <a:r>
              <a:rPr lang="it-IT" dirty="0">
                <a:solidFill>
                  <a:srgbClr val="F07038"/>
                </a:solidFill>
                <a:latin typeface="Avenir Roman" panose="02000503020000020003" pitchFamily="2" charset="0"/>
              </a:rPr>
              <a:t> </a:t>
            </a:r>
          </a:p>
        </p:txBody>
      </p:sp>
      <p:pic>
        <p:nvPicPr>
          <p:cNvPr id="3" name="Picture 2" descr="trev01_fina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4884" r="6097"/>
          <a:stretch/>
        </p:blipFill>
        <p:spPr>
          <a:xfrm>
            <a:off x="286767" y="2403202"/>
            <a:ext cx="4328760" cy="2723803"/>
          </a:xfrm>
          <a:prstGeom prst="rect">
            <a:avLst/>
          </a:prstGeom>
        </p:spPr>
      </p:pic>
      <p:pic>
        <p:nvPicPr>
          <p:cNvPr id="11" name="Picture 10" descr="global_timeRes_Feb201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" t="4429" r="5769"/>
          <a:stretch/>
        </p:blipFill>
        <p:spPr>
          <a:xfrm>
            <a:off x="4553159" y="2403202"/>
            <a:ext cx="4577186" cy="272380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BC297C7-220D-F646-B405-3DE4DE9B79F9}"/>
              </a:ext>
            </a:extLst>
          </p:cNvPr>
          <p:cNvSpPr/>
          <p:nvPr/>
        </p:nvSpPr>
        <p:spPr>
          <a:xfrm>
            <a:off x="-246714" y="1079982"/>
            <a:ext cx="9599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Avenir Roman" panose="02000503020000020003" pitchFamily="2" charset="0"/>
              </a:rPr>
              <a:t>∆t</a:t>
            </a:r>
            <a:r>
              <a:rPr lang="it-IT" i="1" dirty="0">
                <a:latin typeface="Avenir Roman" panose="02000503020000020003" pitchFamily="2" charset="0"/>
              </a:rPr>
              <a:t> </a:t>
            </a:r>
            <a:r>
              <a:rPr lang="it-IT" dirty="0" err="1" smtClean="0">
                <a:latin typeface="Avenir Roman" panose="02000503020000020003" pitchFamily="2" charset="0"/>
              </a:rPr>
              <a:t>distribution</a:t>
            </a:r>
            <a:r>
              <a:rPr lang="it-IT" dirty="0" smtClean="0">
                <a:latin typeface="Avenir Roman" panose="02000503020000020003" pitchFamily="2" charset="0"/>
              </a:rPr>
              <a:t> is obtained by </a:t>
            </a:r>
            <a:r>
              <a:rPr lang="it-IT" dirty="0" err="1" smtClean="0">
                <a:latin typeface="Avenir Roman" panose="02000503020000020003" pitchFamily="2" charset="0"/>
              </a:rPr>
              <a:t>using</a:t>
            </a:r>
            <a:r>
              <a:rPr lang="it-IT" dirty="0" smtClean="0">
                <a:latin typeface="Avenir Roman" panose="02000503020000020003" pitchFamily="2" charset="0"/>
              </a:rPr>
              <a:t> </a:t>
            </a:r>
            <a:r>
              <a:rPr lang="it-IT" dirty="0" err="1" smtClean="0">
                <a:latin typeface="Avenir Roman" panose="02000503020000020003" pitchFamily="2" charset="0"/>
              </a:rPr>
              <a:t>external</a:t>
            </a:r>
            <a:r>
              <a:rPr lang="it-IT" dirty="0" smtClean="0">
                <a:latin typeface="Avenir Roman" panose="02000503020000020003" pitchFamily="2" charset="0"/>
              </a:rPr>
              <a:t> </a:t>
            </a:r>
            <a:r>
              <a:rPr lang="it-IT" dirty="0" err="1" smtClean="0">
                <a:latin typeface="Avenir Roman" panose="02000503020000020003" pitchFamily="2" charset="0"/>
              </a:rPr>
              <a:t>chambers</a:t>
            </a:r>
            <a:r>
              <a:rPr lang="it-IT" dirty="0" smtClean="0">
                <a:latin typeface="Avenir Roman" panose="02000503020000020003" pitchFamily="2" charset="0"/>
              </a:rPr>
              <a:t> as </a:t>
            </a:r>
            <a:r>
              <a:rPr lang="it-IT" dirty="0" err="1" smtClean="0">
                <a:latin typeface="Avenir Roman" panose="02000503020000020003" pitchFamily="2" charset="0"/>
              </a:rPr>
              <a:t>reference</a:t>
            </a:r>
            <a:r>
              <a:rPr lang="it-IT" dirty="0" smtClean="0">
                <a:latin typeface="Avenir Roman" panose="02000503020000020003" pitchFamily="2" charset="0"/>
              </a:rPr>
              <a:t> and </a:t>
            </a:r>
            <a:r>
              <a:rPr lang="it-IT" dirty="0" err="1" smtClean="0">
                <a:latin typeface="Avenir Roman" panose="02000503020000020003" pitchFamily="2" charset="0"/>
              </a:rPr>
              <a:t>comparing</a:t>
            </a:r>
            <a:r>
              <a:rPr lang="it-IT" dirty="0" smtClean="0">
                <a:latin typeface="Avenir Roman" panose="02000503020000020003" pitchFamily="2" charset="0"/>
              </a:rPr>
              <a:t> </a:t>
            </a:r>
            <a:r>
              <a:rPr lang="it-IT" dirty="0" err="1" smtClean="0">
                <a:latin typeface="Avenir Roman" panose="02000503020000020003" pitchFamily="2" charset="0"/>
              </a:rPr>
              <a:t>expected</a:t>
            </a:r>
            <a:r>
              <a:rPr lang="it-IT" dirty="0" smtClean="0">
                <a:latin typeface="Avenir Roman" panose="02000503020000020003" pitchFamily="2" charset="0"/>
              </a:rPr>
              <a:t> and </a:t>
            </a:r>
            <a:r>
              <a:rPr lang="it-IT" dirty="0" err="1" smtClean="0">
                <a:latin typeface="Avenir Roman" panose="02000503020000020003" pitchFamily="2" charset="0"/>
              </a:rPr>
              <a:t>measured</a:t>
            </a:r>
            <a:r>
              <a:rPr lang="it-IT" dirty="0" smtClean="0">
                <a:latin typeface="Avenir Roman" panose="02000503020000020003" pitchFamily="2" charset="0"/>
              </a:rPr>
              <a:t> </a:t>
            </a:r>
            <a:r>
              <a:rPr lang="it-IT" dirty="0" err="1" smtClean="0">
                <a:latin typeface="Avenir Roman" panose="02000503020000020003" pitchFamily="2" charset="0"/>
              </a:rPr>
              <a:t>hits</a:t>
            </a:r>
            <a:r>
              <a:rPr lang="it-IT" dirty="0" smtClean="0">
                <a:latin typeface="Avenir Roman" panose="02000503020000020003" pitchFamily="2" charset="0"/>
              </a:rPr>
              <a:t> on the middle </a:t>
            </a:r>
            <a:r>
              <a:rPr lang="it-IT" dirty="0" err="1" smtClean="0">
                <a:latin typeface="Avenir Roman" panose="02000503020000020003" pitchFamily="2" charset="0"/>
              </a:rPr>
              <a:t>chamber</a:t>
            </a:r>
            <a:endParaRPr lang="it-IT" dirty="0"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967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trks_sale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70038"/>
            <a:ext cx="8095576" cy="47863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2B5CBE-7441-804C-B568-D0B2E0A7D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/>
              <a:t> </a:t>
            </a:r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76C4950-7D17-2044-BA79-D5B9816A2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4DE-B7A1-8D4F-8AC1-E7EFF1F1F3F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C2792FB6-114E-3749-8064-4E81B17A270C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>
                <a:latin typeface="Avenir Roman" panose="02000503020000020003" pitchFamily="2" charset="0"/>
              </a:rPr>
              <a:t>Reconstructed track multiplicity</a:t>
            </a:r>
            <a:br>
              <a:rPr lang="it-IT" sz="3200">
                <a:latin typeface="Avenir Roman" panose="02000503020000020003" pitchFamily="2" charset="0"/>
              </a:rPr>
            </a:br>
            <a:r>
              <a:rPr lang="it-IT" sz="3200">
                <a:latin typeface="Avenir Roman" panose="02000503020000020003" pitchFamily="2" charset="0"/>
              </a:rPr>
              <a:t>in a typical EEE telescope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853F8D-BABD-5F48-A338-B73A1078F2D8}"/>
              </a:ext>
            </a:extLst>
          </p:cNvPr>
          <p:cNvSpPr txBox="1"/>
          <p:nvPr/>
        </p:nvSpPr>
        <p:spPr>
          <a:xfrm>
            <a:off x="4345135" y="3203530"/>
            <a:ext cx="345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venir Roman" panose="02000503020000020003" pitchFamily="2" charset="0"/>
              </a:rPr>
              <a:t>(</a:t>
            </a:r>
            <a:r>
              <a:rPr lang="it-IT" dirty="0">
                <a:latin typeface="Symbol" pitchFamily="2" charset="2"/>
              </a:rPr>
              <a:t>c</a:t>
            </a:r>
            <a:r>
              <a:rPr lang="it-IT" baseline="30000" dirty="0"/>
              <a:t>2</a:t>
            </a:r>
            <a:r>
              <a:rPr lang="it-IT" dirty="0"/>
              <a:t> </a:t>
            </a:r>
            <a:r>
              <a:rPr lang="it-IT" dirty="0">
                <a:latin typeface="Avenir Roman" panose="02000503020000020003" pitchFamily="2" charset="0"/>
              </a:rPr>
              <a:t>&lt; 5 for </a:t>
            </a:r>
            <a:r>
              <a:rPr lang="it-IT" dirty="0" err="1">
                <a:latin typeface="Avenir Roman" panose="02000503020000020003" pitchFamily="2" charset="0"/>
              </a:rPr>
              <a:t>reconstructed</a:t>
            </a:r>
            <a:r>
              <a:rPr lang="it-IT" dirty="0">
                <a:latin typeface="Avenir Roman" panose="02000503020000020003" pitchFamily="2" charset="0"/>
              </a:rPr>
              <a:t> </a:t>
            </a:r>
            <a:r>
              <a:rPr lang="it-IT" dirty="0" err="1">
                <a:latin typeface="Avenir Roman" panose="02000503020000020003" pitchFamily="2" charset="0"/>
              </a:rPr>
              <a:t>tracks</a:t>
            </a:r>
            <a:r>
              <a:rPr lang="it-IT" dirty="0">
                <a:latin typeface="Avenir Roman" panose="02000503020000020003" pitchFamily="2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35847" y="6283868"/>
            <a:ext cx="9312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Track multiplicity distribution of one of the EEE telescopes (SALE-01, located in Campania)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913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ma_y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1"/>
          <a:stretch/>
        </p:blipFill>
        <p:spPr>
          <a:xfrm>
            <a:off x="257858" y="2089147"/>
            <a:ext cx="8304080" cy="43732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2B5CBE-7441-804C-B568-D0B2E0A7D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92" y="274638"/>
            <a:ext cx="9155692" cy="1143000"/>
          </a:xfrm>
        </p:spPr>
        <p:txBody>
          <a:bodyPr>
            <a:normAutofit/>
          </a:bodyPr>
          <a:lstStyle/>
          <a:p>
            <a:r>
              <a:rPr lang="it-IT" sz="3200" dirty="0" err="1" smtClean="0">
                <a:latin typeface="Avenir Roman" panose="02000503020000020003" pitchFamily="2" charset="0"/>
              </a:rPr>
              <a:t>Transverse</a:t>
            </a:r>
            <a:r>
              <a:rPr lang="it-IT" sz="3200" dirty="0" smtClean="0">
                <a:latin typeface="Avenir Roman" panose="02000503020000020003" pitchFamily="2" charset="0"/>
              </a:rPr>
              <a:t> </a:t>
            </a:r>
            <a:r>
              <a:rPr lang="it-IT" sz="3200" dirty="0" err="1">
                <a:latin typeface="Avenir Roman" panose="02000503020000020003" pitchFamily="2" charset="0"/>
              </a:rPr>
              <a:t>s</a:t>
            </a:r>
            <a:r>
              <a:rPr lang="it-IT" sz="3200" dirty="0" err="1" smtClean="0">
                <a:latin typeface="Avenir Roman" panose="02000503020000020003" pitchFamily="2" charset="0"/>
              </a:rPr>
              <a:t>patial</a:t>
            </a:r>
            <a:r>
              <a:rPr lang="it-IT" sz="3200" dirty="0" smtClean="0">
                <a:latin typeface="Avenir Roman" panose="02000503020000020003" pitchFamily="2" charset="0"/>
              </a:rPr>
              <a:t> </a:t>
            </a:r>
            <a:r>
              <a:rPr lang="it-IT" sz="3200" dirty="0" err="1">
                <a:latin typeface="Avenir Roman" panose="02000503020000020003" pitchFamily="2" charset="0"/>
              </a:rPr>
              <a:t>resolution</a:t>
            </a:r>
            <a:r>
              <a:rPr lang="it-IT" sz="3200" dirty="0">
                <a:latin typeface="Avenir Roman" panose="02000503020000020003" pitchFamily="2" charset="0"/>
              </a:rPr>
              <a:t> with </a:t>
            </a:r>
            <a:r>
              <a:rPr lang="it-IT" sz="3200" dirty="0" smtClean="0">
                <a:latin typeface="Avenir Roman" panose="02000503020000020003" pitchFamily="2" charset="0"/>
              </a:rPr>
              <a:t/>
            </a:r>
            <a:br>
              <a:rPr lang="it-IT" sz="3200" dirty="0" smtClean="0">
                <a:latin typeface="Avenir Roman" panose="02000503020000020003" pitchFamily="2" charset="0"/>
              </a:rPr>
            </a:br>
            <a:r>
              <a:rPr lang="it-IT" sz="3200" dirty="0" smtClean="0">
                <a:latin typeface="Avenir Roman" panose="02000503020000020003" pitchFamily="2" charset="0"/>
              </a:rPr>
              <a:t>39(44) EEE </a:t>
            </a:r>
            <a:r>
              <a:rPr lang="it-IT" sz="3200" dirty="0">
                <a:latin typeface="Avenir Roman" panose="02000503020000020003" pitchFamily="2" charset="0"/>
              </a:rPr>
              <a:t>telescopes </a:t>
            </a:r>
            <a:r>
              <a:rPr lang="it-IT" sz="3200" dirty="0" smtClean="0">
                <a:latin typeface="Avenir Roman" panose="02000503020000020003" pitchFamily="2" charset="0"/>
              </a:rPr>
              <a:t>in Run 2(3)</a:t>
            </a:r>
            <a:endParaRPr lang="it-IT" sz="3200" dirty="0">
              <a:latin typeface="Avenir Roman" panose="02000503020000020003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76C4950-7D17-2044-BA79-D5B9816A2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4DE-B7A1-8D4F-8AC1-E7EFF1F1F3F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344F072-297A-5940-8AF5-4C0B353C3F7A}"/>
              </a:ext>
            </a:extLst>
          </p:cNvPr>
          <p:cNvSpPr txBox="1"/>
          <p:nvPr/>
        </p:nvSpPr>
        <p:spPr>
          <a:xfrm>
            <a:off x="1828800" y="6205800"/>
            <a:ext cx="1980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(0.92 cm </a:t>
            </a:r>
            <a:r>
              <a:rPr lang="it-IT" dirty="0" err="1"/>
              <a:t>expected</a:t>
            </a:r>
            <a:r>
              <a:rPr lang="it-IT" dirty="0"/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BC297C7-220D-F646-B405-3DE4DE9B79F9}"/>
              </a:ext>
            </a:extLst>
          </p:cNvPr>
          <p:cNvSpPr/>
          <p:nvPr/>
        </p:nvSpPr>
        <p:spPr>
          <a:xfrm>
            <a:off x="-455745" y="1325765"/>
            <a:ext cx="9599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Avenir Roman" panose="02000503020000020003" pitchFamily="2" charset="0"/>
              </a:rPr>
              <a:t>∆t</a:t>
            </a:r>
            <a:r>
              <a:rPr lang="it-IT" i="1" dirty="0">
                <a:latin typeface="Avenir Roman" panose="02000503020000020003" pitchFamily="2" charset="0"/>
              </a:rPr>
              <a:t> </a:t>
            </a:r>
            <a:r>
              <a:rPr lang="it-IT" dirty="0" err="1" smtClean="0">
                <a:latin typeface="Avenir Roman" panose="02000503020000020003" pitchFamily="2" charset="0"/>
              </a:rPr>
              <a:t>distribution</a:t>
            </a:r>
            <a:r>
              <a:rPr lang="it-IT" dirty="0" smtClean="0">
                <a:latin typeface="Avenir Roman" panose="02000503020000020003" pitchFamily="2" charset="0"/>
              </a:rPr>
              <a:t> is obtained by </a:t>
            </a:r>
            <a:r>
              <a:rPr lang="it-IT" dirty="0" err="1" smtClean="0">
                <a:latin typeface="Avenir Roman" panose="02000503020000020003" pitchFamily="2" charset="0"/>
              </a:rPr>
              <a:t>using</a:t>
            </a:r>
            <a:r>
              <a:rPr lang="it-IT" dirty="0" smtClean="0">
                <a:latin typeface="Avenir Roman" panose="02000503020000020003" pitchFamily="2" charset="0"/>
              </a:rPr>
              <a:t> </a:t>
            </a:r>
            <a:r>
              <a:rPr lang="it-IT" dirty="0" err="1" smtClean="0">
                <a:latin typeface="Avenir Roman" panose="02000503020000020003" pitchFamily="2" charset="0"/>
              </a:rPr>
              <a:t>external</a:t>
            </a:r>
            <a:r>
              <a:rPr lang="it-IT" dirty="0" smtClean="0">
                <a:latin typeface="Avenir Roman" panose="02000503020000020003" pitchFamily="2" charset="0"/>
              </a:rPr>
              <a:t> </a:t>
            </a:r>
            <a:r>
              <a:rPr lang="it-IT" dirty="0" err="1" smtClean="0">
                <a:latin typeface="Avenir Roman" panose="02000503020000020003" pitchFamily="2" charset="0"/>
              </a:rPr>
              <a:t>chambers</a:t>
            </a:r>
            <a:r>
              <a:rPr lang="it-IT" dirty="0" smtClean="0">
                <a:latin typeface="Avenir Roman" panose="02000503020000020003" pitchFamily="2" charset="0"/>
              </a:rPr>
              <a:t> as </a:t>
            </a:r>
            <a:r>
              <a:rPr lang="it-IT" dirty="0" err="1" smtClean="0">
                <a:latin typeface="Avenir Roman" panose="02000503020000020003" pitchFamily="2" charset="0"/>
              </a:rPr>
              <a:t>reference</a:t>
            </a:r>
            <a:r>
              <a:rPr lang="it-IT" dirty="0" smtClean="0">
                <a:latin typeface="Avenir Roman" panose="02000503020000020003" pitchFamily="2" charset="0"/>
              </a:rPr>
              <a:t> and </a:t>
            </a:r>
            <a:r>
              <a:rPr lang="it-IT" dirty="0" err="1" smtClean="0">
                <a:latin typeface="Avenir Roman" panose="02000503020000020003" pitchFamily="2" charset="0"/>
              </a:rPr>
              <a:t>comparing</a:t>
            </a:r>
            <a:r>
              <a:rPr lang="it-IT" dirty="0" smtClean="0">
                <a:latin typeface="Avenir Roman" panose="02000503020000020003" pitchFamily="2" charset="0"/>
              </a:rPr>
              <a:t> </a:t>
            </a:r>
            <a:r>
              <a:rPr lang="it-IT" dirty="0" err="1" smtClean="0">
                <a:latin typeface="Avenir Roman" panose="02000503020000020003" pitchFamily="2" charset="0"/>
              </a:rPr>
              <a:t>expected</a:t>
            </a:r>
            <a:r>
              <a:rPr lang="it-IT" dirty="0" smtClean="0">
                <a:latin typeface="Avenir Roman" panose="02000503020000020003" pitchFamily="2" charset="0"/>
              </a:rPr>
              <a:t> and </a:t>
            </a:r>
            <a:r>
              <a:rPr lang="it-IT" dirty="0" err="1" smtClean="0">
                <a:latin typeface="Avenir Roman" panose="02000503020000020003" pitchFamily="2" charset="0"/>
              </a:rPr>
              <a:t>measured</a:t>
            </a:r>
            <a:r>
              <a:rPr lang="it-IT" dirty="0" smtClean="0">
                <a:latin typeface="Avenir Roman" panose="02000503020000020003" pitchFamily="2" charset="0"/>
              </a:rPr>
              <a:t> </a:t>
            </a:r>
            <a:r>
              <a:rPr lang="it-IT" dirty="0" err="1" smtClean="0">
                <a:latin typeface="Avenir Roman" panose="02000503020000020003" pitchFamily="2" charset="0"/>
              </a:rPr>
              <a:t>hits</a:t>
            </a:r>
            <a:r>
              <a:rPr lang="it-IT" dirty="0" smtClean="0">
                <a:latin typeface="Avenir Roman" panose="02000503020000020003" pitchFamily="2" charset="0"/>
              </a:rPr>
              <a:t> on the middle </a:t>
            </a:r>
            <a:r>
              <a:rPr lang="it-IT" dirty="0" err="1" smtClean="0">
                <a:latin typeface="Avenir Roman" panose="02000503020000020003" pitchFamily="2" charset="0"/>
              </a:rPr>
              <a:t>chamber</a:t>
            </a:r>
            <a:endParaRPr lang="it-IT" dirty="0"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52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igma_x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0"/>
          <a:stretch/>
        </p:blipFill>
        <p:spPr>
          <a:xfrm>
            <a:off x="257858" y="1972096"/>
            <a:ext cx="8293724" cy="449107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76C4950-7D17-2044-BA79-D5B9816A2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4DE-B7A1-8D4F-8AC1-E7EFF1F1F3F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2680BBA-D421-2741-ABA6-15210CFADAED}"/>
              </a:ext>
            </a:extLst>
          </p:cNvPr>
          <p:cNvSpPr txBox="1"/>
          <p:nvPr/>
        </p:nvSpPr>
        <p:spPr>
          <a:xfrm>
            <a:off x="1064500" y="6191064"/>
            <a:ext cx="2358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(0.84 cm on test </a:t>
            </a:r>
            <a:r>
              <a:rPr lang="it-IT" dirty="0" err="1"/>
              <a:t>beam</a:t>
            </a:r>
            <a:r>
              <a:rPr lang="it-IT" dirty="0"/>
              <a:t>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22B5CBE-7441-804C-B568-D0B2E0A7D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92" y="274638"/>
            <a:ext cx="9155692" cy="1143000"/>
          </a:xfrm>
        </p:spPr>
        <p:txBody>
          <a:bodyPr>
            <a:normAutofit/>
          </a:bodyPr>
          <a:lstStyle/>
          <a:p>
            <a:r>
              <a:rPr lang="it-IT" sz="3200" dirty="0" err="1" smtClean="0">
                <a:latin typeface="Avenir Roman" panose="02000503020000020003" pitchFamily="2" charset="0"/>
              </a:rPr>
              <a:t>Longitudinal</a:t>
            </a:r>
            <a:r>
              <a:rPr lang="it-IT" sz="3200" dirty="0" smtClean="0">
                <a:latin typeface="Avenir Roman" panose="02000503020000020003" pitchFamily="2" charset="0"/>
              </a:rPr>
              <a:t> </a:t>
            </a:r>
            <a:r>
              <a:rPr lang="it-IT" sz="3200" dirty="0" err="1" smtClean="0">
                <a:latin typeface="Avenir Roman" panose="02000503020000020003" pitchFamily="2" charset="0"/>
              </a:rPr>
              <a:t>s</a:t>
            </a:r>
            <a:r>
              <a:rPr lang="it-IT" sz="3200" dirty="0" err="1" smtClean="0">
                <a:latin typeface="Avenir Roman" panose="02000503020000020003" pitchFamily="2" charset="0"/>
              </a:rPr>
              <a:t>patial</a:t>
            </a:r>
            <a:r>
              <a:rPr lang="it-IT" sz="3200" dirty="0" smtClean="0">
                <a:latin typeface="Avenir Roman" panose="02000503020000020003" pitchFamily="2" charset="0"/>
              </a:rPr>
              <a:t> </a:t>
            </a:r>
            <a:r>
              <a:rPr lang="it-IT" sz="3200" dirty="0" err="1">
                <a:latin typeface="Avenir Roman" panose="02000503020000020003" pitchFamily="2" charset="0"/>
              </a:rPr>
              <a:t>resolution</a:t>
            </a:r>
            <a:r>
              <a:rPr lang="it-IT" sz="3200" dirty="0">
                <a:latin typeface="Avenir Roman" panose="02000503020000020003" pitchFamily="2" charset="0"/>
              </a:rPr>
              <a:t> with </a:t>
            </a:r>
            <a:r>
              <a:rPr lang="it-IT" sz="3200" dirty="0" smtClean="0">
                <a:latin typeface="Avenir Roman" panose="02000503020000020003" pitchFamily="2" charset="0"/>
              </a:rPr>
              <a:t/>
            </a:r>
            <a:br>
              <a:rPr lang="it-IT" sz="3200" dirty="0" smtClean="0">
                <a:latin typeface="Avenir Roman" panose="02000503020000020003" pitchFamily="2" charset="0"/>
              </a:rPr>
            </a:br>
            <a:r>
              <a:rPr lang="it-IT" sz="3200" dirty="0" smtClean="0">
                <a:latin typeface="Avenir Roman" panose="02000503020000020003" pitchFamily="2" charset="0"/>
              </a:rPr>
              <a:t>39(44) EEE </a:t>
            </a:r>
            <a:r>
              <a:rPr lang="it-IT" sz="3200" dirty="0">
                <a:latin typeface="Avenir Roman" panose="02000503020000020003" pitchFamily="2" charset="0"/>
              </a:rPr>
              <a:t>telescopes </a:t>
            </a:r>
            <a:r>
              <a:rPr lang="it-IT" sz="3200" dirty="0" smtClean="0">
                <a:latin typeface="Avenir Roman" panose="02000503020000020003" pitchFamily="2" charset="0"/>
              </a:rPr>
              <a:t>in Run 2(3)</a:t>
            </a:r>
            <a:endParaRPr lang="it-IT" sz="3200" dirty="0">
              <a:latin typeface="Avenir Roman" panose="02000503020000020003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BC297C7-220D-F646-B405-3DE4DE9B79F9}"/>
              </a:ext>
            </a:extLst>
          </p:cNvPr>
          <p:cNvSpPr/>
          <p:nvPr/>
        </p:nvSpPr>
        <p:spPr>
          <a:xfrm>
            <a:off x="-455745" y="1325765"/>
            <a:ext cx="9599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Avenir Roman" panose="02000503020000020003" pitchFamily="2" charset="0"/>
              </a:rPr>
              <a:t>∆t</a:t>
            </a:r>
            <a:r>
              <a:rPr lang="it-IT" i="1" dirty="0">
                <a:latin typeface="Avenir Roman" panose="02000503020000020003" pitchFamily="2" charset="0"/>
              </a:rPr>
              <a:t> </a:t>
            </a:r>
            <a:r>
              <a:rPr lang="it-IT" dirty="0" err="1" smtClean="0">
                <a:latin typeface="Avenir Roman" panose="02000503020000020003" pitchFamily="2" charset="0"/>
              </a:rPr>
              <a:t>distribution</a:t>
            </a:r>
            <a:r>
              <a:rPr lang="it-IT" dirty="0" smtClean="0">
                <a:latin typeface="Avenir Roman" panose="02000503020000020003" pitchFamily="2" charset="0"/>
              </a:rPr>
              <a:t> is obtained by </a:t>
            </a:r>
            <a:r>
              <a:rPr lang="it-IT" dirty="0" err="1" smtClean="0">
                <a:latin typeface="Avenir Roman" panose="02000503020000020003" pitchFamily="2" charset="0"/>
              </a:rPr>
              <a:t>using</a:t>
            </a:r>
            <a:r>
              <a:rPr lang="it-IT" dirty="0" smtClean="0">
                <a:latin typeface="Avenir Roman" panose="02000503020000020003" pitchFamily="2" charset="0"/>
              </a:rPr>
              <a:t> </a:t>
            </a:r>
            <a:r>
              <a:rPr lang="it-IT" dirty="0" err="1" smtClean="0">
                <a:latin typeface="Avenir Roman" panose="02000503020000020003" pitchFamily="2" charset="0"/>
              </a:rPr>
              <a:t>external</a:t>
            </a:r>
            <a:r>
              <a:rPr lang="it-IT" dirty="0" smtClean="0">
                <a:latin typeface="Avenir Roman" panose="02000503020000020003" pitchFamily="2" charset="0"/>
              </a:rPr>
              <a:t> </a:t>
            </a:r>
            <a:r>
              <a:rPr lang="it-IT" dirty="0" err="1" smtClean="0">
                <a:latin typeface="Avenir Roman" panose="02000503020000020003" pitchFamily="2" charset="0"/>
              </a:rPr>
              <a:t>chambers</a:t>
            </a:r>
            <a:r>
              <a:rPr lang="it-IT" dirty="0" smtClean="0">
                <a:latin typeface="Avenir Roman" panose="02000503020000020003" pitchFamily="2" charset="0"/>
              </a:rPr>
              <a:t> as </a:t>
            </a:r>
            <a:r>
              <a:rPr lang="it-IT" dirty="0" err="1" smtClean="0">
                <a:latin typeface="Avenir Roman" panose="02000503020000020003" pitchFamily="2" charset="0"/>
              </a:rPr>
              <a:t>reference</a:t>
            </a:r>
            <a:r>
              <a:rPr lang="it-IT" dirty="0" smtClean="0">
                <a:latin typeface="Avenir Roman" panose="02000503020000020003" pitchFamily="2" charset="0"/>
              </a:rPr>
              <a:t> and </a:t>
            </a:r>
            <a:r>
              <a:rPr lang="it-IT" dirty="0" err="1" smtClean="0">
                <a:latin typeface="Avenir Roman" panose="02000503020000020003" pitchFamily="2" charset="0"/>
              </a:rPr>
              <a:t>comparing</a:t>
            </a:r>
            <a:r>
              <a:rPr lang="it-IT" dirty="0" smtClean="0">
                <a:latin typeface="Avenir Roman" panose="02000503020000020003" pitchFamily="2" charset="0"/>
              </a:rPr>
              <a:t> </a:t>
            </a:r>
            <a:r>
              <a:rPr lang="it-IT" dirty="0" err="1" smtClean="0">
                <a:latin typeface="Avenir Roman" panose="02000503020000020003" pitchFamily="2" charset="0"/>
              </a:rPr>
              <a:t>expected</a:t>
            </a:r>
            <a:r>
              <a:rPr lang="it-IT" dirty="0" smtClean="0">
                <a:latin typeface="Avenir Roman" panose="02000503020000020003" pitchFamily="2" charset="0"/>
              </a:rPr>
              <a:t> and </a:t>
            </a:r>
            <a:r>
              <a:rPr lang="it-IT" dirty="0" err="1" smtClean="0">
                <a:latin typeface="Avenir Roman" panose="02000503020000020003" pitchFamily="2" charset="0"/>
              </a:rPr>
              <a:t>measured</a:t>
            </a:r>
            <a:r>
              <a:rPr lang="it-IT" dirty="0" smtClean="0">
                <a:latin typeface="Avenir Roman" panose="02000503020000020003" pitchFamily="2" charset="0"/>
              </a:rPr>
              <a:t> </a:t>
            </a:r>
            <a:r>
              <a:rPr lang="it-IT" dirty="0" err="1" smtClean="0">
                <a:latin typeface="Avenir Roman" panose="02000503020000020003" pitchFamily="2" charset="0"/>
              </a:rPr>
              <a:t>hits</a:t>
            </a:r>
            <a:r>
              <a:rPr lang="it-IT" dirty="0" smtClean="0">
                <a:latin typeface="Avenir Roman" panose="02000503020000020003" pitchFamily="2" charset="0"/>
              </a:rPr>
              <a:t> on the middle </a:t>
            </a:r>
            <a:r>
              <a:rPr lang="it-IT" dirty="0" err="1" smtClean="0">
                <a:latin typeface="Avenir Roman" panose="02000503020000020003" pitchFamily="2" charset="0"/>
              </a:rPr>
              <a:t>chamber</a:t>
            </a:r>
            <a:endParaRPr lang="it-IT" dirty="0"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503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2B5CBE-7441-804C-B568-D0B2E0A7D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8461513" cy="1143000"/>
          </a:xfrm>
        </p:spPr>
        <p:txBody>
          <a:bodyPr>
            <a:normAutofit/>
          </a:bodyPr>
          <a:lstStyle/>
          <a:p>
            <a:r>
              <a:rPr lang="it-IT" sz="3200" dirty="0" err="1">
                <a:latin typeface="Avenir Roman" panose="02000503020000020003" pitchFamily="2" charset="0"/>
              </a:rPr>
              <a:t>Efficiency</a:t>
            </a:r>
            <a:r>
              <a:rPr lang="it-IT" sz="3200" dirty="0">
                <a:latin typeface="Avenir Roman" panose="02000503020000020003" pitchFamily="2" charset="0"/>
              </a:rPr>
              <a:t> in the middle MRPC </a:t>
            </a:r>
            <a:br>
              <a:rPr lang="it-IT" sz="3200" dirty="0">
                <a:latin typeface="Avenir Roman" panose="02000503020000020003" pitchFamily="2" charset="0"/>
              </a:rPr>
            </a:br>
            <a:r>
              <a:rPr lang="it-IT" sz="3200" dirty="0">
                <a:latin typeface="Avenir Roman" panose="02000503020000020003" pitchFamily="2" charset="0"/>
              </a:rPr>
              <a:t>with </a:t>
            </a:r>
            <a:r>
              <a:rPr lang="it-IT" sz="3200" dirty="0" smtClean="0">
                <a:latin typeface="Avenir Roman" panose="02000503020000020003" pitchFamily="2" charset="0"/>
              </a:rPr>
              <a:t>31 </a:t>
            </a:r>
            <a:r>
              <a:rPr lang="it-IT" sz="3200" dirty="0">
                <a:latin typeface="Avenir Roman" panose="02000503020000020003" pitchFamily="2" charset="0"/>
              </a:rPr>
              <a:t>EEE telescopes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76C4950-7D17-2044-BA79-D5B9816A2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4DE-B7A1-8D4F-8AC1-E7EFF1F1F3F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FE57759-DF48-EE44-8D47-5433F5EF4E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15"/>
          <a:stretch/>
        </p:blipFill>
        <p:spPr>
          <a:xfrm>
            <a:off x="0" y="1417638"/>
            <a:ext cx="5075417" cy="29245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D61455D-02B9-4D46-BAAD-B6CDBFDA8380}"/>
              </a:ext>
            </a:extLst>
          </p:cNvPr>
          <p:cNvSpPr txBox="1"/>
          <p:nvPr/>
        </p:nvSpPr>
        <p:spPr>
          <a:xfrm>
            <a:off x="5031758" y="2449386"/>
            <a:ext cx="3839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- </a:t>
            </a:r>
            <a:r>
              <a:rPr lang="it-IT" dirty="0" err="1" smtClean="0"/>
              <a:t>Example</a:t>
            </a:r>
            <a:r>
              <a:rPr lang="it-IT" dirty="0" smtClean="0"/>
              <a:t> of HV </a:t>
            </a:r>
            <a:r>
              <a:rPr lang="it-IT" dirty="0" err="1" smtClean="0"/>
              <a:t>scan</a:t>
            </a:r>
            <a:r>
              <a:rPr lang="it-IT" dirty="0" smtClean="0"/>
              <a:t> with 9 telescopes</a:t>
            </a:r>
          </a:p>
          <a:p>
            <a:endParaRPr lang="it-IT" dirty="0" smtClean="0"/>
          </a:p>
          <a:p>
            <a:r>
              <a:rPr lang="it-IT" dirty="0" smtClean="0"/>
              <a:t>- </a:t>
            </a:r>
            <a:r>
              <a:rPr lang="it-IT" dirty="0" err="1" smtClean="0"/>
              <a:t>Corrected</a:t>
            </a:r>
            <a:r>
              <a:rPr lang="it-IT" dirty="0" smtClean="0"/>
              <a:t> </a:t>
            </a:r>
            <a:r>
              <a:rPr lang="it-IT" dirty="0"/>
              <a:t>for </a:t>
            </a:r>
            <a:r>
              <a:rPr lang="it-IT" dirty="0" err="1"/>
              <a:t>p</a:t>
            </a:r>
            <a:r>
              <a:rPr lang="it-IT" dirty="0"/>
              <a:t> and T </a:t>
            </a:r>
            <a:r>
              <a:rPr lang="it-IT" dirty="0" err="1" smtClean="0"/>
              <a:t>effects</a:t>
            </a:r>
            <a:endParaRPr lang="it-IT" dirty="0"/>
          </a:p>
        </p:txBody>
      </p:sp>
      <p:pic>
        <p:nvPicPr>
          <p:cNvPr id="3" name="Picture 2" descr="global_eff_Nov_20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72" y="4132933"/>
            <a:ext cx="4378264" cy="25885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0" y="479445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- Efficiency obtained at the plateau of the</a:t>
            </a:r>
          </a:p>
          <a:p>
            <a:r>
              <a:rPr lang="en-US" dirty="0" smtClean="0"/>
              <a:t>middle MRPC for </a:t>
            </a:r>
            <a:r>
              <a:rPr lang="en-US" b="1" dirty="0" smtClean="0"/>
              <a:t>31</a:t>
            </a:r>
            <a:r>
              <a:rPr lang="en-US" dirty="0" smtClean="0"/>
              <a:t> EEE telescopes. </a:t>
            </a:r>
          </a:p>
          <a:p>
            <a:r>
              <a:rPr lang="en-US" dirty="0" smtClean="0"/>
              <a:t>An efficiency better than </a:t>
            </a:r>
            <a:r>
              <a:rPr lang="en-US" b="1" dirty="0" smtClean="0"/>
              <a:t>90%</a:t>
            </a:r>
            <a:r>
              <a:rPr lang="en-US" dirty="0" smtClean="0"/>
              <a:t> is reached by 77% of the network.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181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670</Words>
  <Application>Microsoft Macintosh PowerPoint</Application>
  <PresentationFormat>On-screen Show (4:3)</PresentationFormat>
  <Paragraphs>84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Main features of EEE MRPC</vt:lpstr>
      <vt:lpstr>Main features of EEE MRPC</vt:lpstr>
      <vt:lpstr>EEE Telescopes: Performance</vt:lpstr>
      <vt:lpstr>TOF resolution</vt:lpstr>
      <vt:lpstr> </vt:lpstr>
      <vt:lpstr>Transverse spatial resolution with  39(44) EEE telescopes in Run 2(3)</vt:lpstr>
      <vt:lpstr>Longitudinal spatial resolution with  39(44) EEE telescopes in Run 2(3)</vt:lpstr>
      <vt:lpstr>Efficiency in the middle MRPC  with 31 EEE telescopes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features of EEE MRPC</dc:title>
  <dc:creator>daniele_de_gruttola</dc:creator>
  <cp:lastModifiedBy>daniele_de_gruttola</cp:lastModifiedBy>
  <cp:revision>8</cp:revision>
  <dcterms:created xsi:type="dcterms:W3CDTF">2018-09-18T09:28:11Z</dcterms:created>
  <dcterms:modified xsi:type="dcterms:W3CDTF">2018-09-19T07:19:19Z</dcterms:modified>
</cp:coreProperties>
</file>