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54.png" ContentType="image/png"/>
  <Override PartName="/ppt/media/image53.gif" ContentType="image/gif"/>
  <Override PartName="/ppt/media/image52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gif" ContentType="image/gif"/>
  <Override PartName="/ppt/media/image41.png" ContentType="image/png"/>
  <Override PartName="/ppt/media/image40.png" ContentType="image/png"/>
  <Override PartName="/ppt/media/image39.png" ContentType="image/png"/>
  <Override PartName="/ppt/media/image51.gif" ContentType="image/gif"/>
  <Override PartName="/ppt/media/image38.png" ContentType="image/png"/>
  <Override PartName="/ppt/media/image50.gif" ContentType="image/gif"/>
  <Override PartName="/ppt/media/image37.png" ContentType="image/png"/>
  <Override PartName="/ppt/media/image16.gif" ContentType="image/gif"/>
  <Override PartName="/ppt/media/image11.gif" ContentType="image/gif"/>
  <Override PartName="/ppt/media/image10.gif" ContentType="image/gif"/>
  <Override PartName="/ppt/media/image13.gif" ContentType="image/gif"/>
  <Override PartName="/ppt/media/image12.gif" ContentType="image/gif"/>
  <Override PartName="/ppt/media/image14.gif" ContentType="image/gif"/>
  <Override PartName="/ppt/media/image15.gif" ContentType="image/gif"/>
  <Override PartName="/ppt/media/image17.gif" ContentType="image/gif"/>
  <Override PartName="/ppt/media/image18.gif" ContentType="image/gif"/>
  <Override PartName="/ppt/media/image19.gif" ContentType="image/gif"/>
  <Override PartName="/ppt/media/image20.gif" ContentType="image/gif"/>
  <Override PartName="/ppt/media/image46.gif" ContentType="image/gif"/>
  <Override PartName="/ppt/media/image21.gif" ContentType="image/gif"/>
  <Override PartName="/ppt/media/image22.gif" ContentType="image/gif"/>
  <Override PartName="/ppt/media/image48.gif" ContentType="image/gif"/>
  <Override PartName="/ppt/media/image23.gif" ContentType="image/gif"/>
  <Override PartName="/ppt/media/image49.gif" ContentType="image/gif"/>
  <Override PartName="/ppt/media/image24.gif" ContentType="image/gif"/>
  <Override PartName="/ppt/media/image25.gif" ContentType="image/gif"/>
  <Override PartName="/ppt/media/image26.gif" ContentType="image/gif"/>
  <Override PartName="/ppt/media/image27.gif" ContentType="image/gif"/>
  <Override PartName="/ppt/media/image28.gif" ContentType="image/gif"/>
  <Override PartName="/ppt/media/image29.gif" ContentType="image/gif"/>
  <Override PartName="/ppt/media/image55.gif" ContentType="image/gif"/>
  <Override PartName="/ppt/media/image30.gif" ContentType="image/gif"/>
  <Override PartName="/ppt/media/image56.gif" ContentType="image/gif"/>
  <Override PartName="/ppt/media/image31.gif" ContentType="image/gif"/>
  <Override PartName="/ppt/media/image32.gif" ContentType="image/gif"/>
  <Override PartName="/ppt/media/image33.gif" ContentType="image/gif"/>
  <Override PartName="/ppt/media/image34.gif" ContentType="image/gif"/>
  <Override PartName="/ppt/media/image9.gif" ContentType="image/gif"/>
  <Override PartName="/ppt/media/image8.gif" ContentType="image/gif"/>
  <Override PartName="/ppt/media/image7.gif" ContentType="image/gif"/>
  <Override PartName="/ppt/media/image47.png" ContentType="image/png"/>
  <Override PartName="/ppt/media/image5.gif" ContentType="image/gif"/>
  <Override PartName="/ppt/media/image6.gif" ContentType="image/gif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35.png" ContentType="image/png"/>
  <Override PartName="/ppt/media/image3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71EBEA9-9B6E-4593-B6B8-320B063D025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6.gif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8.gif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9.gif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0.gif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1.gif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gif"/><Relationship Id="rId3" Type="http://schemas.openxmlformats.org/officeDocument/2006/relationships/image" Target="../media/image54.png"/><Relationship Id="rId4" Type="http://schemas.openxmlformats.org/officeDocument/2006/relationships/image" Target="../media/image55.gif"/><Relationship Id="rId5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6.gif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gif"/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0" Type="http://schemas.openxmlformats.org/officeDocument/2006/relationships/image" Target="../media/image13.gif"/><Relationship Id="rId11" Type="http://schemas.openxmlformats.org/officeDocument/2006/relationships/image" Target="../media/image14.gif"/><Relationship Id="rId12" Type="http://schemas.openxmlformats.org/officeDocument/2006/relationships/image" Target="../media/image15.gif"/><Relationship Id="rId13" Type="http://schemas.openxmlformats.org/officeDocument/2006/relationships/image" Target="../media/image16.gif"/><Relationship Id="rId14" Type="http://schemas.openxmlformats.org/officeDocument/2006/relationships/image" Target="../media/image17.gif"/><Relationship Id="rId15" Type="http://schemas.openxmlformats.org/officeDocument/2006/relationships/image" Target="../media/image18.gif"/><Relationship Id="rId16" Type="http://schemas.openxmlformats.org/officeDocument/2006/relationships/image" Target="../media/image19.gif"/><Relationship Id="rId17" Type="http://schemas.openxmlformats.org/officeDocument/2006/relationships/image" Target="../media/image20.gif"/><Relationship Id="rId18" Type="http://schemas.openxmlformats.org/officeDocument/2006/relationships/image" Target="../media/image21.gif"/><Relationship Id="rId19" Type="http://schemas.openxmlformats.org/officeDocument/2006/relationships/image" Target="../media/image22.gif"/><Relationship Id="rId20" Type="http://schemas.openxmlformats.org/officeDocument/2006/relationships/image" Target="../media/image23.gif"/><Relationship Id="rId21" Type="http://schemas.openxmlformats.org/officeDocument/2006/relationships/image" Target="../media/image24.gif"/><Relationship Id="rId22" Type="http://schemas.openxmlformats.org/officeDocument/2006/relationships/image" Target="../media/image25.gif"/><Relationship Id="rId23" Type="http://schemas.openxmlformats.org/officeDocument/2006/relationships/image" Target="../media/image26.gif"/><Relationship Id="rId24" Type="http://schemas.openxmlformats.org/officeDocument/2006/relationships/image" Target="../media/image27.gif"/><Relationship Id="rId25" Type="http://schemas.openxmlformats.org/officeDocument/2006/relationships/image" Target="../media/image28.gif"/><Relationship Id="rId26" Type="http://schemas.openxmlformats.org/officeDocument/2006/relationships/image" Target="../media/image29.gif"/><Relationship Id="rId27" Type="http://schemas.openxmlformats.org/officeDocument/2006/relationships/image" Target="../media/image30.gif"/><Relationship Id="rId28" Type="http://schemas.openxmlformats.org/officeDocument/2006/relationships/image" Target="../media/image31.gif"/><Relationship Id="rId29" Type="http://schemas.openxmlformats.org/officeDocument/2006/relationships/image" Target="../media/image32.gif"/><Relationship Id="rId30" Type="http://schemas.openxmlformats.org/officeDocument/2006/relationships/image" Target="../media/image33.gif"/><Relationship Id="rId31" Type="http://schemas.openxmlformats.org/officeDocument/2006/relationships/image" Target="../media/image34.gif"/><Relationship Id="rId3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-14760"/>
            <a:ext cx="10080000" cy="7574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005840" y="1371600"/>
            <a:ext cx="8229600" cy="52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GCR flux variations @ EEE</a:t>
            </a:r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  <a:p>
            <a:pPr algn="ctr"/>
            <a:endParaRPr b="0" lang="en-US" sz="2400" spc="-1" strike="noStrike"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93200" y="2244240"/>
            <a:ext cx="9071640" cy="256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4400" spc="-1" strike="noStrike">
                <a:latin typeface="Arial"/>
              </a:rPr>
              <a:t>The analysis and Forbush identification approach</a:t>
            </a:r>
            <a:endParaRPr b="0" lang="en-US" sz="44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0" y="-15840"/>
            <a:ext cx="10080000" cy="484200"/>
          </a:xfrm>
          <a:prstGeom prst="rect">
            <a:avLst/>
          </a:prstGeom>
          <a:gradFill rotWithShape="0">
            <a:gsLst>
              <a:gs pos="0">
                <a:srgbClr val="ff950e"/>
              </a:gs>
              <a:gs pos="100000">
                <a:srgbClr val="c5000b"/>
              </a:gs>
            </a:gsLst>
            <a:lin ang="2700000"/>
          </a:gradFill>
          <a:ln>
            <a:noFill/>
          </a:ln>
        </p:spPr>
        <p:txBody>
          <a:bodyPr lIns="0" rIns="0" tIns="0" bIns="0" anchor="ctr"/>
          <a:p>
            <a:pPr algn="r"/>
            <a:r>
              <a:rPr b="0" lang="en-US" sz="2400" spc="-1" strike="noStrike">
                <a:latin typeface="Comfortaa"/>
              </a:rPr>
              <a:t>Corrections and Forbush identification</a:t>
            </a:r>
            <a:r>
              <a:rPr b="0" lang="en-US" sz="2400" spc="-1" strike="noStrike">
                <a:latin typeface="Comfortaa"/>
              </a:rPr>
              <a:t>	</a:t>
            </a:r>
            <a:r>
              <a:rPr b="0" lang="en-US" sz="2400" spc="-1" strike="noStrike">
                <a:latin typeface="Comfortaa"/>
              </a:rPr>
              <a:t>	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360" y="493920"/>
            <a:ext cx="10079640" cy="6562080"/>
          </a:xfrm>
          <a:prstGeom prst="rect">
            <a:avLst/>
          </a:prstGeom>
          <a:ln>
            <a:noFill/>
          </a:ln>
        </p:spPr>
      </p:pic>
      <p:sp>
        <p:nvSpPr>
          <p:cNvPr id="97" name="TextShape 2"/>
          <p:cNvSpPr txBox="1"/>
          <p:nvPr/>
        </p:nvSpPr>
        <p:spPr>
          <a:xfrm>
            <a:off x="1006200" y="2696400"/>
            <a:ext cx="3200400" cy="407520"/>
          </a:xfrm>
          <a:prstGeom prst="rect">
            <a:avLst/>
          </a:prstGeom>
          <a:solidFill>
            <a:srgbClr val="ffffff"/>
          </a:solidFill>
          <a:ln w="36720">
            <a:solidFill>
              <a:srgbClr val="dd481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200" spc="-1" strike="noStrike">
                <a:latin typeface="Comfortaa"/>
              </a:rPr>
              <a:t>Uncorrected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6046200" y="2696400"/>
            <a:ext cx="3200400" cy="407520"/>
          </a:xfrm>
          <a:prstGeom prst="rect">
            <a:avLst/>
          </a:prstGeom>
          <a:solidFill>
            <a:srgbClr val="ffffff"/>
          </a:solidFill>
          <a:ln w="36720">
            <a:solidFill>
              <a:srgbClr val="dd481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200" spc="-1" strike="noStrike">
                <a:latin typeface="Comfortaa"/>
              </a:rPr>
              <a:t>Corrected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9" name="TextShape 4"/>
          <p:cNvSpPr txBox="1"/>
          <p:nvPr/>
        </p:nvSpPr>
        <p:spPr>
          <a:xfrm>
            <a:off x="640440" y="4815000"/>
            <a:ext cx="3200400" cy="659160"/>
          </a:xfrm>
          <a:prstGeom prst="rect">
            <a:avLst/>
          </a:prstGeom>
          <a:solidFill>
            <a:srgbClr val="ffffff"/>
          </a:solidFill>
          <a:ln w="36720">
            <a:solidFill>
              <a:srgbClr val="ffd320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200" spc="-1" strike="noStrike">
                <a:latin typeface="Comfortaa"/>
              </a:rPr>
              <a:t>Uncorr/corr rate distr.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00" name="TextShape 5"/>
          <p:cNvSpPr txBox="1"/>
          <p:nvPr/>
        </p:nvSpPr>
        <p:spPr>
          <a:xfrm>
            <a:off x="5761080" y="6003720"/>
            <a:ext cx="3200400" cy="659160"/>
          </a:xfrm>
          <a:prstGeom prst="rect">
            <a:avLst/>
          </a:prstGeom>
          <a:solidFill>
            <a:srgbClr val="ffffff"/>
          </a:solidFill>
          <a:ln w="36720">
            <a:solidFill>
              <a:srgbClr val="dd481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200" spc="-1" strike="noStrike">
                <a:latin typeface="Comfortaa"/>
              </a:rPr>
              <a:t>Barometric correction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136080" y="3778920"/>
            <a:ext cx="4801680" cy="3169080"/>
          </a:xfrm>
          <a:prstGeom prst="rect">
            <a:avLst/>
          </a:prstGeom>
          <a:ln>
            <a:noFill/>
          </a:ln>
        </p:spPr>
      </p:pic>
      <p:sp>
        <p:nvSpPr>
          <p:cNvPr id="102" name="TextShape 6"/>
          <p:cNvSpPr txBox="1"/>
          <p:nvPr/>
        </p:nvSpPr>
        <p:spPr>
          <a:xfrm>
            <a:off x="1153080" y="4455720"/>
            <a:ext cx="3200400" cy="659160"/>
          </a:xfrm>
          <a:prstGeom prst="rect">
            <a:avLst/>
          </a:prstGeom>
          <a:solidFill>
            <a:srgbClr val="ffffff"/>
          </a:solidFill>
          <a:ln w="36720">
            <a:solidFill>
              <a:srgbClr val="dd481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200" spc="-1" strike="noStrike">
                <a:latin typeface="Comfortaa"/>
              </a:rPr>
              <a:t>Statistical significance</a:t>
            </a:r>
            <a:endParaRPr b="0" lang="en-US" sz="22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93200" y="2244240"/>
            <a:ext cx="9071640" cy="256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4400" spc="-1" strike="noStrike">
                <a:latin typeface="Arial"/>
              </a:rPr>
              <a:t>The observed events</a:t>
            </a:r>
            <a:endParaRPr b="0" lang="en-US" sz="44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-18720" y="240840"/>
            <a:ext cx="10079640" cy="71384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0" y="1483560"/>
            <a:ext cx="10079640" cy="530820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1920240" y="457200"/>
            <a:ext cx="6309360" cy="470160"/>
          </a:xfrm>
          <a:prstGeom prst="rect">
            <a:avLst/>
          </a:prstGeom>
          <a:noFill/>
          <a:ln w="36720">
            <a:solidFill>
              <a:srgbClr val="6666ff"/>
            </a:solidFill>
            <a:round/>
          </a:ln>
        </p:spPr>
        <p:txBody>
          <a:bodyPr lIns="108360" rIns="108360" tIns="63360" bIns="63360"/>
          <a:p>
            <a:r>
              <a:rPr b="0" lang="en-US" sz="2400" spc="-1" strike="noStrike">
                <a:latin typeface="Arial"/>
              </a:rPr>
              <a:t>GCRD: 2015 March – May, an active season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-19440" y="493200"/>
            <a:ext cx="10079640" cy="67975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0" y="398880"/>
            <a:ext cx="10079640" cy="71611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0" y="457200"/>
            <a:ext cx="10079640" cy="679752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0" y="460080"/>
            <a:ext cx="10079640" cy="679752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360" y="365760"/>
            <a:ext cx="10079640" cy="679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66960"/>
            <a:ext cx="9071640" cy="85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4400" spc="-1" strike="noStrike">
                <a:latin typeface="Arial"/>
              </a:rPr>
              <a:t>Forbush and GCRDs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360" y="1008720"/>
            <a:ext cx="9096840" cy="63979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First rigorous experimental observation of Cosmic Ray Flux Decrease was obtained by S. E. Forbush in 1937-38, after deep statisitcal analysis of data from</a:t>
            </a:r>
            <a:br/>
            <a:r>
              <a:rPr b="0" lang="en-US" sz="2000" spc="-1" strike="noStrike">
                <a:latin typeface="Arial"/>
              </a:rPr>
              <a:t>“precision cosmic ray meter, Cheltenham, Maryland” </a:t>
            </a:r>
            <a:br/>
            <a:r>
              <a:rPr b="0" lang="en-US" sz="2000" spc="-1" strike="noStrike">
                <a:latin typeface="Arial"/>
              </a:rPr>
              <a:t>and after studies on barometric and temperature effects.</a:t>
            </a:r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r>
              <a:rPr b="0" lang="en-US" sz="2400" spc="-1" strike="noStrike">
                <a:latin typeface="Arial"/>
              </a:rPr>
              <a:t> </a:t>
            </a:r>
            <a:br/>
            <a:br/>
            <a:endParaRPr b="0" lang="en-US" sz="24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640080" y="2206080"/>
            <a:ext cx="6949440" cy="411480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4369680" y="6071040"/>
            <a:ext cx="5212080" cy="126648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0" y="365760"/>
            <a:ext cx="10079640" cy="679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93200" y="2244240"/>
            <a:ext cx="9071640" cy="256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4400" spc="-1" strike="noStrike">
                <a:latin typeface="Arial"/>
              </a:rPr>
              <a:t>Forbush-Flares correlation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91440" y="4061520"/>
            <a:ext cx="4701600" cy="2969280"/>
          </a:xfrm>
          <a:prstGeom prst="rect">
            <a:avLst/>
          </a:prstGeom>
          <a:ln>
            <a:noFill/>
          </a:ln>
        </p:spPr>
      </p:pic>
      <p:sp>
        <p:nvSpPr>
          <p:cNvPr id="115" name="TextShape 1"/>
          <p:cNvSpPr txBox="1"/>
          <p:nvPr/>
        </p:nvSpPr>
        <p:spPr>
          <a:xfrm>
            <a:off x="1103040" y="5693760"/>
            <a:ext cx="7863840" cy="16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ffffff"/>
                </a:solidFill>
                <a:latin typeface="Comfortaa"/>
              </a:rPr>
              <a:t>Flare of class M3.7</a:t>
            </a:r>
            <a:r>
              <a:rPr b="0" lang="en-US" sz="2200" spc="-1" strike="noStrike">
                <a:solidFill>
                  <a:srgbClr val="ffffff"/>
                </a:solidFill>
                <a:latin typeface="Comfortaa"/>
              </a:rPr>
              <a:t>	</a:t>
            </a:r>
            <a:endParaRPr b="0" lang="en-US" sz="2200" spc="-1" strike="noStrike">
              <a:latin typeface="Arial"/>
            </a:endParaRPr>
          </a:p>
          <a:p>
            <a:endParaRPr b="0" lang="en-US" sz="22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931840" y="5328000"/>
            <a:ext cx="914400" cy="1005840"/>
          </a:xfrm>
          <a:prstGeom prst="ellipse">
            <a:avLst/>
          </a:prstGeom>
          <a:noFill/>
          <a:ln w="3672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55440" y="534240"/>
            <a:ext cx="5212080" cy="35146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5394960" y="4065120"/>
            <a:ext cx="4583880" cy="2956320"/>
          </a:xfrm>
          <a:prstGeom prst="rect">
            <a:avLst/>
          </a:prstGeom>
          <a:ln>
            <a:noFill/>
          </a:ln>
        </p:spPr>
      </p:pic>
      <p:sp>
        <p:nvSpPr>
          <p:cNvPr id="119" name="TextShape 3"/>
          <p:cNvSpPr txBox="1"/>
          <p:nvPr/>
        </p:nvSpPr>
        <p:spPr>
          <a:xfrm>
            <a:off x="6212160" y="5737680"/>
            <a:ext cx="2743200" cy="54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ffff"/>
                </a:solidFill>
                <a:latin typeface="Comfortaa"/>
              </a:rPr>
              <a:t>Flare of class M1.8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7863840" y="5397120"/>
            <a:ext cx="914400" cy="1005840"/>
          </a:xfrm>
          <a:prstGeom prst="ellipse">
            <a:avLst/>
          </a:prstGeom>
          <a:noFill/>
          <a:ln w="3672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" descr=""/>
          <p:cNvPicPr/>
          <p:nvPr/>
        </p:nvPicPr>
        <p:blipFill>
          <a:blip r:embed="rId4"/>
          <a:stretch/>
        </p:blipFill>
        <p:spPr>
          <a:xfrm>
            <a:off x="4864320" y="506160"/>
            <a:ext cx="5215680" cy="351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93200" y="2244240"/>
            <a:ext cx="9071640" cy="256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4400" spc="-1" strike="noStrike">
                <a:latin typeface="Arial"/>
              </a:rPr>
              <a:t>Latitude correlation search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360" y="426240"/>
            <a:ext cx="10079640" cy="679752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4016520" y="1756440"/>
            <a:ext cx="11041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3333ff"/>
                </a:solidFill>
                <a:latin typeface="Arial"/>
              </a:rPr>
              <a:t>ALTA-01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920240" y="5231160"/>
            <a:ext cx="11041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3333ff"/>
                </a:solidFill>
                <a:latin typeface="Arial"/>
              </a:rPr>
              <a:t>CATZ-01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6393960" y="5871240"/>
            <a:ext cx="119556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3333ff"/>
                </a:solidFill>
                <a:latin typeface="Arial"/>
              </a:rPr>
              <a:t>BOLO-03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7" name="TextShape 4"/>
          <p:cNvSpPr txBox="1"/>
          <p:nvPr/>
        </p:nvSpPr>
        <p:spPr>
          <a:xfrm>
            <a:off x="7857000" y="5669280"/>
            <a:ext cx="119556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3333ff"/>
                </a:solidFill>
                <a:latin typeface="Arial"/>
              </a:rPr>
              <a:t>TORI-04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TextShape 5"/>
          <p:cNvSpPr txBox="1"/>
          <p:nvPr/>
        </p:nvSpPr>
        <p:spPr>
          <a:xfrm>
            <a:off x="6309360" y="4846320"/>
            <a:ext cx="119556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3333"/>
                </a:solidFill>
                <a:latin typeface="Arial"/>
              </a:rPr>
              <a:t>SAVO-02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9" name="TextShape 6"/>
          <p:cNvSpPr txBox="1"/>
          <p:nvPr/>
        </p:nvSpPr>
        <p:spPr>
          <a:xfrm>
            <a:off x="4480560" y="5486400"/>
            <a:ext cx="119556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ff3333"/>
                </a:solidFill>
                <a:latin typeface="Arial"/>
              </a:rPr>
              <a:t>LAQU-02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360" y="91080"/>
            <a:ext cx="9071640" cy="128988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4400" spc="-1" strike="noStrike">
                <a:latin typeface="Arial"/>
              </a:rPr>
              <a:t>GCRD sources:</a:t>
            </a:r>
            <a:br/>
            <a:r>
              <a:rPr b="0" lang="en-US" sz="4400" spc="-1" strike="noStrike">
                <a:latin typeface="Arial"/>
              </a:rPr>
              <a:t>Energetic events on Sun Corona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3636360" y="3108960"/>
            <a:ext cx="2673000" cy="228600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6675120" y="2103120"/>
            <a:ext cx="3291840" cy="590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 strike="noStrike">
                <a:latin typeface="Arial"/>
                <a:ea typeface="Arial"/>
              </a:rPr>
              <a:t>Flares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pPr marL="216000" indent="-216000">
              <a:buBlip>
                <a:blip r:embed="rId2"/>
              </a:buBlip>
            </a:pPr>
            <a:r>
              <a:rPr b="0" lang="en-US" sz="1800" spc="-1" strike="noStrike">
                <a:latin typeface="Arial"/>
                <a:ea typeface="Arial"/>
              </a:rPr>
              <a:t>Sudden increase in brightness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3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4"/>
              </a:buBlip>
            </a:pPr>
            <a:r>
              <a:rPr b="0" lang="en-US" sz="1800" spc="-1" strike="noStrike">
                <a:latin typeface="Arial"/>
                <a:ea typeface="Arial"/>
              </a:rPr>
              <a:t>Occurring in Sun Corona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5"/>
              </a:buBlip>
            </a:pPr>
            <a:r>
              <a:rPr b="0" lang="en-US" sz="1800" spc="-1" strike="noStrike">
                <a:latin typeface="Arial"/>
                <a:ea typeface="Arial"/>
              </a:rPr>
              <a:t>a belt confined along sun equator by magnetic fields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6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7"/>
              </a:buBlip>
            </a:pPr>
            <a:r>
              <a:rPr b="0" lang="en-US" sz="1800" spc="-1" strike="noStrike">
                <a:latin typeface="Arial"/>
                <a:ea typeface="Arial"/>
              </a:rPr>
              <a:t>Lasting secs to hour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8"/>
              </a:buBlip>
            </a:pPr>
            <a:r>
              <a:rPr b="0" lang="en-US" sz="1800" spc="-1" strike="noStrike">
                <a:latin typeface="Arial"/>
                <a:ea typeface="Arial"/>
              </a:rPr>
              <a:t>E</a:t>
            </a:r>
            <a:r>
              <a:rPr b="0" lang="en-US" sz="1800" spc="-1" strike="noStrike" baseline="-101000">
                <a:latin typeface="Arial"/>
                <a:ea typeface="Arial"/>
              </a:rPr>
              <a:t>tot</a:t>
            </a:r>
            <a:r>
              <a:rPr b="0" lang="en-US" sz="1800" spc="-1" strike="noStrike">
                <a:latin typeface="Arial"/>
                <a:ea typeface="Arial"/>
              </a:rPr>
              <a:t> ≈ 10</a:t>
            </a:r>
            <a:r>
              <a:rPr b="0" lang="en-US" sz="1800" spc="-1" strike="noStrike" baseline="101000">
                <a:latin typeface="Arial"/>
                <a:ea typeface="Arial"/>
              </a:rPr>
              <a:t>25</a:t>
            </a:r>
            <a:r>
              <a:rPr b="0" lang="en-US" sz="1800" spc="-1" strike="noStrike">
                <a:latin typeface="Arial"/>
                <a:ea typeface="Arial"/>
              </a:rPr>
              <a:t> J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9"/>
              </a:buBlip>
            </a:pPr>
            <a:r>
              <a:rPr b="0" lang="en-US" sz="1800" spc="-1" strike="noStrike">
                <a:latin typeface="Arial"/>
                <a:ea typeface="Arial"/>
              </a:rPr>
              <a:t>(Sun power P ≈ 4 10</a:t>
            </a:r>
            <a:r>
              <a:rPr b="0" lang="en-US" sz="1800" spc="-1" strike="noStrike" baseline="101000">
                <a:latin typeface="Arial"/>
                <a:ea typeface="Arial"/>
              </a:rPr>
              <a:t>26</a:t>
            </a:r>
            <a:r>
              <a:rPr b="0" lang="en-US" sz="1800" spc="-1" strike="noStrike">
                <a:latin typeface="Arial"/>
                <a:ea typeface="Arial"/>
              </a:rPr>
              <a:t> W)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0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1"/>
              </a:buBlip>
            </a:pPr>
            <a:r>
              <a:rPr b="0" lang="en-US" sz="1800" spc="-1" strike="noStrike">
                <a:latin typeface="Arial"/>
                <a:ea typeface="Arial"/>
              </a:rPr>
              <a:t>Observable in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2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3"/>
              </a:buBlip>
            </a:pPr>
            <a:r>
              <a:rPr b="0" lang="en-US" sz="1800" spc="-1" strike="noStrike">
                <a:latin typeface="Arial"/>
                <a:ea typeface="Arial"/>
              </a:rPr>
              <a:t>visible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4"/>
              </a:buBlip>
            </a:pPr>
            <a:r>
              <a:rPr b="0" lang="en-US" sz="1800" spc="-1" strike="noStrike">
                <a:latin typeface="Arial"/>
                <a:ea typeface="Arial"/>
              </a:rPr>
              <a:t>x-ray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5"/>
              </a:buBlip>
            </a:pPr>
            <a:r>
              <a:rPr b="0" lang="en-US" sz="1800" spc="-1" strike="noStrike">
                <a:latin typeface="Arial"/>
                <a:ea typeface="Arial"/>
              </a:rPr>
              <a:t>Gamma-ray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6"/>
              </a:buBlip>
            </a:pP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  <a:ea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  <p:sp>
        <p:nvSpPr>
          <p:cNvPr id="50" name="TextShape 3"/>
          <p:cNvSpPr txBox="1"/>
          <p:nvPr/>
        </p:nvSpPr>
        <p:spPr>
          <a:xfrm>
            <a:off x="144720" y="1645920"/>
            <a:ext cx="3491640" cy="677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400" spc="-1" strike="noStrike">
                <a:latin typeface="Arial"/>
                <a:ea typeface="Arial"/>
              </a:rPr>
              <a:t>Coronal Mass Ejections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pPr marL="216000" indent="-216000">
              <a:buBlip>
                <a:blip r:embed="rId17"/>
              </a:buBlip>
            </a:pPr>
            <a:r>
              <a:rPr b="0" lang="en-US" sz="1800" spc="-1" strike="noStrike">
                <a:latin typeface="Arial"/>
                <a:ea typeface="Arial"/>
              </a:rPr>
              <a:t>Ejection of particles from Sun Corona (protons, electrons)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8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19"/>
              </a:buBlip>
            </a:pPr>
            <a:r>
              <a:rPr b="0" lang="en-US" sz="1800" spc="-1" strike="noStrike">
                <a:latin typeface="Arial"/>
                <a:ea typeface="Arial"/>
              </a:rPr>
              <a:t>Particles are accelerated from 20 to 2000 km/s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Blip>
                <a:blip r:embed="rId20"/>
              </a:buBlip>
            </a:pPr>
            <a:r>
              <a:rPr b="0" lang="en-US" sz="1800" spc="-1" strike="noStrike">
                <a:latin typeface="Arial"/>
                <a:ea typeface="Arial"/>
              </a:rPr>
              <a:t>Average 400 km/s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21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22"/>
              </a:buBlip>
            </a:pPr>
            <a:r>
              <a:rPr b="0" lang="en-US" sz="1800" spc="-1" strike="noStrike">
                <a:latin typeface="Arial"/>
                <a:ea typeface="Arial"/>
              </a:rPr>
              <a:t>Accelerated by the heating of underlying sun layers, confined by magnetic field 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23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24"/>
              </a:buBlip>
            </a:pPr>
            <a:r>
              <a:rPr b="0" lang="en-US" sz="1800" spc="-1" strike="noStrike">
                <a:latin typeface="Arial"/>
                <a:ea typeface="Arial"/>
              </a:rPr>
              <a:t>E</a:t>
            </a:r>
            <a:r>
              <a:rPr b="0" lang="en-US" sz="1800" spc="-1" strike="noStrike" baseline="-101000">
                <a:latin typeface="Arial"/>
                <a:ea typeface="Arial"/>
              </a:rPr>
              <a:t>tot</a:t>
            </a:r>
            <a:r>
              <a:rPr b="0" lang="en-US" sz="1800" spc="-1" strike="noStrike">
                <a:latin typeface="Arial"/>
                <a:ea typeface="Arial"/>
              </a:rPr>
              <a:t> ≈ 10</a:t>
            </a:r>
            <a:r>
              <a:rPr b="0" lang="en-US" sz="1800" spc="-1" strike="noStrike" baseline="101000">
                <a:latin typeface="Arial"/>
                <a:ea typeface="Arial"/>
              </a:rPr>
              <a:t>23-24</a:t>
            </a:r>
            <a:r>
              <a:rPr b="0" lang="en-US" sz="1800" spc="-1" strike="noStrike">
                <a:latin typeface="Arial"/>
                <a:ea typeface="Arial"/>
              </a:rPr>
              <a:t> J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25"/>
              </a:buBlip>
            </a:pPr>
            <a:r>
              <a:rPr b="0" lang="en-US" sz="1800" spc="-1" strike="noStrike">
                <a:latin typeface="Arial"/>
                <a:ea typeface="Arial"/>
              </a:rPr>
              <a:t>(Sun power P ≈ 4 10</a:t>
            </a:r>
            <a:r>
              <a:rPr b="0" lang="en-US" sz="1800" spc="-1" strike="noStrike" baseline="101000">
                <a:latin typeface="Arial"/>
                <a:ea typeface="Arial"/>
              </a:rPr>
              <a:t>26</a:t>
            </a:r>
            <a:r>
              <a:rPr b="0" lang="en-US" sz="1800" spc="-1" strike="noStrike">
                <a:latin typeface="Arial"/>
                <a:ea typeface="Arial"/>
              </a:rPr>
              <a:t> W)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26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27"/>
              </a:buBlip>
            </a:pPr>
            <a:r>
              <a:rPr b="0" lang="en-US" sz="1800" spc="-1" strike="noStrike">
                <a:latin typeface="Arial"/>
                <a:ea typeface="Arial"/>
              </a:rPr>
              <a:t>Rate of occurrence: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Blip>
                <a:blip r:embed="rId28"/>
              </a:buBlip>
            </a:pPr>
            <a:r>
              <a:rPr b="0" lang="en-US" sz="1800" spc="-1" strike="noStrike">
                <a:latin typeface="Arial"/>
                <a:ea typeface="Arial"/>
              </a:rPr>
              <a:t>0.25 day</a:t>
            </a:r>
            <a:r>
              <a:rPr b="0" lang="en-US" sz="1800" spc="-1" strike="noStrike" baseline="101000">
                <a:latin typeface="Arial"/>
                <a:ea typeface="Arial"/>
              </a:rPr>
              <a:t>-1</a:t>
            </a:r>
            <a:r>
              <a:rPr b="0" lang="en-US" sz="1800" spc="-1" strike="noStrike">
                <a:latin typeface="Arial"/>
                <a:ea typeface="Arial"/>
              </a:rPr>
              <a:t> (solar minimum)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Blip>
                <a:blip r:embed="rId29"/>
              </a:buBlip>
            </a:pPr>
            <a:r>
              <a:rPr b="0" lang="en-US" sz="1800" spc="-1" strike="noStrike">
                <a:latin typeface="Arial"/>
                <a:ea typeface="Arial"/>
              </a:rPr>
              <a:t>4 day</a:t>
            </a:r>
            <a:r>
              <a:rPr b="0" lang="en-US" sz="1800" spc="-1" strike="noStrike" baseline="101000">
                <a:latin typeface="Arial"/>
                <a:ea typeface="Arial"/>
              </a:rPr>
              <a:t>-1</a:t>
            </a:r>
            <a:r>
              <a:rPr b="0" lang="en-US" sz="1800" spc="-1" strike="noStrike">
                <a:latin typeface="Arial"/>
                <a:ea typeface="Arial"/>
              </a:rPr>
              <a:t> (solar maximum)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30"/>
              </a:buBlip>
            </a:pPr>
            <a:endParaRPr b="0" lang="en-US" sz="1800" spc="-1" strike="noStrike">
              <a:latin typeface="Arial"/>
            </a:endParaRPr>
          </a:p>
          <a:p>
            <a:pPr marL="216000" indent="-216000">
              <a:buBlip>
                <a:blip r:embed="rId31"/>
              </a:buBlip>
            </a:pP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  <a:ea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720" y="174960"/>
            <a:ext cx="9071640" cy="90576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4400" spc="-1" strike="noStrike">
                <a:latin typeface="Arial"/>
              </a:rPr>
              <a:t>Flare – CME connection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822960" y="5761080"/>
            <a:ext cx="8525520" cy="146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/>
            <a:r>
              <a:rPr b="0" lang="en-US" sz="2400" spc="-1" strike="noStrike">
                <a:latin typeface="Arial"/>
                <a:ea typeface="Arial"/>
              </a:rPr>
              <a:t>Flares are believed to be the results of </a:t>
            </a:r>
            <a:r>
              <a:rPr b="1" lang="en-US" sz="2400" spc="-1" strike="noStrike">
                <a:latin typeface="Arial"/>
                <a:ea typeface="Arial"/>
              </a:rPr>
              <a:t>re-heating due to manetic lined reconnection</a:t>
            </a:r>
            <a:r>
              <a:rPr b="0" lang="en-US" sz="2400" spc="-1" strike="noStrike">
                <a:latin typeface="Arial"/>
                <a:ea typeface="Arial"/>
              </a:rPr>
              <a:t> after a CME. However Flares and CME are </a:t>
            </a:r>
            <a:r>
              <a:rPr b="1" lang="en-US" sz="2400" spc="-1" strike="noStrike">
                <a:latin typeface="Arial"/>
                <a:ea typeface="Arial"/>
              </a:rPr>
              <a:t>not always associated</a:t>
            </a:r>
            <a:r>
              <a:rPr b="0" lang="en-US" sz="2400" spc="-1" strike="noStrike">
                <a:latin typeface="Arial"/>
                <a:ea typeface="Arial"/>
              </a:rPr>
              <a:t>, even if this happens in case of the </a:t>
            </a:r>
            <a:r>
              <a:rPr b="1" lang="en-US" sz="2400" spc="-1" strike="noStrike">
                <a:latin typeface="Arial"/>
                <a:ea typeface="Arial"/>
              </a:rPr>
              <a:t>strongest events</a:t>
            </a:r>
            <a:r>
              <a:rPr b="0" lang="en-US" sz="2400" spc="-1" strike="noStrike">
                <a:latin typeface="Arial"/>
                <a:ea typeface="Arial"/>
              </a:rPr>
              <a:t>.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463040" y="1280160"/>
            <a:ext cx="7570080" cy="42976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-88560" y="57600"/>
            <a:ext cx="7524360" cy="7257600"/>
          </a:xfrm>
          <a:prstGeom prst="rect">
            <a:avLst/>
          </a:prstGeom>
          <a:ln>
            <a:noFill/>
          </a:ln>
        </p:spPr>
      </p:pic>
      <p:sp>
        <p:nvSpPr>
          <p:cNvPr id="55" name="TextShape 1"/>
          <p:cNvSpPr txBox="1"/>
          <p:nvPr/>
        </p:nvSpPr>
        <p:spPr>
          <a:xfrm>
            <a:off x="6819120" y="110160"/>
            <a:ext cx="2900520" cy="252216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600" spc="-1" strike="noStrike">
                <a:latin typeface="Arial"/>
              </a:rPr>
              <a:t>GCRDs occurs in interplanetary medium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6865920" y="3324240"/>
            <a:ext cx="2926080" cy="111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  <a:ea typeface="Arial"/>
              </a:rPr>
              <a:t>Shock wave driven 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  <a:ea typeface="Arial"/>
              </a:rPr>
              <a:t>by ejected particles 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</p:txBody>
      </p:sp>
      <p:sp>
        <p:nvSpPr>
          <p:cNvPr id="57" name="TextShape 3"/>
          <p:cNvSpPr txBox="1"/>
          <p:nvPr/>
        </p:nvSpPr>
        <p:spPr>
          <a:xfrm>
            <a:off x="6957360" y="4398840"/>
            <a:ext cx="2926080" cy="77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  <a:ea typeface="Arial"/>
              </a:rPr>
              <a:t>Particles ejected 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 rot="732000">
            <a:off x="4326120" y="3062160"/>
            <a:ext cx="2569320" cy="274320"/>
          </a:xfrm>
          <a:custGeom>
            <a:avLst/>
            <a:gdLst/>
            <a:ahLst/>
            <a:rect l="0" t="0" r="r" b="b"/>
            <a:pathLst>
              <a:path w="7139" h="764">
                <a:moveTo>
                  <a:pt x="7138" y="110"/>
                </a:moveTo>
                <a:lnTo>
                  <a:pt x="1976" y="110"/>
                </a:lnTo>
                <a:lnTo>
                  <a:pt x="1976" y="0"/>
                </a:lnTo>
                <a:lnTo>
                  <a:pt x="0" y="381"/>
                </a:lnTo>
                <a:lnTo>
                  <a:pt x="1976" y="763"/>
                </a:lnTo>
                <a:lnTo>
                  <a:pt x="1976" y="651"/>
                </a:lnTo>
                <a:lnTo>
                  <a:pt x="7138" y="652"/>
                </a:lnTo>
                <a:lnTo>
                  <a:pt x="7138" y="110"/>
                </a:lnTo>
              </a:path>
            </a:pathLst>
          </a:custGeom>
          <a:solidFill>
            <a:srgbClr val="00cc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5"/>
          <p:cNvSpPr/>
          <p:nvPr/>
        </p:nvSpPr>
        <p:spPr>
          <a:xfrm>
            <a:off x="4122720" y="4469040"/>
            <a:ext cx="2795760" cy="274320"/>
          </a:xfrm>
          <a:custGeom>
            <a:avLst/>
            <a:gdLst/>
            <a:ahLst/>
            <a:rect l="0" t="0" r="r" b="b"/>
            <a:pathLst>
              <a:path w="7767" h="764">
                <a:moveTo>
                  <a:pt x="7766" y="198"/>
                </a:moveTo>
                <a:lnTo>
                  <a:pt x="2193" y="198"/>
                </a:lnTo>
                <a:lnTo>
                  <a:pt x="2193" y="0"/>
                </a:lnTo>
                <a:lnTo>
                  <a:pt x="0" y="381"/>
                </a:lnTo>
                <a:lnTo>
                  <a:pt x="2193" y="763"/>
                </a:lnTo>
                <a:lnTo>
                  <a:pt x="2193" y="565"/>
                </a:lnTo>
                <a:lnTo>
                  <a:pt x="7766" y="565"/>
                </a:lnTo>
                <a:lnTo>
                  <a:pt x="7766" y="198"/>
                </a:lnTo>
              </a:path>
            </a:pathLst>
          </a:custGeom>
          <a:solidFill>
            <a:srgbClr val="ff333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Shape 6"/>
          <p:cNvSpPr txBox="1"/>
          <p:nvPr/>
        </p:nvSpPr>
        <p:spPr>
          <a:xfrm>
            <a:off x="6865920" y="5610240"/>
            <a:ext cx="2926080" cy="111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  <a:ea typeface="Arial"/>
              </a:rPr>
              <a:t>Accelerated particles by shock wave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1" name="CustomShape 7"/>
          <p:cNvSpPr/>
          <p:nvPr/>
        </p:nvSpPr>
        <p:spPr>
          <a:xfrm rot="2760000">
            <a:off x="3297240" y="4020480"/>
            <a:ext cx="4208760" cy="274320"/>
          </a:xfrm>
          <a:custGeom>
            <a:avLst/>
            <a:gdLst/>
            <a:ahLst/>
            <a:rect l="0" t="0" r="r" b="b"/>
            <a:pathLst>
              <a:path w="11694" h="764">
                <a:moveTo>
                  <a:pt x="11692" y="190"/>
                </a:moveTo>
                <a:lnTo>
                  <a:pt x="2924" y="190"/>
                </a:lnTo>
                <a:lnTo>
                  <a:pt x="2924" y="0"/>
                </a:lnTo>
                <a:lnTo>
                  <a:pt x="0" y="381"/>
                </a:lnTo>
                <a:lnTo>
                  <a:pt x="2924" y="763"/>
                </a:lnTo>
                <a:lnTo>
                  <a:pt x="2923" y="572"/>
                </a:lnTo>
                <a:lnTo>
                  <a:pt x="11693" y="571"/>
                </a:lnTo>
                <a:lnTo>
                  <a:pt x="11692" y="190"/>
                </a:lnTo>
              </a:path>
            </a:pathLst>
          </a:custGeom>
          <a:solidFill>
            <a:srgbClr val="ffff66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8"/>
          <p:cNvSpPr/>
          <p:nvPr/>
        </p:nvSpPr>
        <p:spPr>
          <a:xfrm rot="1860000">
            <a:off x="1627200" y="4806000"/>
            <a:ext cx="5655240" cy="306000"/>
          </a:xfrm>
          <a:custGeom>
            <a:avLst/>
            <a:gdLst/>
            <a:ahLst/>
            <a:rect l="0" t="0" r="r" b="b"/>
            <a:pathLst>
              <a:path w="15711" h="851">
                <a:moveTo>
                  <a:pt x="15710" y="211"/>
                </a:moveTo>
                <a:lnTo>
                  <a:pt x="3927" y="211"/>
                </a:lnTo>
                <a:lnTo>
                  <a:pt x="3927" y="0"/>
                </a:lnTo>
                <a:lnTo>
                  <a:pt x="0" y="424"/>
                </a:lnTo>
                <a:lnTo>
                  <a:pt x="3928" y="850"/>
                </a:lnTo>
                <a:lnTo>
                  <a:pt x="3927" y="638"/>
                </a:lnTo>
                <a:lnTo>
                  <a:pt x="15710" y="637"/>
                </a:lnTo>
                <a:lnTo>
                  <a:pt x="15710" y="211"/>
                </a:lnTo>
              </a:path>
            </a:pathLst>
          </a:custGeom>
          <a:solidFill>
            <a:srgbClr val="ffff66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TextShape 9"/>
          <p:cNvSpPr txBox="1"/>
          <p:nvPr/>
        </p:nvSpPr>
        <p:spPr>
          <a:xfrm>
            <a:off x="91440" y="5921280"/>
            <a:ext cx="2926080" cy="43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  <a:ea typeface="Arial"/>
              </a:rPr>
              <a:t>Swept particles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4" name="CustomShape 10"/>
          <p:cNvSpPr/>
          <p:nvPr/>
        </p:nvSpPr>
        <p:spPr>
          <a:xfrm rot="7423800">
            <a:off x="1261080" y="4363560"/>
            <a:ext cx="3151440" cy="306000"/>
          </a:xfrm>
          <a:custGeom>
            <a:avLst/>
            <a:gdLst/>
            <a:ahLst/>
            <a:rect l="0" t="0" r="r" b="b"/>
            <a:pathLst>
              <a:path w="8756" h="852">
                <a:moveTo>
                  <a:pt x="8754" y="204"/>
                </a:moveTo>
                <a:lnTo>
                  <a:pt x="2188" y="212"/>
                </a:lnTo>
                <a:lnTo>
                  <a:pt x="2187" y="0"/>
                </a:lnTo>
                <a:lnTo>
                  <a:pt x="0" y="428"/>
                </a:lnTo>
                <a:lnTo>
                  <a:pt x="2189" y="851"/>
                </a:lnTo>
                <a:lnTo>
                  <a:pt x="2188" y="639"/>
                </a:lnTo>
                <a:lnTo>
                  <a:pt x="8755" y="630"/>
                </a:lnTo>
                <a:lnTo>
                  <a:pt x="8754" y="204"/>
                </a:lnTo>
              </a:path>
            </a:pathLst>
          </a:custGeom>
          <a:solidFill>
            <a:srgbClr val="ffff66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174960"/>
            <a:ext cx="9071640" cy="129888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3600" spc="-1" strike="noStrike">
                <a:latin typeface="Arial"/>
              </a:rPr>
              <a:t>Effects on Earth: two-step mechanism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-85680" y="2266560"/>
            <a:ext cx="4846320" cy="4114800"/>
          </a:xfrm>
          <a:prstGeom prst="rect">
            <a:avLst/>
          </a:prstGeom>
          <a:ln>
            <a:noFill/>
          </a:ln>
        </p:spPr>
      </p:pic>
      <p:sp>
        <p:nvSpPr>
          <p:cNvPr id="67" name="CustomShape 2"/>
          <p:cNvSpPr/>
          <p:nvPr/>
        </p:nvSpPr>
        <p:spPr>
          <a:xfrm rot="2760000">
            <a:off x="4384080" y="3605040"/>
            <a:ext cx="2161080" cy="274320"/>
          </a:xfrm>
          <a:custGeom>
            <a:avLst/>
            <a:gdLst/>
            <a:ahLst/>
            <a:rect l="0" t="0" r="r" b="b"/>
            <a:pathLst>
              <a:path w="6004" h="763">
                <a:moveTo>
                  <a:pt x="6003" y="189"/>
                </a:moveTo>
                <a:lnTo>
                  <a:pt x="1501" y="189"/>
                </a:lnTo>
                <a:lnTo>
                  <a:pt x="1500" y="0"/>
                </a:lnTo>
                <a:lnTo>
                  <a:pt x="0" y="380"/>
                </a:lnTo>
                <a:lnTo>
                  <a:pt x="1501" y="762"/>
                </a:lnTo>
                <a:lnTo>
                  <a:pt x="1500" y="571"/>
                </a:lnTo>
                <a:lnTo>
                  <a:pt x="6003" y="571"/>
                </a:lnTo>
                <a:lnTo>
                  <a:pt x="6003" y="189"/>
                </a:lnTo>
              </a:path>
            </a:pathLst>
          </a:custGeom>
          <a:solidFill>
            <a:srgbClr val="ffff66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4754880" y="2288520"/>
            <a:ext cx="5268240" cy="4732920"/>
          </a:xfrm>
          <a:prstGeom prst="rect">
            <a:avLst/>
          </a:prstGeom>
          <a:ln>
            <a:noFill/>
          </a:ln>
        </p:spPr>
      </p:pic>
      <p:sp>
        <p:nvSpPr>
          <p:cNvPr id="69" name="CustomShape 3"/>
          <p:cNvSpPr/>
          <p:nvPr/>
        </p:nvSpPr>
        <p:spPr>
          <a:xfrm>
            <a:off x="3876480" y="3269520"/>
            <a:ext cx="2286000" cy="182880"/>
          </a:xfrm>
          <a:custGeom>
            <a:avLst/>
            <a:gdLst/>
            <a:ahLst/>
            <a:rect l="0" t="0" r="r" b="b"/>
            <a:pathLst>
              <a:path w="6352" h="510">
                <a:moveTo>
                  <a:pt x="0" y="127"/>
                </a:moveTo>
                <a:lnTo>
                  <a:pt x="4764" y="127"/>
                </a:lnTo>
                <a:lnTo>
                  <a:pt x="4764" y="0"/>
                </a:lnTo>
                <a:lnTo>
                  <a:pt x="6351" y="254"/>
                </a:lnTo>
                <a:lnTo>
                  <a:pt x="4764" y="509"/>
                </a:lnTo>
                <a:lnTo>
                  <a:pt x="4764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4"/>
          <p:cNvSpPr/>
          <p:nvPr/>
        </p:nvSpPr>
        <p:spPr>
          <a:xfrm rot="1200000">
            <a:off x="1913040" y="3934080"/>
            <a:ext cx="4297680" cy="182880"/>
          </a:xfrm>
          <a:custGeom>
            <a:avLst/>
            <a:gdLst/>
            <a:ahLst/>
            <a:rect l="0" t="0" r="r" b="b"/>
            <a:pathLst>
              <a:path w="11939" h="511">
                <a:moveTo>
                  <a:pt x="0" y="127"/>
                </a:moveTo>
                <a:lnTo>
                  <a:pt x="8954" y="128"/>
                </a:lnTo>
                <a:lnTo>
                  <a:pt x="8954" y="0"/>
                </a:lnTo>
                <a:lnTo>
                  <a:pt x="11938" y="255"/>
                </a:lnTo>
                <a:lnTo>
                  <a:pt x="8954" y="510"/>
                </a:lnTo>
                <a:lnTo>
                  <a:pt x="8954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5"/>
          <p:cNvSpPr/>
          <p:nvPr/>
        </p:nvSpPr>
        <p:spPr>
          <a:xfrm rot="960000">
            <a:off x="4327560" y="2694960"/>
            <a:ext cx="1620360" cy="184680"/>
          </a:xfrm>
          <a:custGeom>
            <a:avLst/>
            <a:gdLst/>
            <a:ahLst/>
            <a:rect l="0" t="0" r="r" b="b"/>
            <a:pathLst>
              <a:path w="4502" h="515">
                <a:moveTo>
                  <a:pt x="0" y="129"/>
                </a:moveTo>
                <a:lnTo>
                  <a:pt x="3376" y="128"/>
                </a:lnTo>
                <a:lnTo>
                  <a:pt x="3376" y="0"/>
                </a:lnTo>
                <a:lnTo>
                  <a:pt x="4501" y="257"/>
                </a:lnTo>
                <a:lnTo>
                  <a:pt x="3377" y="514"/>
                </a:lnTo>
                <a:lnTo>
                  <a:pt x="3376" y="385"/>
                </a:lnTo>
                <a:lnTo>
                  <a:pt x="0" y="386"/>
                </a:lnTo>
                <a:lnTo>
                  <a:pt x="0" y="129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TextShape 6"/>
          <p:cNvSpPr txBox="1"/>
          <p:nvPr/>
        </p:nvSpPr>
        <p:spPr>
          <a:xfrm>
            <a:off x="3657600" y="1623600"/>
            <a:ext cx="6126480" cy="111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  <a:ea typeface="Arial"/>
              </a:rPr>
              <a:t>Initial particle increase may happen (only for strong CME, due to shock acceleration)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182880" y="274320"/>
            <a:ext cx="6858000" cy="42976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443880" y="4572000"/>
            <a:ext cx="4676760" cy="274320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7204680" y="521280"/>
            <a:ext cx="1482120" cy="85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Neutron Monitors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120640" y="5699160"/>
            <a:ext cx="1847880" cy="61020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Pioneer satellites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7" name="TextShape 3"/>
          <p:cNvSpPr txBox="1"/>
          <p:nvPr/>
        </p:nvSpPr>
        <p:spPr>
          <a:xfrm>
            <a:off x="7132320" y="3291840"/>
            <a:ext cx="2834640" cy="256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Complex phenomenon:</a:t>
            </a:r>
            <a:br/>
            <a:br/>
            <a:r>
              <a:rPr b="0" lang="en-US" sz="2000" spc="-1" strike="noStrike">
                <a:latin typeface="Arial"/>
              </a:rPr>
              <a:t>Energy</a:t>
            </a:r>
            <a:br/>
            <a:r>
              <a:rPr b="0" lang="en-US" sz="2000" spc="-1" strike="noStrike">
                <a:latin typeface="Arial"/>
              </a:rPr>
              <a:t>threshold effects e.g . on two-step mechanism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8" name="Line 4"/>
          <p:cNvSpPr/>
          <p:nvPr/>
        </p:nvSpPr>
        <p:spPr>
          <a:xfrm flipH="1" flipV="1">
            <a:off x="5760720" y="2468880"/>
            <a:ext cx="1371600" cy="1828800"/>
          </a:xfrm>
          <a:prstGeom prst="line">
            <a:avLst/>
          </a:prstGeom>
          <a:ln w="367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Line 5"/>
          <p:cNvSpPr/>
          <p:nvPr/>
        </p:nvSpPr>
        <p:spPr>
          <a:xfrm flipH="1">
            <a:off x="3931920" y="4306680"/>
            <a:ext cx="3209760" cy="1271160"/>
          </a:xfrm>
          <a:prstGeom prst="line">
            <a:avLst/>
          </a:prstGeom>
          <a:ln w="367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Line 6"/>
          <p:cNvSpPr/>
          <p:nvPr/>
        </p:nvSpPr>
        <p:spPr>
          <a:xfrm flipH="1">
            <a:off x="1463040" y="4304520"/>
            <a:ext cx="5688000" cy="1456200"/>
          </a:xfrm>
          <a:prstGeom prst="line">
            <a:avLst/>
          </a:prstGeom>
          <a:ln w="367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2004480" y="86040"/>
            <a:ext cx="7905240" cy="744804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255240" y="246960"/>
            <a:ext cx="1482120" cy="85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Magnetic Field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74320" y="1193760"/>
            <a:ext cx="1482120" cy="89676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Magnetic field out of ecliptic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255240" y="2181600"/>
            <a:ext cx="1482120" cy="85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Proton Temp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5" name="TextShape 4"/>
          <p:cNvSpPr txBox="1"/>
          <p:nvPr/>
        </p:nvSpPr>
        <p:spPr>
          <a:xfrm>
            <a:off x="255240" y="3085920"/>
            <a:ext cx="1482120" cy="89676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Wind particle density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6" name="TextShape 5"/>
          <p:cNvSpPr txBox="1"/>
          <p:nvPr/>
        </p:nvSpPr>
        <p:spPr>
          <a:xfrm>
            <a:off x="255240" y="4064040"/>
            <a:ext cx="1482120" cy="85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Wind speed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7" name="TextShape 6"/>
          <p:cNvSpPr txBox="1"/>
          <p:nvPr/>
        </p:nvSpPr>
        <p:spPr>
          <a:xfrm>
            <a:off x="274320" y="5001840"/>
            <a:ext cx="1482120" cy="139896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1" lang="en-US" sz="2000" spc="-1" strike="noStrike">
                <a:solidFill>
                  <a:srgbClr val="ff3333"/>
                </a:solidFill>
                <a:latin typeface="Arial"/>
              </a:rPr>
              <a:t>Forbush effect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8" name="TextShape 7"/>
          <p:cNvSpPr txBox="1"/>
          <p:nvPr/>
        </p:nvSpPr>
        <p:spPr>
          <a:xfrm>
            <a:off x="5400720" y="2143800"/>
            <a:ext cx="3749040" cy="416520"/>
          </a:xfrm>
          <a:prstGeom prst="rect">
            <a:avLst/>
          </a:prstGeom>
          <a:noFill/>
          <a:ln w="36720">
            <a:noFill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Temp. decrease due to ejecta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9" name="TextShape 8"/>
          <p:cNvSpPr txBox="1"/>
          <p:nvPr/>
        </p:nvSpPr>
        <p:spPr>
          <a:xfrm>
            <a:off x="255600" y="246960"/>
            <a:ext cx="1482120" cy="85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Magnetic Field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0" name="TextShape 9"/>
          <p:cNvSpPr txBox="1"/>
          <p:nvPr/>
        </p:nvSpPr>
        <p:spPr>
          <a:xfrm>
            <a:off x="3108960" y="3035160"/>
            <a:ext cx="1645920" cy="896760"/>
          </a:xfrm>
          <a:prstGeom prst="rect">
            <a:avLst/>
          </a:prstGeom>
          <a:noFill/>
          <a:ln w="36720">
            <a:noFill/>
          </a:ln>
        </p:spPr>
        <p:txBody>
          <a:bodyPr lIns="18360" rIns="18360" tIns="18360" bIns="18360" anchor="ctr"/>
          <a:p>
            <a:pPr algn="ctr"/>
            <a:r>
              <a:rPr b="0" lang="en-US" sz="2000" spc="-1" strike="noStrike">
                <a:latin typeface="Arial"/>
              </a:rPr>
              <a:t>Bidirectional ion and proton flux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1" name="Line 10"/>
          <p:cNvSpPr/>
          <p:nvPr/>
        </p:nvSpPr>
        <p:spPr>
          <a:xfrm flipV="1">
            <a:off x="4572000" y="3474720"/>
            <a:ext cx="1554480" cy="182880"/>
          </a:xfrm>
          <a:prstGeom prst="line">
            <a:avLst/>
          </a:prstGeom>
          <a:ln w="367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Line 11"/>
          <p:cNvSpPr/>
          <p:nvPr/>
        </p:nvSpPr>
        <p:spPr>
          <a:xfrm>
            <a:off x="6309360" y="2468880"/>
            <a:ext cx="365760" cy="274320"/>
          </a:xfrm>
          <a:prstGeom prst="line">
            <a:avLst/>
          </a:prstGeom>
          <a:ln w="367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93200" y="2244240"/>
            <a:ext cx="9071640" cy="2560320"/>
          </a:xfrm>
          <a:prstGeom prst="rect">
            <a:avLst/>
          </a:prstGeom>
          <a:noFill/>
          <a:ln w="36720">
            <a:solidFill>
              <a:srgbClr val="3465a4"/>
            </a:solidFill>
            <a:round/>
          </a:ln>
        </p:spPr>
        <p:txBody>
          <a:bodyPr lIns="18360" rIns="18360" tIns="18360" bIns="18360" anchor="ctr"/>
          <a:p>
            <a:pPr algn="ctr"/>
            <a:r>
              <a:rPr b="0" lang="en-US" sz="4400" spc="-1" strike="noStrike">
                <a:latin typeface="Arial"/>
              </a:rPr>
              <a:t>GCRDs</a:t>
            </a:r>
            <a:br/>
            <a:r>
              <a:rPr b="0" lang="en-US" sz="4400" spc="-1" strike="noStrike">
                <a:latin typeface="Arial"/>
              </a:rPr>
              <a:t>occurred since the beginning of</a:t>
            </a:r>
            <a:br/>
            <a:r>
              <a:rPr b="0" lang="en-US" sz="4400" spc="-1" strike="noStrike">
                <a:latin typeface="Arial"/>
              </a:rPr>
              <a:t>coordinated data taking</a:t>
            </a:r>
            <a:endParaRPr b="0" lang="en-US" sz="44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Application>LibreOffice/6.0.3.2$Linux_X86_64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2017-07-13T11:04:26Z</dcterms:created>
  <dc:creator/>
  <dc:description/>
  <dc:language>en-US</dc:language>
  <cp:lastModifiedBy/>
  <dcterms:modified xsi:type="dcterms:W3CDTF">2018-09-18T15:41:58Z</dcterms:modified>
  <cp:revision>99</cp:revision>
  <dc:subject/>
  <dc:title/>
</cp:coreProperties>
</file>