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2.gif" ContentType="image/gif"/>
  <Override PartName="/ppt/media/image10.gif" ContentType="image/gif"/>
  <Override PartName="/ppt/media/image9.gif" ContentType="image/gif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3.jpeg" ContentType="image/jpeg"/>
  <Override PartName="/ppt/media/image11.gif" ContentType="image/gif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DD9C10F-AE66-4E21-9DFD-9B4BAA0A6D7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1750680"/>
            <a:ext cx="9071640" cy="442116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EEE Upgrade 2018: 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construction and tests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83520" y="709920"/>
            <a:ext cx="9776160" cy="685008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504000" y="281160"/>
            <a:ext cx="9071640" cy="816120"/>
          </a:xfrm>
          <a:prstGeom prst="rect">
            <a:avLst/>
          </a:prstGeom>
          <a:solidFill>
            <a:srgbClr val="ffffff"/>
          </a:solidFill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Gas tightness tests: trends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0" name="Line 2"/>
          <p:cNvSpPr/>
          <p:nvPr/>
        </p:nvSpPr>
        <p:spPr>
          <a:xfrm>
            <a:off x="1864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3"/>
          <p:cNvSpPr/>
          <p:nvPr/>
        </p:nvSpPr>
        <p:spPr>
          <a:xfrm>
            <a:off x="2548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4"/>
          <p:cNvSpPr/>
          <p:nvPr/>
        </p:nvSpPr>
        <p:spPr>
          <a:xfrm>
            <a:off x="3232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5"/>
          <p:cNvSpPr/>
          <p:nvPr/>
        </p:nvSpPr>
        <p:spPr>
          <a:xfrm>
            <a:off x="3916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6"/>
          <p:cNvSpPr/>
          <p:nvPr/>
        </p:nvSpPr>
        <p:spPr>
          <a:xfrm>
            <a:off x="4636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7"/>
          <p:cNvSpPr/>
          <p:nvPr/>
        </p:nvSpPr>
        <p:spPr>
          <a:xfrm>
            <a:off x="5320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8"/>
          <p:cNvSpPr/>
          <p:nvPr/>
        </p:nvSpPr>
        <p:spPr>
          <a:xfrm>
            <a:off x="5752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9"/>
          <p:cNvSpPr/>
          <p:nvPr/>
        </p:nvSpPr>
        <p:spPr>
          <a:xfrm>
            <a:off x="6436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0"/>
          <p:cNvSpPr/>
          <p:nvPr/>
        </p:nvSpPr>
        <p:spPr>
          <a:xfrm>
            <a:off x="7372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11"/>
          <p:cNvSpPr/>
          <p:nvPr/>
        </p:nvSpPr>
        <p:spPr>
          <a:xfrm>
            <a:off x="6688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12"/>
          <p:cNvSpPr/>
          <p:nvPr/>
        </p:nvSpPr>
        <p:spPr>
          <a:xfrm>
            <a:off x="7840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13"/>
          <p:cNvSpPr/>
          <p:nvPr/>
        </p:nvSpPr>
        <p:spPr>
          <a:xfrm>
            <a:off x="8308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4"/>
          <p:cNvSpPr/>
          <p:nvPr/>
        </p:nvSpPr>
        <p:spPr>
          <a:xfrm>
            <a:off x="8740800" y="1407600"/>
            <a:ext cx="0" cy="548640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15"/>
          <p:cNvSpPr txBox="1"/>
          <p:nvPr/>
        </p:nvSpPr>
        <p:spPr>
          <a:xfrm>
            <a:off x="1005840" y="1371600"/>
            <a:ext cx="77349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 </a:t>
            </a:r>
            <a:r>
              <a:rPr b="0" lang="en-US" sz="1200" spc="-1" strike="noStrike">
                <a:latin typeface="Arial"/>
              </a:rPr>
              <a:t>LAMP-01   GENO-01 SIEN-02  CARI-01   TORI-05   LODI-03     S     CAGL-04  S  BOLO-05     S         S        S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291240" y="843840"/>
            <a:ext cx="9547560" cy="670680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504000" y="183960"/>
            <a:ext cx="9071640" cy="1115640"/>
          </a:xfrm>
          <a:prstGeom prst="rect">
            <a:avLst/>
          </a:prstGeom>
          <a:solidFill>
            <a:srgbClr val="ffffff"/>
          </a:solidFill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Gas tightness tests: 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Leak distribution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503920" y="7040880"/>
            <a:ext cx="548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L/h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09160"/>
            <a:ext cx="9071640" cy="72468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Efficiencies/Dark Rate/Dark Current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731520" y="4234320"/>
            <a:ext cx="3566160" cy="18288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"/>
          <p:cNvSpPr/>
          <p:nvPr/>
        </p:nvSpPr>
        <p:spPr>
          <a:xfrm>
            <a:off x="731520" y="5422320"/>
            <a:ext cx="3566160" cy="18288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4"/>
          <p:cNvSpPr/>
          <p:nvPr/>
        </p:nvSpPr>
        <p:spPr>
          <a:xfrm>
            <a:off x="731520" y="6466320"/>
            <a:ext cx="3566160" cy="18288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5"/>
          <p:cNvSpPr/>
          <p:nvPr/>
        </p:nvSpPr>
        <p:spPr>
          <a:xfrm>
            <a:off x="731520" y="3802320"/>
            <a:ext cx="3566160" cy="182880"/>
          </a:xfrm>
          <a:prstGeom prst="rect">
            <a:avLst/>
          </a:prstGeom>
          <a:solidFill>
            <a:srgbClr val="579d1c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6"/>
          <p:cNvSpPr/>
          <p:nvPr/>
        </p:nvSpPr>
        <p:spPr>
          <a:xfrm>
            <a:off x="731520" y="3334320"/>
            <a:ext cx="3566160" cy="182880"/>
          </a:xfrm>
          <a:prstGeom prst="rect">
            <a:avLst/>
          </a:prstGeom>
          <a:solidFill>
            <a:srgbClr val="579d1c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7"/>
          <p:cNvSpPr/>
          <p:nvPr/>
        </p:nvSpPr>
        <p:spPr>
          <a:xfrm>
            <a:off x="731520" y="2866320"/>
            <a:ext cx="3566160" cy="182880"/>
          </a:xfrm>
          <a:prstGeom prst="rect">
            <a:avLst/>
          </a:prstGeom>
          <a:solidFill>
            <a:srgbClr val="579d1c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Line 8"/>
          <p:cNvSpPr/>
          <p:nvPr/>
        </p:nvSpPr>
        <p:spPr>
          <a:xfrm>
            <a:off x="1249200" y="5486400"/>
            <a:ext cx="0" cy="109728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44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Line 9"/>
          <p:cNvSpPr/>
          <p:nvPr/>
        </p:nvSpPr>
        <p:spPr>
          <a:xfrm>
            <a:off x="1242360" y="4361760"/>
            <a:ext cx="6840" cy="112464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44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Line 10"/>
          <p:cNvSpPr/>
          <p:nvPr/>
        </p:nvSpPr>
        <p:spPr>
          <a:xfrm>
            <a:off x="2171520" y="3912480"/>
            <a:ext cx="0" cy="160992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54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Line 11"/>
          <p:cNvSpPr/>
          <p:nvPr/>
        </p:nvSpPr>
        <p:spPr>
          <a:xfrm>
            <a:off x="2918520" y="3383280"/>
            <a:ext cx="0" cy="212616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64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8" name="Line 12"/>
          <p:cNvSpPr/>
          <p:nvPr/>
        </p:nvSpPr>
        <p:spPr>
          <a:xfrm flipH="1">
            <a:off x="3701520" y="2926080"/>
            <a:ext cx="26640" cy="260028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74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9" name="Line 13"/>
          <p:cNvSpPr/>
          <p:nvPr/>
        </p:nvSpPr>
        <p:spPr>
          <a:xfrm flipH="1" flipV="1">
            <a:off x="1881360" y="1920240"/>
            <a:ext cx="1097280" cy="5120640"/>
          </a:xfrm>
          <a:prstGeom prst="line">
            <a:avLst/>
          </a:prstGeom>
          <a:ln w="3672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14"/>
          <p:cNvSpPr/>
          <p:nvPr/>
        </p:nvSpPr>
        <p:spPr>
          <a:xfrm>
            <a:off x="3430080" y="1629360"/>
            <a:ext cx="822960" cy="365760"/>
          </a:xfrm>
          <a:prstGeom prst="rect">
            <a:avLst/>
          </a:prstGeom>
          <a:solidFill>
            <a:srgbClr val="ff808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15"/>
          <p:cNvSpPr/>
          <p:nvPr/>
        </p:nvSpPr>
        <p:spPr>
          <a:xfrm>
            <a:off x="3430080" y="2214000"/>
            <a:ext cx="822960" cy="365760"/>
          </a:xfrm>
          <a:prstGeom prst="rect">
            <a:avLst/>
          </a:prstGeom>
          <a:solidFill>
            <a:srgbClr val="0084d1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22" name="Line 16"/>
          <p:cNvCxnSpPr>
            <a:stCxn id="108" idx="3"/>
            <a:endCxn id="121" idx="3"/>
          </p:cNvCxnSpPr>
          <p:nvPr/>
        </p:nvCxnSpPr>
        <p:spPr>
          <a:xfrm flipH="1" flipV="1">
            <a:off x="4253040" y="2396880"/>
            <a:ext cx="45000" cy="1929240"/>
          </a:xfrm>
          <a:prstGeom prst="bentConnector3">
            <a:avLst/>
          </a:prstGeom>
          <a:ln w="18360">
            <a:solidFill>
              <a:srgbClr val="3465a4"/>
            </a:solidFill>
            <a:round/>
          </a:ln>
        </p:spPr>
      </p:cxnSp>
      <p:cxnSp>
        <p:nvCxnSpPr>
          <p:cNvPr id="123" name="Line 17"/>
          <p:cNvCxnSpPr>
            <a:stCxn id="109" idx="3"/>
          </p:cNvCxnSpPr>
          <p:nvPr/>
        </p:nvCxnSpPr>
        <p:spPr>
          <a:xfrm flipV="1">
            <a:off x="4297680" y="2400480"/>
            <a:ext cx="160200" cy="3113640"/>
          </a:xfrm>
          <a:prstGeom prst="bentConnector3">
            <a:avLst/>
          </a:prstGeom>
          <a:ln w="18360">
            <a:solidFill>
              <a:srgbClr val="3465a4"/>
            </a:solidFill>
            <a:round/>
          </a:ln>
        </p:spPr>
      </p:cxnSp>
      <p:cxnSp>
        <p:nvCxnSpPr>
          <p:cNvPr id="124" name="Line 18"/>
          <p:cNvCxnSpPr>
            <a:stCxn id="110" idx="3"/>
            <a:endCxn id="121" idx="3"/>
          </p:cNvCxnSpPr>
          <p:nvPr/>
        </p:nvCxnSpPr>
        <p:spPr>
          <a:xfrm flipH="1" flipV="1">
            <a:off x="4253040" y="2396880"/>
            <a:ext cx="45000" cy="4161240"/>
          </a:xfrm>
          <a:prstGeom prst="bentConnector3">
            <a:avLst/>
          </a:prstGeom>
          <a:ln w="18360">
            <a:solidFill>
              <a:srgbClr val="3465a4"/>
            </a:solidFill>
            <a:round/>
          </a:ln>
        </p:spPr>
      </p:cxnSp>
      <p:sp>
        <p:nvSpPr>
          <p:cNvPr id="125" name="TextShape 19"/>
          <p:cNvSpPr txBox="1"/>
          <p:nvPr/>
        </p:nvSpPr>
        <p:spPr>
          <a:xfrm rot="5400000">
            <a:off x="3805200" y="4628160"/>
            <a:ext cx="1920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Comfortaa"/>
              </a:rPr>
              <a:t>Trigger (OR 24)</a:t>
            </a:r>
            <a:endParaRPr b="0" lang="en-US" sz="1800" spc="-1" strike="noStrike">
              <a:latin typeface="Arial"/>
            </a:endParaRPr>
          </a:p>
        </p:txBody>
      </p:sp>
      <p:cxnSp>
        <p:nvCxnSpPr>
          <p:cNvPr id="126" name="Line 20"/>
          <p:cNvCxnSpPr>
            <a:stCxn id="110" idx="1"/>
            <a:endCxn id="120" idx="1"/>
          </p:cNvCxnSpPr>
          <p:nvPr/>
        </p:nvCxnSpPr>
        <p:spPr>
          <a:xfrm flipV="1">
            <a:off x="731520" y="1812240"/>
            <a:ext cx="2698920" cy="4745880"/>
          </a:xfrm>
          <a:prstGeom prst="bentConnector3">
            <a:avLst/>
          </a:prstGeom>
          <a:ln w="18360">
            <a:solidFill>
              <a:srgbClr val="ff8080"/>
            </a:solidFill>
            <a:round/>
          </a:ln>
        </p:spPr>
      </p:cxnSp>
      <p:cxnSp>
        <p:nvCxnSpPr>
          <p:cNvPr id="127" name="Line 21"/>
          <p:cNvCxnSpPr>
            <a:stCxn id="109" idx="1"/>
            <a:endCxn id="120" idx="1"/>
          </p:cNvCxnSpPr>
          <p:nvPr/>
        </p:nvCxnSpPr>
        <p:spPr>
          <a:xfrm flipV="1">
            <a:off x="731520" y="1812240"/>
            <a:ext cx="2698920" cy="3701880"/>
          </a:xfrm>
          <a:prstGeom prst="bentConnector3">
            <a:avLst/>
          </a:prstGeom>
          <a:ln w="18360">
            <a:solidFill>
              <a:srgbClr val="ff8080"/>
            </a:solidFill>
            <a:round/>
          </a:ln>
        </p:spPr>
      </p:cxnSp>
      <p:cxnSp>
        <p:nvCxnSpPr>
          <p:cNvPr id="128" name="Line 22"/>
          <p:cNvCxnSpPr>
            <a:stCxn id="113" idx="1"/>
            <a:endCxn id="120" idx="1"/>
          </p:cNvCxnSpPr>
          <p:nvPr/>
        </p:nvCxnSpPr>
        <p:spPr>
          <a:xfrm flipV="1">
            <a:off x="731520" y="1812240"/>
            <a:ext cx="2698920" cy="1145880"/>
          </a:xfrm>
          <a:prstGeom prst="bentConnector3">
            <a:avLst/>
          </a:prstGeom>
          <a:ln w="18360">
            <a:solidFill>
              <a:srgbClr val="ff8080"/>
            </a:solidFill>
            <a:round/>
          </a:ln>
        </p:spPr>
      </p:cxnSp>
      <p:sp>
        <p:nvSpPr>
          <p:cNvPr id="129" name="TextShape 23"/>
          <p:cNvSpPr txBox="1"/>
          <p:nvPr/>
        </p:nvSpPr>
        <p:spPr>
          <a:xfrm rot="5400000">
            <a:off x="-73800" y="4079520"/>
            <a:ext cx="82296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Comfortaa"/>
              </a:rPr>
              <a:t>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TextShape 24"/>
          <p:cNvSpPr txBox="1"/>
          <p:nvPr/>
        </p:nvSpPr>
        <p:spPr>
          <a:xfrm>
            <a:off x="5486400" y="1097280"/>
            <a:ext cx="4389120" cy="630936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Comfortaa"/>
              </a:rPr>
              <a:t>Efficiency is measured 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for the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3 chambers 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laying on CERN-01</a:t>
            </a:r>
            <a:r>
              <a:rPr b="0" lang="en-US" sz="2000" spc="-1" strike="noStrike">
                <a:latin typeface="Comfortaa"/>
              </a:rPr>
              <a:t> (green).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Chambers are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fluxed 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4 days</a:t>
            </a:r>
            <a:r>
              <a:rPr b="0" lang="en-US" sz="2000" spc="-1" strike="noStrike">
                <a:latin typeface="Comfortaa"/>
              </a:rPr>
              <a:t> before measurements.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The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trigger is the CERN-01</a:t>
            </a:r>
            <a:r>
              <a:rPr b="0" lang="en-US" sz="2000" spc="-1" strike="noStrike">
                <a:latin typeface="Comfortaa"/>
              </a:rPr>
              <a:t>.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The </a:t>
            </a:r>
            <a:r>
              <a:rPr b="0" lang="en-US" sz="2000" spc="-1" strike="noStrike">
                <a:solidFill>
                  <a:srgbClr val="ffd320"/>
                </a:solidFill>
                <a:latin typeface="Comfortaa"/>
              </a:rPr>
              <a:t>data</a:t>
            </a:r>
            <a:r>
              <a:rPr b="0" lang="en-US" sz="2000" spc="-1" strike="noStrike">
                <a:latin typeface="Comfortaa"/>
              </a:rPr>
              <a:t> sent to DAQ come from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CERN-01 bottom and middle chamber and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one of the chambers under test</a:t>
            </a:r>
            <a:r>
              <a:rPr b="1" lang="en-US" sz="2000" spc="-1" strike="noStrike">
                <a:solidFill>
                  <a:srgbClr val="000000"/>
                </a:solidFill>
                <a:latin typeface="Comfortaa"/>
              </a:rPr>
              <a:t>.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Comfortaa"/>
              </a:rPr>
              <a:t>By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reconstructing tracks triggered by CERN-01</a:t>
            </a:r>
            <a:r>
              <a:rPr b="0" lang="en-US" sz="2000" spc="-1" strike="noStrike">
                <a:solidFill>
                  <a:srgbClr val="000000"/>
                </a:solidFill>
                <a:latin typeface="Comfortaa"/>
              </a:rPr>
              <a:t>, 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hits on tested chamber</a:t>
            </a:r>
            <a:r>
              <a:rPr b="0" lang="en-US" sz="2000" spc="-1" strike="noStrike">
                <a:solidFill>
                  <a:srgbClr val="000000"/>
                </a:solidFill>
                <a:latin typeface="Comfortaa"/>
              </a:rPr>
              <a:t> 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solidFill>
                  <a:srgbClr val="000000"/>
                </a:solidFill>
                <a:latin typeface="Comfortaa"/>
              </a:rPr>
              <a:t>are searched.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209160"/>
            <a:ext cx="9071640" cy="72468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Efficiencies</a:t>
            </a:r>
            <a:r>
              <a:rPr b="0" lang="en-US" sz="3200" spc="-1" strike="noStrike">
                <a:latin typeface="Comfortaa"/>
              </a:rPr>
              <a:t>/Dark Rate/Dark Current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371600" y="1188720"/>
            <a:ext cx="7489800" cy="530352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548640" y="6661440"/>
            <a:ext cx="9144000" cy="47088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  <a:ea typeface="Comfortaa"/>
              </a:rPr>
              <a:t>A typical 3 chamber-set parameters  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81160"/>
            <a:ext cx="9071640" cy="63324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solidFill>
                  <a:srgbClr val="009933"/>
                </a:solidFill>
                <a:latin typeface="Comfortaa"/>
              </a:rPr>
              <a:t>33</a:t>
            </a:r>
            <a:r>
              <a:rPr b="0" lang="en-US" sz="3200" spc="-1" strike="noStrike">
                <a:latin typeface="Comfortaa"/>
              </a:rPr>
              <a:t> MRPCs built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438120" y="6093000"/>
            <a:ext cx="9071640" cy="10494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All of them </a:t>
            </a:r>
            <a:r>
              <a:rPr b="0" lang="en-US" sz="3200" spc="-1" strike="noStrike">
                <a:solidFill>
                  <a:srgbClr val="009900"/>
                </a:solidFill>
                <a:latin typeface="Comfortaa"/>
              </a:rPr>
              <a:t>6 gaps 250 um</a:t>
            </a:r>
            <a:r>
              <a:rPr b="0" lang="en-US" sz="3200" spc="-1" strike="noStrike">
                <a:latin typeface="Comfortaa"/>
              </a:rPr>
              <a:t> 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+ 5 glasses 280 microns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731520" y="1424520"/>
            <a:ext cx="3566160" cy="41533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08360" rIns="108360" tIns="63360" bIns="63360"/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20170222001 </a:t>
            </a:r>
            <a:r>
              <a:rPr b="0" lang="en-US" sz="1400" spc="-1" strike="noStrike">
                <a:solidFill>
                  <a:srgbClr val="0000cc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LAMP-01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20170223002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LAMP-01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20170225003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LAMP-01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20170314004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GENO-01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20170316005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GENO-01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20170317006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GENO-01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20170405007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SIEN-02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20170406008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SIEN-02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20170407009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SIEN-02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20170425010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CARI-01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20170426011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CARI-01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20170427012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CARI-01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20170509013 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TORI-05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20170510014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TORI-05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20170511015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TORI-05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20170523016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LODI-03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20170524017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LODI-03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20170524018</a:t>
            </a:r>
            <a:r>
              <a:rPr b="0" lang="en-US" sz="1400" spc="-1" strike="noStrike">
                <a:solidFill>
                  <a:srgbClr val="ff9900"/>
                </a:solidFill>
                <a:latin typeface="Arial"/>
              </a:rPr>
              <a:t> </a:t>
            </a:r>
            <a:r>
              <a:rPr b="0" lang="en-US" sz="1400" spc="-1" strike="noStrike">
                <a:solidFill>
                  <a:srgbClr val="ff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LODI-03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</p:txBody>
      </p:sp>
      <p:sp>
        <p:nvSpPr>
          <p:cNvPr id="45" name="TextShape 4"/>
          <p:cNvSpPr txBox="1"/>
          <p:nvPr/>
        </p:nvSpPr>
        <p:spPr>
          <a:xfrm>
            <a:off x="5577840" y="1645920"/>
            <a:ext cx="3566160" cy="36576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08360" rIns="108360" tIns="63360" bIns="63360"/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20170719019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 – ROMA-01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20170921020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 – FRAS-01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 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20170926021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CAGL-04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20170927022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CAGL-04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20170928023</a:t>
            </a:r>
            <a:r>
              <a:rPr b="0" lang="en-US" sz="1400" spc="-1" strike="noStrike">
                <a:solidFill>
                  <a:srgbClr val="ff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20171026024 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 – COSE-01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20171121025</a:t>
            </a:r>
            <a:r>
              <a:rPr b="0" lang="en-US" sz="14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BOLO-05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20171123026</a:t>
            </a:r>
            <a:r>
              <a:rPr b="0" lang="en-US" sz="14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BOLO-05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20171124027</a:t>
            </a:r>
            <a:r>
              <a:rPr b="0" lang="en-US" sz="14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BOLO-05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20180221028</a:t>
            </a:r>
            <a:r>
              <a:rPr b="0" lang="en-US" sz="1400" spc="-1" strike="noStrike">
                <a:solidFill>
                  <a:srgbClr val="009933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CAGL-04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800000"/>
                </a:solidFill>
                <a:latin typeface="Arial"/>
              </a:rPr>
              <a:t>	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20180222029</a:t>
            </a:r>
            <a:r>
              <a:rPr b="0" lang="en-US" sz="1400" spc="-1" strike="noStrike">
                <a:solidFill>
                  <a:srgbClr val="ff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20180227030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20180228031</a:t>
            </a:r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20180320032</a:t>
            </a:r>
            <a:r>
              <a:rPr b="0" lang="en-US" sz="14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solidFill>
                  <a:srgbClr val="009900"/>
                </a:solidFill>
                <a:latin typeface="Arial"/>
              </a:rPr>
              <a:t>20180322033</a:t>
            </a:r>
            <a:r>
              <a:rPr b="0" lang="en-US" sz="14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3399ff"/>
                </a:solidFill>
                <a:latin typeface="Arial"/>
              </a:rPr>
              <a:t>spare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81160"/>
            <a:ext cx="9071640" cy="11293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Tests flow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38120" y="2535840"/>
            <a:ext cx="4316760" cy="404784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 during the constructions: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HV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strips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5375880" y="1645920"/>
            <a:ext cx="3585240" cy="37206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 after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constructions: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Gas tightness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Efficiency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Dark rates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Comfortaa"/>
              </a:rPr>
              <a:t>Dark currents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 rot="9780000">
            <a:off x="5856480" y="4096080"/>
            <a:ext cx="2384640" cy="3363480"/>
          </a:xfrm>
          <a:custGeom>
            <a:avLst/>
            <a:gdLst/>
            <a:ahLst/>
            <a:rect l="0" t="0" r="r" b="b"/>
            <a:pathLst>
              <a:path w="6640" h="8576">
                <a:moveTo>
                  <a:pt x="4961" y="6393"/>
                </a:moveTo>
                <a:lnTo>
                  <a:pt x="5020" y="6274"/>
                </a:lnTo>
                <a:lnTo>
                  <a:pt x="5075" y="6152"/>
                </a:lnTo>
                <a:lnTo>
                  <a:pt x="5126" y="6023"/>
                </a:lnTo>
                <a:lnTo>
                  <a:pt x="5172" y="5894"/>
                </a:lnTo>
                <a:lnTo>
                  <a:pt x="5213" y="5759"/>
                </a:lnTo>
                <a:lnTo>
                  <a:pt x="5251" y="5623"/>
                </a:lnTo>
                <a:lnTo>
                  <a:pt x="5281" y="5485"/>
                </a:lnTo>
                <a:lnTo>
                  <a:pt x="5308" y="5344"/>
                </a:lnTo>
                <a:lnTo>
                  <a:pt x="5329" y="5200"/>
                </a:lnTo>
                <a:lnTo>
                  <a:pt x="5347" y="5056"/>
                </a:lnTo>
                <a:lnTo>
                  <a:pt x="5357" y="4911"/>
                </a:lnTo>
                <a:lnTo>
                  <a:pt x="5363" y="4765"/>
                </a:lnTo>
                <a:lnTo>
                  <a:pt x="5364" y="4620"/>
                </a:lnTo>
                <a:lnTo>
                  <a:pt x="5359" y="4475"/>
                </a:lnTo>
                <a:lnTo>
                  <a:pt x="5350" y="4330"/>
                </a:lnTo>
                <a:lnTo>
                  <a:pt x="5335" y="4185"/>
                </a:lnTo>
                <a:lnTo>
                  <a:pt x="5315" y="4042"/>
                </a:lnTo>
                <a:lnTo>
                  <a:pt x="5290" y="3899"/>
                </a:lnTo>
                <a:lnTo>
                  <a:pt x="5260" y="3760"/>
                </a:lnTo>
                <a:lnTo>
                  <a:pt x="5225" y="3623"/>
                </a:lnTo>
                <a:lnTo>
                  <a:pt x="5185" y="3489"/>
                </a:lnTo>
                <a:lnTo>
                  <a:pt x="5140" y="3357"/>
                </a:lnTo>
                <a:lnTo>
                  <a:pt x="5091" y="3229"/>
                </a:lnTo>
                <a:lnTo>
                  <a:pt x="5037" y="3104"/>
                </a:lnTo>
                <a:lnTo>
                  <a:pt x="4980" y="2983"/>
                </a:lnTo>
                <a:lnTo>
                  <a:pt x="4917" y="2867"/>
                </a:lnTo>
                <a:lnTo>
                  <a:pt x="4851" y="2756"/>
                </a:lnTo>
                <a:lnTo>
                  <a:pt x="4780" y="2648"/>
                </a:lnTo>
                <a:lnTo>
                  <a:pt x="4706" y="2546"/>
                </a:lnTo>
                <a:lnTo>
                  <a:pt x="4628" y="2450"/>
                </a:lnTo>
                <a:lnTo>
                  <a:pt x="4547" y="2360"/>
                </a:lnTo>
                <a:lnTo>
                  <a:pt x="4463" y="2274"/>
                </a:lnTo>
                <a:lnTo>
                  <a:pt x="4377" y="2196"/>
                </a:lnTo>
                <a:lnTo>
                  <a:pt x="4286" y="2123"/>
                </a:lnTo>
                <a:lnTo>
                  <a:pt x="4194" y="2057"/>
                </a:lnTo>
                <a:lnTo>
                  <a:pt x="4100" y="1997"/>
                </a:lnTo>
                <a:lnTo>
                  <a:pt x="4003" y="1946"/>
                </a:lnTo>
                <a:lnTo>
                  <a:pt x="3906" y="1899"/>
                </a:lnTo>
                <a:lnTo>
                  <a:pt x="3806" y="1860"/>
                </a:lnTo>
                <a:lnTo>
                  <a:pt x="3704" y="1829"/>
                </a:lnTo>
                <a:lnTo>
                  <a:pt x="3602" y="1804"/>
                </a:lnTo>
                <a:lnTo>
                  <a:pt x="3501" y="1788"/>
                </a:lnTo>
                <a:lnTo>
                  <a:pt x="3396" y="1779"/>
                </a:lnTo>
                <a:lnTo>
                  <a:pt x="3293" y="1776"/>
                </a:lnTo>
                <a:lnTo>
                  <a:pt x="3190" y="1781"/>
                </a:lnTo>
                <a:lnTo>
                  <a:pt x="3087" y="1792"/>
                </a:lnTo>
                <a:lnTo>
                  <a:pt x="2984" y="1813"/>
                </a:lnTo>
                <a:lnTo>
                  <a:pt x="2882" y="1839"/>
                </a:lnTo>
                <a:lnTo>
                  <a:pt x="2782" y="1873"/>
                </a:lnTo>
                <a:lnTo>
                  <a:pt x="2682" y="1914"/>
                </a:lnTo>
                <a:lnTo>
                  <a:pt x="2585" y="1963"/>
                </a:lnTo>
                <a:lnTo>
                  <a:pt x="2489" y="2017"/>
                </a:lnTo>
                <a:lnTo>
                  <a:pt x="2395" y="2079"/>
                </a:lnTo>
                <a:lnTo>
                  <a:pt x="2304" y="2148"/>
                </a:lnTo>
                <a:lnTo>
                  <a:pt x="2215" y="2222"/>
                </a:lnTo>
                <a:lnTo>
                  <a:pt x="2129" y="2303"/>
                </a:lnTo>
                <a:lnTo>
                  <a:pt x="2046" y="2391"/>
                </a:lnTo>
                <a:lnTo>
                  <a:pt x="1966" y="2484"/>
                </a:lnTo>
                <a:lnTo>
                  <a:pt x="1890" y="2582"/>
                </a:lnTo>
                <a:lnTo>
                  <a:pt x="1817" y="2686"/>
                </a:lnTo>
                <a:lnTo>
                  <a:pt x="1748" y="2793"/>
                </a:lnTo>
                <a:lnTo>
                  <a:pt x="1683" y="2907"/>
                </a:lnTo>
                <a:lnTo>
                  <a:pt x="1622" y="3025"/>
                </a:lnTo>
                <a:lnTo>
                  <a:pt x="1565" y="3147"/>
                </a:lnTo>
                <a:lnTo>
                  <a:pt x="1514" y="3273"/>
                </a:lnTo>
                <a:lnTo>
                  <a:pt x="1466" y="3402"/>
                </a:lnTo>
                <a:lnTo>
                  <a:pt x="1422" y="3535"/>
                </a:lnTo>
                <a:lnTo>
                  <a:pt x="1385" y="3670"/>
                </a:lnTo>
                <a:lnTo>
                  <a:pt x="1351" y="3809"/>
                </a:lnTo>
                <a:lnTo>
                  <a:pt x="1323" y="3950"/>
                </a:lnTo>
                <a:lnTo>
                  <a:pt x="1300" y="4091"/>
                </a:lnTo>
                <a:lnTo>
                  <a:pt x="1281" y="4235"/>
                </a:lnTo>
                <a:lnTo>
                  <a:pt x="1268" y="4379"/>
                </a:lnTo>
                <a:lnTo>
                  <a:pt x="1261" y="4526"/>
                </a:lnTo>
                <a:lnTo>
                  <a:pt x="1258" y="4670"/>
                </a:lnTo>
                <a:lnTo>
                  <a:pt x="0" y="4671"/>
                </a:lnTo>
                <a:lnTo>
                  <a:pt x="3" y="4436"/>
                </a:lnTo>
                <a:lnTo>
                  <a:pt x="17" y="4202"/>
                </a:lnTo>
                <a:lnTo>
                  <a:pt x="37" y="3967"/>
                </a:lnTo>
                <a:lnTo>
                  <a:pt x="66" y="3737"/>
                </a:lnTo>
                <a:lnTo>
                  <a:pt x="104" y="3507"/>
                </a:lnTo>
                <a:lnTo>
                  <a:pt x="149" y="3280"/>
                </a:lnTo>
                <a:lnTo>
                  <a:pt x="203" y="3057"/>
                </a:lnTo>
                <a:lnTo>
                  <a:pt x="264" y="2838"/>
                </a:lnTo>
                <a:lnTo>
                  <a:pt x="335" y="2625"/>
                </a:lnTo>
                <a:lnTo>
                  <a:pt x="411" y="2415"/>
                </a:lnTo>
                <a:lnTo>
                  <a:pt x="495" y="2213"/>
                </a:lnTo>
                <a:lnTo>
                  <a:pt x="587" y="2016"/>
                </a:lnTo>
                <a:lnTo>
                  <a:pt x="685" y="1825"/>
                </a:lnTo>
                <a:lnTo>
                  <a:pt x="789" y="1643"/>
                </a:lnTo>
                <a:lnTo>
                  <a:pt x="901" y="1468"/>
                </a:lnTo>
                <a:lnTo>
                  <a:pt x="1018" y="1301"/>
                </a:lnTo>
                <a:lnTo>
                  <a:pt x="1141" y="1142"/>
                </a:lnTo>
                <a:lnTo>
                  <a:pt x="1270" y="992"/>
                </a:lnTo>
                <a:lnTo>
                  <a:pt x="1404" y="851"/>
                </a:lnTo>
                <a:lnTo>
                  <a:pt x="1543" y="721"/>
                </a:lnTo>
                <a:lnTo>
                  <a:pt x="1686" y="600"/>
                </a:lnTo>
                <a:lnTo>
                  <a:pt x="1834" y="490"/>
                </a:lnTo>
                <a:lnTo>
                  <a:pt x="1985" y="391"/>
                </a:lnTo>
                <a:lnTo>
                  <a:pt x="2139" y="302"/>
                </a:lnTo>
                <a:lnTo>
                  <a:pt x="2297" y="224"/>
                </a:lnTo>
                <a:lnTo>
                  <a:pt x="2458" y="158"/>
                </a:lnTo>
                <a:lnTo>
                  <a:pt x="2619" y="102"/>
                </a:lnTo>
                <a:lnTo>
                  <a:pt x="2783" y="60"/>
                </a:lnTo>
                <a:lnTo>
                  <a:pt x="2949" y="28"/>
                </a:lnTo>
                <a:lnTo>
                  <a:pt x="3115" y="7"/>
                </a:lnTo>
                <a:lnTo>
                  <a:pt x="3282" y="0"/>
                </a:lnTo>
                <a:lnTo>
                  <a:pt x="3448" y="3"/>
                </a:lnTo>
                <a:lnTo>
                  <a:pt x="3616" y="19"/>
                </a:lnTo>
                <a:lnTo>
                  <a:pt x="3781" y="47"/>
                </a:lnTo>
                <a:lnTo>
                  <a:pt x="3945" y="85"/>
                </a:lnTo>
                <a:lnTo>
                  <a:pt x="4108" y="136"/>
                </a:lnTo>
                <a:lnTo>
                  <a:pt x="4270" y="199"/>
                </a:lnTo>
                <a:lnTo>
                  <a:pt x="4427" y="272"/>
                </a:lnTo>
                <a:lnTo>
                  <a:pt x="4583" y="358"/>
                </a:lnTo>
                <a:lnTo>
                  <a:pt x="4736" y="454"/>
                </a:lnTo>
                <a:lnTo>
                  <a:pt x="4884" y="561"/>
                </a:lnTo>
                <a:lnTo>
                  <a:pt x="5029" y="677"/>
                </a:lnTo>
                <a:lnTo>
                  <a:pt x="5169" y="805"/>
                </a:lnTo>
                <a:lnTo>
                  <a:pt x="5305" y="941"/>
                </a:lnTo>
                <a:lnTo>
                  <a:pt x="5436" y="1087"/>
                </a:lnTo>
                <a:lnTo>
                  <a:pt x="5561" y="1243"/>
                </a:lnTo>
                <a:lnTo>
                  <a:pt x="5681" y="1408"/>
                </a:lnTo>
                <a:lnTo>
                  <a:pt x="5794" y="1579"/>
                </a:lnTo>
                <a:lnTo>
                  <a:pt x="5901" y="1760"/>
                </a:lnTo>
                <a:lnTo>
                  <a:pt x="6002" y="1948"/>
                </a:lnTo>
                <a:lnTo>
                  <a:pt x="6096" y="2142"/>
                </a:lnTo>
                <a:lnTo>
                  <a:pt x="6183" y="2343"/>
                </a:lnTo>
                <a:lnTo>
                  <a:pt x="6262" y="2551"/>
                </a:lnTo>
                <a:lnTo>
                  <a:pt x="6334" y="2764"/>
                </a:lnTo>
                <a:lnTo>
                  <a:pt x="6399" y="2980"/>
                </a:lnTo>
                <a:lnTo>
                  <a:pt x="6455" y="3201"/>
                </a:lnTo>
                <a:lnTo>
                  <a:pt x="6504" y="3426"/>
                </a:lnTo>
                <a:lnTo>
                  <a:pt x="6545" y="3655"/>
                </a:lnTo>
                <a:lnTo>
                  <a:pt x="6576" y="3887"/>
                </a:lnTo>
                <a:lnTo>
                  <a:pt x="6600" y="4120"/>
                </a:lnTo>
                <a:lnTo>
                  <a:pt x="6615" y="4354"/>
                </a:lnTo>
                <a:lnTo>
                  <a:pt x="6622" y="4589"/>
                </a:lnTo>
                <a:lnTo>
                  <a:pt x="6621" y="4825"/>
                </a:lnTo>
                <a:lnTo>
                  <a:pt x="6612" y="5059"/>
                </a:lnTo>
                <a:lnTo>
                  <a:pt x="6594" y="5293"/>
                </a:lnTo>
                <a:lnTo>
                  <a:pt x="6567" y="5526"/>
                </a:lnTo>
                <a:lnTo>
                  <a:pt x="6533" y="5756"/>
                </a:lnTo>
                <a:lnTo>
                  <a:pt x="6491" y="5983"/>
                </a:lnTo>
                <a:lnTo>
                  <a:pt x="6439" y="6207"/>
                </a:lnTo>
                <a:lnTo>
                  <a:pt x="6380" y="6427"/>
                </a:lnTo>
                <a:lnTo>
                  <a:pt x="6314" y="6643"/>
                </a:lnTo>
                <a:lnTo>
                  <a:pt x="6239" y="6855"/>
                </a:lnTo>
                <a:lnTo>
                  <a:pt x="6158" y="7059"/>
                </a:lnTo>
                <a:lnTo>
                  <a:pt x="6069" y="7259"/>
                </a:lnTo>
                <a:lnTo>
                  <a:pt x="5973" y="7451"/>
                </a:lnTo>
                <a:lnTo>
                  <a:pt x="6639" y="8146"/>
                </a:lnTo>
                <a:lnTo>
                  <a:pt x="4599" y="8575"/>
                </a:lnTo>
                <a:lnTo>
                  <a:pt x="4295" y="5698"/>
                </a:lnTo>
                <a:lnTo>
                  <a:pt x="4961" y="6393"/>
                </a:lnTo>
              </a:path>
            </a:pathLst>
          </a:custGeom>
          <a:solidFill>
            <a:srgbClr val="ffd320">
              <a:alpha val="67000"/>
            </a:srgbClr>
          </a:solidFill>
          <a:ln>
            <a:solidFill>
              <a:srgbClr val="ffd32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Shape 5"/>
          <p:cNvSpPr txBox="1"/>
          <p:nvPr/>
        </p:nvSpPr>
        <p:spPr>
          <a:xfrm>
            <a:off x="6583680" y="5760720"/>
            <a:ext cx="1188720" cy="78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Comfortaa"/>
              </a:rPr>
              <a:t>If any problem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 rot="19260000">
            <a:off x="3718440" y="1107000"/>
            <a:ext cx="2384640" cy="3363480"/>
          </a:xfrm>
          <a:custGeom>
            <a:avLst/>
            <a:gdLst/>
            <a:ahLst/>
            <a:rect l="0" t="0" r="r" b="b"/>
            <a:pathLst>
              <a:path w="7221" h="7123">
                <a:moveTo>
                  <a:pt x="5005" y="4895"/>
                </a:moveTo>
                <a:lnTo>
                  <a:pt x="5010" y="4760"/>
                </a:lnTo>
                <a:lnTo>
                  <a:pt x="5012" y="4624"/>
                </a:lnTo>
                <a:lnTo>
                  <a:pt x="5008" y="4489"/>
                </a:lnTo>
                <a:lnTo>
                  <a:pt x="4999" y="4354"/>
                </a:lnTo>
                <a:lnTo>
                  <a:pt x="4984" y="4219"/>
                </a:lnTo>
                <a:lnTo>
                  <a:pt x="4967" y="4087"/>
                </a:lnTo>
                <a:lnTo>
                  <a:pt x="4944" y="3955"/>
                </a:lnTo>
                <a:lnTo>
                  <a:pt x="4915" y="3825"/>
                </a:lnTo>
                <a:lnTo>
                  <a:pt x="4883" y="3698"/>
                </a:lnTo>
                <a:lnTo>
                  <a:pt x="4846" y="3572"/>
                </a:lnTo>
                <a:lnTo>
                  <a:pt x="4805" y="3450"/>
                </a:lnTo>
                <a:lnTo>
                  <a:pt x="4759" y="3331"/>
                </a:lnTo>
                <a:lnTo>
                  <a:pt x="4710" y="3214"/>
                </a:lnTo>
                <a:lnTo>
                  <a:pt x="4655" y="3102"/>
                </a:lnTo>
                <a:lnTo>
                  <a:pt x="4597" y="2994"/>
                </a:lnTo>
                <a:lnTo>
                  <a:pt x="4536" y="2890"/>
                </a:lnTo>
                <a:lnTo>
                  <a:pt x="4472" y="2790"/>
                </a:lnTo>
                <a:lnTo>
                  <a:pt x="4402" y="2694"/>
                </a:lnTo>
                <a:lnTo>
                  <a:pt x="4331" y="2605"/>
                </a:lnTo>
                <a:lnTo>
                  <a:pt x="4255" y="2520"/>
                </a:lnTo>
                <a:lnTo>
                  <a:pt x="4178" y="2441"/>
                </a:lnTo>
                <a:lnTo>
                  <a:pt x="4096" y="2367"/>
                </a:lnTo>
                <a:lnTo>
                  <a:pt x="4014" y="2298"/>
                </a:lnTo>
                <a:lnTo>
                  <a:pt x="3929" y="2237"/>
                </a:lnTo>
                <a:lnTo>
                  <a:pt x="3840" y="2181"/>
                </a:lnTo>
                <a:lnTo>
                  <a:pt x="3751" y="2132"/>
                </a:lnTo>
                <a:lnTo>
                  <a:pt x="3660" y="2088"/>
                </a:lnTo>
                <a:lnTo>
                  <a:pt x="3568" y="2052"/>
                </a:lnTo>
                <a:lnTo>
                  <a:pt x="3473" y="2020"/>
                </a:lnTo>
                <a:lnTo>
                  <a:pt x="3379" y="1998"/>
                </a:lnTo>
                <a:lnTo>
                  <a:pt x="3283" y="1981"/>
                </a:lnTo>
                <a:lnTo>
                  <a:pt x="3187" y="1970"/>
                </a:lnTo>
                <a:lnTo>
                  <a:pt x="3092" y="1967"/>
                </a:lnTo>
                <a:lnTo>
                  <a:pt x="2996" y="1972"/>
                </a:lnTo>
                <a:lnTo>
                  <a:pt x="2900" y="1982"/>
                </a:lnTo>
                <a:lnTo>
                  <a:pt x="2804" y="1998"/>
                </a:lnTo>
                <a:lnTo>
                  <a:pt x="2709" y="2023"/>
                </a:lnTo>
                <a:lnTo>
                  <a:pt x="2615" y="2054"/>
                </a:lnTo>
                <a:lnTo>
                  <a:pt x="2523" y="2091"/>
                </a:lnTo>
                <a:lnTo>
                  <a:pt x="2432" y="2133"/>
                </a:lnTo>
                <a:lnTo>
                  <a:pt x="2342" y="2184"/>
                </a:lnTo>
                <a:lnTo>
                  <a:pt x="2255" y="2241"/>
                </a:lnTo>
                <a:lnTo>
                  <a:pt x="2171" y="2302"/>
                </a:lnTo>
                <a:lnTo>
                  <a:pt x="2087" y="2371"/>
                </a:lnTo>
                <a:lnTo>
                  <a:pt x="2007" y="2445"/>
                </a:lnTo>
                <a:lnTo>
                  <a:pt x="1929" y="2525"/>
                </a:lnTo>
                <a:lnTo>
                  <a:pt x="1853" y="2610"/>
                </a:lnTo>
                <a:lnTo>
                  <a:pt x="1782" y="2701"/>
                </a:lnTo>
                <a:lnTo>
                  <a:pt x="1713" y="2796"/>
                </a:lnTo>
                <a:lnTo>
                  <a:pt x="1649" y="2896"/>
                </a:lnTo>
                <a:lnTo>
                  <a:pt x="1588" y="3000"/>
                </a:lnTo>
                <a:lnTo>
                  <a:pt x="1530" y="3109"/>
                </a:lnTo>
                <a:lnTo>
                  <a:pt x="1477" y="3221"/>
                </a:lnTo>
                <a:lnTo>
                  <a:pt x="1426" y="3338"/>
                </a:lnTo>
                <a:lnTo>
                  <a:pt x="1381" y="3457"/>
                </a:lnTo>
                <a:lnTo>
                  <a:pt x="1341" y="3580"/>
                </a:lnTo>
                <a:lnTo>
                  <a:pt x="1304" y="3705"/>
                </a:lnTo>
                <a:lnTo>
                  <a:pt x="0" y="3003"/>
                </a:lnTo>
                <a:lnTo>
                  <a:pt x="64" y="2787"/>
                </a:lnTo>
                <a:lnTo>
                  <a:pt x="136" y="2575"/>
                </a:lnTo>
                <a:lnTo>
                  <a:pt x="213" y="2368"/>
                </a:lnTo>
                <a:lnTo>
                  <a:pt x="299" y="2167"/>
                </a:lnTo>
                <a:lnTo>
                  <a:pt x="391" y="1972"/>
                </a:lnTo>
                <a:lnTo>
                  <a:pt x="490" y="1784"/>
                </a:lnTo>
                <a:lnTo>
                  <a:pt x="596" y="1604"/>
                </a:lnTo>
                <a:lnTo>
                  <a:pt x="708" y="1431"/>
                </a:lnTo>
                <a:lnTo>
                  <a:pt x="827" y="1266"/>
                </a:lnTo>
                <a:lnTo>
                  <a:pt x="950" y="1110"/>
                </a:lnTo>
                <a:lnTo>
                  <a:pt x="1081" y="963"/>
                </a:lnTo>
                <a:lnTo>
                  <a:pt x="1215" y="826"/>
                </a:lnTo>
                <a:lnTo>
                  <a:pt x="1353" y="696"/>
                </a:lnTo>
                <a:lnTo>
                  <a:pt x="1498" y="579"/>
                </a:lnTo>
                <a:lnTo>
                  <a:pt x="1644" y="471"/>
                </a:lnTo>
                <a:lnTo>
                  <a:pt x="1796" y="374"/>
                </a:lnTo>
                <a:lnTo>
                  <a:pt x="1950" y="288"/>
                </a:lnTo>
                <a:lnTo>
                  <a:pt x="2107" y="212"/>
                </a:lnTo>
                <a:lnTo>
                  <a:pt x="2267" y="148"/>
                </a:lnTo>
                <a:lnTo>
                  <a:pt x="2429" y="95"/>
                </a:lnTo>
                <a:lnTo>
                  <a:pt x="2593" y="54"/>
                </a:lnTo>
                <a:lnTo>
                  <a:pt x="2757" y="24"/>
                </a:lnTo>
                <a:lnTo>
                  <a:pt x="2923" y="6"/>
                </a:lnTo>
                <a:lnTo>
                  <a:pt x="3090" y="0"/>
                </a:lnTo>
                <a:lnTo>
                  <a:pt x="3255" y="5"/>
                </a:lnTo>
                <a:lnTo>
                  <a:pt x="3421" y="23"/>
                </a:lnTo>
                <a:lnTo>
                  <a:pt x="3585" y="52"/>
                </a:lnTo>
                <a:lnTo>
                  <a:pt x="3750" y="92"/>
                </a:lnTo>
                <a:lnTo>
                  <a:pt x="3911" y="144"/>
                </a:lnTo>
                <a:lnTo>
                  <a:pt x="4071" y="208"/>
                </a:lnTo>
                <a:lnTo>
                  <a:pt x="4229" y="282"/>
                </a:lnTo>
                <a:lnTo>
                  <a:pt x="4383" y="368"/>
                </a:lnTo>
                <a:lnTo>
                  <a:pt x="4535" y="465"/>
                </a:lnTo>
                <a:lnTo>
                  <a:pt x="4683" y="572"/>
                </a:lnTo>
                <a:lnTo>
                  <a:pt x="4826" y="689"/>
                </a:lnTo>
                <a:lnTo>
                  <a:pt x="4965" y="817"/>
                </a:lnTo>
                <a:lnTo>
                  <a:pt x="5100" y="954"/>
                </a:lnTo>
                <a:lnTo>
                  <a:pt x="5230" y="1101"/>
                </a:lnTo>
                <a:lnTo>
                  <a:pt x="5355" y="1256"/>
                </a:lnTo>
                <a:lnTo>
                  <a:pt x="5473" y="1420"/>
                </a:lnTo>
                <a:lnTo>
                  <a:pt x="5586" y="1592"/>
                </a:lnTo>
                <a:lnTo>
                  <a:pt x="5691" y="1773"/>
                </a:lnTo>
                <a:lnTo>
                  <a:pt x="5791" y="1960"/>
                </a:lnTo>
                <a:lnTo>
                  <a:pt x="5885" y="2154"/>
                </a:lnTo>
                <a:lnTo>
                  <a:pt x="5971" y="2354"/>
                </a:lnTo>
                <a:lnTo>
                  <a:pt x="6049" y="2561"/>
                </a:lnTo>
                <a:lnTo>
                  <a:pt x="6121" y="2772"/>
                </a:lnTo>
                <a:lnTo>
                  <a:pt x="6185" y="2988"/>
                </a:lnTo>
                <a:lnTo>
                  <a:pt x="6241" y="3210"/>
                </a:lnTo>
                <a:lnTo>
                  <a:pt x="6288" y="3434"/>
                </a:lnTo>
                <a:lnTo>
                  <a:pt x="6328" y="3661"/>
                </a:lnTo>
                <a:lnTo>
                  <a:pt x="6360" y="3891"/>
                </a:lnTo>
                <a:lnTo>
                  <a:pt x="6384" y="4123"/>
                </a:lnTo>
                <a:lnTo>
                  <a:pt x="6398" y="4357"/>
                </a:lnTo>
                <a:lnTo>
                  <a:pt x="6406" y="4590"/>
                </a:lnTo>
                <a:lnTo>
                  <a:pt x="6405" y="4825"/>
                </a:lnTo>
                <a:lnTo>
                  <a:pt x="6396" y="5059"/>
                </a:lnTo>
                <a:lnTo>
                  <a:pt x="7220" y="5155"/>
                </a:lnTo>
                <a:lnTo>
                  <a:pt x="5573" y="7122"/>
                </a:lnTo>
                <a:lnTo>
                  <a:pt x="4179" y="4799"/>
                </a:lnTo>
                <a:lnTo>
                  <a:pt x="5005" y="4895"/>
                </a:lnTo>
              </a:path>
            </a:pathLst>
          </a:custGeom>
          <a:solidFill>
            <a:srgbClr val="ffd320">
              <a:alpha val="67000"/>
            </a:srgbClr>
          </a:solidFill>
          <a:ln>
            <a:solidFill>
              <a:srgbClr val="ffd32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7"/>
          <p:cNvSpPr/>
          <p:nvPr/>
        </p:nvSpPr>
        <p:spPr>
          <a:xfrm>
            <a:off x="8778240" y="3291840"/>
            <a:ext cx="1188720" cy="1645920"/>
          </a:xfrm>
          <a:custGeom>
            <a:avLst/>
            <a:gdLst/>
            <a:ahLst/>
            <a:rect l="0" t="0" r="r" b="b"/>
            <a:pathLst>
              <a:path w="3304" h="4574">
                <a:moveTo>
                  <a:pt x="0" y="1143"/>
                </a:moveTo>
                <a:lnTo>
                  <a:pt x="2477" y="1143"/>
                </a:lnTo>
                <a:lnTo>
                  <a:pt x="2477" y="0"/>
                </a:lnTo>
                <a:lnTo>
                  <a:pt x="3303" y="2286"/>
                </a:lnTo>
                <a:lnTo>
                  <a:pt x="2477" y="4573"/>
                </a:lnTo>
                <a:lnTo>
                  <a:pt x="2477" y="3429"/>
                </a:lnTo>
                <a:lnTo>
                  <a:pt x="0" y="3429"/>
                </a:lnTo>
                <a:lnTo>
                  <a:pt x="0" y="1143"/>
                </a:lnTo>
              </a:path>
            </a:pathLst>
          </a:custGeom>
          <a:solidFill>
            <a:srgbClr val="ffd320"/>
          </a:solidFill>
          <a:ln>
            <a:solidFill>
              <a:srgbClr val="ffd32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Comfortaa"/>
              </a:rPr>
              <a:t>Delivery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29560" y="189720"/>
            <a:ext cx="9071640" cy="90756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Tests during the constructions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7113240" y="1431000"/>
            <a:ext cx="1390680" cy="11293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HV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488520" y="1303560"/>
            <a:ext cx="4357800" cy="326844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  <p:sp>
        <p:nvSpPr>
          <p:cNvPr id="56" name="TextShape 3"/>
          <p:cNvSpPr txBox="1"/>
          <p:nvPr/>
        </p:nvSpPr>
        <p:spPr>
          <a:xfrm>
            <a:off x="5558760" y="2756160"/>
            <a:ext cx="4316760" cy="44550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400" spc="-1" strike="noStrike">
                <a:latin typeface="Comfortaa"/>
              </a:rPr>
              <a:t>The good quality of HV contact on electrodes is ensured by </a:t>
            </a:r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carbon tape</a:t>
            </a:r>
            <a:r>
              <a:rPr b="0" lang="en-US" sz="2400" spc="-1" strike="noStrike">
                <a:latin typeface="Comfortaa"/>
              </a:rPr>
              <a:t> (black) between contact and glass.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The </a:t>
            </a:r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upper electrode is the negative</a:t>
            </a:r>
            <a:r>
              <a:rPr b="0" lang="en-US" sz="2400" spc="-1" strike="noStrike">
                <a:latin typeface="Comfortaa"/>
              </a:rPr>
              <a:t>.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The electrodes are 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properly labeled</a:t>
            </a:r>
            <a:r>
              <a:rPr b="0" lang="en-US" sz="2400" spc="-1" strike="noStrike">
                <a:latin typeface="Comfortaa"/>
              </a:rPr>
              <a:t> for avoiding mistakes during the telescope installation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1828800" y="4754880"/>
            <a:ext cx="3413520" cy="256032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29560" y="189720"/>
            <a:ext cx="9071640" cy="90756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Tests during the constructions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4356360" y="3901320"/>
            <a:ext cx="1390680" cy="11293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Strips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5594760" y="4726440"/>
            <a:ext cx="4316760" cy="27558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400" spc="-1" strike="noStrike">
                <a:latin typeface="Comfortaa"/>
              </a:rPr>
              <a:t>Solderings are checked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both for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1. </a:t>
            </a:r>
            <a:r>
              <a:rPr b="0" lang="en-US" sz="2400" spc="-1" strike="noStrike">
                <a:solidFill>
                  <a:srgbClr val="ffd320"/>
                </a:solidFill>
                <a:latin typeface="Comfortaa"/>
              </a:rPr>
              <a:t>mechanical strength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2. </a:t>
            </a:r>
            <a:r>
              <a:rPr b="0" lang="en-US" sz="2400" spc="-1" strike="noStrike">
                <a:solidFill>
                  <a:srgbClr val="ffd320"/>
                </a:solidFill>
                <a:latin typeface="Comfortaa"/>
              </a:rPr>
              <a:t>right order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several times and by different people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-4416480" y="2377440"/>
            <a:ext cx="4142160" cy="310680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  <p:pic>
        <p:nvPicPr>
          <p:cNvPr id="62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5702760" y="1282320"/>
            <a:ext cx="3898440" cy="292392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  <p:sp>
        <p:nvSpPr>
          <p:cNvPr id="63" name="TextShape 4"/>
          <p:cNvSpPr txBox="1"/>
          <p:nvPr/>
        </p:nvSpPr>
        <p:spPr>
          <a:xfrm>
            <a:off x="280440" y="1128600"/>
            <a:ext cx="4316760" cy="309564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400" spc="-1" strike="noStrike">
                <a:latin typeface="Comfortaa"/>
              </a:rPr>
              <a:t>Flat cables are prepared 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in advance.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Right orientation</a:t>
            </a:r>
            <a:r>
              <a:rPr b="0" lang="en-US" sz="2400" spc="-1" strike="noStrike">
                <a:latin typeface="Comfortaa"/>
              </a:rPr>
              <a:t> is taught and checked during soldering.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ffd320"/>
                </a:solidFill>
                <a:latin typeface="Comfortaa"/>
              </a:rPr>
              <a:t>Unused</a:t>
            </a:r>
            <a:r>
              <a:rPr b="0" lang="en-US" sz="2400" spc="-1" strike="noStrike">
                <a:latin typeface="Comfortaa"/>
              </a:rPr>
              <a:t> twisted pair are tied.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2009520" y="4233600"/>
            <a:ext cx="2379600" cy="317304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29560" y="189720"/>
            <a:ext cx="9071640" cy="8161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Tests during the constructions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7830720" y="4986000"/>
            <a:ext cx="1495800" cy="121464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Strips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-4416480" y="2377440"/>
            <a:ext cx="4142160" cy="310680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  <p:sp>
        <p:nvSpPr>
          <p:cNvPr id="68" name="TextShape 3"/>
          <p:cNvSpPr txBox="1"/>
          <p:nvPr/>
        </p:nvSpPr>
        <p:spPr>
          <a:xfrm>
            <a:off x="280440" y="1152720"/>
            <a:ext cx="9412200" cy="269388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Good electrical connections</a:t>
            </a:r>
            <a:r>
              <a:rPr b="0" lang="en-US" sz="2400" spc="-1" strike="noStrike">
                <a:latin typeface="Comfortaa"/>
              </a:rPr>
              <a:t> are tested 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on both sides</a:t>
            </a:r>
            <a:r>
              <a:rPr b="0" lang="en-US" sz="2400" spc="-1" strike="noStrike">
                <a:latin typeface="Comfortaa"/>
              </a:rPr>
              <a:t>.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The test is repeated: 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1. with dummy connectors </a:t>
            </a:r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before closing</a:t>
            </a:r>
            <a:r>
              <a:rPr b="0" lang="en-US" sz="2400" spc="-1" strike="noStrike">
                <a:latin typeface="Comfortaa"/>
              </a:rPr>
              <a:t> the chamber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2. </a:t>
            </a:r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after laying the chamber</a:t>
            </a:r>
            <a:r>
              <a:rPr b="0" lang="en-US" sz="2400" spc="-1" strike="noStrike">
                <a:latin typeface="Comfortaa"/>
              </a:rPr>
              <a:t> within the chassis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Comfortaa"/>
              </a:rPr>
              <a:t>3. </a:t>
            </a:r>
            <a:r>
              <a:rPr b="1" lang="en-US" sz="2400" spc="-1" strike="noStrike">
                <a:solidFill>
                  <a:srgbClr val="ffd320"/>
                </a:solidFill>
                <a:latin typeface="Comfortaa"/>
              </a:rPr>
              <a:t>after chassis closing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2804400" y="4003920"/>
            <a:ext cx="4510800" cy="338328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281160"/>
            <a:ext cx="9071640" cy="8161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Gas tightness tests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5885280" y="2286000"/>
            <a:ext cx="3017520" cy="411480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3"/>
          <p:cNvSpPr/>
          <p:nvPr/>
        </p:nvSpPr>
        <p:spPr>
          <a:xfrm>
            <a:off x="9177120" y="6217920"/>
            <a:ext cx="548640" cy="64008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4"/>
          <p:cNvSpPr/>
          <p:nvPr/>
        </p:nvSpPr>
        <p:spPr>
          <a:xfrm>
            <a:off x="8902800" y="6309360"/>
            <a:ext cx="274320" cy="0"/>
          </a:xfrm>
          <a:prstGeom prst="line">
            <a:avLst/>
          </a:prstGeom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Line 5"/>
          <p:cNvSpPr/>
          <p:nvPr/>
        </p:nvSpPr>
        <p:spPr>
          <a:xfrm>
            <a:off x="5428080" y="2468880"/>
            <a:ext cx="457200" cy="0"/>
          </a:xfrm>
          <a:prstGeom prst="line">
            <a:avLst/>
          </a:prstGeom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6"/>
          <p:cNvSpPr/>
          <p:nvPr/>
        </p:nvSpPr>
        <p:spPr>
          <a:xfrm>
            <a:off x="5300640" y="1554480"/>
            <a:ext cx="274320" cy="64008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Line 7"/>
          <p:cNvSpPr/>
          <p:nvPr/>
        </p:nvSpPr>
        <p:spPr>
          <a:xfrm>
            <a:off x="5026320" y="1554480"/>
            <a:ext cx="822960" cy="0"/>
          </a:xfrm>
          <a:prstGeom prst="line">
            <a:avLst/>
          </a:prstGeom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Line 8"/>
          <p:cNvSpPr/>
          <p:nvPr/>
        </p:nvSpPr>
        <p:spPr>
          <a:xfrm flipV="1">
            <a:off x="5428080" y="2194560"/>
            <a:ext cx="0" cy="274320"/>
          </a:xfrm>
          <a:prstGeom prst="line">
            <a:avLst/>
          </a:prstGeom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9"/>
          <p:cNvSpPr/>
          <p:nvPr/>
        </p:nvSpPr>
        <p:spPr>
          <a:xfrm>
            <a:off x="5356080" y="1302480"/>
            <a:ext cx="146880" cy="274320"/>
          </a:xfrm>
          <a:prstGeom prst="rect">
            <a:avLst/>
          </a:prstGeom>
          <a:solidFill>
            <a:srgbClr val="ffd320">
              <a:alpha val="50000"/>
            </a:srgbClr>
          </a:solidFill>
          <a:ln w="7308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Line 10"/>
          <p:cNvSpPr/>
          <p:nvPr/>
        </p:nvSpPr>
        <p:spPr>
          <a:xfrm>
            <a:off x="5189760" y="1280160"/>
            <a:ext cx="457200" cy="0"/>
          </a:xfrm>
          <a:prstGeom prst="line">
            <a:avLst/>
          </a:prstGeom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Shape 11"/>
          <p:cNvSpPr txBox="1"/>
          <p:nvPr/>
        </p:nvSpPr>
        <p:spPr>
          <a:xfrm>
            <a:off x="5885280" y="1645920"/>
            <a:ext cx="17373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Comfortaa"/>
              </a:rPr>
              <a:t>100 ml syringe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" name="TextShape 12"/>
          <p:cNvSpPr txBox="1"/>
          <p:nvPr/>
        </p:nvSpPr>
        <p:spPr>
          <a:xfrm>
            <a:off x="7680960" y="6621480"/>
            <a:ext cx="17373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Comfortaa"/>
              </a:rPr>
              <a:t>Differential Manometer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2" name="TextShape 13"/>
          <p:cNvSpPr txBox="1"/>
          <p:nvPr/>
        </p:nvSpPr>
        <p:spPr>
          <a:xfrm>
            <a:off x="366120" y="1577880"/>
            <a:ext cx="4591080" cy="560340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400" spc="-1" strike="noStrike">
                <a:latin typeface="Comfortaa"/>
              </a:rPr>
              <a:t>The gas tightness test is performed as follows: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1.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100 ml of air</a:t>
            </a:r>
            <a:r>
              <a:rPr b="0" lang="en-US" sz="2000" spc="-1" strike="noStrike">
                <a:latin typeface="Comfortaa"/>
              </a:rPr>
              <a:t> are injected during each step up to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2 mbar</a:t>
            </a:r>
            <a:r>
              <a:rPr b="0" lang="en-US" sz="2000" spc="-1" strike="noStrike">
                <a:latin typeface="Comfortaa"/>
              </a:rPr>
              <a:t> of overpressure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2.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Volume vs Pressure curve</a:t>
            </a:r>
            <a:r>
              <a:rPr b="0" lang="en-US" sz="2000" spc="-1" strike="noStrike">
                <a:latin typeface="Comfortaa"/>
              </a:rPr>
              <a:t> is measured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3. the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chamber is closed</a:t>
            </a:r>
            <a:r>
              <a:rPr b="0" lang="en-US" sz="2000" spc="-1" strike="noStrike">
                <a:latin typeface="Comfortaa"/>
              </a:rPr>
              <a:t> and the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Pressure variation vs time</a:t>
            </a:r>
            <a:r>
              <a:rPr b="0" lang="en-US" sz="2000" spc="-1" strike="noStrike">
                <a:latin typeface="Comfortaa"/>
              </a:rPr>
              <a:t> is measured</a:t>
            </a:r>
            <a:endParaRPr b="0" lang="en-US" sz="2000" spc="-1" strike="noStrike">
              <a:latin typeface="Arial"/>
            </a:endParaRPr>
          </a:p>
          <a:p>
            <a:pPr algn="ctr"/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4.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corrections</a:t>
            </a:r>
            <a:r>
              <a:rPr b="0" lang="en-US" sz="2000" spc="-1" strike="noStrike">
                <a:latin typeface="Comfortaa"/>
              </a:rPr>
              <a:t> for volume variation due to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Temperature</a:t>
            </a:r>
            <a:r>
              <a:rPr b="0" lang="en-US" sz="2000" spc="-1" strike="noStrike">
                <a:latin typeface="Comfortaa"/>
              </a:rPr>
              <a:t> are applied</a:t>
            </a:r>
            <a:endParaRPr b="0" lang="en-US" sz="2000" spc="-1" strike="noStrike">
              <a:latin typeface="Arial"/>
            </a:endParaRPr>
          </a:p>
          <a:p>
            <a:pPr algn="ctr"/>
            <a:r>
              <a:rPr b="0" lang="en-US" sz="2000" spc="-1" strike="noStrike">
                <a:latin typeface="Comfortaa"/>
              </a:rPr>
              <a:t>5. the </a:t>
            </a:r>
            <a:r>
              <a:rPr b="1" lang="en-US" sz="2000" spc="-1" strike="noStrike">
                <a:solidFill>
                  <a:srgbClr val="ffd320"/>
                </a:solidFill>
                <a:latin typeface="Comfortaa"/>
              </a:rPr>
              <a:t>volume time derivative</a:t>
            </a:r>
            <a:r>
              <a:rPr b="0" lang="en-US" sz="2000" spc="-1" strike="noStrike">
                <a:latin typeface="Comfortaa"/>
              </a:rPr>
              <a:t> is the estimated leakage 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81160"/>
            <a:ext cx="9071640" cy="8161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Gas tightness tests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274320" y="1687320"/>
            <a:ext cx="9545040" cy="4987800"/>
          </a:xfrm>
          <a:prstGeom prst="rect">
            <a:avLst/>
          </a:prstGeom>
          <a:ln w="36720">
            <a:solidFill>
              <a:srgbClr val="ffd320"/>
            </a:solidFill>
            <a:round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29560" y="91440"/>
            <a:ext cx="9071640" cy="81612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200" spc="-1" strike="noStrike">
                <a:latin typeface="Comfortaa"/>
              </a:rPr>
              <a:t>Gas tightness tests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009440" y="1005840"/>
            <a:ext cx="8134560" cy="5203080"/>
          </a:xfrm>
          <a:prstGeom prst="rect">
            <a:avLst/>
          </a:prstGeom>
          <a:ln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365760" y="6180840"/>
            <a:ext cx="9144000" cy="1281240"/>
          </a:xfrm>
          <a:prstGeom prst="rect">
            <a:avLst/>
          </a:prstGeom>
          <a:noFill/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Extraction of the leakage flux: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Comfortaa"/>
              </a:rPr>
              <a:t>pressure decrease vs time exponential behaviour 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Comfortaa"/>
              </a:rPr>
              <a:t>allows to measure the chamber leakage at </a:t>
            </a:r>
            <a:r>
              <a:rPr b="0" lang="en-US" sz="2200" spc="-1" strike="noStrike">
                <a:latin typeface="Comfortaa"/>
                <a:ea typeface="Comfortaa"/>
              </a:rPr>
              <a:t>Δ</a:t>
            </a:r>
            <a:r>
              <a:rPr b="0" lang="en-US" sz="2200" spc="-1" strike="noStrike">
                <a:latin typeface="Comfortaa"/>
                <a:ea typeface="Comfortaa"/>
              </a:rPr>
              <a:t>P</a:t>
            </a:r>
            <a:r>
              <a:rPr b="0" lang="en-US" sz="2200" spc="-1" strike="noStrike">
                <a:latin typeface="Comfortaa"/>
                <a:ea typeface="Comfortaa"/>
              </a:rPr>
              <a:t>~</a:t>
            </a:r>
            <a:r>
              <a:rPr b="0" lang="en-US" sz="2200" spc="-1" strike="noStrike">
                <a:latin typeface="Comfortaa"/>
                <a:ea typeface="Comfortaa"/>
              </a:rPr>
              <a:t>1 mbar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Comfortaa"/>
                <a:ea typeface="Comfortaa"/>
              </a:rPr>
              <a:t>close to operating conditions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Application>LibreOffice/6.0.3.2$Linux_X86_64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2017-04-24T19:34:41Z</dcterms:created>
  <dc:creator/>
  <dc:description/>
  <dc:language>en-US</dc:language>
  <cp:lastModifiedBy/>
  <dcterms:modified xsi:type="dcterms:W3CDTF">2018-09-18T15:17:14Z</dcterms:modified>
  <cp:revision>130</cp:revision>
  <dc:subject/>
  <dc:title/>
</cp:coreProperties>
</file>