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8" r:id="rId8"/>
    <p:sldId id="264" r:id="rId9"/>
    <p:sldId id="265" r:id="rId10"/>
    <p:sldId id="266" r:id="rId11"/>
    <p:sldId id="267" r:id="rId12"/>
    <p:sldId id="269" r:id="rId13"/>
    <p:sldId id="276" r:id="rId14"/>
    <p:sldId id="277" r:id="rId15"/>
    <p:sldId id="282" r:id="rId16"/>
    <p:sldId id="281" r:id="rId17"/>
    <p:sldId id="278" r:id="rId18"/>
    <p:sldId id="279" r:id="rId19"/>
    <p:sldId id="280" r:id="rId20"/>
    <p:sldId id="271" r:id="rId2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922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694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46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0326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5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01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243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36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6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5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C28B5-D77C-4684-A2C7-3EBBD566A109}" type="datetimeFigureOut">
              <a:rPr lang="it-IT" smtClean="0"/>
              <a:t>12/09/2018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D4DDE-C874-4F43-8BF5-7C5DDEFF0B4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19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1124176"/>
            <a:ext cx="7272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Search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for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anomalous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EEE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events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during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the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multimessenger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</a:t>
            </a:r>
            <a:r>
              <a:rPr lang="it-IT" sz="2400" dirty="0" err="1" smtClean="0">
                <a:solidFill>
                  <a:schemeClr val="accent2"/>
                </a:solidFill>
                <a:latin typeface="Arial Black" pitchFamily="34" charset="0"/>
              </a:rPr>
              <a:t>observations</a:t>
            </a:r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 of Sept.22, 2017</a:t>
            </a:r>
          </a:p>
          <a:p>
            <a:r>
              <a:rPr lang="it-IT" sz="2400" dirty="0" smtClean="0">
                <a:solidFill>
                  <a:schemeClr val="accent2"/>
                </a:solidFill>
                <a:latin typeface="Arial Black" pitchFamily="34" charset="0"/>
              </a:rPr>
              <a:t>_____________________________</a:t>
            </a:r>
          </a:p>
          <a:p>
            <a:endParaRPr lang="it-IT" sz="2400" dirty="0">
              <a:solidFill>
                <a:schemeClr val="accent2"/>
              </a:solidFill>
              <a:latin typeface="Arial Black" pitchFamily="34" charset="0"/>
            </a:endParaRPr>
          </a:p>
          <a:p>
            <a:r>
              <a:rPr lang="it-IT" sz="20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F.Riggi</a:t>
            </a:r>
            <a:endParaRPr lang="it-IT" sz="20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EEE Meeting, </a:t>
            </a:r>
            <a:r>
              <a:rPr lang="it-IT" sz="20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Sept</a:t>
            </a:r>
            <a:r>
              <a:rPr lang="it-IT" sz="2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12th, 2018</a:t>
            </a:r>
            <a:endParaRPr lang="it-IT" sz="20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04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73576" y="1196752"/>
            <a:ext cx="813690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for 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and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For N=12, k=7  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for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792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actual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7-fold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~ 0.1 Hz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every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seconds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7 out of 12 EEE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running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a 5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so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surprise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responding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time!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Look for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larger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k-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?</a:t>
            </a: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813636" y="1484784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possibility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k-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case: N=12  k=12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1</a:t>
            </a:r>
          </a:p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                          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~ 2.4 10</a:t>
            </a:r>
            <a:r>
              <a:rPr lang="it-IT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-9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ggi\Documents\inprogress\Cosmici\GW-analysis\Spurious_rateN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23" y="1117968"/>
            <a:ext cx="7644650" cy="5191352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Look for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larger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k-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?</a:t>
            </a: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40770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70C0"/>
                </a:solidFill>
              </a:rPr>
              <a:t>Spurious</a:t>
            </a:r>
            <a:r>
              <a:rPr lang="it-IT" b="1" dirty="0" smtClean="0">
                <a:solidFill>
                  <a:srgbClr val="0070C0"/>
                </a:solidFill>
              </a:rPr>
              <a:t> rate for a </a:t>
            </a:r>
            <a:r>
              <a:rPr lang="it-IT" b="1" dirty="0" err="1" smtClean="0">
                <a:solidFill>
                  <a:srgbClr val="0070C0"/>
                </a:solidFill>
              </a:rPr>
              <a:t>specific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combination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58736" y="21235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Number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combinations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33743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Overall</a:t>
            </a:r>
            <a:r>
              <a:rPr lang="it-IT" b="1" dirty="0" smtClean="0"/>
              <a:t> </a:t>
            </a:r>
            <a:r>
              <a:rPr lang="it-IT" b="1" dirty="0" err="1" smtClean="0"/>
              <a:t>spurious</a:t>
            </a:r>
            <a:r>
              <a:rPr lang="it-IT" b="1" dirty="0" smtClean="0"/>
              <a:t> rate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4106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iggi\Documents\inprogress\Cosmici\GW-analysis\Spurious_rateN-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23" y="1117968"/>
            <a:ext cx="7644650" cy="5191352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Realistic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range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to reduce 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spurious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rate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407707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70C0"/>
                </a:solidFill>
              </a:rPr>
              <a:t>Spurious</a:t>
            </a:r>
            <a:r>
              <a:rPr lang="it-IT" b="1" dirty="0" smtClean="0">
                <a:solidFill>
                  <a:srgbClr val="0070C0"/>
                </a:solidFill>
              </a:rPr>
              <a:t> rate for a </a:t>
            </a:r>
            <a:r>
              <a:rPr lang="it-IT" b="1" dirty="0" err="1" smtClean="0">
                <a:solidFill>
                  <a:srgbClr val="0070C0"/>
                </a:solidFill>
              </a:rPr>
              <a:t>specific</a:t>
            </a:r>
            <a:r>
              <a:rPr lang="it-IT" b="1" dirty="0" smtClean="0">
                <a:solidFill>
                  <a:srgbClr val="0070C0"/>
                </a:solidFill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</a:rPr>
              <a:t>combination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458736" y="212356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Number</a:t>
            </a:r>
            <a:r>
              <a:rPr lang="it-IT" b="1" dirty="0" smtClean="0">
                <a:solidFill>
                  <a:srgbClr val="FF0000"/>
                </a:solidFill>
              </a:rPr>
              <a:t> of </a:t>
            </a:r>
            <a:r>
              <a:rPr lang="it-IT" b="1" dirty="0" err="1" smtClean="0">
                <a:solidFill>
                  <a:srgbClr val="FF0000"/>
                </a:solidFill>
              </a:rPr>
              <a:t>combinations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220072" y="337438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/>
              <a:t>Overall</a:t>
            </a:r>
            <a:r>
              <a:rPr lang="it-IT" b="1" dirty="0" smtClean="0"/>
              <a:t> </a:t>
            </a:r>
            <a:r>
              <a:rPr lang="it-IT" b="1" dirty="0" err="1" smtClean="0"/>
              <a:t>spurious</a:t>
            </a:r>
            <a:r>
              <a:rPr lang="it-IT" b="1" dirty="0" smtClean="0"/>
              <a:t> rate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5076056" y="1628800"/>
            <a:ext cx="2088232" cy="4176464"/>
          </a:xfrm>
          <a:prstGeom prst="rect">
            <a:avLst/>
          </a:prstGeom>
          <a:solidFill>
            <a:srgbClr val="92D05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399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Experimental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over the EEE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endParaRPr lang="it-IT" b="1" dirty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C:\Users\Riggi\Documents\inprogress\Cosmici\GW-analysis\Distribution_20swin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5997947" cy="407310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tangolo 4"/>
          <p:cNvSpPr/>
          <p:nvPr/>
        </p:nvSpPr>
        <p:spPr>
          <a:xfrm>
            <a:off x="611560" y="1196752"/>
            <a:ext cx="795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time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20 s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around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interest</a:t>
            </a:r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Scan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8000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(5-ms wide)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Experimental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over the EEE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endParaRPr lang="it-IT" b="1" dirty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C:\Users\Riggi\Documents\inprogress\Cosmici\GW-analysis\Distribution_20swin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92896"/>
            <a:ext cx="5997947" cy="407310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tangolo 3"/>
          <p:cNvSpPr/>
          <p:nvPr/>
        </p:nvSpPr>
        <p:spPr>
          <a:xfrm>
            <a:off x="5049808" y="1713290"/>
            <a:ext cx="408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ms-bins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8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60363" y="1343958"/>
            <a:ext cx="408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9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Connettore 2 5"/>
          <p:cNvCxnSpPr/>
          <p:nvPr/>
        </p:nvCxnSpPr>
        <p:spPr>
          <a:xfrm>
            <a:off x="899592" y="1713290"/>
            <a:ext cx="576064" cy="128366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956832" y="1794858"/>
            <a:ext cx="1152128" cy="1098996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H="1">
            <a:off x="5448390" y="2082622"/>
            <a:ext cx="563772" cy="12743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>
            <a:off x="5220072" y="2082622"/>
            <a:ext cx="662604" cy="12743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H="1">
            <a:off x="4160877" y="2082622"/>
            <a:ext cx="1569399" cy="12743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883256" y="1830274"/>
            <a:ext cx="576064" cy="1283662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4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Experimental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over the EEE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endParaRPr lang="it-IT" b="1" dirty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2050" name="Picture 2" descr="C:\Users\Riggi\Documents\inprogress\Cosmici\GW-analysis\Distribution_20swin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56311"/>
            <a:ext cx="5640338" cy="3830258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899592" y="1213008"/>
            <a:ext cx="6912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average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from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20-30 Hz (1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every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40-50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non-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negligible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chance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bin from a single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Count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belonging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92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Experimental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over the EEE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: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only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1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/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telescope</a:t>
            </a:r>
            <a:endParaRPr lang="it-IT" b="1" dirty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074" name="Picture 2" descr="C:\Users\Riggi\Documents\inprogress\Cosmici\GW-analysis\Distribution_20swindow_only_telesco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6" y="1196752"/>
            <a:ext cx="6256181" cy="4248467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tangolo 2"/>
          <p:cNvSpPr/>
          <p:nvPr/>
        </p:nvSpPr>
        <p:spPr>
          <a:xfrm>
            <a:off x="755576" y="5380672"/>
            <a:ext cx="78488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involving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     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2       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(0.32  </a:t>
            </a:r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involving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9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  :      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        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(0.01  </a:t>
            </a:r>
            <a:r>
              <a:rPr lang="it-IT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3703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Experimental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over the EEE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events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: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only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1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event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/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telescope</a:t>
            </a:r>
            <a:endParaRPr lang="it-IT" b="1" dirty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4098" name="Picture 2" descr="C:\Users\Riggi\Documents\inprogress\Cosmici\GW-analysis\Distribution_20swindow_only_telescopes_T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775" y="1171575"/>
            <a:ext cx="664845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4031940" y="587109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250 </a:t>
            </a:r>
            <a:r>
              <a:rPr lang="it-IT" b="1" dirty="0" err="1" smtClean="0">
                <a:solidFill>
                  <a:srgbClr val="FF0000"/>
                </a:solidFill>
              </a:rPr>
              <a:t>ms</a:t>
            </a:r>
            <a:endParaRPr lang="it-IT" b="1" dirty="0">
              <a:solidFill>
                <a:srgbClr val="FF0000"/>
              </a:solidFill>
            </a:endParaRPr>
          </a:p>
        </p:txBody>
      </p:sp>
      <p:cxnSp>
        <p:nvCxnSpPr>
          <p:cNvPr id="6" name="Connettore 2 5"/>
          <p:cNvCxnSpPr>
            <a:stCxn id="4" idx="3"/>
          </p:cNvCxnSpPr>
          <p:nvPr/>
        </p:nvCxnSpPr>
        <p:spPr>
          <a:xfrm>
            <a:off x="5112060" y="6055757"/>
            <a:ext cx="2124236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1907704" y="6045994"/>
            <a:ext cx="2124236" cy="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/>
          <p:cNvSpPr/>
          <p:nvPr/>
        </p:nvSpPr>
        <p:spPr>
          <a:xfrm>
            <a:off x="5112060" y="5445224"/>
            <a:ext cx="2124236" cy="241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376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When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to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for?</a:t>
            </a: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371570"/>
            <a:ext cx="734481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time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joint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searches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ravitational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transients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(GW), High Energy </a:t>
            </a:r>
            <a:r>
              <a:rPr lang="it-IT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eutrinos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(HEN) and Gamma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Ray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Burst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(GRB)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investigated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considering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duration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various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emission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mechanisms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it-IT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it-IT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B.Baret</a:t>
            </a:r>
            <a:r>
              <a:rPr lang="it-IT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et al., </a:t>
            </a:r>
            <a:r>
              <a:rPr lang="it-IT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Astroparticle</a:t>
            </a:r>
            <a:r>
              <a:rPr lang="it-IT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Physics</a:t>
            </a:r>
            <a:r>
              <a:rPr lang="it-IT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35</a:t>
            </a:r>
            <a:r>
              <a:rPr lang="it-IT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(2011)1)</a:t>
            </a:r>
          </a:p>
          <a:p>
            <a:endParaRPr lang="it-IT" dirty="0" smtClean="0">
              <a:solidFill>
                <a:schemeClr val="accent1"/>
              </a:solidFill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Results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from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these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HEN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GW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(-500 s , + 500 s)</a:t>
            </a: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GW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GRB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~  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HEN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it-IT" sz="2000" b="1" baseline="-25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GRB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=  (-350 s, + 150 s) </a:t>
            </a:r>
          </a:p>
          <a:p>
            <a:pPr algn="ctr"/>
            <a:endParaRPr lang="it-IT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extension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a large time </a:t>
            </a:r>
            <a:r>
              <a:rPr lang="it-IT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interval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it-IT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39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04664"/>
            <a:ext cx="849694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  <a:latin typeface="Calibri"/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Sept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 22, 2017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20:54:30,43 UTC time a high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(290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TeV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 neutrino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by the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IceCube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km</a:t>
            </a:r>
            <a:r>
              <a:rPr lang="it-IT" baseline="300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neutrino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Observatory</a:t>
            </a:r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important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since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the source of high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neutrinos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apart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from the SN1987a supernova)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still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unknown</a:t>
            </a:r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arrival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direction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consistent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with the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known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position of a </a:t>
            </a:r>
            <a:r>
              <a:rPr lang="el-G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blazar in an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state.</a:t>
            </a: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Blazar (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Blazing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Quasi Stellar Object) = sorgente molto energetica, associata ad un buco nero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supermassivo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al centro di una galassia ospitante</a:t>
            </a: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multiwavelength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observations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campaign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out just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after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Collaborations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(from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ground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and from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space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searching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for  </a:t>
            </a:r>
            <a:r>
              <a:rPr lang="el-G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rays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source.</a:t>
            </a: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result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an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association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high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neutrino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emission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with a blazar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emitting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γ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rays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found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suggesting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blazar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jets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be an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important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source of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very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high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energy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cosmic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rays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200" b="1" dirty="0" smtClean="0">
                <a:solidFill>
                  <a:srgbClr val="0070C0"/>
                </a:solidFill>
              </a:rPr>
              <a:t>The </a:t>
            </a:r>
            <a:r>
              <a:rPr lang="it-IT" sz="2200" b="1" dirty="0" err="1">
                <a:solidFill>
                  <a:srgbClr val="0070C0"/>
                </a:solidFill>
              </a:rPr>
              <a:t>IceCube</a:t>
            </a:r>
            <a:r>
              <a:rPr lang="it-IT" sz="2200" b="1" dirty="0">
                <a:solidFill>
                  <a:srgbClr val="0070C0"/>
                </a:solidFill>
              </a:rPr>
              <a:t> Collaboration et al., Science 361, 146 (2018) 13 </a:t>
            </a:r>
            <a:r>
              <a:rPr lang="it-IT" sz="2200" b="1" dirty="0" err="1">
                <a:solidFill>
                  <a:srgbClr val="0070C0"/>
                </a:solidFill>
              </a:rPr>
              <a:t>July</a:t>
            </a:r>
            <a:r>
              <a:rPr lang="it-IT" sz="2200" b="1" dirty="0">
                <a:solidFill>
                  <a:srgbClr val="0070C0"/>
                </a:solidFill>
              </a:rPr>
              <a:t> 2018</a:t>
            </a:r>
            <a:endParaRPr lang="it-IT" sz="2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Summary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67544" y="1268760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>
                <a:solidFill>
                  <a:schemeClr val="accent2"/>
                </a:solidFill>
                <a:latin typeface="Calibri"/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involving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EEE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a time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around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multi-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messenger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out</a:t>
            </a: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Data are in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agreement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with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statistical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expectations</a:t>
            </a:r>
            <a:endParaRPr lang="it-IT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larger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could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exploited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the future for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specific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class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>
                <a:solidFill>
                  <a:schemeClr val="accent2"/>
                </a:solidFill>
                <a:cs typeface="Calibri"/>
              </a:rPr>
              <a:t>● </a:t>
            </a:r>
            <a:r>
              <a:rPr lang="it-IT" dirty="0" smtClean="0">
                <a:solidFill>
                  <a:schemeClr val="accent2"/>
                </a:solidFill>
                <a:cs typeface="Calibri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cs typeface="Calibri"/>
              </a:rPr>
              <a:t>Search</a:t>
            </a:r>
            <a:r>
              <a:rPr lang="it-IT" dirty="0" smtClean="0">
                <a:solidFill>
                  <a:schemeClr val="accent2"/>
                </a:solidFill>
                <a:cs typeface="Calibri"/>
              </a:rPr>
              <a:t> for </a:t>
            </a:r>
            <a:r>
              <a:rPr lang="it-IT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ulti-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EEE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become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a new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point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interest</a:t>
            </a:r>
            <a:endParaRPr lang="it-IT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even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normal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taking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periods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it-IT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r>
              <a:rPr lang="it-IT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will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require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however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more sophisticated processing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tools</a:t>
            </a:r>
            <a:endParaRPr lang="it-IT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to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scan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periods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years</a:t>
            </a:r>
            <a:r>
              <a:rPr lang="it-IT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small time </a:t>
            </a:r>
            <a:r>
              <a:rPr lang="it-IT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windows</a:t>
            </a:r>
            <a:r>
              <a:rPr lang="it-IT" b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it-IT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it-IT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Freccia a destra 3"/>
          <p:cNvSpPr/>
          <p:nvPr/>
        </p:nvSpPr>
        <p:spPr>
          <a:xfrm>
            <a:off x="273576" y="4365104"/>
            <a:ext cx="62601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56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What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about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EEE?</a:t>
            </a: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259632" y="1371570"/>
            <a:ext cx="5832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First of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all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the EEE network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it-IT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first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survey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for EEE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on Sept.22, 2017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gave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18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potentially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day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more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careful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investigation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on the data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quality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properly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working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around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the time of the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reduced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12:</a:t>
            </a:r>
          </a:p>
          <a:p>
            <a:endParaRPr lang="it-IT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AREZ-01       BOLO-03         CATA-01         FRAS-02       GROS-01      GROS-02          PISA-01        SALE-01        SALE-02        TORI-01           TORI-03       TORI-04         </a:t>
            </a:r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What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to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search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for?</a:t>
            </a: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371570"/>
            <a:ext cx="734481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Considering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availability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diifferent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period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in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analysis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search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carried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out.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time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5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different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compatible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max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geometrical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distances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EEE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sites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time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(-</a:t>
            </a:r>
            <a:r>
              <a:rPr lang="it-IT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 s, + </a:t>
            </a:r>
            <a:r>
              <a:rPr lang="it-IT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 s) with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respect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the neutrino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event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IceCube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considered</a:t>
            </a:r>
            <a:r>
              <a:rPr lang="it-IT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moment (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later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discussion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point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sz="2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371570"/>
            <a:ext cx="77768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vents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interest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must be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always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compared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expectation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random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Assuming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roughly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same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individual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from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each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), for a N-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fold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by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N (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x ∆t 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N-1</a:t>
            </a:r>
            <a:endParaRPr lang="it-IT" sz="2000" b="1" baseline="30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Examples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it-IT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= 2     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2 R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∆t</a:t>
            </a:r>
          </a:p>
          <a:p>
            <a:r>
              <a:rPr lang="it-IT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N = 3     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~ 3 R</a:t>
            </a:r>
            <a:r>
              <a:rPr lang="it-IT" sz="2000" b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∆t</a:t>
            </a:r>
            <a:r>
              <a:rPr lang="it-IT" sz="2000" b="1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</a:t>
            </a:r>
          </a:p>
          <a:p>
            <a:endParaRPr lang="it-IT" sz="20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Assuming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N=2,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R_single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20 Hz, ∆t= 5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it-IT" sz="2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R_spurious</a:t>
            </a:r>
            <a:r>
              <a:rPr lang="it-IT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4 Hz</a:t>
            </a:r>
          </a:p>
          <a:p>
            <a:endParaRPr lang="it-IT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means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that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significance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associated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to 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simple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two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within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large time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window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it-IT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What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(i.e. large N)?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 descr="C:\Users\Riggi\Documents\inprogress\Cosmici\GW-analysis\Random_rate_N_telesco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1873"/>
            <a:ext cx="7848871" cy="533003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 descr="C:\Users\Riggi\Documents\inprogress\Cosmici\GW-analysis\Random_rate_N_telescop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1873"/>
            <a:ext cx="7848871" cy="5330035"/>
          </a:xfrm>
          <a:prstGeom prst="rect">
            <a:avLst/>
          </a:prstGeom>
          <a:noFill/>
          <a:ln w="6350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Connettore 2 3"/>
          <p:cNvCxnSpPr/>
          <p:nvPr/>
        </p:nvCxnSpPr>
        <p:spPr>
          <a:xfrm>
            <a:off x="4355976" y="2204864"/>
            <a:ext cx="0" cy="72008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4680011" y="2204864"/>
            <a:ext cx="28443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For </a:t>
            </a:r>
            <a:r>
              <a:rPr lang="it-IT" dirty="0" err="1" smtClean="0">
                <a:solidFill>
                  <a:srgbClr val="C00000"/>
                </a:solidFill>
              </a:rPr>
              <a:t>instance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observing</a:t>
            </a:r>
            <a:r>
              <a:rPr lang="it-IT" dirty="0" smtClean="0">
                <a:solidFill>
                  <a:srgbClr val="C00000"/>
                </a:solidFill>
              </a:rPr>
              <a:t> a </a:t>
            </a:r>
            <a:r>
              <a:rPr lang="it-IT" dirty="0" err="1" smtClean="0">
                <a:solidFill>
                  <a:srgbClr val="C00000"/>
                </a:solidFill>
              </a:rPr>
              <a:t>coincidence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between</a:t>
            </a:r>
            <a:r>
              <a:rPr lang="it-IT" dirty="0" smtClean="0">
                <a:solidFill>
                  <a:srgbClr val="C00000"/>
                </a:solidFill>
              </a:rPr>
              <a:t> 7 EEE </a:t>
            </a:r>
            <a:r>
              <a:rPr lang="it-IT" dirty="0" err="1" smtClean="0">
                <a:solidFill>
                  <a:srgbClr val="C00000"/>
                </a:solidFill>
              </a:rPr>
              <a:t>telescopes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is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  <a:r>
              <a:rPr lang="it-IT" dirty="0" err="1" smtClean="0">
                <a:solidFill>
                  <a:srgbClr val="C00000"/>
                </a:solidFill>
              </a:rPr>
              <a:t>significant</a:t>
            </a:r>
            <a:r>
              <a:rPr lang="it-IT" dirty="0" smtClean="0">
                <a:solidFill>
                  <a:srgbClr val="C00000"/>
                </a:solidFill>
              </a:rPr>
              <a:t>?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110758" y="3633724"/>
            <a:ext cx="224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</a:rPr>
              <a:t>The </a:t>
            </a:r>
            <a:r>
              <a:rPr lang="it-IT" dirty="0" err="1" smtClean="0">
                <a:solidFill>
                  <a:srgbClr val="C00000"/>
                </a:solidFill>
              </a:rPr>
              <a:t>spurious</a:t>
            </a:r>
            <a:r>
              <a:rPr lang="it-IT" dirty="0" smtClean="0">
                <a:solidFill>
                  <a:srgbClr val="C00000"/>
                </a:solidFill>
              </a:rPr>
              <a:t> rate </a:t>
            </a:r>
            <a:r>
              <a:rPr lang="it-IT" dirty="0" err="1" smtClean="0">
                <a:solidFill>
                  <a:srgbClr val="C00000"/>
                </a:solidFill>
              </a:rPr>
              <a:t>would</a:t>
            </a:r>
            <a:r>
              <a:rPr lang="it-IT" dirty="0" smtClean="0">
                <a:solidFill>
                  <a:srgbClr val="C00000"/>
                </a:solidFill>
              </a:rPr>
              <a:t> be ~ 10</a:t>
            </a:r>
            <a:r>
              <a:rPr lang="it-IT" baseline="30000" dirty="0" smtClean="0">
                <a:solidFill>
                  <a:srgbClr val="C00000"/>
                </a:solidFill>
              </a:rPr>
              <a:t>-4</a:t>
            </a:r>
            <a:r>
              <a:rPr lang="it-IT" dirty="0" smtClean="0">
                <a:solidFill>
                  <a:srgbClr val="C00000"/>
                </a:solidFill>
              </a:rPr>
              <a:t> Hz</a:t>
            </a:r>
            <a:endParaRPr lang="it-IT" dirty="0">
              <a:solidFill>
                <a:srgbClr val="C0000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 flipH="1">
            <a:off x="2627784" y="3429000"/>
            <a:ext cx="864096" cy="0"/>
          </a:xfrm>
          <a:prstGeom prst="straightConnector1">
            <a:avLst/>
          </a:prstGeom>
          <a:ln w="635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6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827584" y="137157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there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something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more to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consider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only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spurious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rate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really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10</a:t>
            </a:r>
            <a:r>
              <a:rPr lang="it-IT" baseline="30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Hz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But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have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12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7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(out of 12) can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build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it-IT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general, </a:t>
            </a:r>
            <a:r>
              <a:rPr lang="it-IT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ith N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telescopes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k-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fold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may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be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observed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084" y="4090350"/>
            <a:ext cx="5751364" cy="1137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73576" y="5557882"/>
            <a:ext cx="8330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instance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for k=2 , the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pairs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P = N x (N-1)/2</a:t>
            </a:r>
          </a:p>
          <a:p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If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 = 12 and k=2       P = (12 x 11)/2 = 66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2-fold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coincidences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64704" y="4428080"/>
            <a:ext cx="2457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it-IT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answer</a:t>
            </a:r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sz="24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it-IT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it-IT" sz="24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73576" y="40466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The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significance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of a N-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fold</a:t>
            </a:r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coincidence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Calibri"/>
            </a:endParaRPr>
          </a:p>
          <a:p>
            <a:r>
              <a:rPr lang="it-IT" b="1" dirty="0" smtClean="0">
                <a:solidFill>
                  <a:schemeClr val="accent2"/>
                </a:solidFill>
                <a:latin typeface="Arial Black" pitchFamily="34" charset="0"/>
                <a:cs typeface="Calibri"/>
              </a:rPr>
              <a:t>___________________________</a:t>
            </a:r>
            <a:endParaRPr lang="it-IT" b="1" dirty="0" smtClean="0">
              <a:solidFill>
                <a:schemeClr val="accent2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60848"/>
            <a:ext cx="7252592" cy="4664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633616" y="11967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 general, the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number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possible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k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elements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(for a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given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N)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with k, up to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its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limiting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value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k=N/2,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decreases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again</a:t>
            </a:r>
            <a:r>
              <a:rPr lang="it-IT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3100318"/>
            <a:ext cx="4588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 N=12 and k=7:  792 </a:t>
            </a:r>
            <a:r>
              <a:rPr lang="it-IT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combinations</a:t>
            </a:r>
            <a:r>
              <a:rPr lang="it-IT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it-IT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70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1220</Words>
  <Application>Microsoft Office PowerPoint</Application>
  <PresentationFormat>Presentazione su schermo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Riggi</dc:creator>
  <cp:lastModifiedBy>Riggi</cp:lastModifiedBy>
  <cp:revision>64</cp:revision>
  <dcterms:created xsi:type="dcterms:W3CDTF">2018-08-16T07:45:48Z</dcterms:created>
  <dcterms:modified xsi:type="dcterms:W3CDTF">2018-09-12T10:29:33Z</dcterms:modified>
</cp:coreProperties>
</file>