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8" r:id="rId4"/>
    <p:sldId id="267" r:id="rId5"/>
    <p:sldId id="268" r:id="rId6"/>
    <p:sldId id="282" r:id="rId7"/>
    <p:sldId id="259" r:id="rId8"/>
    <p:sldId id="265" r:id="rId9"/>
    <p:sldId id="260" r:id="rId10"/>
    <p:sldId id="283" r:id="rId11"/>
    <p:sldId id="261" r:id="rId12"/>
    <p:sldId id="262" r:id="rId13"/>
    <p:sldId id="263" r:id="rId14"/>
    <p:sldId id="264"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5691"/>
    <a:srgbClr val="FF3300"/>
    <a:srgbClr val="FF3100"/>
    <a:srgbClr val="F73200"/>
    <a:srgbClr val="255691"/>
    <a:srgbClr val="F74611"/>
    <a:srgbClr val="FFA901"/>
    <a:srgbClr val="B3B200"/>
    <a:srgbClr val="98ACC5"/>
    <a:srgbClr val="8FA4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29" d="100"/>
          <a:sy n="129" d="100"/>
        </p:scale>
        <p:origin x="77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480163-2A26-4835-998E-CB03D1BC9529}" type="datetimeFigureOut">
              <a:rPr lang="en-US" smtClean="0"/>
              <a:t>8/30/2018</a:t>
            </a:fld>
            <a:endParaRPr lang="en-US"/>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986E9A-AA0C-4398-90C5-DA806444B93D}" type="slidenum">
              <a:rPr lang="en-US" smtClean="0"/>
              <a:t>‹N›</a:t>
            </a:fld>
            <a:endParaRPr lang="en-US"/>
          </a:p>
        </p:txBody>
      </p:sp>
    </p:spTree>
    <p:extLst>
      <p:ext uri="{BB962C8B-B14F-4D97-AF65-F5344CB8AC3E}">
        <p14:creationId xmlns:p14="http://schemas.microsoft.com/office/powerpoint/2010/main" val="714519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87986E9A-AA0C-4398-90C5-DA806444B93D}" type="slidenum">
              <a:rPr lang="en-US" smtClean="0"/>
              <a:t>1</a:t>
            </a:fld>
            <a:endParaRPr lang="en-US"/>
          </a:p>
        </p:txBody>
      </p:sp>
    </p:spTree>
    <p:extLst>
      <p:ext uri="{BB962C8B-B14F-4D97-AF65-F5344CB8AC3E}">
        <p14:creationId xmlns:p14="http://schemas.microsoft.com/office/powerpoint/2010/main" val="1657282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4500"/>
            </a:lvl1pPr>
          </a:lstStyle>
          <a:p>
            <a:r>
              <a:rPr lang="it-IT" smtClean="0"/>
              <a:t>Fare clic per modificare lo stile del titolo</a:t>
            </a:r>
            <a:endParaRPr lang="en-US"/>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593F85C7-474E-4F43-B23B-DAF327DAE23F}" type="datetime1">
              <a:rPr lang="en-US" smtClean="0"/>
              <a:t>9/3/2018</a:t>
            </a:fld>
            <a:endParaRPr lang="en-US"/>
          </a:p>
        </p:txBody>
      </p:sp>
      <p:sp>
        <p:nvSpPr>
          <p:cNvPr id="5" name="Segnaposto piè di pagina 4"/>
          <p:cNvSpPr>
            <a:spLocks noGrp="1"/>
          </p:cNvSpPr>
          <p:nvPr>
            <p:ph type="ftr" sz="quarter" idx="11"/>
          </p:nvPr>
        </p:nvSpPr>
        <p:spPr/>
        <p:txBody>
          <a:bodyPr/>
          <a:lstStyle/>
          <a:p>
            <a:r>
              <a:rPr lang="en-US" smtClean="0"/>
              <a:t>EEE meeting - 05/09/2018</a:t>
            </a:r>
            <a:endParaRPr lang="en-US"/>
          </a:p>
        </p:txBody>
      </p:sp>
      <p:sp>
        <p:nvSpPr>
          <p:cNvPr id="6" name="Segnaposto numero diapositiva 5"/>
          <p:cNvSpPr>
            <a:spLocks noGrp="1"/>
          </p:cNvSpPr>
          <p:nvPr>
            <p:ph type="sldNum" sz="quarter" idx="12"/>
          </p:nvPr>
        </p:nvSpPr>
        <p:spPr/>
        <p:txBody>
          <a:bodyPr/>
          <a:lstStyle/>
          <a:p>
            <a:fld id="{FC3651F7-23B1-44A2-8278-B2A1BD9CCCDD}" type="slidenum">
              <a:rPr lang="en-US" smtClean="0"/>
              <a:t>‹N›</a:t>
            </a:fld>
            <a:endParaRPr lang="en-US"/>
          </a:p>
        </p:txBody>
      </p:sp>
    </p:spTree>
    <p:extLst>
      <p:ext uri="{BB962C8B-B14F-4D97-AF65-F5344CB8AC3E}">
        <p14:creationId xmlns:p14="http://schemas.microsoft.com/office/powerpoint/2010/main" val="1284272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C7430A4A-0D9B-437F-85BC-B18B558B9D77}" type="datetime1">
              <a:rPr lang="en-US" smtClean="0"/>
              <a:t>9/3/2018</a:t>
            </a:fld>
            <a:endParaRPr lang="en-US"/>
          </a:p>
        </p:txBody>
      </p:sp>
      <p:sp>
        <p:nvSpPr>
          <p:cNvPr id="5" name="Segnaposto piè di pagina 4"/>
          <p:cNvSpPr>
            <a:spLocks noGrp="1"/>
          </p:cNvSpPr>
          <p:nvPr>
            <p:ph type="ftr" sz="quarter" idx="11"/>
          </p:nvPr>
        </p:nvSpPr>
        <p:spPr/>
        <p:txBody>
          <a:bodyPr/>
          <a:lstStyle/>
          <a:p>
            <a:r>
              <a:rPr lang="en-US" smtClean="0"/>
              <a:t>EEE meeting - 05/09/2018</a:t>
            </a:r>
            <a:endParaRPr lang="en-US"/>
          </a:p>
        </p:txBody>
      </p:sp>
      <p:sp>
        <p:nvSpPr>
          <p:cNvPr id="6" name="Segnaposto numero diapositiva 5"/>
          <p:cNvSpPr>
            <a:spLocks noGrp="1"/>
          </p:cNvSpPr>
          <p:nvPr>
            <p:ph type="sldNum" sz="quarter" idx="12"/>
          </p:nvPr>
        </p:nvSpPr>
        <p:spPr/>
        <p:txBody>
          <a:bodyPr/>
          <a:lstStyle/>
          <a:p>
            <a:fld id="{FC3651F7-23B1-44A2-8278-B2A1BD9CCCDD}" type="slidenum">
              <a:rPr lang="en-US" smtClean="0"/>
              <a:t>‹N›</a:t>
            </a:fld>
            <a:endParaRPr lang="en-US"/>
          </a:p>
        </p:txBody>
      </p:sp>
    </p:spTree>
    <p:extLst>
      <p:ext uri="{BB962C8B-B14F-4D97-AF65-F5344CB8AC3E}">
        <p14:creationId xmlns:p14="http://schemas.microsoft.com/office/powerpoint/2010/main" val="3346462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4907757" y="365125"/>
            <a:ext cx="1478756" cy="5811838"/>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71488" y="365125"/>
            <a:ext cx="4321969"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B361D99C-8077-40FE-9F64-4B9F9DFCCDD4}" type="datetime1">
              <a:rPr lang="en-US" smtClean="0"/>
              <a:t>9/3/2018</a:t>
            </a:fld>
            <a:endParaRPr lang="en-US"/>
          </a:p>
        </p:txBody>
      </p:sp>
      <p:sp>
        <p:nvSpPr>
          <p:cNvPr id="5" name="Segnaposto piè di pagina 4"/>
          <p:cNvSpPr>
            <a:spLocks noGrp="1"/>
          </p:cNvSpPr>
          <p:nvPr>
            <p:ph type="ftr" sz="quarter" idx="11"/>
          </p:nvPr>
        </p:nvSpPr>
        <p:spPr/>
        <p:txBody>
          <a:bodyPr/>
          <a:lstStyle/>
          <a:p>
            <a:r>
              <a:rPr lang="en-US" smtClean="0"/>
              <a:t>EEE meeting - 05/09/2018</a:t>
            </a:r>
            <a:endParaRPr lang="en-US"/>
          </a:p>
        </p:txBody>
      </p:sp>
      <p:sp>
        <p:nvSpPr>
          <p:cNvPr id="6" name="Segnaposto numero diapositiva 5"/>
          <p:cNvSpPr>
            <a:spLocks noGrp="1"/>
          </p:cNvSpPr>
          <p:nvPr>
            <p:ph type="sldNum" sz="quarter" idx="12"/>
          </p:nvPr>
        </p:nvSpPr>
        <p:spPr/>
        <p:txBody>
          <a:bodyPr/>
          <a:lstStyle/>
          <a:p>
            <a:fld id="{FC3651F7-23B1-44A2-8278-B2A1BD9CCCDD}" type="slidenum">
              <a:rPr lang="en-US" smtClean="0"/>
              <a:t>‹N›</a:t>
            </a:fld>
            <a:endParaRPr lang="en-US"/>
          </a:p>
        </p:txBody>
      </p:sp>
    </p:spTree>
    <p:extLst>
      <p:ext uri="{BB962C8B-B14F-4D97-AF65-F5344CB8AC3E}">
        <p14:creationId xmlns:p14="http://schemas.microsoft.com/office/powerpoint/2010/main" val="1843252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37086233-195C-4426-AE04-AB7541860C3E}" type="datetime1">
              <a:rPr lang="en-US" smtClean="0"/>
              <a:t>9/3/2018</a:t>
            </a:fld>
            <a:endParaRPr lang="en-US"/>
          </a:p>
        </p:txBody>
      </p:sp>
      <p:sp>
        <p:nvSpPr>
          <p:cNvPr id="5" name="Segnaposto piè di pagina 4"/>
          <p:cNvSpPr>
            <a:spLocks noGrp="1"/>
          </p:cNvSpPr>
          <p:nvPr>
            <p:ph type="ftr" sz="quarter" idx="11"/>
          </p:nvPr>
        </p:nvSpPr>
        <p:spPr/>
        <p:txBody>
          <a:bodyPr/>
          <a:lstStyle/>
          <a:p>
            <a:r>
              <a:rPr lang="en-US" smtClean="0"/>
              <a:t>EEE meeting - 05/09/2018</a:t>
            </a:r>
            <a:endParaRPr lang="en-US"/>
          </a:p>
        </p:txBody>
      </p:sp>
      <p:sp>
        <p:nvSpPr>
          <p:cNvPr id="6" name="Segnaposto numero diapositiva 5"/>
          <p:cNvSpPr>
            <a:spLocks noGrp="1"/>
          </p:cNvSpPr>
          <p:nvPr>
            <p:ph type="sldNum" sz="quarter" idx="12"/>
          </p:nvPr>
        </p:nvSpPr>
        <p:spPr/>
        <p:txBody>
          <a:bodyPr/>
          <a:lstStyle/>
          <a:p>
            <a:fld id="{FC3651F7-23B1-44A2-8278-B2A1BD9CCCDD}" type="slidenum">
              <a:rPr lang="en-US" smtClean="0"/>
              <a:t>‹N›</a:t>
            </a:fld>
            <a:endParaRPr lang="en-US"/>
          </a:p>
        </p:txBody>
      </p:sp>
    </p:spTree>
    <p:extLst>
      <p:ext uri="{BB962C8B-B14F-4D97-AF65-F5344CB8AC3E}">
        <p14:creationId xmlns:p14="http://schemas.microsoft.com/office/powerpoint/2010/main" val="368566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9"/>
            <a:ext cx="7886700" cy="2852737"/>
          </a:xfrm>
        </p:spPr>
        <p:txBody>
          <a:bodyPr anchor="b"/>
          <a:lstStyle>
            <a:lvl1pPr>
              <a:defRPr sz="4500"/>
            </a:lvl1pPr>
          </a:lstStyle>
          <a:p>
            <a:r>
              <a:rPr lang="it-IT" smtClean="0"/>
              <a:t>Fare clic per modificare lo stile del titolo</a:t>
            </a:r>
            <a:endParaRPr lang="en-US"/>
          </a:p>
        </p:txBody>
      </p:sp>
      <p:sp>
        <p:nvSpPr>
          <p:cNvPr id="3" name="Segnaposto tes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37DAA64C-2F8B-4739-ABC9-4C4DC26E7177}" type="datetime1">
              <a:rPr lang="en-US" smtClean="0"/>
              <a:t>9/3/2018</a:t>
            </a:fld>
            <a:endParaRPr lang="en-US"/>
          </a:p>
        </p:txBody>
      </p:sp>
      <p:sp>
        <p:nvSpPr>
          <p:cNvPr id="5" name="Segnaposto piè di pagina 4"/>
          <p:cNvSpPr>
            <a:spLocks noGrp="1"/>
          </p:cNvSpPr>
          <p:nvPr>
            <p:ph type="ftr" sz="quarter" idx="11"/>
          </p:nvPr>
        </p:nvSpPr>
        <p:spPr/>
        <p:txBody>
          <a:bodyPr/>
          <a:lstStyle/>
          <a:p>
            <a:r>
              <a:rPr lang="en-US" smtClean="0"/>
              <a:t>EEE meeting - 05/09/2018</a:t>
            </a:r>
            <a:endParaRPr lang="en-US"/>
          </a:p>
        </p:txBody>
      </p:sp>
      <p:sp>
        <p:nvSpPr>
          <p:cNvPr id="6" name="Segnaposto numero diapositiva 5"/>
          <p:cNvSpPr>
            <a:spLocks noGrp="1"/>
          </p:cNvSpPr>
          <p:nvPr>
            <p:ph type="sldNum" sz="quarter" idx="12"/>
          </p:nvPr>
        </p:nvSpPr>
        <p:spPr/>
        <p:txBody>
          <a:bodyPr/>
          <a:lstStyle/>
          <a:p>
            <a:fld id="{FC3651F7-23B1-44A2-8278-B2A1BD9CCCDD}" type="slidenum">
              <a:rPr lang="en-US" smtClean="0"/>
              <a:t>‹N›</a:t>
            </a:fld>
            <a:endParaRPr lang="en-US"/>
          </a:p>
        </p:txBody>
      </p:sp>
    </p:spTree>
    <p:extLst>
      <p:ext uri="{BB962C8B-B14F-4D97-AF65-F5344CB8AC3E}">
        <p14:creationId xmlns:p14="http://schemas.microsoft.com/office/powerpoint/2010/main" val="2665209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71487" y="1825625"/>
            <a:ext cx="2900363"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3486150" y="1825625"/>
            <a:ext cx="2900363"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C5A9C792-BFA2-41B9-B446-B78456263E6E}" type="datetime1">
              <a:rPr lang="en-US" smtClean="0"/>
              <a:t>9/3/2018</a:t>
            </a:fld>
            <a:endParaRPr lang="en-US"/>
          </a:p>
        </p:txBody>
      </p:sp>
      <p:sp>
        <p:nvSpPr>
          <p:cNvPr id="6" name="Segnaposto piè di pagina 5"/>
          <p:cNvSpPr>
            <a:spLocks noGrp="1"/>
          </p:cNvSpPr>
          <p:nvPr>
            <p:ph type="ftr" sz="quarter" idx="11"/>
          </p:nvPr>
        </p:nvSpPr>
        <p:spPr/>
        <p:txBody>
          <a:bodyPr/>
          <a:lstStyle/>
          <a:p>
            <a:r>
              <a:rPr lang="en-US" smtClean="0"/>
              <a:t>EEE meeting - 05/09/2018</a:t>
            </a:r>
            <a:endParaRPr lang="en-US"/>
          </a:p>
        </p:txBody>
      </p:sp>
      <p:sp>
        <p:nvSpPr>
          <p:cNvPr id="7" name="Segnaposto numero diapositiva 6"/>
          <p:cNvSpPr>
            <a:spLocks noGrp="1"/>
          </p:cNvSpPr>
          <p:nvPr>
            <p:ph type="sldNum" sz="quarter" idx="12"/>
          </p:nvPr>
        </p:nvSpPr>
        <p:spPr/>
        <p:txBody>
          <a:bodyPr/>
          <a:lstStyle/>
          <a:p>
            <a:fld id="{FC3651F7-23B1-44A2-8278-B2A1BD9CCCDD}" type="slidenum">
              <a:rPr lang="en-US" smtClean="0"/>
              <a:t>‹N›</a:t>
            </a:fld>
            <a:endParaRPr lang="en-US"/>
          </a:p>
        </p:txBody>
      </p:sp>
    </p:spTree>
    <p:extLst>
      <p:ext uri="{BB962C8B-B14F-4D97-AF65-F5344CB8AC3E}">
        <p14:creationId xmlns:p14="http://schemas.microsoft.com/office/powerpoint/2010/main" val="3901969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29841" y="365126"/>
            <a:ext cx="7886700" cy="1325563"/>
          </a:xfrm>
        </p:spPr>
        <p:txBody>
          <a:bodyPr/>
          <a:lstStyle/>
          <a:p>
            <a:r>
              <a:rPr lang="it-IT" smtClean="0"/>
              <a:t>Fare clic per modificare lo stile del titolo</a:t>
            </a:r>
            <a:endParaRPr lang="en-US"/>
          </a:p>
        </p:txBody>
      </p:sp>
      <p:sp>
        <p:nvSpPr>
          <p:cNvPr id="3" name="Segnaposto tes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29842" y="2505075"/>
            <a:ext cx="3868340"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391"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39049286-7430-4579-B5F4-8C27669EEAF5}" type="datetime1">
              <a:rPr lang="en-US" smtClean="0"/>
              <a:t>9/3/2018</a:t>
            </a:fld>
            <a:endParaRPr lang="en-US"/>
          </a:p>
        </p:txBody>
      </p:sp>
      <p:sp>
        <p:nvSpPr>
          <p:cNvPr id="8" name="Segnaposto piè di pagina 7"/>
          <p:cNvSpPr>
            <a:spLocks noGrp="1"/>
          </p:cNvSpPr>
          <p:nvPr>
            <p:ph type="ftr" sz="quarter" idx="11"/>
          </p:nvPr>
        </p:nvSpPr>
        <p:spPr/>
        <p:txBody>
          <a:bodyPr/>
          <a:lstStyle/>
          <a:p>
            <a:r>
              <a:rPr lang="en-US" smtClean="0"/>
              <a:t>EEE meeting - 05/09/2018</a:t>
            </a:r>
            <a:endParaRPr lang="en-US"/>
          </a:p>
        </p:txBody>
      </p:sp>
      <p:sp>
        <p:nvSpPr>
          <p:cNvPr id="9" name="Segnaposto numero diapositiva 8"/>
          <p:cNvSpPr>
            <a:spLocks noGrp="1"/>
          </p:cNvSpPr>
          <p:nvPr>
            <p:ph type="sldNum" sz="quarter" idx="12"/>
          </p:nvPr>
        </p:nvSpPr>
        <p:spPr/>
        <p:txBody>
          <a:bodyPr/>
          <a:lstStyle/>
          <a:p>
            <a:fld id="{FC3651F7-23B1-44A2-8278-B2A1BD9CCCDD}" type="slidenum">
              <a:rPr lang="en-US" smtClean="0"/>
              <a:t>‹N›</a:t>
            </a:fld>
            <a:endParaRPr lang="en-US"/>
          </a:p>
        </p:txBody>
      </p:sp>
    </p:spTree>
    <p:extLst>
      <p:ext uri="{BB962C8B-B14F-4D97-AF65-F5344CB8AC3E}">
        <p14:creationId xmlns:p14="http://schemas.microsoft.com/office/powerpoint/2010/main" val="685664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B0E526D2-97C5-442F-999D-413F4FC554D6}" type="datetime1">
              <a:rPr lang="en-US" smtClean="0"/>
              <a:t>9/3/2018</a:t>
            </a:fld>
            <a:endParaRPr lang="en-US"/>
          </a:p>
        </p:txBody>
      </p:sp>
      <p:sp>
        <p:nvSpPr>
          <p:cNvPr id="4" name="Segnaposto piè di pagina 3"/>
          <p:cNvSpPr>
            <a:spLocks noGrp="1"/>
          </p:cNvSpPr>
          <p:nvPr>
            <p:ph type="ftr" sz="quarter" idx="11"/>
          </p:nvPr>
        </p:nvSpPr>
        <p:spPr/>
        <p:txBody>
          <a:bodyPr/>
          <a:lstStyle/>
          <a:p>
            <a:r>
              <a:rPr lang="en-US" smtClean="0"/>
              <a:t>EEE meeting - 05/09/2018</a:t>
            </a:r>
            <a:endParaRPr lang="en-US"/>
          </a:p>
        </p:txBody>
      </p:sp>
      <p:sp>
        <p:nvSpPr>
          <p:cNvPr id="5" name="Segnaposto numero diapositiva 4"/>
          <p:cNvSpPr>
            <a:spLocks noGrp="1"/>
          </p:cNvSpPr>
          <p:nvPr>
            <p:ph type="sldNum" sz="quarter" idx="12"/>
          </p:nvPr>
        </p:nvSpPr>
        <p:spPr/>
        <p:txBody>
          <a:bodyPr/>
          <a:lstStyle/>
          <a:p>
            <a:fld id="{FC3651F7-23B1-44A2-8278-B2A1BD9CCCDD}" type="slidenum">
              <a:rPr lang="en-US" smtClean="0"/>
              <a:t>‹N›</a:t>
            </a:fld>
            <a:endParaRPr lang="en-US"/>
          </a:p>
        </p:txBody>
      </p:sp>
    </p:spTree>
    <p:extLst>
      <p:ext uri="{BB962C8B-B14F-4D97-AF65-F5344CB8AC3E}">
        <p14:creationId xmlns:p14="http://schemas.microsoft.com/office/powerpoint/2010/main" val="573949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577834F-0A28-4131-91BD-0488B9724BB3}" type="datetime1">
              <a:rPr lang="en-US" smtClean="0"/>
              <a:t>9/3/2018</a:t>
            </a:fld>
            <a:endParaRPr lang="en-US"/>
          </a:p>
        </p:txBody>
      </p:sp>
      <p:sp>
        <p:nvSpPr>
          <p:cNvPr id="3" name="Segnaposto piè di pagina 2"/>
          <p:cNvSpPr>
            <a:spLocks noGrp="1"/>
          </p:cNvSpPr>
          <p:nvPr>
            <p:ph type="ftr" sz="quarter" idx="11"/>
          </p:nvPr>
        </p:nvSpPr>
        <p:spPr/>
        <p:txBody>
          <a:bodyPr/>
          <a:lstStyle/>
          <a:p>
            <a:r>
              <a:rPr lang="en-US" smtClean="0"/>
              <a:t>EEE meeting - 05/09/2018</a:t>
            </a:r>
            <a:endParaRPr lang="en-US"/>
          </a:p>
        </p:txBody>
      </p:sp>
      <p:sp>
        <p:nvSpPr>
          <p:cNvPr id="4" name="Segnaposto numero diapositiva 3"/>
          <p:cNvSpPr>
            <a:spLocks noGrp="1"/>
          </p:cNvSpPr>
          <p:nvPr>
            <p:ph type="sldNum" sz="quarter" idx="12"/>
          </p:nvPr>
        </p:nvSpPr>
        <p:spPr/>
        <p:txBody>
          <a:bodyPr/>
          <a:lstStyle/>
          <a:p>
            <a:fld id="{FC3651F7-23B1-44A2-8278-B2A1BD9CCCDD}" type="slidenum">
              <a:rPr lang="en-US" smtClean="0"/>
              <a:t>‹N›</a:t>
            </a:fld>
            <a:endParaRPr lang="en-US"/>
          </a:p>
        </p:txBody>
      </p:sp>
    </p:spTree>
    <p:extLst>
      <p:ext uri="{BB962C8B-B14F-4D97-AF65-F5344CB8AC3E}">
        <p14:creationId xmlns:p14="http://schemas.microsoft.com/office/powerpoint/2010/main" val="600736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2400"/>
            </a:lvl1pPr>
          </a:lstStyle>
          <a:p>
            <a:r>
              <a:rPr lang="it-IT" smtClean="0"/>
              <a:t>Fare clic per modificare lo stile del titolo</a:t>
            </a:r>
            <a:endParaRPr lang="en-US"/>
          </a:p>
        </p:txBody>
      </p:sp>
      <p:sp>
        <p:nvSpPr>
          <p:cNvPr id="3" name="Segnaposto contenut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96FE0A27-4CDE-419E-831F-02F22F36C1CD}" type="datetime1">
              <a:rPr lang="en-US" smtClean="0"/>
              <a:t>9/3/2018</a:t>
            </a:fld>
            <a:endParaRPr lang="en-US"/>
          </a:p>
        </p:txBody>
      </p:sp>
      <p:sp>
        <p:nvSpPr>
          <p:cNvPr id="6" name="Segnaposto piè di pagina 5"/>
          <p:cNvSpPr>
            <a:spLocks noGrp="1"/>
          </p:cNvSpPr>
          <p:nvPr>
            <p:ph type="ftr" sz="quarter" idx="11"/>
          </p:nvPr>
        </p:nvSpPr>
        <p:spPr/>
        <p:txBody>
          <a:bodyPr/>
          <a:lstStyle/>
          <a:p>
            <a:r>
              <a:rPr lang="en-US" smtClean="0"/>
              <a:t>EEE meeting - 05/09/2018</a:t>
            </a:r>
            <a:endParaRPr lang="en-US"/>
          </a:p>
        </p:txBody>
      </p:sp>
      <p:sp>
        <p:nvSpPr>
          <p:cNvPr id="7" name="Segnaposto numero diapositiva 6"/>
          <p:cNvSpPr>
            <a:spLocks noGrp="1"/>
          </p:cNvSpPr>
          <p:nvPr>
            <p:ph type="sldNum" sz="quarter" idx="12"/>
          </p:nvPr>
        </p:nvSpPr>
        <p:spPr/>
        <p:txBody>
          <a:bodyPr/>
          <a:lstStyle/>
          <a:p>
            <a:fld id="{FC3651F7-23B1-44A2-8278-B2A1BD9CCCDD}" type="slidenum">
              <a:rPr lang="en-US" smtClean="0"/>
              <a:t>‹N›</a:t>
            </a:fld>
            <a:endParaRPr lang="en-US"/>
          </a:p>
        </p:txBody>
      </p:sp>
    </p:spTree>
    <p:extLst>
      <p:ext uri="{BB962C8B-B14F-4D97-AF65-F5344CB8AC3E}">
        <p14:creationId xmlns:p14="http://schemas.microsoft.com/office/powerpoint/2010/main" val="773290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2400"/>
            </a:lvl1pPr>
          </a:lstStyle>
          <a:p>
            <a:r>
              <a:rPr lang="it-IT" smtClean="0"/>
              <a:t>Fare clic per modificare lo stile del titolo</a:t>
            </a:r>
            <a:endParaRPr lang="en-US"/>
          </a:p>
        </p:txBody>
      </p:sp>
      <p:sp>
        <p:nvSpPr>
          <p:cNvPr id="3" name="Segnaposto immagin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4198728-5971-4887-9B03-93EBAD4BC080}" type="datetime1">
              <a:rPr lang="en-US" smtClean="0"/>
              <a:t>9/3/2018</a:t>
            </a:fld>
            <a:endParaRPr lang="en-US"/>
          </a:p>
        </p:txBody>
      </p:sp>
      <p:sp>
        <p:nvSpPr>
          <p:cNvPr id="6" name="Segnaposto piè di pagina 5"/>
          <p:cNvSpPr>
            <a:spLocks noGrp="1"/>
          </p:cNvSpPr>
          <p:nvPr>
            <p:ph type="ftr" sz="quarter" idx="11"/>
          </p:nvPr>
        </p:nvSpPr>
        <p:spPr/>
        <p:txBody>
          <a:bodyPr/>
          <a:lstStyle/>
          <a:p>
            <a:r>
              <a:rPr lang="en-US" smtClean="0"/>
              <a:t>EEE meeting - 05/09/2018</a:t>
            </a:r>
            <a:endParaRPr lang="en-US"/>
          </a:p>
        </p:txBody>
      </p:sp>
      <p:sp>
        <p:nvSpPr>
          <p:cNvPr id="7" name="Segnaposto numero diapositiva 6"/>
          <p:cNvSpPr>
            <a:spLocks noGrp="1"/>
          </p:cNvSpPr>
          <p:nvPr>
            <p:ph type="sldNum" sz="quarter" idx="12"/>
          </p:nvPr>
        </p:nvSpPr>
        <p:spPr/>
        <p:txBody>
          <a:bodyPr/>
          <a:lstStyle/>
          <a:p>
            <a:fld id="{FC3651F7-23B1-44A2-8278-B2A1BD9CCCDD}" type="slidenum">
              <a:rPr lang="en-US" smtClean="0"/>
              <a:t>‹N›</a:t>
            </a:fld>
            <a:endParaRPr lang="en-US"/>
          </a:p>
        </p:txBody>
      </p:sp>
    </p:spTree>
    <p:extLst>
      <p:ext uri="{BB962C8B-B14F-4D97-AF65-F5344CB8AC3E}">
        <p14:creationId xmlns:p14="http://schemas.microsoft.com/office/powerpoint/2010/main" val="1083580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1CE1DAF-1716-4A04-9EB6-29DCD338136F}" type="datetime1">
              <a:rPr lang="en-US" smtClean="0"/>
              <a:t>9/3/2018</a:t>
            </a:fld>
            <a:endParaRPr lang="en-US"/>
          </a:p>
        </p:txBody>
      </p:sp>
      <p:sp>
        <p:nvSpPr>
          <p:cNvPr id="5" name="Segnaposto piè di pa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t>EEE meeting - 05/09/2018</a:t>
            </a:r>
            <a:endParaRPr lang="en-US"/>
          </a:p>
        </p:txBody>
      </p:sp>
      <p:sp>
        <p:nvSpPr>
          <p:cNvPr id="6" name="Segnaposto numero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C3651F7-23B1-44A2-8278-B2A1BD9CCCDD}" type="slidenum">
              <a:rPr lang="en-US" smtClean="0"/>
              <a:t>‹N›</a:t>
            </a:fld>
            <a:endParaRPr lang="en-US"/>
          </a:p>
        </p:txBody>
      </p:sp>
    </p:spTree>
    <p:extLst>
      <p:ext uri="{BB962C8B-B14F-4D97-AF65-F5344CB8AC3E}">
        <p14:creationId xmlns:p14="http://schemas.microsoft.com/office/powerpoint/2010/main" val="2662410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2.xml"/><Relationship Id="rId7" Type="http://schemas.openxmlformats.org/officeDocument/2006/relationships/image" Target="../media/image11.png"/><Relationship Id="rId12" Type="http://schemas.openxmlformats.org/officeDocument/2006/relationships/image" Target="../media/image16.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wmf"/><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p:cNvGrpSpPr/>
          <p:nvPr/>
        </p:nvGrpSpPr>
        <p:grpSpPr>
          <a:xfrm>
            <a:off x="0" y="0"/>
            <a:ext cx="9144001" cy="6872868"/>
            <a:chOff x="-3" y="0"/>
            <a:chExt cx="9144001" cy="6872868"/>
          </a:xfrm>
        </p:grpSpPr>
        <p:pic>
          <p:nvPicPr>
            <p:cNvPr id="15"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t="771" b="98498"/>
            <a:stretch/>
          </p:blipFill>
          <p:spPr bwMode="auto">
            <a:xfrm flipH="1">
              <a:off x="-3" y="0"/>
              <a:ext cx="9143999" cy="1639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t="771" b="15009"/>
            <a:stretch/>
          </p:blipFill>
          <p:spPr bwMode="auto">
            <a:xfrm flipH="1">
              <a:off x="-1" y="1605547"/>
              <a:ext cx="9143999" cy="5267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olo 1"/>
          <p:cNvSpPr>
            <a:spLocks noGrp="1"/>
          </p:cNvSpPr>
          <p:nvPr>
            <p:ph type="ctrTitle"/>
          </p:nvPr>
        </p:nvSpPr>
        <p:spPr>
          <a:xfrm>
            <a:off x="3025698" y="1538674"/>
            <a:ext cx="5523569" cy="2387600"/>
          </a:xfrm>
          <a:solidFill>
            <a:schemeClr val="bg1">
              <a:alpha val="30000"/>
            </a:schemeClr>
          </a:solidFill>
        </p:spPr>
        <p:txBody>
          <a:bodyPr>
            <a:normAutofit fontScale="90000"/>
          </a:bodyPr>
          <a:lstStyle/>
          <a:p>
            <a:pPr algn="r"/>
            <a:r>
              <a:rPr lang="en-US" sz="6000" b="1" dirty="0" smtClean="0">
                <a:ln w="22225">
                  <a:solidFill>
                    <a:srgbClr val="265691"/>
                  </a:solidFill>
                  <a:prstDash val="solid"/>
                </a:ln>
                <a:solidFill>
                  <a:srgbClr val="265691"/>
                </a:solidFill>
              </a:rPr>
              <a:t>Preliminary results </a:t>
            </a:r>
            <a:r>
              <a:rPr lang="en-US" sz="6000" dirty="0" smtClean="0">
                <a:ln w="22225">
                  <a:solidFill>
                    <a:srgbClr val="265691"/>
                  </a:solidFill>
                  <a:prstDash val="solid"/>
                </a:ln>
                <a:solidFill>
                  <a:srgbClr val="265691"/>
                </a:solidFill>
              </a:rPr>
              <a:t>from</a:t>
            </a:r>
            <a:r>
              <a:rPr lang="en-US" sz="6000" b="1" dirty="0" smtClean="0">
                <a:ln w="22225">
                  <a:solidFill>
                    <a:srgbClr val="265691"/>
                  </a:solidFill>
                  <a:prstDash val="solid"/>
                </a:ln>
                <a:solidFill>
                  <a:srgbClr val="265691"/>
                </a:solidFill>
              </a:rPr>
              <a:t> </a:t>
            </a:r>
            <a:r>
              <a:rPr lang="en-US" sz="6000" b="1" dirty="0" err="1" smtClean="0">
                <a:ln w="22225">
                  <a:solidFill>
                    <a:srgbClr val="265691"/>
                  </a:solidFill>
                  <a:prstDash val="solid"/>
                </a:ln>
                <a:solidFill>
                  <a:srgbClr val="265691"/>
                </a:solidFill>
              </a:rPr>
              <a:t>PolarQuEEEst</a:t>
            </a:r>
            <a:r>
              <a:rPr lang="en-US" sz="6000" b="1" dirty="0" smtClean="0">
                <a:ln w="22225">
                  <a:solidFill>
                    <a:srgbClr val="265691"/>
                  </a:solidFill>
                  <a:prstDash val="solid"/>
                </a:ln>
                <a:solidFill>
                  <a:srgbClr val="265691"/>
                </a:solidFill>
              </a:rPr>
              <a:t> </a:t>
            </a:r>
            <a:r>
              <a:rPr lang="en-US" sz="6000" dirty="0" smtClean="0">
                <a:ln w="22225">
                  <a:solidFill>
                    <a:srgbClr val="265691"/>
                  </a:solidFill>
                  <a:prstDash val="solid"/>
                </a:ln>
                <a:solidFill>
                  <a:srgbClr val="265691"/>
                </a:solidFill>
              </a:rPr>
              <a:t>expedition</a:t>
            </a:r>
            <a:endParaRPr lang="en-US" sz="6000" dirty="0">
              <a:ln w="22225">
                <a:solidFill>
                  <a:srgbClr val="265691"/>
                </a:solidFill>
                <a:prstDash val="solid"/>
              </a:ln>
              <a:solidFill>
                <a:srgbClr val="265691"/>
              </a:solidFill>
            </a:endParaRPr>
          </a:p>
        </p:txBody>
      </p:sp>
      <p:sp>
        <p:nvSpPr>
          <p:cNvPr id="3" name="Sottotitolo 2"/>
          <p:cNvSpPr>
            <a:spLocks noGrp="1"/>
          </p:cNvSpPr>
          <p:nvPr>
            <p:ph type="subTitle" idx="1"/>
          </p:nvPr>
        </p:nvSpPr>
        <p:spPr>
          <a:xfrm>
            <a:off x="5211336" y="3888059"/>
            <a:ext cx="3308195" cy="817756"/>
          </a:xfrm>
        </p:spPr>
        <p:txBody>
          <a:bodyPr/>
          <a:lstStyle/>
          <a:p>
            <a:pPr algn="r"/>
            <a:r>
              <a:rPr lang="en-US" dirty="0" smtClean="0"/>
              <a:t>F. Noferini</a:t>
            </a:r>
          </a:p>
          <a:p>
            <a:pPr algn="r"/>
            <a:r>
              <a:rPr lang="en-US" dirty="0" smtClean="0"/>
              <a:t>INFN Bologna</a:t>
            </a:r>
            <a:endParaRPr lang="en-US" dirty="0"/>
          </a:p>
        </p:txBody>
      </p:sp>
      <p:grpSp>
        <p:nvGrpSpPr>
          <p:cNvPr id="21" name="Gruppo 20"/>
          <p:cNvGrpSpPr/>
          <p:nvPr/>
        </p:nvGrpSpPr>
        <p:grpSpPr>
          <a:xfrm>
            <a:off x="5385709" y="3915278"/>
            <a:ext cx="1441621" cy="1273788"/>
            <a:chOff x="7181385" y="0"/>
            <a:chExt cx="1962615" cy="1758175"/>
          </a:xfrm>
        </p:grpSpPr>
        <p:sp>
          <p:nvSpPr>
            <p:cNvPr id="9" name="Rettangolo 8"/>
            <p:cNvSpPr/>
            <p:nvPr/>
          </p:nvSpPr>
          <p:spPr>
            <a:xfrm>
              <a:off x="7701772" y="498090"/>
              <a:ext cx="884663" cy="89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 xmlns:a16="http://schemas.microsoft.com/office/drawing/2014/main" id="{3E2E0C41-01E3-4566-9BD5-F47FB64556A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1385" y="0"/>
              <a:ext cx="1962615" cy="1758175"/>
            </a:xfrm>
            <a:prstGeom prst="rect">
              <a:avLst/>
            </a:prstGeom>
          </p:spPr>
        </p:pic>
      </p:grpSp>
      <p:pic>
        <p:nvPicPr>
          <p:cNvPr id="1026" name="Picture 2" descr="Logo Centro Ferm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8938" y="5955184"/>
            <a:ext cx="2006094" cy="812468"/>
          </a:xfrm>
          <a:prstGeom prst="rect">
            <a:avLst/>
          </a:prstGeom>
          <a:noFill/>
          <a:ln>
            <a:solidFill>
              <a:srgbClr val="FF3100"/>
            </a:solidFill>
          </a:ln>
          <a:extLst>
            <a:ext uri="{909E8E84-426E-40DD-AFC4-6F175D3DCCD1}">
              <a14:hiddenFill xmlns:a14="http://schemas.microsoft.com/office/drawing/2010/main">
                <a:solidFill>
                  <a:srgbClr val="FFFFFF"/>
                </a:solidFill>
              </a14:hiddenFill>
            </a:ext>
          </a:extLst>
        </p:spPr>
      </p:pic>
      <p:pic>
        <p:nvPicPr>
          <p:cNvPr id="1028" name="Picture 4" descr="Logo Centro Fermi"/>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2901" b="13701"/>
          <a:stretch/>
        </p:blipFill>
        <p:spPr bwMode="auto">
          <a:xfrm>
            <a:off x="102880" y="56269"/>
            <a:ext cx="1848923" cy="814246"/>
          </a:xfrm>
          <a:prstGeom prst="rect">
            <a:avLst/>
          </a:prstGeom>
          <a:noFill/>
          <a:ln>
            <a:solidFill>
              <a:srgbClr val="265691"/>
            </a:solidFill>
          </a:ln>
          <a:extLst>
            <a:ext uri="{909E8E84-426E-40DD-AFC4-6F175D3DCCD1}">
              <a14:hiddenFill xmlns:a14="http://schemas.microsoft.com/office/drawing/2010/main">
                <a:solidFill>
                  <a:srgbClr val="FFFFFF"/>
                </a:solidFill>
              </a14:hiddenFill>
            </a:ext>
          </a:extLst>
        </p:spPr>
      </p:pic>
      <p:pic>
        <p:nvPicPr>
          <p:cNvPr id="24" name="Immagine 23"/>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26192" y="56269"/>
            <a:ext cx="1231980" cy="1205031"/>
          </a:xfrm>
          <a:prstGeom prst="rect">
            <a:avLst/>
          </a:prstGeom>
        </p:spPr>
      </p:pic>
      <p:pic>
        <p:nvPicPr>
          <p:cNvPr id="25" name="Immagin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459" y="5971991"/>
            <a:ext cx="1588815" cy="803096"/>
          </a:xfrm>
          <a:prstGeom prst="rect">
            <a:avLst/>
          </a:prstGeom>
        </p:spPr>
      </p:pic>
    </p:spTree>
    <p:extLst>
      <p:ext uri="{BB962C8B-B14F-4D97-AF65-F5344CB8AC3E}">
        <p14:creationId xmlns:p14="http://schemas.microsoft.com/office/powerpoint/2010/main" val="33983258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Orientation correction</a:t>
            </a:r>
            <a:endParaRPr lang="en-US" dirty="0"/>
          </a:p>
        </p:txBody>
      </p:sp>
      <p:sp>
        <p:nvSpPr>
          <p:cNvPr id="4" name="Segnaposto numero diapositiva 3"/>
          <p:cNvSpPr>
            <a:spLocks noGrp="1"/>
          </p:cNvSpPr>
          <p:nvPr>
            <p:ph type="sldNum" sz="quarter" idx="12"/>
          </p:nvPr>
        </p:nvSpPr>
        <p:spPr/>
        <p:txBody>
          <a:bodyPr/>
          <a:lstStyle/>
          <a:p>
            <a:fld id="{FC3651F7-23B1-44A2-8278-B2A1BD9CCCDD}" type="slidenum">
              <a:rPr lang="en-US" smtClean="0"/>
              <a:t>10</a:t>
            </a:fld>
            <a:endParaRPr lang="en-US"/>
          </a:p>
        </p:txBody>
      </p:sp>
      <p:sp>
        <p:nvSpPr>
          <p:cNvPr id="5" name="CasellaDiTesto 4"/>
          <p:cNvSpPr txBox="1"/>
          <p:nvPr/>
        </p:nvSpPr>
        <p:spPr>
          <a:xfrm>
            <a:off x="617033" y="1308410"/>
            <a:ext cx="6765073" cy="646331"/>
          </a:xfrm>
          <a:prstGeom prst="rect">
            <a:avLst/>
          </a:prstGeom>
          <a:noFill/>
        </p:spPr>
        <p:txBody>
          <a:bodyPr wrap="square" rtlCol="0">
            <a:spAutoFit/>
          </a:bodyPr>
          <a:lstStyle/>
          <a:p>
            <a:r>
              <a:rPr lang="en-US" dirty="0" smtClean="0"/>
              <a:t>On the 30</a:t>
            </a:r>
            <a:r>
              <a:rPr lang="en-US" baseline="30000" dirty="0" smtClean="0"/>
              <a:t>th</a:t>
            </a:r>
            <a:r>
              <a:rPr lang="en-US" dirty="0" smtClean="0"/>
              <a:t> of July a problem occurred for </a:t>
            </a:r>
            <a:r>
              <a:rPr lang="en-US" dirty="0" err="1" smtClean="0"/>
              <a:t>nanuq</a:t>
            </a:r>
            <a:r>
              <a:rPr lang="en-US" dirty="0" smtClean="0"/>
              <a:t> (during low tide).</a:t>
            </a:r>
          </a:p>
          <a:p>
            <a:r>
              <a:rPr lang="en-US" dirty="0" smtClean="0"/>
              <a:t>We were able to collect data before to reach this exotic position.</a:t>
            </a:r>
          </a:p>
        </p:txBody>
      </p:sp>
      <p:pic>
        <p:nvPicPr>
          <p:cNvPr id="6" name="Immagine 5"/>
          <p:cNvPicPr>
            <a:picLocks noChangeAspect="1"/>
          </p:cNvPicPr>
          <p:nvPr/>
        </p:nvPicPr>
        <p:blipFill>
          <a:blip r:embed="rId2"/>
          <a:stretch>
            <a:fillRect/>
          </a:stretch>
        </p:blipFill>
        <p:spPr>
          <a:xfrm>
            <a:off x="5871055" y="2044390"/>
            <a:ext cx="3082722" cy="2059259"/>
          </a:xfrm>
          <a:prstGeom prst="rect">
            <a:avLst/>
          </a:prstGeom>
          <a:ln>
            <a:solidFill>
              <a:schemeClr val="tx1"/>
            </a:solidFill>
          </a:ln>
        </p:spPr>
      </p:pic>
      <p:cxnSp>
        <p:nvCxnSpPr>
          <p:cNvPr id="8" name="Connettore 2 7"/>
          <p:cNvCxnSpPr/>
          <p:nvPr/>
        </p:nvCxnSpPr>
        <p:spPr>
          <a:xfrm>
            <a:off x="5516136" y="1873405"/>
            <a:ext cx="304800" cy="2304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Immagine 9"/>
          <p:cNvPicPr>
            <a:picLocks noChangeAspect="1"/>
          </p:cNvPicPr>
          <p:nvPr/>
        </p:nvPicPr>
        <p:blipFill>
          <a:blip r:embed="rId3"/>
          <a:stretch>
            <a:fillRect/>
          </a:stretch>
        </p:blipFill>
        <p:spPr>
          <a:xfrm>
            <a:off x="295855" y="2337226"/>
            <a:ext cx="5004691" cy="1949663"/>
          </a:xfrm>
          <a:prstGeom prst="rect">
            <a:avLst/>
          </a:prstGeom>
        </p:spPr>
      </p:pic>
      <p:sp>
        <p:nvSpPr>
          <p:cNvPr id="11" name="Ovale 10"/>
          <p:cNvSpPr/>
          <p:nvPr/>
        </p:nvSpPr>
        <p:spPr>
          <a:xfrm>
            <a:off x="2312020" y="2341756"/>
            <a:ext cx="460917" cy="16280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magine 11"/>
          <p:cNvPicPr>
            <a:picLocks noChangeAspect="1"/>
          </p:cNvPicPr>
          <p:nvPr/>
        </p:nvPicPr>
        <p:blipFill>
          <a:blip r:embed="rId4"/>
          <a:stretch>
            <a:fillRect/>
          </a:stretch>
        </p:blipFill>
        <p:spPr>
          <a:xfrm>
            <a:off x="294347" y="4363835"/>
            <a:ext cx="5015634" cy="1981896"/>
          </a:xfrm>
          <a:prstGeom prst="rect">
            <a:avLst/>
          </a:prstGeom>
        </p:spPr>
      </p:pic>
      <p:sp>
        <p:nvSpPr>
          <p:cNvPr id="13" name="Ovale 12"/>
          <p:cNvSpPr/>
          <p:nvPr/>
        </p:nvSpPr>
        <p:spPr>
          <a:xfrm>
            <a:off x="2367776" y="4999463"/>
            <a:ext cx="293648" cy="9701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sellaDiTesto 13"/>
          <p:cNvSpPr txBox="1"/>
          <p:nvPr/>
        </p:nvSpPr>
        <p:spPr>
          <a:xfrm>
            <a:off x="5724293" y="4170557"/>
            <a:ext cx="2958790" cy="923330"/>
          </a:xfrm>
          <a:prstGeom prst="rect">
            <a:avLst/>
          </a:prstGeom>
          <a:noFill/>
        </p:spPr>
        <p:txBody>
          <a:bodyPr wrap="square" rtlCol="0">
            <a:spAutoFit/>
          </a:bodyPr>
          <a:lstStyle/>
          <a:p>
            <a:r>
              <a:rPr lang="en-US" dirty="0" smtClean="0"/>
              <a:t>This special event allowed to verify the proper calibration of the orientation correction.</a:t>
            </a:r>
            <a:endParaRPr lang="en-US" dirty="0"/>
          </a:p>
        </p:txBody>
      </p:sp>
      <p:pic>
        <p:nvPicPr>
          <p:cNvPr id="15" name="Immagine 14"/>
          <p:cNvPicPr>
            <a:picLocks noChangeAspect="1"/>
          </p:cNvPicPr>
          <p:nvPr/>
        </p:nvPicPr>
        <p:blipFill>
          <a:blip r:embed="rId5"/>
          <a:stretch>
            <a:fillRect/>
          </a:stretch>
        </p:blipFill>
        <p:spPr>
          <a:xfrm>
            <a:off x="5615654" y="5063650"/>
            <a:ext cx="3416835" cy="1322281"/>
          </a:xfrm>
          <a:prstGeom prst="rect">
            <a:avLst/>
          </a:prstGeom>
        </p:spPr>
      </p:pic>
      <p:sp>
        <p:nvSpPr>
          <p:cNvPr id="16" name="Segnaposto piè di pagina 15"/>
          <p:cNvSpPr>
            <a:spLocks noGrp="1"/>
          </p:cNvSpPr>
          <p:nvPr>
            <p:ph type="ftr" sz="quarter" idx="11"/>
          </p:nvPr>
        </p:nvSpPr>
        <p:spPr/>
        <p:txBody>
          <a:bodyPr/>
          <a:lstStyle/>
          <a:p>
            <a:r>
              <a:rPr lang="en-US" smtClean="0"/>
              <a:t>EEE meeting - 05/09/2018</a:t>
            </a:r>
            <a:endParaRPr lang="en-US"/>
          </a:p>
        </p:txBody>
      </p:sp>
    </p:spTree>
    <p:extLst>
      <p:ext uri="{BB962C8B-B14F-4D97-AF65-F5344CB8AC3E}">
        <p14:creationId xmlns:p14="http://schemas.microsoft.com/office/powerpoint/2010/main" val="21717451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Trending (corrected)</a:t>
            </a:r>
            <a:endParaRPr lang="en-US" dirty="0"/>
          </a:p>
        </p:txBody>
      </p:sp>
      <p:pic>
        <p:nvPicPr>
          <p:cNvPr id="5" name="Immagine 4"/>
          <p:cNvPicPr>
            <a:picLocks noChangeAspect="1"/>
          </p:cNvPicPr>
          <p:nvPr/>
        </p:nvPicPr>
        <p:blipFill>
          <a:blip r:embed="rId2"/>
          <a:stretch>
            <a:fillRect/>
          </a:stretch>
        </p:blipFill>
        <p:spPr>
          <a:xfrm>
            <a:off x="0" y="1402429"/>
            <a:ext cx="9144000" cy="2298686"/>
          </a:xfrm>
          <a:prstGeom prst="rect">
            <a:avLst/>
          </a:prstGeom>
        </p:spPr>
      </p:pic>
      <p:pic>
        <p:nvPicPr>
          <p:cNvPr id="7" name="Immagine 6"/>
          <p:cNvPicPr>
            <a:picLocks noChangeAspect="1"/>
          </p:cNvPicPr>
          <p:nvPr/>
        </p:nvPicPr>
        <p:blipFill>
          <a:blip r:embed="rId3"/>
          <a:stretch>
            <a:fillRect/>
          </a:stretch>
        </p:blipFill>
        <p:spPr>
          <a:xfrm>
            <a:off x="0" y="3736609"/>
            <a:ext cx="9144000" cy="2581451"/>
          </a:xfrm>
          <a:prstGeom prst="rect">
            <a:avLst/>
          </a:prstGeom>
        </p:spPr>
      </p:pic>
      <mc:AlternateContent xmlns:mc="http://schemas.openxmlformats.org/markup-compatibility/2006">
        <mc:Choice xmlns:a14="http://schemas.microsoft.com/office/drawing/2010/main" Requires="a14">
          <p:sp>
            <p:nvSpPr>
              <p:cNvPr id="9" name="CasellaDiTesto 8"/>
              <p:cNvSpPr txBox="1"/>
              <p:nvPr/>
            </p:nvSpPr>
            <p:spPr>
              <a:xfrm>
                <a:off x="5965902" y="182135"/>
                <a:ext cx="2330766" cy="573811"/>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sym typeface="Symbol" panose="05050102010706020507" pitchFamily="18" charset="2"/>
                        </a:rPr>
                        <m:t></m:t>
                      </m:r>
                      <m:r>
                        <a:rPr lang="it-IT" b="0" i="1" smtClean="0">
                          <a:latin typeface="Cambria Math" panose="02040503050406030204" pitchFamily="18" charset="0"/>
                          <a:sym typeface="Symbol" panose="05050102010706020507" pitchFamily="18" charset="2"/>
                        </a:rPr>
                        <m:t>𝑟𝑎𝑡𝑒</m:t>
                      </m:r>
                      <m:r>
                        <a:rPr lang="it-IT" b="0" i="1" smtClean="0">
                          <a:latin typeface="Cambria Math" panose="02040503050406030204" pitchFamily="18" charset="0"/>
                          <a:sym typeface="Symbol" panose="05050102010706020507" pitchFamily="18" charset="2"/>
                        </a:rPr>
                        <m:t>= </m:t>
                      </m:r>
                      <m:f>
                        <m:fPr>
                          <m:ctrlPr>
                            <a:rPr lang="it-IT" b="0" i="1" smtClean="0">
                              <a:latin typeface="Cambria Math" panose="02040503050406030204" pitchFamily="18" charset="0"/>
                              <a:sym typeface="Symbol" panose="05050102010706020507" pitchFamily="18" charset="2"/>
                            </a:rPr>
                          </m:ctrlPr>
                        </m:fPr>
                        <m:num>
                          <m:r>
                            <a:rPr lang="it-IT" b="0" i="1" smtClean="0">
                              <a:latin typeface="Cambria Math" panose="02040503050406030204" pitchFamily="18" charset="0"/>
                              <a:sym typeface="Symbol" panose="05050102010706020507" pitchFamily="18" charset="2"/>
                            </a:rPr>
                            <m:t>𝑟𝑎𝑡𝑒</m:t>
                          </m:r>
                          <m:r>
                            <a:rPr lang="it-IT" b="0" i="1" smtClean="0">
                              <a:latin typeface="Cambria Math" panose="02040503050406030204" pitchFamily="18" charset="0"/>
                              <a:sym typeface="Symbol" panose="05050102010706020507" pitchFamily="18" charset="2"/>
                            </a:rPr>
                            <m:t>−</m:t>
                          </m:r>
                          <m:d>
                            <m:dPr>
                              <m:begChr m:val="⟨"/>
                              <m:endChr m:val="⟩"/>
                              <m:ctrlPr>
                                <a:rPr lang="it-IT" b="0" i="1" smtClean="0">
                                  <a:latin typeface="Cambria Math" panose="02040503050406030204" pitchFamily="18" charset="0"/>
                                  <a:sym typeface="Symbol" panose="05050102010706020507" pitchFamily="18" charset="2"/>
                                </a:rPr>
                              </m:ctrlPr>
                            </m:dPr>
                            <m:e>
                              <m:r>
                                <a:rPr lang="it-IT" b="0" i="1" smtClean="0">
                                  <a:latin typeface="Cambria Math" panose="02040503050406030204" pitchFamily="18" charset="0"/>
                                  <a:sym typeface="Symbol" panose="05050102010706020507" pitchFamily="18" charset="2"/>
                                </a:rPr>
                                <m:t>𝑟𝑎𝑡𝑒</m:t>
                              </m:r>
                            </m:e>
                          </m:d>
                        </m:num>
                        <m:den>
                          <m:d>
                            <m:dPr>
                              <m:begChr m:val="⟨"/>
                              <m:endChr m:val="⟩"/>
                              <m:ctrlPr>
                                <a:rPr lang="it-IT" b="0" i="1" smtClean="0">
                                  <a:latin typeface="Cambria Math" panose="02040503050406030204" pitchFamily="18" charset="0"/>
                                  <a:sym typeface="Symbol" panose="05050102010706020507" pitchFamily="18" charset="2"/>
                                </a:rPr>
                              </m:ctrlPr>
                            </m:dPr>
                            <m:e>
                              <m:r>
                                <a:rPr lang="it-IT" b="0" i="1" smtClean="0">
                                  <a:latin typeface="Cambria Math" panose="02040503050406030204" pitchFamily="18" charset="0"/>
                                  <a:sym typeface="Symbol" panose="05050102010706020507" pitchFamily="18" charset="2"/>
                                </a:rPr>
                                <m:t>𝑟𝑎𝑡𝑒</m:t>
                              </m:r>
                            </m:e>
                          </m:d>
                        </m:den>
                      </m:f>
                    </m:oMath>
                  </m:oMathPara>
                </a14:m>
                <a:endParaRPr lang="en-US" dirty="0"/>
              </a:p>
            </p:txBody>
          </p:sp>
        </mc:Choice>
        <mc:Fallback>
          <p:sp>
            <p:nvSpPr>
              <p:cNvPr id="9" name="CasellaDiTesto 8"/>
              <p:cNvSpPr txBox="1">
                <a:spLocks noRot="1" noChangeAspect="1" noMove="1" noResize="1" noEditPoints="1" noAdjustHandles="1" noChangeArrowheads="1" noChangeShapeType="1" noTextEdit="1"/>
              </p:cNvSpPr>
              <p:nvPr/>
            </p:nvSpPr>
            <p:spPr>
              <a:xfrm>
                <a:off x="5965902" y="182135"/>
                <a:ext cx="2330766" cy="573811"/>
              </a:xfrm>
              <a:prstGeom prst="rect">
                <a:avLst/>
              </a:prstGeom>
              <a:blipFill rotWithShape="0">
                <a:blip r:embed="rId4"/>
                <a:stretch>
                  <a:fillRect/>
                </a:stretch>
              </a:blipFill>
            </p:spPr>
            <p:txBody>
              <a:bodyPr/>
              <a:lstStyle/>
              <a:p>
                <a:r>
                  <a:rPr lang="en-US">
                    <a:noFill/>
                  </a:rPr>
                  <a:t> </a:t>
                </a:r>
              </a:p>
            </p:txBody>
          </p:sp>
        </mc:Fallback>
      </mc:AlternateContent>
      <p:sp>
        <p:nvSpPr>
          <p:cNvPr id="10" name="CasellaDiTesto 9"/>
          <p:cNvSpPr txBox="1"/>
          <p:nvPr/>
        </p:nvSpPr>
        <p:spPr>
          <a:xfrm>
            <a:off x="5620215" y="728547"/>
            <a:ext cx="3181814" cy="646331"/>
          </a:xfrm>
          <a:prstGeom prst="rect">
            <a:avLst/>
          </a:prstGeom>
          <a:noFill/>
        </p:spPr>
        <p:txBody>
          <a:bodyPr wrap="square" rtlCol="0">
            <a:spAutoFit/>
          </a:bodyPr>
          <a:lstStyle/>
          <a:p>
            <a:pPr algn="ctr"/>
            <a:r>
              <a:rPr lang="en-US" dirty="0" smtClean="0"/>
              <a:t>To reabsorb acceptance and efficiency effects</a:t>
            </a:r>
            <a:endParaRPr lang="en-US" dirty="0"/>
          </a:p>
        </p:txBody>
      </p:sp>
      <p:sp>
        <p:nvSpPr>
          <p:cNvPr id="11" name="CasellaDiTesto 10"/>
          <p:cNvSpPr txBox="1"/>
          <p:nvPr/>
        </p:nvSpPr>
        <p:spPr>
          <a:xfrm>
            <a:off x="0" y="0"/>
            <a:ext cx="1705916" cy="369332"/>
          </a:xfrm>
          <a:prstGeom prst="rect">
            <a:avLst/>
          </a:prstGeom>
          <a:noFill/>
        </p:spPr>
        <p:txBody>
          <a:bodyPr wrap="none" rtlCol="0">
            <a:spAutoFit/>
          </a:bodyPr>
          <a:lstStyle/>
          <a:p>
            <a:r>
              <a:rPr lang="en-US" dirty="0" smtClean="0"/>
              <a:t>Bin width = 10 h</a:t>
            </a:r>
            <a:endParaRPr lang="en-US" dirty="0"/>
          </a:p>
        </p:txBody>
      </p:sp>
      <p:sp>
        <p:nvSpPr>
          <p:cNvPr id="12" name="Segnaposto numero diapositiva 11"/>
          <p:cNvSpPr>
            <a:spLocks noGrp="1"/>
          </p:cNvSpPr>
          <p:nvPr>
            <p:ph type="sldNum" sz="quarter" idx="12"/>
          </p:nvPr>
        </p:nvSpPr>
        <p:spPr/>
        <p:txBody>
          <a:bodyPr/>
          <a:lstStyle/>
          <a:p>
            <a:fld id="{FC3651F7-23B1-44A2-8278-B2A1BD9CCCDD}" type="slidenum">
              <a:rPr lang="en-US" smtClean="0"/>
              <a:t>11</a:t>
            </a:fld>
            <a:endParaRPr lang="en-US"/>
          </a:p>
        </p:txBody>
      </p:sp>
      <p:sp>
        <p:nvSpPr>
          <p:cNvPr id="13" name="Segnaposto piè di pagina 12"/>
          <p:cNvSpPr>
            <a:spLocks noGrp="1"/>
          </p:cNvSpPr>
          <p:nvPr>
            <p:ph type="ftr" sz="quarter" idx="11"/>
          </p:nvPr>
        </p:nvSpPr>
        <p:spPr/>
        <p:txBody>
          <a:bodyPr/>
          <a:lstStyle/>
          <a:p>
            <a:r>
              <a:rPr lang="en-US" smtClean="0"/>
              <a:t>EEE meeting - 05/09/2018</a:t>
            </a:r>
            <a:endParaRPr lang="en-US"/>
          </a:p>
        </p:txBody>
      </p:sp>
    </p:spTree>
    <p:extLst>
      <p:ext uri="{BB962C8B-B14F-4D97-AF65-F5344CB8AC3E}">
        <p14:creationId xmlns:p14="http://schemas.microsoft.com/office/powerpoint/2010/main" val="22139130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2533" y="0"/>
            <a:ext cx="7886700" cy="1325563"/>
          </a:xfrm>
        </p:spPr>
        <p:txBody>
          <a:bodyPr/>
          <a:lstStyle/>
          <a:p>
            <a:r>
              <a:rPr lang="en-US" dirty="0" smtClean="0"/>
              <a:t>Rate vs latitude</a:t>
            </a:r>
            <a:endParaRPr lang="en-US" dirty="0"/>
          </a:p>
        </p:txBody>
      </p:sp>
      <p:pic>
        <p:nvPicPr>
          <p:cNvPr id="4" name="Immagine 3"/>
          <p:cNvPicPr>
            <a:picLocks noChangeAspect="1"/>
          </p:cNvPicPr>
          <p:nvPr/>
        </p:nvPicPr>
        <p:blipFill>
          <a:blip r:embed="rId2"/>
          <a:stretch>
            <a:fillRect/>
          </a:stretch>
        </p:blipFill>
        <p:spPr>
          <a:xfrm>
            <a:off x="1198873" y="957611"/>
            <a:ext cx="6502904" cy="3376947"/>
          </a:xfrm>
          <a:prstGeom prst="rect">
            <a:avLst/>
          </a:prstGeom>
        </p:spPr>
      </p:pic>
      <p:sp>
        <p:nvSpPr>
          <p:cNvPr id="5" name="CasellaDiTesto 4"/>
          <p:cNvSpPr txBox="1"/>
          <p:nvPr/>
        </p:nvSpPr>
        <p:spPr>
          <a:xfrm>
            <a:off x="959004" y="4497659"/>
            <a:ext cx="7865327" cy="369332"/>
          </a:xfrm>
          <a:prstGeom prst="rect">
            <a:avLst/>
          </a:prstGeom>
          <a:noFill/>
        </p:spPr>
        <p:txBody>
          <a:bodyPr wrap="square" rtlCol="0">
            <a:spAutoFit/>
          </a:bodyPr>
          <a:lstStyle/>
          <a:p>
            <a:r>
              <a:rPr lang="en-US" dirty="0" smtClean="0"/>
              <a:t>We are not observing any significant effect (possible variations lower than 1%).</a:t>
            </a:r>
            <a:endParaRPr lang="en-US" dirty="0"/>
          </a:p>
        </p:txBody>
      </p:sp>
      <p:pic>
        <p:nvPicPr>
          <p:cNvPr id="6" name="Immagine 5"/>
          <p:cNvPicPr>
            <a:picLocks noChangeAspect="1"/>
          </p:cNvPicPr>
          <p:nvPr/>
        </p:nvPicPr>
        <p:blipFill>
          <a:blip r:embed="rId3"/>
          <a:stretch>
            <a:fillRect/>
          </a:stretch>
        </p:blipFill>
        <p:spPr>
          <a:xfrm>
            <a:off x="2724266" y="4891667"/>
            <a:ext cx="3461433" cy="1725187"/>
          </a:xfrm>
          <a:prstGeom prst="rect">
            <a:avLst/>
          </a:prstGeom>
        </p:spPr>
      </p:pic>
      <p:cxnSp>
        <p:nvCxnSpPr>
          <p:cNvPr id="8" name="Connettore 2 7"/>
          <p:cNvCxnSpPr/>
          <p:nvPr/>
        </p:nvCxnSpPr>
        <p:spPr>
          <a:xfrm flipH="1">
            <a:off x="6698166" y="780585"/>
            <a:ext cx="163551" cy="5501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5862162" y="189234"/>
            <a:ext cx="3108026" cy="830997"/>
          </a:xfrm>
          <a:prstGeom prst="rect">
            <a:avLst/>
          </a:prstGeom>
          <a:noFill/>
        </p:spPr>
        <p:txBody>
          <a:bodyPr wrap="square" rtlCol="0">
            <a:spAutoFit/>
          </a:bodyPr>
          <a:lstStyle/>
          <a:p>
            <a:r>
              <a:rPr lang="en-US" sz="1600" dirty="0" smtClean="0"/>
              <a:t>We used POLA-02 as reference since it is closer in latitude than POLA-03</a:t>
            </a:r>
            <a:endParaRPr lang="en-US" sz="1600" dirty="0"/>
          </a:p>
        </p:txBody>
      </p:sp>
      <p:sp>
        <p:nvSpPr>
          <p:cNvPr id="14" name="CasellaDiTesto 13"/>
          <p:cNvSpPr txBox="1"/>
          <p:nvPr/>
        </p:nvSpPr>
        <p:spPr>
          <a:xfrm>
            <a:off x="0" y="0"/>
            <a:ext cx="2058640" cy="369332"/>
          </a:xfrm>
          <a:prstGeom prst="rect">
            <a:avLst/>
          </a:prstGeom>
          <a:noFill/>
        </p:spPr>
        <p:txBody>
          <a:bodyPr wrap="none" rtlCol="0">
            <a:spAutoFit/>
          </a:bodyPr>
          <a:lstStyle/>
          <a:p>
            <a:r>
              <a:rPr lang="en-US" dirty="0" smtClean="0"/>
              <a:t>Bin width = 0.5 grad</a:t>
            </a:r>
            <a:endParaRPr lang="en-US" dirty="0"/>
          </a:p>
        </p:txBody>
      </p:sp>
      <p:sp>
        <p:nvSpPr>
          <p:cNvPr id="15" name="Segnaposto numero diapositiva 14"/>
          <p:cNvSpPr>
            <a:spLocks noGrp="1"/>
          </p:cNvSpPr>
          <p:nvPr>
            <p:ph type="sldNum" sz="quarter" idx="12"/>
          </p:nvPr>
        </p:nvSpPr>
        <p:spPr/>
        <p:txBody>
          <a:bodyPr/>
          <a:lstStyle/>
          <a:p>
            <a:fld id="{FC3651F7-23B1-44A2-8278-B2A1BD9CCCDD}" type="slidenum">
              <a:rPr lang="en-US" smtClean="0"/>
              <a:t>12</a:t>
            </a:fld>
            <a:endParaRPr lang="en-US"/>
          </a:p>
        </p:txBody>
      </p:sp>
      <p:sp>
        <p:nvSpPr>
          <p:cNvPr id="16" name="Segnaposto piè di pagina 15"/>
          <p:cNvSpPr>
            <a:spLocks noGrp="1"/>
          </p:cNvSpPr>
          <p:nvPr>
            <p:ph type="ftr" sz="quarter" idx="11"/>
          </p:nvPr>
        </p:nvSpPr>
        <p:spPr/>
        <p:txBody>
          <a:bodyPr/>
          <a:lstStyle/>
          <a:p>
            <a:r>
              <a:rPr lang="en-US" smtClean="0"/>
              <a:t>EEE meeting - 05/09/2018</a:t>
            </a:r>
            <a:endParaRPr lang="en-US"/>
          </a:p>
        </p:txBody>
      </p:sp>
    </p:spTree>
    <p:extLst>
      <p:ext uri="{BB962C8B-B14F-4D97-AF65-F5344CB8AC3E}">
        <p14:creationId xmlns:p14="http://schemas.microsoft.com/office/powerpoint/2010/main" val="32643127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Zenithal dependence</a:t>
            </a:r>
            <a:endParaRPr lang="en-US" dirty="0"/>
          </a:p>
        </p:txBody>
      </p:sp>
      <p:pic>
        <p:nvPicPr>
          <p:cNvPr id="4" name="Immagine 3"/>
          <p:cNvPicPr>
            <a:picLocks noChangeAspect="1"/>
          </p:cNvPicPr>
          <p:nvPr/>
        </p:nvPicPr>
        <p:blipFill>
          <a:blip r:embed="rId2"/>
          <a:stretch>
            <a:fillRect/>
          </a:stretch>
        </p:blipFill>
        <p:spPr>
          <a:xfrm>
            <a:off x="0" y="3159384"/>
            <a:ext cx="9144000" cy="2739732"/>
          </a:xfrm>
          <a:prstGeom prst="rect">
            <a:avLst/>
          </a:prstGeom>
        </p:spPr>
      </p:pic>
      <p:sp>
        <p:nvSpPr>
          <p:cNvPr id="5" name="CasellaDiTesto 4"/>
          <p:cNvSpPr txBox="1"/>
          <p:nvPr/>
        </p:nvSpPr>
        <p:spPr>
          <a:xfrm>
            <a:off x="304800" y="1457093"/>
            <a:ext cx="8512098" cy="923330"/>
          </a:xfrm>
          <a:prstGeom prst="rect">
            <a:avLst/>
          </a:prstGeom>
          <a:noFill/>
        </p:spPr>
        <p:txBody>
          <a:bodyPr wrap="square" rtlCol="0">
            <a:spAutoFit/>
          </a:bodyPr>
          <a:lstStyle/>
          <a:p>
            <a:r>
              <a:rPr lang="en-US" dirty="0" smtClean="0"/>
              <a:t>We repeated the analysis splitting data in two different samples:</a:t>
            </a:r>
          </a:p>
          <a:p>
            <a:pPr marL="285750" indent="-285750">
              <a:buFont typeface="Arial" panose="020B0604020202020204" pitchFamily="34" charset="0"/>
              <a:buChar char="•"/>
            </a:pPr>
            <a:r>
              <a:rPr lang="en-US" dirty="0" smtClean="0"/>
              <a:t>vertical tracks </a:t>
            </a:r>
            <a:r>
              <a:rPr lang="en-US" dirty="0" smtClean="0">
                <a:sym typeface="Wingdings" panose="05000000000000000000" pitchFamily="2" charset="2"/>
              </a:rPr>
              <a:t> only events in two correspondent plates</a:t>
            </a:r>
          </a:p>
          <a:p>
            <a:pPr marL="285750" indent="-285750">
              <a:buFont typeface="Arial" panose="020B0604020202020204" pitchFamily="34" charset="0"/>
              <a:buChar char="•"/>
            </a:pPr>
            <a:r>
              <a:rPr lang="en-US" dirty="0" smtClean="0">
                <a:sym typeface="Wingdings" panose="05000000000000000000" pitchFamily="2" charset="2"/>
              </a:rPr>
              <a:t>non vertical tracks -&gt; only events in two non correspondent plates</a:t>
            </a:r>
            <a:endParaRPr lang="en-US" dirty="0"/>
          </a:p>
        </p:txBody>
      </p:sp>
      <p:sp>
        <p:nvSpPr>
          <p:cNvPr id="7" name="Parallelogramma 6"/>
          <p:cNvSpPr/>
          <p:nvPr/>
        </p:nvSpPr>
        <p:spPr>
          <a:xfrm>
            <a:off x="7597697" y="594731"/>
            <a:ext cx="788020" cy="185854"/>
          </a:xfrm>
          <a:prstGeom prst="parallelogram">
            <a:avLst>
              <a:gd name="adj" fmla="val 173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ma 7"/>
          <p:cNvSpPr/>
          <p:nvPr/>
        </p:nvSpPr>
        <p:spPr>
          <a:xfrm>
            <a:off x="7623717" y="814038"/>
            <a:ext cx="788020" cy="185854"/>
          </a:xfrm>
          <a:prstGeom prst="parallelogram">
            <a:avLst>
              <a:gd name="adj" fmla="val 173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ma 9"/>
          <p:cNvSpPr/>
          <p:nvPr/>
        </p:nvSpPr>
        <p:spPr>
          <a:xfrm>
            <a:off x="8106936" y="605882"/>
            <a:ext cx="788020" cy="185854"/>
          </a:xfrm>
          <a:prstGeom prst="parallelogram">
            <a:avLst>
              <a:gd name="adj" fmla="val 173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ma 10"/>
          <p:cNvSpPr/>
          <p:nvPr/>
        </p:nvSpPr>
        <p:spPr>
          <a:xfrm>
            <a:off x="8132956" y="825189"/>
            <a:ext cx="788020" cy="185854"/>
          </a:xfrm>
          <a:prstGeom prst="parallelogram">
            <a:avLst>
              <a:gd name="adj" fmla="val 173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ma 11"/>
          <p:cNvSpPr/>
          <p:nvPr/>
        </p:nvSpPr>
        <p:spPr>
          <a:xfrm>
            <a:off x="7237141" y="821472"/>
            <a:ext cx="788020" cy="185854"/>
          </a:xfrm>
          <a:prstGeom prst="parallelogram">
            <a:avLst>
              <a:gd name="adj" fmla="val 173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ma 12"/>
          <p:cNvSpPr/>
          <p:nvPr/>
        </p:nvSpPr>
        <p:spPr>
          <a:xfrm>
            <a:off x="7263161" y="1040779"/>
            <a:ext cx="788020" cy="185854"/>
          </a:xfrm>
          <a:prstGeom prst="parallelogram">
            <a:avLst>
              <a:gd name="adj" fmla="val 173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ma 13"/>
          <p:cNvSpPr/>
          <p:nvPr/>
        </p:nvSpPr>
        <p:spPr>
          <a:xfrm>
            <a:off x="7746380" y="832623"/>
            <a:ext cx="788020" cy="185854"/>
          </a:xfrm>
          <a:prstGeom prst="parallelogram">
            <a:avLst>
              <a:gd name="adj" fmla="val 173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ma 14"/>
          <p:cNvSpPr/>
          <p:nvPr/>
        </p:nvSpPr>
        <p:spPr>
          <a:xfrm>
            <a:off x="7779834" y="1044496"/>
            <a:ext cx="788020" cy="185854"/>
          </a:xfrm>
          <a:prstGeom prst="parallelogram">
            <a:avLst>
              <a:gd name="adj" fmla="val 173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ma 15"/>
          <p:cNvSpPr/>
          <p:nvPr/>
        </p:nvSpPr>
        <p:spPr>
          <a:xfrm>
            <a:off x="7541941" y="2412379"/>
            <a:ext cx="788020" cy="185854"/>
          </a:xfrm>
          <a:prstGeom prst="parallelogram">
            <a:avLst>
              <a:gd name="adj" fmla="val 173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ma 16"/>
          <p:cNvSpPr/>
          <p:nvPr/>
        </p:nvSpPr>
        <p:spPr>
          <a:xfrm>
            <a:off x="7567961" y="2631686"/>
            <a:ext cx="788020" cy="185854"/>
          </a:xfrm>
          <a:prstGeom prst="parallelogram">
            <a:avLst>
              <a:gd name="adj" fmla="val 173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ma 17"/>
          <p:cNvSpPr/>
          <p:nvPr/>
        </p:nvSpPr>
        <p:spPr>
          <a:xfrm>
            <a:off x="8051180" y="2423530"/>
            <a:ext cx="788020" cy="185854"/>
          </a:xfrm>
          <a:prstGeom prst="parallelogram">
            <a:avLst>
              <a:gd name="adj" fmla="val 173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ma 18"/>
          <p:cNvSpPr/>
          <p:nvPr/>
        </p:nvSpPr>
        <p:spPr>
          <a:xfrm>
            <a:off x="8077200" y="2642837"/>
            <a:ext cx="788020" cy="185854"/>
          </a:xfrm>
          <a:prstGeom prst="parallelogram">
            <a:avLst>
              <a:gd name="adj" fmla="val 173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ma 19"/>
          <p:cNvSpPr/>
          <p:nvPr/>
        </p:nvSpPr>
        <p:spPr>
          <a:xfrm>
            <a:off x="7181385" y="2639120"/>
            <a:ext cx="788020" cy="185854"/>
          </a:xfrm>
          <a:prstGeom prst="parallelogram">
            <a:avLst>
              <a:gd name="adj" fmla="val 173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ma 20"/>
          <p:cNvSpPr/>
          <p:nvPr/>
        </p:nvSpPr>
        <p:spPr>
          <a:xfrm>
            <a:off x="7207405" y="2858427"/>
            <a:ext cx="788020" cy="185854"/>
          </a:xfrm>
          <a:prstGeom prst="parallelogram">
            <a:avLst>
              <a:gd name="adj" fmla="val 173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arallelogramma 22"/>
          <p:cNvSpPr/>
          <p:nvPr/>
        </p:nvSpPr>
        <p:spPr>
          <a:xfrm>
            <a:off x="7716644" y="2854710"/>
            <a:ext cx="788020" cy="185854"/>
          </a:xfrm>
          <a:prstGeom prst="parallelogram">
            <a:avLst>
              <a:gd name="adj" fmla="val 173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Connettore 2 24"/>
          <p:cNvCxnSpPr/>
          <p:nvPr/>
        </p:nvCxnSpPr>
        <p:spPr>
          <a:xfrm>
            <a:off x="7560527" y="475785"/>
            <a:ext cx="118946" cy="9590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p:cNvCxnSpPr/>
          <p:nvPr/>
        </p:nvCxnSpPr>
        <p:spPr>
          <a:xfrm flipH="1">
            <a:off x="7244576" y="2312767"/>
            <a:ext cx="1572322" cy="8950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Parallelogramma 27"/>
          <p:cNvSpPr/>
          <p:nvPr/>
        </p:nvSpPr>
        <p:spPr>
          <a:xfrm>
            <a:off x="7690624" y="2650271"/>
            <a:ext cx="788020" cy="185854"/>
          </a:xfrm>
          <a:prstGeom prst="parallelogram">
            <a:avLst>
              <a:gd name="adj" fmla="val 173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Connettore 2 29"/>
          <p:cNvCxnSpPr/>
          <p:nvPr/>
        </p:nvCxnSpPr>
        <p:spPr>
          <a:xfrm flipV="1">
            <a:off x="6103434" y="1234068"/>
            <a:ext cx="1011044" cy="6913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ttore 2 30"/>
          <p:cNvCxnSpPr/>
          <p:nvPr/>
        </p:nvCxnSpPr>
        <p:spPr>
          <a:xfrm>
            <a:off x="6865434" y="2219092"/>
            <a:ext cx="576146" cy="3085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CasellaDiTesto 37"/>
          <p:cNvSpPr txBox="1"/>
          <p:nvPr/>
        </p:nvSpPr>
        <p:spPr>
          <a:xfrm>
            <a:off x="267628" y="6029092"/>
            <a:ext cx="8772293" cy="646331"/>
          </a:xfrm>
          <a:prstGeom prst="rect">
            <a:avLst/>
          </a:prstGeom>
          <a:noFill/>
        </p:spPr>
        <p:txBody>
          <a:bodyPr wrap="square" rtlCol="0">
            <a:spAutoFit/>
          </a:bodyPr>
          <a:lstStyle/>
          <a:p>
            <a:r>
              <a:rPr lang="en-US" dirty="0" smtClean="0"/>
              <a:t>We recalculated the corrections in the two sample (no relevant difference in the barometric coefficient but differences in the orientation correction)</a:t>
            </a:r>
            <a:endParaRPr lang="en-US" dirty="0"/>
          </a:p>
        </p:txBody>
      </p:sp>
      <p:sp>
        <p:nvSpPr>
          <p:cNvPr id="39" name="Segnaposto numero diapositiva 38"/>
          <p:cNvSpPr>
            <a:spLocks noGrp="1"/>
          </p:cNvSpPr>
          <p:nvPr>
            <p:ph type="sldNum" sz="quarter" idx="12"/>
          </p:nvPr>
        </p:nvSpPr>
        <p:spPr/>
        <p:txBody>
          <a:bodyPr/>
          <a:lstStyle/>
          <a:p>
            <a:fld id="{FC3651F7-23B1-44A2-8278-B2A1BD9CCCDD}" type="slidenum">
              <a:rPr lang="en-US" smtClean="0"/>
              <a:t>13</a:t>
            </a:fld>
            <a:endParaRPr lang="en-US"/>
          </a:p>
        </p:txBody>
      </p:sp>
      <p:sp>
        <p:nvSpPr>
          <p:cNvPr id="40" name="Segnaposto piè di pagina 39"/>
          <p:cNvSpPr>
            <a:spLocks noGrp="1"/>
          </p:cNvSpPr>
          <p:nvPr>
            <p:ph type="ftr" sz="quarter" idx="11"/>
          </p:nvPr>
        </p:nvSpPr>
        <p:spPr/>
        <p:txBody>
          <a:bodyPr/>
          <a:lstStyle/>
          <a:p>
            <a:r>
              <a:rPr lang="en-US" smtClean="0"/>
              <a:t>EEE meeting - 05/09/2018</a:t>
            </a:r>
            <a:endParaRPr lang="en-US"/>
          </a:p>
        </p:txBody>
      </p:sp>
    </p:spTree>
    <p:extLst>
      <p:ext uri="{BB962C8B-B14F-4D97-AF65-F5344CB8AC3E}">
        <p14:creationId xmlns:p14="http://schemas.microsoft.com/office/powerpoint/2010/main" val="1280753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Trending using zenithal information</a:t>
            </a:r>
            <a:endParaRPr lang="en-US" dirty="0"/>
          </a:p>
        </p:txBody>
      </p:sp>
      <p:pic>
        <p:nvPicPr>
          <p:cNvPr id="4" name="Immagine 3"/>
          <p:cNvPicPr>
            <a:picLocks noChangeAspect="1"/>
          </p:cNvPicPr>
          <p:nvPr/>
        </p:nvPicPr>
        <p:blipFill>
          <a:blip r:embed="rId2"/>
          <a:stretch>
            <a:fillRect/>
          </a:stretch>
        </p:blipFill>
        <p:spPr>
          <a:xfrm>
            <a:off x="223024" y="4252331"/>
            <a:ext cx="4885278" cy="1999768"/>
          </a:xfrm>
          <a:prstGeom prst="rect">
            <a:avLst/>
          </a:prstGeom>
        </p:spPr>
      </p:pic>
      <p:pic>
        <p:nvPicPr>
          <p:cNvPr id="5" name="Immagine 4"/>
          <p:cNvPicPr>
            <a:picLocks noChangeAspect="1"/>
          </p:cNvPicPr>
          <p:nvPr/>
        </p:nvPicPr>
        <p:blipFill>
          <a:blip r:embed="rId3"/>
          <a:stretch>
            <a:fillRect/>
          </a:stretch>
        </p:blipFill>
        <p:spPr>
          <a:xfrm>
            <a:off x="208156" y="1871777"/>
            <a:ext cx="4922709" cy="2060887"/>
          </a:xfrm>
          <a:prstGeom prst="rect">
            <a:avLst/>
          </a:prstGeom>
        </p:spPr>
      </p:pic>
      <p:pic>
        <p:nvPicPr>
          <p:cNvPr id="6" name="Immagine 5"/>
          <p:cNvPicPr>
            <a:picLocks noChangeAspect="1"/>
          </p:cNvPicPr>
          <p:nvPr/>
        </p:nvPicPr>
        <p:blipFill>
          <a:blip r:embed="rId4"/>
          <a:stretch>
            <a:fillRect/>
          </a:stretch>
        </p:blipFill>
        <p:spPr>
          <a:xfrm>
            <a:off x="1155081" y="3844719"/>
            <a:ext cx="3520998" cy="377989"/>
          </a:xfrm>
          <a:prstGeom prst="rect">
            <a:avLst/>
          </a:prstGeom>
        </p:spPr>
      </p:pic>
      <p:sp>
        <p:nvSpPr>
          <p:cNvPr id="7" name="CasellaDiTesto 6"/>
          <p:cNvSpPr txBox="1"/>
          <p:nvPr/>
        </p:nvSpPr>
        <p:spPr>
          <a:xfrm>
            <a:off x="5241073" y="2542478"/>
            <a:ext cx="1494896" cy="369332"/>
          </a:xfrm>
          <a:prstGeom prst="rect">
            <a:avLst/>
          </a:prstGeom>
          <a:noFill/>
        </p:spPr>
        <p:txBody>
          <a:bodyPr wrap="none" rtlCol="0">
            <a:spAutoFit/>
          </a:bodyPr>
          <a:lstStyle/>
          <a:p>
            <a:r>
              <a:rPr lang="en-US" dirty="0" smtClean="0"/>
              <a:t>Vertical tracks</a:t>
            </a:r>
            <a:endParaRPr lang="en-US" dirty="0"/>
          </a:p>
        </p:txBody>
      </p:sp>
      <p:sp>
        <p:nvSpPr>
          <p:cNvPr id="8" name="CasellaDiTesto 7"/>
          <p:cNvSpPr txBox="1"/>
          <p:nvPr/>
        </p:nvSpPr>
        <p:spPr>
          <a:xfrm>
            <a:off x="5281961" y="4962292"/>
            <a:ext cx="1922514" cy="369332"/>
          </a:xfrm>
          <a:prstGeom prst="rect">
            <a:avLst/>
          </a:prstGeom>
          <a:noFill/>
        </p:spPr>
        <p:txBody>
          <a:bodyPr wrap="none" rtlCol="0">
            <a:spAutoFit/>
          </a:bodyPr>
          <a:lstStyle/>
          <a:p>
            <a:r>
              <a:rPr lang="en-US" dirty="0" smtClean="0"/>
              <a:t>Non vertical tracks</a:t>
            </a:r>
            <a:endParaRPr lang="en-US" dirty="0"/>
          </a:p>
        </p:txBody>
      </p:sp>
      <p:sp>
        <p:nvSpPr>
          <p:cNvPr id="9" name="CasellaDiTesto 8"/>
          <p:cNvSpPr txBox="1"/>
          <p:nvPr/>
        </p:nvSpPr>
        <p:spPr>
          <a:xfrm>
            <a:off x="5590478" y="3679902"/>
            <a:ext cx="3085171" cy="646331"/>
          </a:xfrm>
          <a:prstGeom prst="rect">
            <a:avLst/>
          </a:prstGeom>
          <a:noFill/>
        </p:spPr>
        <p:txBody>
          <a:bodyPr wrap="square" rtlCol="0">
            <a:spAutoFit/>
          </a:bodyPr>
          <a:lstStyle/>
          <a:p>
            <a:r>
              <a:rPr lang="en-US" dirty="0" smtClean="0"/>
              <a:t>No zenithal dependence was observed in the trending</a:t>
            </a:r>
            <a:endParaRPr lang="en-US" dirty="0"/>
          </a:p>
        </p:txBody>
      </p:sp>
      <p:sp>
        <p:nvSpPr>
          <p:cNvPr id="10" name="CasellaDiTesto 9"/>
          <p:cNvSpPr txBox="1"/>
          <p:nvPr/>
        </p:nvSpPr>
        <p:spPr>
          <a:xfrm>
            <a:off x="0" y="0"/>
            <a:ext cx="1705916" cy="369332"/>
          </a:xfrm>
          <a:prstGeom prst="rect">
            <a:avLst/>
          </a:prstGeom>
          <a:noFill/>
        </p:spPr>
        <p:txBody>
          <a:bodyPr wrap="none" rtlCol="0">
            <a:spAutoFit/>
          </a:bodyPr>
          <a:lstStyle/>
          <a:p>
            <a:r>
              <a:rPr lang="en-US" dirty="0" smtClean="0"/>
              <a:t>Bin width = 20 h</a:t>
            </a:r>
            <a:endParaRPr lang="en-US" dirty="0"/>
          </a:p>
        </p:txBody>
      </p:sp>
      <p:sp>
        <p:nvSpPr>
          <p:cNvPr id="11" name="Segnaposto numero diapositiva 10"/>
          <p:cNvSpPr>
            <a:spLocks noGrp="1"/>
          </p:cNvSpPr>
          <p:nvPr>
            <p:ph type="sldNum" sz="quarter" idx="12"/>
          </p:nvPr>
        </p:nvSpPr>
        <p:spPr/>
        <p:txBody>
          <a:bodyPr/>
          <a:lstStyle/>
          <a:p>
            <a:fld id="{FC3651F7-23B1-44A2-8278-B2A1BD9CCCDD}" type="slidenum">
              <a:rPr lang="en-US" smtClean="0"/>
              <a:t>14</a:t>
            </a:fld>
            <a:endParaRPr lang="en-US"/>
          </a:p>
        </p:txBody>
      </p:sp>
      <p:sp>
        <p:nvSpPr>
          <p:cNvPr id="12" name="Segnaposto piè di pagina 11"/>
          <p:cNvSpPr>
            <a:spLocks noGrp="1"/>
          </p:cNvSpPr>
          <p:nvPr>
            <p:ph type="ftr" sz="quarter" idx="11"/>
          </p:nvPr>
        </p:nvSpPr>
        <p:spPr/>
        <p:txBody>
          <a:bodyPr/>
          <a:lstStyle/>
          <a:p>
            <a:r>
              <a:rPr lang="en-US" smtClean="0"/>
              <a:t>EEE meeting - 05/09/2018</a:t>
            </a:r>
            <a:endParaRPr lang="en-US"/>
          </a:p>
        </p:txBody>
      </p:sp>
    </p:spTree>
    <p:extLst>
      <p:ext uri="{BB962C8B-B14F-4D97-AF65-F5344CB8AC3E}">
        <p14:creationId xmlns:p14="http://schemas.microsoft.com/office/powerpoint/2010/main" val="27031065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The trip</a:t>
            </a:r>
            <a:endParaRPr lang="en-US" dirty="0"/>
          </a:p>
        </p:txBody>
      </p:sp>
      <p:pic>
        <p:nvPicPr>
          <p:cNvPr id="4" name="Immagine 3"/>
          <p:cNvPicPr>
            <a:picLocks noChangeAspect="1"/>
          </p:cNvPicPr>
          <p:nvPr/>
        </p:nvPicPr>
        <p:blipFill>
          <a:blip r:embed="rId2"/>
          <a:stretch>
            <a:fillRect/>
          </a:stretch>
        </p:blipFill>
        <p:spPr>
          <a:xfrm>
            <a:off x="4976262" y="38499"/>
            <a:ext cx="4119613" cy="6787997"/>
          </a:xfrm>
          <a:prstGeom prst="rect">
            <a:avLst/>
          </a:prstGeom>
          <a:ln>
            <a:solidFill>
              <a:schemeClr val="tx1"/>
            </a:solidFill>
          </a:ln>
        </p:spPr>
      </p:pic>
      <p:sp>
        <p:nvSpPr>
          <p:cNvPr id="5" name="CasellaDiTesto 4"/>
          <p:cNvSpPr txBox="1"/>
          <p:nvPr/>
        </p:nvSpPr>
        <p:spPr>
          <a:xfrm>
            <a:off x="269507" y="1597794"/>
            <a:ext cx="4475748" cy="3970318"/>
          </a:xfrm>
          <a:prstGeom prst="rect">
            <a:avLst/>
          </a:prstGeom>
          <a:noFill/>
        </p:spPr>
        <p:txBody>
          <a:bodyPr wrap="square" rtlCol="0">
            <a:spAutoFit/>
          </a:bodyPr>
          <a:lstStyle/>
          <a:p>
            <a:r>
              <a:rPr lang="en-US" dirty="0" smtClean="0"/>
              <a:t>Polar </a:t>
            </a:r>
            <a:r>
              <a:rPr lang="en-US" dirty="0" err="1" smtClean="0"/>
              <a:t>QuEEEst</a:t>
            </a:r>
            <a:r>
              <a:rPr lang="en-US" dirty="0" smtClean="0"/>
              <a:t> expedition started on the 22</a:t>
            </a:r>
            <a:r>
              <a:rPr lang="en-US" baseline="30000" dirty="0"/>
              <a:t>n</a:t>
            </a:r>
            <a:r>
              <a:rPr lang="en-US" baseline="30000" dirty="0" smtClean="0"/>
              <a:t>d</a:t>
            </a:r>
            <a:r>
              <a:rPr lang="en-US" dirty="0" smtClean="0"/>
              <a:t>  (data from 21</a:t>
            </a:r>
            <a:r>
              <a:rPr lang="en-US" baseline="30000" dirty="0" smtClean="0"/>
              <a:t>st</a:t>
            </a:r>
            <a:r>
              <a:rPr lang="en-US" dirty="0" smtClean="0"/>
              <a:t>) of July from </a:t>
            </a:r>
            <a:r>
              <a:rPr lang="en-US" dirty="0" err="1" smtClean="0"/>
              <a:t>Isafjordur</a:t>
            </a:r>
            <a:r>
              <a:rPr lang="en-US" dirty="0" smtClean="0"/>
              <a:t> and stopped in </a:t>
            </a:r>
            <a:r>
              <a:rPr lang="en-US" dirty="0" err="1" smtClean="0"/>
              <a:t>Tromso</a:t>
            </a:r>
            <a:r>
              <a:rPr lang="en-US" dirty="0" smtClean="0"/>
              <a:t> on the 4</a:t>
            </a:r>
            <a:r>
              <a:rPr lang="en-US" baseline="30000" dirty="0" smtClean="0"/>
              <a:t>th</a:t>
            </a:r>
            <a:r>
              <a:rPr lang="en-US" dirty="0" smtClean="0"/>
              <a:t> of September.</a:t>
            </a:r>
          </a:p>
          <a:p>
            <a:endParaRPr lang="en-US" dirty="0"/>
          </a:p>
          <a:p>
            <a:r>
              <a:rPr lang="en-US" dirty="0" smtClean="0"/>
              <a:t>During this period one of the our telescope (POLA-01) was hosted in the </a:t>
            </a:r>
            <a:r>
              <a:rPr lang="en-US" dirty="0" err="1" smtClean="0"/>
              <a:t>Nanuq</a:t>
            </a:r>
            <a:r>
              <a:rPr lang="en-US" dirty="0" smtClean="0"/>
              <a:t> and sailed towards the North Pole.</a:t>
            </a:r>
          </a:p>
          <a:p>
            <a:endParaRPr lang="en-US" dirty="0" smtClean="0"/>
          </a:p>
          <a:p>
            <a:r>
              <a:rPr lang="en-US" dirty="0" smtClean="0"/>
              <a:t>Two other identical stations were installed in two high schools: one in Norway (POLA-02) and one in Italy (POLA-03).</a:t>
            </a:r>
          </a:p>
          <a:p>
            <a:endParaRPr lang="en-US" dirty="0" smtClean="0"/>
          </a:p>
          <a:p>
            <a:r>
              <a:rPr lang="en-US" dirty="0" smtClean="0"/>
              <a:t>Data monitor accessible at</a:t>
            </a:r>
            <a:endParaRPr lang="en-US" dirty="0"/>
          </a:p>
          <a:p>
            <a:r>
              <a:rPr lang="en-US" dirty="0" smtClean="0"/>
              <a:t>eee.centrofermi.it/monitor</a:t>
            </a:r>
          </a:p>
        </p:txBody>
      </p:sp>
      <p:cxnSp>
        <p:nvCxnSpPr>
          <p:cNvPr id="8" name="Connettore 1 7"/>
          <p:cNvCxnSpPr/>
          <p:nvPr/>
        </p:nvCxnSpPr>
        <p:spPr>
          <a:xfrm>
            <a:off x="7496569" y="1964827"/>
            <a:ext cx="83127" cy="1405606"/>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9" name="Rettangolo 8"/>
          <p:cNvSpPr/>
          <p:nvPr/>
        </p:nvSpPr>
        <p:spPr>
          <a:xfrm>
            <a:off x="230458" y="84822"/>
            <a:ext cx="4824761" cy="738664"/>
          </a:xfrm>
          <a:prstGeom prst="rect">
            <a:avLst/>
          </a:prstGeom>
        </p:spPr>
        <p:txBody>
          <a:bodyPr wrap="square">
            <a:spAutoFit/>
          </a:bodyPr>
          <a:lstStyle/>
          <a:p>
            <a:r>
              <a:rPr lang="en-US" sz="1400" dirty="0" smtClean="0"/>
              <a:t>eee.centrofermi.it/monitor</a:t>
            </a:r>
          </a:p>
          <a:p>
            <a:r>
              <a:rPr lang="en-US" sz="1400" dirty="0" smtClean="0"/>
              <a:t>eee.centrofermi.it/monitor</a:t>
            </a:r>
            <a:r>
              <a:rPr lang="en-US" sz="1400" dirty="0" smtClean="0"/>
              <a:t>/dqm2/</a:t>
            </a:r>
            <a:r>
              <a:rPr lang="en-US" sz="1400" dirty="0" err="1" smtClean="0"/>
              <a:t>datatransfer</a:t>
            </a:r>
            <a:r>
              <a:rPr lang="en-US" sz="1400" dirty="0" smtClean="0"/>
              <a:t>/</a:t>
            </a:r>
            <a:r>
              <a:rPr lang="en-US" sz="1400" dirty="0" err="1" smtClean="0"/>
              <a:t>tempPola</a:t>
            </a:r>
            <a:r>
              <a:rPr lang="en-US" sz="1400" dirty="0" smtClean="0"/>
              <a:t>/</a:t>
            </a:r>
          </a:p>
          <a:p>
            <a:endParaRPr lang="en-US" sz="1400" dirty="0"/>
          </a:p>
        </p:txBody>
      </p:sp>
      <p:sp>
        <p:nvSpPr>
          <p:cNvPr id="11" name="CasellaDiTesto 10"/>
          <p:cNvSpPr txBox="1"/>
          <p:nvPr/>
        </p:nvSpPr>
        <p:spPr>
          <a:xfrm>
            <a:off x="453421" y="5826466"/>
            <a:ext cx="3672530" cy="646331"/>
          </a:xfrm>
          <a:prstGeom prst="rect">
            <a:avLst/>
          </a:prstGeom>
          <a:noFill/>
        </p:spPr>
        <p:txBody>
          <a:bodyPr wrap="square" rtlCol="0">
            <a:spAutoFit/>
          </a:bodyPr>
          <a:lstStyle/>
          <a:p>
            <a:r>
              <a:rPr lang="en-US" dirty="0" smtClean="0">
                <a:solidFill>
                  <a:srgbClr val="FF0000"/>
                </a:solidFill>
              </a:rPr>
              <a:t>To be completed (so far data available till the 24</a:t>
            </a:r>
            <a:r>
              <a:rPr lang="en-US" baseline="30000" dirty="0" smtClean="0">
                <a:solidFill>
                  <a:srgbClr val="FF0000"/>
                </a:solidFill>
              </a:rPr>
              <a:t>th</a:t>
            </a:r>
            <a:r>
              <a:rPr lang="en-US" dirty="0" smtClean="0">
                <a:solidFill>
                  <a:srgbClr val="FF0000"/>
                </a:solidFill>
              </a:rPr>
              <a:t> of August)</a:t>
            </a:r>
            <a:endParaRPr lang="en-US" dirty="0">
              <a:solidFill>
                <a:srgbClr val="FF0000"/>
              </a:solidFill>
            </a:endParaRPr>
          </a:p>
        </p:txBody>
      </p:sp>
      <p:sp>
        <p:nvSpPr>
          <p:cNvPr id="12" name="Segnaposto numero diapositiva 11"/>
          <p:cNvSpPr>
            <a:spLocks noGrp="1"/>
          </p:cNvSpPr>
          <p:nvPr>
            <p:ph type="sldNum" sz="quarter" idx="12"/>
          </p:nvPr>
        </p:nvSpPr>
        <p:spPr/>
        <p:txBody>
          <a:bodyPr/>
          <a:lstStyle/>
          <a:p>
            <a:fld id="{FC3651F7-23B1-44A2-8278-B2A1BD9CCCDD}" type="slidenum">
              <a:rPr lang="en-US" smtClean="0"/>
              <a:t>2</a:t>
            </a:fld>
            <a:endParaRPr lang="en-US"/>
          </a:p>
        </p:txBody>
      </p:sp>
      <p:sp>
        <p:nvSpPr>
          <p:cNvPr id="13" name="Segnaposto piè di pagina 12"/>
          <p:cNvSpPr>
            <a:spLocks noGrp="1"/>
          </p:cNvSpPr>
          <p:nvPr>
            <p:ph type="ftr" sz="quarter" idx="11"/>
          </p:nvPr>
        </p:nvSpPr>
        <p:spPr/>
        <p:txBody>
          <a:bodyPr/>
          <a:lstStyle/>
          <a:p>
            <a:r>
              <a:rPr lang="en-US" smtClean="0"/>
              <a:t>EEE meeting - 05/09/2018</a:t>
            </a:r>
            <a:endParaRPr lang="en-US"/>
          </a:p>
        </p:txBody>
      </p:sp>
    </p:spTree>
    <p:extLst>
      <p:ext uri="{BB962C8B-B14F-4D97-AF65-F5344CB8AC3E}">
        <p14:creationId xmlns:p14="http://schemas.microsoft.com/office/powerpoint/2010/main" val="19354353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VID_20180720_180429.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38505" y="2769648"/>
            <a:ext cx="2492140" cy="1401829"/>
          </a:xfrm>
          <a:prstGeom prst="rect">
            <a:avLst/>
          </a:prstGeom>
          <a:ln>
            <a:solidFill>
              <a:schemeClr val="tx1"/>
            </a:solidFill>
          </a:ln>
        </p:spPr>
      </p:pic>
      <p:pic>
        <p:nvPicPr>
          <p:cNvPr id="65" name="Immagine 1"/>
          <p:cNvPicPr/>
          <p:nvPr/>
        </p:nvPicPr>
        <p:blipFill>
          <a:blip r:embed="rId5"/>
          <a:stretch/>
        </p:blipFill>
        <p:spPr>
          <a:xfrm>
            <a:off x="1902897" y="4428417"/>
            <a:ext cx="2948712" cy="1863140"/>
          </a:xfrm>
          <a:prstGeom prst="rect">
            <a:avLst/>
          </a:prstGeom>
          <a:ln w="9360">
            <a:noFill/>
          </a:ln>
        </p:spPr>
      </p:pic>
      <p:pic>
        <p:nvPicPr>
          <p:cNvPr id="62" name="Oggetto 3"/>
          <p:cNvPicPr/>
          <p:nvPr/>
        </p:nvPicPr>
        <p:blipFill>
          <a:blip r:embed="rId6"/>
          <a:stretch/>
        </p:blipFill>
        <p:spPr>
          <a:xfrm>
            <a:off x="0" y="1911926"/>
            <a:ext cx="3034926" cy="1864889"/>
          </a:xfrm>
          <a:prstGeom prst="rect">
            <a:avLst/>
          </a:prstGeom>
          <a:ln w="9360">
            <a:noFill/>
          </a:ln>
        </p:spPr>
      </p:pic>
      <p:pic>
        <p:nvPicPr>
          <p:cNvPr id="63" name="Immagine 2"/>
          <p:cNvPicPr/>
          <p:nvPr/>
        </p:nvPicPr>
        <p:blipFill>
          <a:blip r:embed="rId7"/>
          <a:stretch/>
        </p:blipFill>
        <p:spPr>
          <a:xfrm>
            <a:off x="0" y="3581635"/>
            <a:ext cx="2443707" cy="1750087"/>
          </a:xfrm>
          <a:prstGeom prst="rect">
            <a:avLst/>
          </a:prstGeom>
          <a:ln w="9360">
            <a:noFill/>
          </a:ln>
        </p:spPr>
      </p:pic>
      <p:pic>
        <p:nvPicPr>
          <p:cNvPr id="59" name="Immagine 5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48507" y="4415882"/>
            <a:ext cx="3080525" cy="2053683"/>
          </a:xfrm>
          <a:prstGeom prst="rect">
            <a:avLst/>
          </a:prstGeom>
          <a:ln>
            <a:solidFill>
              <a:schemeClr val="tx1"/>
            </a:solidFill>
          </a:ln>
        </p:spPr>
      </p:pic>
      <p:sp>
        <p:nvSpPr>
          <p:cNvPr id="2" name="Titolo 1"/>
          <p:cNvSpPr>
            <a:spLocks noGrp="1"/>
          </p:cNvSpPr>
          <p:nvPr>
            <p:ph type="title"/>
          </p:nvPr>
        </p:nvSpPr>
        <p:spPr>
          <a:xfrm>
            <a:off x="0" y="372684"/>
            <a:ext cx="7886700" cy="1325563"/>
          </a:xfrm>
        </p:spPr>
        <p:txBody>
          <a:bodyPr/>
          <a:lstStyle/>
          <a:p>
            <a:r>
              <a:rPr lang="en-US" dirty="0" smtClean="0"/>
              <a:t>The telescope</a:t>
            </a:r>
            <a:endParaRPr lang="en-US" dirty="0"/>
          </a:p>
        </p:txBody>
      </p:sp>
      <p:pic>
        <p:nvPicPr>
          <p:cNvPr id="32" name="Immagin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97366" y="401668"/>
            <a:ext cx="3323440" cy="2215627"/>
          </a:xfrm>
          <a:prstGeom prst="rect">
            <a:avLst/>
          </a:prstGeom>
          <a:ln>
            <a:solidFill>
              <a:schemeClr val="tx1"/>
            </a:solidFill>
          </a:ln>
        </p:spPr>
      </p:pic>
      <p:cxnSp>
        <p:nvCxnSpPr>
          <p:cNvPr id="48" name="Connettore 2 47"/>
          <p:cNvCxnSpPr/>
          <p:nvPr/>
        </p:nvCxnSpPr>
        <p:spPr>
          <a:xfrm flipH="1">
            <a:off x="7337502" y="3345366"/>
            <a:ext cx="854927" cy="27580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CasellaDiTesto 50"/>
          <p:cNvSpPr txBox="1"/>
          <p:nvPr/>
        </p:nvSpPr>
        <p:spPr>
          <a:xfrm>
            <a:off x="5554413" y="83127"/>
            <a:ext cx="3005118" cy="369332"/>
          </a:xfrm>
          <a:prstGeom prst="rect">
            <a:avLst/>
          </a:prstGeom>
          <a:noFill/>
        </p:spPr>
        <p:txBody>
          <a:bodyPr wrap="none" rtlCol="0">
            <a:spAutoFit/>
          </a:bodyPr>
          <a:lstStyle/>
          <a:p>
            <a:r>
              <a:rPr lang="en-US" dirty="0" smtClean="0"/>
              <a:t>Detector construction @CERN</a:t>
            </a:r>
            <a:endParaRPr lang="en-US" dirty="0"/>
          </a:p>
        </p:txBody>
      </p:sp>
      <p:sp>
        <p:nvSpPr>
          <p:cNvPr id="60" name="CasellaDiTesto 59"/>
          <p:cNvSpPr txBox="1"/>
          <p:nvPr/>
        </p:nvSpPr>
        <p:spPr>
          <a:xfrm>
            <a:off x="5350374" y="6384948"/>
            <a:ext cx="3052952" cy="369332"/>
          </a:xfrm>
          <a:prstGeom prst="rect">
            <a:avLst/>
          </a:prstGeom>
          <a:noFill/>
        </p:spPr>
        <p:txBody>
          <a:bodyPr wrap="none" rtlCol="0">
            <a:spAutoFit/>
          </a:bodyPr>
          <a:lstStyle/>
          <a:p>
            <a:r>
              <a:rPr lang="en-US" dirty="0" smtClean="0"/>
              <a:t>POLA-01 installation on </a:t>
            </a:r>
            <a:r>
              <a:rPr lang="en-US" dirty="0" err="1" smtClean="0"/>
              <a:t>Nanuq</a:t>
            </a:r>
            <a:endParaRPr lang="en-US" dirty="0"/>
          </a:p>
        </p:txBody>
      </p:sp>
      <p:pic>
        <p:nvPicPr>
          <p:cNvPr id="66" name="Immagine 3"/>
          <p:cNvPicPr/>
          <p:nvPr/>
        </p:nvPicPr>
        <p:blipFill>
          <a:blip r:embed="rId10"/>
          <a:stretch/>
        </p:blipFill>
        <p:spPr>
          <a:xfrm>
            <a:off x="0" y="5362612"/>
            <a:ext cx="2095504" cy="1328994"/>
          </a:xfrm>
          <a:prstGeom prst="rect">
            <a:avLst/>
          </a:prstGeom>
          <a:ln w="9360">
            <a:noFill/>
          </a:ln>
        </p:spPr>
      </p:pic>
      <p:sp>
        <p:nvSpPr>
          <p:cNvPr id="68" name="CustomShape 1"/>
          <p:cNvSpPr/>
          <p:nvPr/>
        </p:nvSpPr>
        <p:spPr>
          <a:xfrm>
            <a:off x="2627239" y="111630"/>
            <a:ext cx="2488867" cy="1981666"/>
          </a:xfrm>
          <a:prstGeom prst="rect">
            <a:avLst/>
          </a:prstGeom>
          <a:solidFill>
            <a:srgbClr val="FFA901"/>
          </a:solidFill>
          <a:ln w="6350">
            <a:solidFill>
              <a:schemeClr val="tx1"/>
            </a:solidFill>
          </a:ln>
        </p:spPr>
        <p:style>
          <a:lnRef idx="0">
            <a:scrgbClr r="0" g="0" b="0"/>
          </a:lnRef>
          <a:fillRef idx="0">
            <a:scrgbClr r="0" g="0" b="0"/>
          </a:fillRef>
          <a:effectRef idx="0">
            <a:scrgbClr r="0" g="0" b="0"/>
          </a:effectRef>
          <a:fontRef idx="minor"/>
        </p:style>
        <p:txBody>
          <a:bodyPr lIns="98280" tIns="69840" rIns="98280" bIns="57600"/>
          <a:lstStyle/>
          <a:p>
            <a:pPr marL="216000" indent="-212760">
              <a:lnSpc>
                <a:spcPct val="94000"/>
              </a:lnSpc>
            </a:pPr>
            <a:r>
              <a:rPr lang="en-US" sz="1100" b="0" strike="noStrike" spc="-1" dirty="0">
                <a:solidFill>
                  <a:srgbClr val="000000"/>
                </a:solidFill>
                <a:latin typeface="Comfortaa"/>
                <a:ea typeface="WenQuanYi Micro Hei"/>
              </a:rPr>
              <a:t>The detector</a:t>
            </a:r>
            <a:endParaRPr lang="en-US" sz="1100" b="0" strike="noStrike" spc="-1" dirty="0">
              <a:latin typeface="Arial"/>
            </a:endParaRPr>
          </a:p>
          <a:p>
            <a:pPr marL="216000" indent="-212760">
              <a:lnSpc>
                <a:spcPct val="94000"/>
              </a:lnSpc>
            </a:pPr>
            <a:endParaRPr lang="en-US" sz="1100" b="0" strike="noStrike" spc="-1" dirty="0">
              <a:latin typeface="Arial"/>
            </a:endParaRPr>
          </a:p>
          <a:p>
            <a:pPr marL="216000" indent="-212760">
              <a:lnSpc>
                <a:spcPct val="94000"/>
              </a:lnSpc>
              <a:buBlip>
                <a:blip r:embed="rId11"/>
              </a:buBlip>
            </a:pPr>
            <a:r>
              <a:rPr lang="en-US" sz="1100" b="0" strike="noStrike" spc="-1" dirty="0">
                <a:solidFill>
                  <a:srgbClr val="000000"/>
                </a:solidFill>
                <a:latin typeface="Comfortaa"/>
                <a:ea typeface="WenQuanYi Micro Hei"/>
              </a:rPr>
              <a:t>2 scintillator planes</a:t>
            </a:r>
            <a:endParaRPr lang="en-US" sz="1100" b="0" strike="noStrike" spc="-1" dirty="0">
              <a:latin typeface="Arial"/>
            </a:endParaRPr>
          </a:p>
          <a:p>
            <a:pPr marL="216000" indent="-212760">
              <a:lnSpc>
                <a:spcPct val="94000"/>
              </a:lnSpc>
            </a:pPr>
            <a:endParaRPr lang="en-US" sz="1100" b="0" strike="noStrike" spc="-1" dirty="0">
              <a:latin typeface="Arial"/>
            </a:endParaRPr>
          </a:p>
          <a:p>
            <a:pPr marL="216000" indent="-212760">
              <a:lnSpc>
                <a:spcPct val="94000"/>
              </a:lnSpc>
              <a:buBlip>
                <a:blip r:embed="rId11"/>
              </a:buBlip>
            </a:pPr>
            <a:r>
              <a:rPr lang="en-US" sz="1100" b="0" strike="noStrike" spc="-1" dirty="0">
                <a:solidFill>
                  <a:srgbClr val="000000"/>
                </a:solidFill>
                <a:latin typeface="Comfortaa"/>
                <a:ea typeface="WenQuanYi Micro Hei"/>
              </a:rPr>
              <a:t>Distance between planes: 15 cm</a:t>
            </a:r>
            <a:endParaRPr lang="en-US" sz="1100" b="0" strike="noStrike" spc="-1" dirty="0">
              <a:latin typeface="Arial"/>
            </a:endParaRPr>
          </a:p>
          <a:p>
            <a:pPr marL="216000" indent="-212760">
              <a:lnSpc>
                <a:spcPct val="94000"/>
              </a:lnSpc>
            </a:pPr>
            <a:endParaRPr lang="en-US" sz="1100" b="0" strike="noStrike" spc="-1" dirty="0">
              <a:latin typeface="Arial"/>
            </a:endParaRPr>
          </a:p>
          <a:p>
            <a:pPr marL="216000" indent="-212760">
              <a:lnSpc>
                <a:spcPct val="94000"/>
              </a:lnSpc>
              <a:buBlip>
                <a:blip r:embed="rId11"/>
              </a:buBlip>
            </a:pPr>
            <a:r>
              <a:rPr lang="en-US" sz="1100" b="0" strike="noStrike" spc="-1" dirty="0">
                <a:solidFill>
                  <a:srgbClr val="000000"/>
                </a:solidFill>
                <a:latin typeface="Comfortaa"/>
                <a:ea typeface="WenQuanYi Micro Hei"/>
              </a:rPr>
              <a:t>4 tiles per plane 30 cm  x 20 cm</a:t>
            </a:r>
            <a:endParaRPr lang="en-US" sz="1100" b="0" strike="noStrike" spc="-1" dirty="0">
              <a:latin typeface="Arial"/>
            </a:endParaRPr>
          </a:p>
          <a:p>
            <a:pPr marL="216000" indent="-212760">
              <a:lnSpc>
                <a:spcPct val="94000"/>
              </a:lnSpc>
            </a:pPr>
            <a:endParaRPr lang="en-US" sz="1100" b="0" strike="noStrike" spc="-1" dirty="0">
              <a:latin typeface="Arial"/>
            </a:endParaRPr>
          </a:p>
          <a:p>
            <a:pPr marL="216000" indent="-212760">
              <a:lnSpc>
                <a:spcPct val="94000"/>
              </a:lnSpc>
              <a:buBlip>
                <a:blip r:embed="rId11"/>
              </a:buBlip>
            </a:pPr>
            <a:r>
              <a:rPr lang="en-US" sz="1100" b="0" strike="noStrike" spc="-1" dirty="0">
                <a:solidFill>
                  <a:srgbClr val="000000"/>
                </a:solidFill>
                <a:latin typeface="Comfortaa"/>
                <a:ea typeface="WenQuanYi Micro Hei"/>
              </a:rPr>
              <a:t>Each tile 2 </a:t>
            </a:r>
            <a:r>
              <a:rPr lang="en-US" sz="1100" b="0" strike="noStrike" spc="-1" dirty="0" err="1">
                <a:solidFill>
                  <a:srgbClr val="000000"/>
                </a:solidFill>
                <a:latin typeface="Comfortaa"/>
                <a:ea typeface="WenQuanYi Micro Hei"/>
              </a:rPr>
              <a:t>SiPM</a:t>
            </a:r>
            <a:endParaRPr lang="en-US" sz="1100" b="0" strike="noStrike" spc="-1" dirty="0">
              <a:latin typeface="Arial"/>
            </a:endParaRPr>
          </a:p>
          <a:p>
            <a:pPr marL="216000" indent="-212760">
              <a:lnSpc>
                <a:spcPct val="94000"/>
              </a:lnSpc>
            </a:pPr>
            <a:endParaRPr lang="en-US" sz="1100" b="0" strike="noStrike" spc="-1" dirty="0">
              <a:latin typeface="Arial"/>
            </a:endParaRPr>
          </a:p>
          <a:p>
            <a:pPr marL="216000" indent="-212760">
              <a:lnSpc>
                <a:spcPct val="94000"/>
              </a:lnSpc>
              <a:buBlip>
                <a:blip r:embed="rId11"/>
              </a:buBlip>
            </a:pPr>
            <a:r>
              <a:rPr lang="en-US" sz="1100" b="0" strike="noStrike" spc="-1" dirty="0">
                <a:solidFill>
                  <a:srgbClr val="000000"/>
                </a:solidFill>
                <a:latin typeface="Comfortaa"/>
                <a:ea typeface="WenQuanYi Micro Hei"/>
              </a:rPr>
              <a:t>Efficiency &gt; 96% (overall</a:t>
            </a:r>
            <a:r>
              <a:rPr lang="en-US" sz="1100" b="0" strike="noStrike" spc="-1" dirty="0" smtClean="0">
                <a:solidFill>
                  <a:srgbClr val="000000"/>
                </a:solidFill>
                <a:latin typeface="Comfortaa"/>
                <a:ea typeface="WenQuanYi Micro Hei"/>
              </a:rPr>
              <a:t>)</a:t>
            </a:r>
            <a:endParaRPr lang="en-US" sz="1100" b="0" strike="noStrike" spc="-1" dirty="0">
              <a:latin typeface="Arial"/>
            </a:endParaRPr>
          </a:p>
        </p:txBody>
      </p:sp>
      <p:pic>
        <p:nvPicPr>
          <p:cNvPr id="69" name="Picture 5">
            <a:extLst>
              <a:ext uri="{FF2B5EF4-FFF2-40B4-BE49-F238E27FC236}">
                <a16:creationId xmlns="" xmlns:a16="http://schemas.microsoft.com/office/drawing/2014/main" id="{A7F9048B-6564-4E7D-95F7-56D2F849547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476026" y="2138638"/>
            <a:ext cx="1999591" cy="1999591"/>
          </a:xfrm>
          <a:prstGeom prst="rect">
            <a:avLst/>
          </a:prstGeom>
          <a:ln>
            <a:solidFill>
              <a:schemeClr val="tx1"/>
            </a:solidFill>
          </a:ln>
        </p:spPr>
      </p:pic>
      <p:cxnSp>
        <p:nvCxnSpPr>
          <p:cNvPr id="70" name="Connettore 2 69"/>
          <p:cNvCxnSpPr/>
          <p:nvPr/>
        </p:nvCxnSpPr>
        <p:spPr>
          <a:xfrm flipH="1">
            <a:off x="2282221" y="2022088"/>
            <a:ext cx="5032981" cy="9478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onnettore 2 70"/>
          <p:cNvCxnSpPr/>
          <p:nvPr/>
        </p:nvCxnSpPr>
        <p:spPr>
          <a:xfrm flipV="1">
            <a:off x="3687828" y="3370217"/>
            <a:ext cx="3409658" cy="14209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nettore 2 72"/>
          <p:cNvCxnSpPr/>
          <p:nvPr/>
        </p:nvCxnSpPr>
        <p:spPr>
          <a:xfrm flipH="1">
            <a:off x="2440919" y="3270256"/>
            <a:ext cx="2971174" cy="10977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0" name="Segnaposto numero diapositiva 79"/>
          <p:cNvSpPr>
            <a:spLocks noGrp="1"/>
          </p:cNvSpPr>
          <p:nvPr>
            <p:ph type="sldNum" sz="quarter" idx="12"/>
          </p:nvPr>
        </p:nvSpPr>
        <p:spPr/>
        <p:txBody>
          <a:bodyPr/>
          <a:lstStyle/>
          <a:p>
            <a:fld id="{FC3651F7-23B1-44A2-8278-B2A1BD9CCCDD}" type="slidenum">
              <a:rPr lang="en-US" smtClean="0"/>
              <a:t>3</a:t>
            </a:fld>
            <a:endParaRPr lang="en-US"/>
          </a:p>
        </p:txBody>
      </p:sp>
      <p:sp>
        <p:nvSpPr>
          <p:cNvPr id="81" name="Segnaposto piè di pagina 80"/>
          <p:cNvSpPr>
            <a:spLocks noGrp="1"/>
          </p:cNvSpPr>
          <p:nvPr>
            <p:ph type="ftr" sz="quarter" idx="11"/>
          </p:nvPr>
        </p:nvSpPr>
        <p:spPr/>
        <p:txBody>
          <a:bodyPr/>
          <a:lstStyle/>
          <a:p>
            <a:r>
              <a:rPr lang="en-US" smtClean="0"/>
              <a:t>EEE meeting - 05/09/2018</a:t>
            </a:r>
            <a:endParaRPr lang="en-US"/>
          </a:p>
        </p:txBody>
      </p:sp>
    </p:spTree>
    <p:extLst>
      <p:ext uri="{BB962C8B-B14F-4D97-AF65-F5344CB8AC3E}">
        <p14:creationId xmlns:p14="http://schemas.microsoft.com/office/powerpoint/2010/main" val="1081031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6"/>
                                        </p:tgtEl>
                                      </p:cBhvr>
                                    </p:cmd>
                                  </p:childTnLst>
                                </p:cTn>
                              </p:par>
                            </p:childTnLst>
                          </p:cTn>
                        </p:par>
                      </p:childTnLst>
                    </p:cTn>
                  </p:par>
                </p:childTnLst>
              </p:cTn>
              <p:nextCondLst>
                <p:cond evt="onClick" delay="0">
                  <p:tgtEl>
                    <p:spTgt spid="76"/>
                  </p:tgtEl>
                </p:cond>
              </p:nextCondLst>
            </p:seq>
            <p:video>
              <p:cMediaNode vol="80000">
                <p:cTn id="7" fill="hold" display="0">
                  <p:stCondLst>
                    <p:cond delay="indefinite"/>
                  </p:stCondLst>
                </p:cTn>
                <p:tgtEl>
                  <p:spTgt spid="7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6287" y="939136"/>
            <a:ext cx="8432985" cy="4698242"/>
          </a:xfrm>
          <a:prstGeom prst="rect">
            <a:avLst/>
          </a:prstGeom>
        </p:spPr>
      </p:pic>
      <p:sp>
        <p:nvSpPr>
          <p:cNvPr id="5" name="CasellaDiTesto 4"/>
          <p:cNvSpPr txBox="1"/>
          <p:nvPr/>
        </p:nvSpPr>
        <p:spPr>
          <a:xfrm>
            <a:off x="5014634" y="4261253"/>
            <a:ext cx="3836307" cy="1077218"/>
          </a:xfrm>
          <a:prstGeom prst="rect">
            <a:avLst/>
          </a:prstGeom>
          <a:solidFill>
            <a:srgbClr val="FFC000"/>
          </a:solidFill>
        </p:spPr>
        <p:txBody>
          <a:bodyPr wrap="none" rtlCol="0">
            <a:spAutoFit/>
          </a:bodyPr>
          <a:lstStyle/>
          <a:p>
            <a:r>
              <a:rPr lang="it-IT" sz="1600" b="1" dirty="0">
                <a:latin typeface="Comic Sans MS" panose="030F0702030302020204" pitchFamily="66" charset="0"/>
              </a:rPr>
              <a:t>Front End </a:t>
            </a:r>
            <a:r>
              <a:rPr lang="it-IT" sz="1600" b="1" dirty="0" smtClean="0">
                <a:latin typeface="Comic Sans MS" panose="030F0702030302020204" pitchFamily="66" charset="0"/>
              </a:rPr>
              <a:t>(</a:t>
            </a:r>
            <a:r>
              <a:rPr lang="it-IT" sz="1600" b="1" dirty="0" err="1" smtClean="0">
                <a:latin typeface="Comic Sans MS" panose="030F0702030302020204" pitchFamily="66" charset="0"/>
              </a:rPr>
              <a:t>one</a:t>
            </a:r>
            <a:r>
              <a:rPr lang="it-IT" sz="1600" b="1" dirty="0" smtClean="0">
                <a:latin typeface="Comic Sans MS" panose="030F0702030302020204" pitchFamily="66" charset="0"/>
              </a:rPr>
              <a:t> </a:t>
            </a:r>
            <a:r>
              <a:rPr lang="it-IT" sz="1600" b="1" dirty="0">
                <a:latin typeface="Comic Sans MS" panose="030F0702030302020204" pitchFamily="66" charset="0"/>
              </a:rPr>
              <a:t>for 2 </a:t>
            </a:r>
            <a:r>
              <a:rPr lang="it-IT" sz="1600" b="1" dirty="0" err="1">
                <a:latin typeface="Comic Sans MS" panose="030F0702030302020204" pitchFamily="66" charset="0"/>
              </a:rPr>
              <a:t>SiPM</a:t>
            </a:r>
            <a:r>
              <a:rPr lang="it-IT" sz="1600" b="1" dirty="0">
                <a:latin typeface="Comic Sans MS" panose="030F0702030302020204" pitchFamily="66" charset="0"/>
              </a:rPr>
              <a:t>)</a:t>
            </a:r>
          </a:p>
          <a:p>
            <a:r>
              <a:rPr lang="it-IT" sz="1600" dirty="0">
                <a:latin typeface="Comic Sans MS" panose="030F0702030302020204" pitchFamily="66" charset="0"/>
              </a:rPr>
              <a:t>Set Voltage, </a:t>
            </a:r>
            <a:r>
              <a:rPr lang="it-IT" sz="1600" dirty="0" err="1">
                <a:latin typeface="Comic Sans MS" panose="030F0702030302020204" pitchFamily="66" charset="0"/>
              </a:rPr>
              <a:t>thresholds</a:t>
            </a:r>
            <a:endParaRPr lang="it-IT" sz="1600" dirty="0">
              <a:latin typeface="Comic Sans MS" panose="030F0702030302020204" pitchFamily="66" charset="0"/>
            </a:endParaRPr>
          </a:p>
          <a:p>
            <a:r>
              <a:rPr lang="it-IT" sz="1600" dirty="0">
                <a:latin typeface="Comic Sans MS" panose="030F0702030302020204" pitchFamily="66" charset="0"/>
              </a:rPr>
              <a:t>Discriminator LVDS </a:t>
            </a:r>
            <a:r>
              <a:rPr lang="it-IT" sz="1600" dirty="0" err="1">
                <a:latin typeface="Comic Sans MS" panose="030F0702030302020204" pitchFamily="66" charset="0"/>
              </a:rPr>
              <a:t>signals</a:t>
            </a:r>
            <a:r>
              <a:rPr lang="it-IT" sz="1600" dirty="0">
                <a:latin typeface="Comic Sans MS" panose="030F0702030302020204" pitchFamily="66" charset="0"/>
              </a:rPr>
              <a:t> </a:t>
            </a:r>
          </a:p>
          <a:p>
            <a:r>
              <a:rPr lang="it-IT" sz="1600" dirty="0">
                <a:latin typeface="Comic Sans MS" panose="030F0702030302020204" pitchFamily="66" charset="0"/>
              </a:rPr>
              <a:t>TOT </a:t>
            </a:r>
            <a:r>
              <a:rPr lang="it-IT" sz="1600" dirty="0" err="1">
                <a:latin typeface="Comic Sans MS" panose="030F0702030302020204" pitchFamily="66" charset="0"/>
              </a:rPr>
              <a:t>signals</a:t>
            </a:r>
            <a:r>
              <a:rPr lang="it-IT" sz="1600" dirty="0">
                <a:latin typeface="Comic Sans MS" panose="030F0702030302020204" pitchFamily="66" charset="0"/>
              </a:rPr>
              <a:t> for </a:t>
            </a:r>
            <a:r>
              <a:rPr lang="it-IT" sz="1600" dirty="0" err="1">
                <a:latin typeface="Comic Sans MS" panose="030F0702030302020204" pitchFamily="66" charset="0"/>
              </a:rPr>
              <a:t>charge</a:t>
            </a:r>
            <a:r>
              <a:rPr lang="it-IT" sz="1600" dirty="0">
                <a:latin typeface="Comic Sans MS" panose="030F0702030302020204" pitchFamily="66" charset="0"/>
              </a:rPr>
              <a:t> </a:t>
            </a:r>
            <a:r>
              <a:rPr lang="it-IT" sz="1600" dirty="0" err="1" smtClean="0">
                <a:latin typeface="Comic Sans MS" panose="030F0702030302020204" pitchFamily="66" charset="0"/>
              </a:rPr>
              <a:t>measurements</a:t>
            </a:r>
            <a:endParaRPr lang="it-IT" sz="1600" dirty="0">
              <a:latin typeface="Comic Sans MS" panose="030F0702030302020204" pitchFamily="66" charset="0"/>
            </a:endParaRPr>
          </a:p>
        </p:txBody>
      </p:sp>
      <p:sp>
        <p:nvSpPr>
          <p:cNvPr id="6" name="Freccia in giù 5"/>
          <p:cNvSpPr/>
          <p:nvPr/>
        </p:nvSpPr>
        <p:spPr>
          <a:xfrm rot="7036140">
            <a:off x="5811959" y="3467548"/>
            <a:ext cx="220273" cy="84197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7" name="Connettore diritto 6"/>
          <p:cNvCxnSpPr/>
          <p:nvPr/>
        </p:nvCxnSpPr>
        <p:spPr>
          <a:xfrm flipV="1">
            <a:off x="4503762" y="1061967"/>
            <a:ext cx="1" cy="11259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p:nvCxnSpPr>
        <p:spPr>
          <a:xfrm flipH="1">
            <a:off x="1760562" y="1491872"/>
            <a:ext cx="5537579"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Ovale 8"/>
          <p:cNvSpPr/>
          <p:nvPr/>
        </p:nvSpPr>
        <p:spPr>
          <a:xfrm>
            <a:off x="4529352" y="2065077"/>
            <a:ext cx="199598" cy="1228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0" name="Ovale 9"/>
          <p:cNvSpPr/>
          <p:nvPr/>
        </p:nvSpPr>
        <p:spPr>
          <a:xfrm>
            <a:off x="4252498" y="2056548"/>
            <a:ext cx="199598" cy="1228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11" name="Immagin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61426" y="1061967"/>
            <a:ext cx="484674" cy="141744"/>
          </a:xfrm>
          <a:prstGeom prst="rect">
            <a:avLst/>
          </a:prstGeom>
        </p:spPr>
      </p:pic>
      <p:sp>
        <p:nvSpPr>
          <p:cNvPr id="12" name="Ovale 11"/>
          <p:cNvSpPr/>
          <p:nvPr/>
        </p:nvSpPr>
        <p:spPr>
          <a:xfrm>
            <a:off x="7141558" y="1544757"/>
            <a:ext cx="199598" cy="1228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3" name="Ovale 12"/>
          <p:cNvSpPr/>
          <p:nvPr/>
        </p:nvSpPr>
        <p:spPr>
          <a:xfrm>
            <a:off x="6941960" y="1345665"/>
            <a:ext cx="199598" cy="1228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4" name="Ovale 13"/>
          <p:cNvSpPr/>
          <p:nvPr/>
        </p:nvSpPr>
        <p:spPr>
          <a:xfrm>
            <a:off x="1566570" y="1527697"/>
            <a:ext cx="199598" cy="1228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5" name="Ovale 14"/>
          <p:cNvSpPr/>
          <p:nvPr/>
        </p:nvSpPr>
        <p:spPr>
          <a:xfrm>
            <a:off x="1766168" y="1337136"/>
            <a:ext cx="199598" cy="1228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6" name="CasellaDiTesto 15"/>
          <p:cNvSpPr txBox="1"/>
          <p:nvPr/>
        </p:nvSpPr>
        <p:spPr>
          <a:xfrm>
            <a:off x="4503762" y="1651821"/>
            <a:ext cx="798617" cy="369332"/>
          </a:xfrm>
          <a:prstGeom prst="rect">
            <a:avLst/>
          </a:prstGeom>
          <a:noFill/>
        </p:spPr>
        <p:txBody>
          <a:bodyPr wrap="none" rtlCol="0">
            <a:spAutoFit/>
          </a:bodyPr>
          <a:lstStyle/>
          <a:p>
            <a:r>
              <a:rPr lang="it-IT" b="1" dirty="0">
                <a:solidFill>
                  <a:srgbClr val="FF0000"/>
                </a:solidFill>
                <a:latin typeface="Comic Sans MS" panose="030F0702030302020204" pitchFamily="66" charset="0"/>
              </a:rPr>
              <a:t>SIPM</a:t>
            </a:r>
          </a:p>
        </p:txBody>
      </p:sp>
      <p:sp>
        <p:nvSpPr>
          <p:cNvPr id="18" name="Segnaposto numero diapositiva 17"/>
          <p:cNvSpPr>
            <a:spLocks noGrp="1"/>
          </p:cNvSpPr>
          <p:nvPr>
            <p:ph type="sldNum" sz="quarter" idx="12"/>
          </p:nvPr>
        </p:nvSpPr>
        <p:spPr/>
        <p:txBody>
          <a:bodyPr/>
          <a:lstStyle/>
          <a:p>
            <a:fld id="{FC3651F7-23B1-44A2-8278-B2A1BD9CCCDD}" type="slidenum">
              <a:rPr lang="en-US" smtClean="0"/>
              <a:t>4</a:t>
            </a:fld>
            <a:endParaRPr lang="en-US"/>
          </a:p>
        </p:txBody>
      </p:sp>
      <p:sp>
        <p:nvSpPr>
          <p:cNvPr id="19" name="Segnaposto piè di pagina 18"/>
          <p:cNvSpPr>
            <a:spLocks noGrp="1"/>
          </p:cNvSpPr>
          <p:nvPr>
            <p:ph type="ftr" sz="quarter" idx="11"/>
          </p:nvPr>
        </p:nvSpPr>
        <p:spPr/>
        <p:txBody>
          <a:bodyPr/>
          <a:lstStyle/>
          <a:p>
            <a:r>
              <a:rPr lang="en-US" smtClean="0"/>
              <a:t>EEE meeting - 05/09/2018</a:t>
            </a:r>
            <a:endParaRPr lang="en-US"/>
          </a:p>
        </p:txBody>
      </p:sp>
    </p:spTree>
    <p:extLst>
      <p:ext uri="{BB962C8B-B14F-4D97-AF65-F5344CB8AC3E}">
        <p14:creationId xmlns:p14="http://schemas.microsoft.com/office/powerpoint/2010/main" val="39812608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1792309" y="1350109"/>
            <a:ext cx="4742848" cy="3749413"/>
          </a:xfrm>
          <a:prstGeom prst="rect">
            <a:avLst/>
          </a:prstGeom>
        </p:spPr>
      </p:pic>
      <p:sp>
        <p:nvSpPr>
          <p:cNvPr id="4" name="CasellaDiTesto 3"/>
          <p:cNvSpPr txBox="1"/>
          <p:nvPr/>
        </p:nvSpPr>
        <p:spPr>
          <a:xfrm>
            <a:off x="6238305" y="1302148"/>
            <a:ext cx="896336" cy="300082"/>
          </a:xfrm>
          <a:prstGeom prst="rect">
            <a:avLst/>
          </a:prstGeom>
          <a:noFill/>
        </p:spPr>
        <p:txBody>
          <a:bodyPr wrap="none" rtlCol="0">
            <a:spAutoFit/>
          </a:bodyPr>
          <a:lstStyle/>
          <a:p>
            <a:r>
              <a:rPr lang="it-IT" sz="1350" b="1">
                <a:latin typeface="+mj-lt"/>
              </a:rPr>
              <a:t>Power box</a:t>
            </a:r>
          </a:p>
        </p:txBody>
      </p:sp>
      <p:sp>
        <p:nvSpPr>
          <p:cNvPr id="5" name="CasellaDiTesto 4"/>
          <p:cNvSpPr txBox="1"/>
          <p:nvPr/>
        </p:nvSpPr>
        <p:spPr>
          <a:xfrm>
            <a:off x="949035" y="1446452"/>
            <a:ext cx="1266437" cy="300082"/>
          </a:xfrm>
          <a:prstGeom prst="rect">
            <a:avLst/>
          </a:prstGeom>
          <a:noFill/>
        </p:spPr>
        <p:txBody>
          <a:bodyPr wrap="none" rtlCol="0">
            <a:spAutoFit/>
          </a:bodyPr>
          <a:lstStyle/>
          <a:p>
            <a:r>
              <a:rPr lang="it-IT" sz="1350" b="1">
                <a:latin typeface="+mj-lt"/>
              </a:rPr>
              <a:t>Back-up Battery</a:t>
            </a:r>
          </a:p>
        </p:txBody>
      </p:sp>
      <p:sp>
        <p:nvSpPr>
          <p:cNvPr id="6" name="CasellaDiTesto 5"/>
          <p:cNvSpPr txBox="1"/>
          <p:nvPr/>
        </p:nvSpPr>
        <p:spPr>
          <a:xfrm>
            <a:off x="931364" y="4335652"/>
            <a:ext cx="1283108" cy="507831"/>
          </a:xfrm>
          <a:prstGeom prst="rect">
            <a:avLst/>
          </a:prstGeom>
          <a:noFill/>
        </p:spPr>
        <p:txBody>
          <a:bodyPr wrap="none" rtlCol="0">
            <a:spAutoFit/>
          </a:bodyPr>
          <a:lstStyle/>
          <a:p>
            <a:r>
              <a:rPr lang="it-IT" sz="1350" b="1">
                <a:latin typeface="+mj-lt"/>
              </a:rPr>
              <a:t>Raspberry PI</a:t>
            </a:r>
          </a:p>
          <a:p>
            <a:r>
              <a:rPr lang="it-IT" sz="1350">
                <a:latin typeface="+mj-lt"/>
              </a:rPr>
              <a:t>Control readout</a:t>
            </a:r>
          </a:p>
        </p:txBody>
      </p:sp>
      <p:sp>
        <p:nvSpPr>
          <p:cNvPr id="7" name="CasellaDiTesto 6"/>
          <p:cNvSpPr txBox="1"/>
          <p:nvPr/>
        </p:nvSpPr>
        <p:spPr>
          <a:xfrm>
            <a:off x="6238305" y="2356734"/>
            <a:ext cx="2134943" cy="715581"/>
          </a:xfrm>
          <a:prstGeom prst="rect">
            <a:avLst/>
          </a:prstGeom>
          <a:noFill/>
        </p:spPr>
        <p:txBody>
          <a:bodyPr wrap="none" rtlCol="0">
            <a:spAutoFit/>
          </a:bodyPr>
          <a:lstStyle/>
          <a:p>
            <a:r>
              <a:rPr lang="it-IT" sz="1350" b="1">
                <a:latin typeface="+mj-lt"/>
              </a:rPr>
              <a:t>Readout board </a:t>
            </a:r>
          </a:p>
          <a:p>
            <a:r>
              <a:rPr lang="it-IT" sz="1350">
                <a:latin typeface="+mj-lt"/>
              </a:rPr>
              <a:t>FPGA Altera Cyclone 5</a:t>
            </a:r>
          </a:p>
          <a:p>
            <a:r>
              <a:rPr lang="it-IT" sz="1350">
                <a:latin typeface="+mj-lt"/>
              </a:rPr>
              <a:t>For Trigger and TDC readout</a:t>
            </a:r>
          </a:p>
        </p:txBody>
      </p:sp>
      <p:sp>
        <p:nvSpPr>
          <p:cNvPr id="8" name="CasellaDiTesto 7"/>
          <p:cNvSpPr txBox="1"/>
          <p:nvPr/>
        </p:nvSpPr>
        <p:spPr>
          <a:xfrm>
            <a:off x="6157986" y="3773702"/>
            <a:ext cx="1419812" cy="507831"/>
          </a:xfrm>
          <a:prstGeom prst="rect">
            <a:avLst/>
          </a:prstGeom>
          <a:noFill/>
        </p:spPr>
        <p:txBody>
          <a:bodyPr wrap="none" rtlCol="0">
            <a:spAutoFit/>
          </a:bodyPr>
          <a:lstStyle/>
          <a:p>
            <a:r>
              <a:rPr lang="it-IT" sz="1350" b="1">
                <a:latin typeface="+mj-lt"/>
              </a:rPr>
              <a:t>HPTDC piggy-back</a:t>
            </a:r>
          </a:p>
          <a:p>
            <a:r>
              <a:rPr lang="it-IT" sz="1350">
                <a:latin typeface="+mj-lt"/>
              </a:rPr>
              <a:t>for TDC readout</a:t>
            </a:r>
          </a:p>
        </p:txBody>
      </p:sp>
      <p:sp>
        <p:nvSpPr>
          <p:cNvPr id="9" name="Freccia in giù 8"/>
          <p:cNvSpPr/>
          <p:nvPr/>
        </p:nvSpPr>
        <p:spPr>
          <a:xfrm rot="17807378">
            <a:off x="2521601" y="1629044"/>
            <a:ext cx="220273" cy="656617"/>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latin typeface="+mj-lt"/>
            </a:endParaRPr>
          </a:p>
        </p:txBody>
      </p:sp>
      <p:sp>
        <p:nvSpPr>
          <p:cNvPr id="10" name="Freccia in giù 9"/>
          <p:cNvSpPr/>
          <p:nvPr/>
        </p:nvSpPr>
        <p:spPr>
          <a:xfrm rot="16516566">
            <a:off x="2554370" y="4157910"/>
            <a:ext cx="220273" cy="88009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latin typeface="+mj-lt"/>
            </a:endParaRPr>
          </a:p>
        </p:txBody>
      </p:sp>
      <p:sp>
        <p:nvSpPr>
          <p:cNvPr id="11" name="CasellaDiTesto 10"/>
          <p:cNvSpPr txBox="1"/>
          <p:nvPr/>
        </p:nvSpPr>
        <p:spPr>
          <a:xfrm>
            <a:off x="894342" y="2818225"/>
            <a:ext cx="1292341" cy="1269578"/>
          </a:xfrm>
          <a:prstGeom prst="rect">
            <a:avLst/>
          </a:prstGeom>
          <a:noFill/>
        </p:spPr>
        <p:txBody>
          <a:bodyPr wrap="none" rtlCol="0">
            <a:spAutoFit/>
          </a:bodyPr>
          <a:lstStyle/>
          <a:p>
            <a:r>
              <a:rPr lang="it-IT" sz="1350" b="1">
                <a:latin typeface="+mj-lt"/>
              </a:rPr>
              <a:t>Sense Hat</a:t>
            </a:r>
          </a:p>
          <a:p>
            <a:r>
              <a:rPr lang="it-IT" sz="1050">
                <a:latin typeface="+mj-lt"/>
              </a:rPr>
              <a:t>Gyroscope</a:t>
            </a:r>
          </a:p>
          <a:p>
            <a:r>
              <a:rPr lang="it-IT" sz="1050">
                <a:latin typeface="+mj-lt"/>
              </a:rPr>
              <a:t>Accelerometer</a:t>
            </a:r>
          </a:p>
          <a:p>
            <a:r>
              <a:rPr lang="it-IT" sz="1050">
                <a:latin typeface="+mj-lt"/>
              </a:rPr>
              <a:t>Magnetometer</a:t>
            </a:r>
          </a:p>
          <a:p>
            <a:r>
              <a:rPr lang="it-IT" sz="1050">
                <a:latin typeface="+mj-lt"/>
              </a:rPr>
              <a:t>Temperature</a:t>
            </a:r>
          </a:p>
          <a:p>
            <a:r>
              <a:rPr lang="it-IT" sz="1050">
                <a:latin typeface="+mj-lt"/>
              </a:rPr>
              <a:t>Barometric pressure</a:t>
            </a:r>
          </a:p>
          <a:p>
            <a:r>
              <a:rPr lang="it-IT" sz="1050">
                <a:latin typeface="+mj-lt"/>
              </a:rPr>
              <a:t>Humidity</a:t>
            </a:r>
          </a:p>
        </p:txBody>
      </p:sp>
      <p:sp>
        <p:nvSpPr>
          <p:cNvPr id="12" name="Freccia in giù 11"/>
          <p:cNvSpPr/>
          <p:nvPr/>
        </p:nvSpPr>
        <p:spPr>
          <a:xfrm rot="16826867">
            <a:off x="2692738" y="3110873"/>
            <a:ext cx="220273" cy="1152516"/>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latin typeface="+mj-lt"/>
            </a:endParaRPr>
          </a:p>
        </p:txBody>
      </p:sp>
      <p:sp>
        <p:nvSpPr>
          <p:cNvPr id="13" name="Freccia in giù 12"/>
          <p:cNvSpPr/>
          <p:nvPr/>
        </p:nvSpPr>
        <p:spPr>
          <a:xfrm rot="4211831">
            <a:off x="5442486" y="1146867"/>
            <a:ext cx="220273" cy="101824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latin typeface="+mj-lt"/>
            </a:endParaRPr>
          </a:p>
        </p:txBody>
      </p:sp>
      <p:sp>
        <p:nvSpPr>
          <p:cNvPr id="14" name="Freccia in giù 13"/>
          <p:cNvSpPr/>
          <p:nvPr/>
        </p:nvSpPr>
        <p:spPr>
          <a:xfrm rot="4639345">
            <a:off x="5266466" y="2393059"/>
            <a:ext cx="220273" cy="84197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latin typeface="+mj-lt"/>
            </a:endParaRPr>
          </a:p>
        </p:txBody>
      </p:sp>
      <p:sp>
        <p:nvSpPr>
          <p:cNvPr id="15" name="Freccia in giù 14"/>
          <p:cNvSpPr/>
          <p:nvPr/>
        </p:nvSpPr>
        <p:spPr>
          <a:xfrm rot="7036140">
            <a:off x="5503643" y="3634573"/>
            <a:ext cx="220273" cy="84197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latin typeface="+mj-lt"/>
            </a:endParaRPr>
          </a:p>
        </p:txBody>
      </p:sp>
      <p:sp>
        <p:nvSpPr>
          <p:cNvPr id="16" name="CasellaDiTesto 15"/>
          <p:cNvSpPr txBox="1"/>
          <p:nvPr/>
        </p:nvSpPr>
        <p:spPr>
          <a:xfrm>
            <a:off x="1091958" y="2004736"/>
            <a:ext cx="1011624" cy="507831"/>
          </a:xfrm>
          <a:prstGeom prst="rect">
            <a:avLst/>
          </a:prstGeom>
          <a:noFill/>
        </p:spPr>
        <p:txBody>
          <a:bodyPr wrap="none" rtlCol="0">
            <a:spAutoFit/>
          </a:bodyPr>
          <a:lstStyle/>
          <a:p>
            <a:r>
              <a:rPr lang="it-IT" sz="1350" b="1">
                <a:latin typeface="+mj-lt"/>
              </a:rPr>
              <a:t>GPS </a:t>
            </a:r>
          </a:p>
          <a:p>
            <a:r>
              <a:rPr lang="it-IT" sz="1350">
                <a:latin typeface="+mj-lt"/>
              </a:rPr>
              <a:t>GNSS-Ublox</a:t>
            </a:r>
          </a:p>
        </p:txBody>
      </p:sp>
      <p:sp>
        <p:nvSpPr>
          <p:cNvPr id="17" name="Freccia in giù 16"/>
          <p:cNvSpPr/>
          <p:nvPr/>
        </p:nvSpPr>
        <p:spPr>
          <a:xfrm rot="17807378">
            <a:off x="2473817" y="2071989"/>
            <a:ext cx="220273" cy="100038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latin typeface="+mj-lt"/>
            </a:endParaRPr>
          </a:p>
        </p:txBody>
      </p:sp>
      <p:sp>
        <p:nvSpPr>
          <p:cNvPr id="18" name="Freccia in giù 17"/>
          <p:cNvSpPr/>
          <p:nvPr/>
        </p:nvSpPr>
        <p:spPr>
          <a:xfrm rot="14773314">
            <a:off x="2531445" y="4623865"/>
            <a:ext cx="220273" cy="100038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latin typeface="+mj-lt"/>
            </a:endParaRPr>
          </a:p>
        </p:txBody>
      </p:sp>
      <p:sp>
        <p:nvSpPr>
          <p:cNvPr id="19" name="CasellaDiTesto 18"/>
          <p:cNvSpPr txBox="1"/>
          <p:nvPr/>
        </p:nvSpPr>
        <p:spPr>
          <a:xfrm>
            <a:off x="1133747" y="5002295"/>
            <a:ext cx="1011624" cy="507831"/>
          </a:xfrm>
          <a:prstGeom prst="rect">
            <a:avLst/>
          </a:prstGeom>
          <a:noFill/>
        </p:spPr>
        <p:txBody>
          <a:bodyPr wrap="none" rtlCol="0">
            <a:spAutoFit/>
          </a:bodyPr>
          <a:lstStyle/>
          <a:p>
            <a:r>
              <a:rPr lang="it-IT" sz="1350" b="1">
                <a:latin typeface="+mj-lt"/>
              </a:rPr>
              <a:t>GPS </a:t>
            </a:r>
          </a:p>
          <a:p>
            <a:r>
              <a:rPr lang="it-IT" sz="1350">
                <a:latin typeface="+mj-lt"/>
              </a:rPr>
              <a:t>GNSS-Ublox</a:t>
            </a:r>
          </a:p>
        </p:txBody>
      </p:sp>
      <p:sp>
        <p:nvSpPr>
          <p:cNvPr id="20" name="CasellaDiTesto 19"/>
          <p:cNvSpPr txBox="1"/>
          <p:nvPr/>
        </p:nvSpPr>
        <p:spPr>
          <a:xfrm>
            <a:off x="672008" y="5669581"/>
            <a:ext cx="7952874" cy="769441"/>
          </a:xfrm>
          <a:prstGeom prst="rect">
            <a:avLst/>
          </a:prstGeom>
          <a:noFill/>
        </p:spPr>
        <p:txBody>
          <a:bodyPr wrap="square" rtlCol="0">
            <a:spAutoFit/>
          </a:bodyPr>
          <a:lstStyle/>
          <a:p>
            <a:pPr algn="ctr"/>
            <a:r>
              <a:rPr lang="it-IT" sz="2400" b="1" dirty="0" smtClean="0">
                <a:latin typeface="+mj-lt"/>
              </a:rPr>
              <a:t>Total  </a:t>
            </a:r>
            <a:r>
              <a:rPr lang="it-IT" sz="2400" b="1" dirty="0" err="1" smtClean="0">
                <a:latin typeface="+mj-lt"/>
              </a:rPr>
              <a:t>power</a:t>
            </a:r>
            <a:r>
              <a:rPr lang="it-IT" sz="2400" b="1" dirty="0" smtClean="0">
                <a:latin typeface="+mj-lt"/>
              </a:rPr>
              <a:t> </a:t>
            </a:r>
            <a:r>
              <a:rPr lang="it-IT" sz="2400" b="1" dirty="0" err="1" smtClean="0">
                <a:latin typeface="+mj-lt"/>
              </a:rPr>
              <a:t>consumption</a:t>
            </a:r>
            <a:r>
              <a:rPr lang="it-IT" sz="2400" b="1" dirty="0" smtClean="0">
                <a:latin typeface="+mj-lt"/>
              </a:rPr>
              <a:t> 12,5 W</a:t>
            </a:r>
          </a:p>
          <a:p>
            <a:pPr algn="ctr"/>
            <a:r>
              <a:rPr lang="it-IT" sz="2000" b="1" dirty="0" smtClean="0">
                <a:latin typeface="+mj-lt"/>
              </a:rPr>
              <a:t>16 </a:t>
            </a:r>
            <a:r>
              <a:rPr lang="it-IT" sz="2000" b="1" dirty="0" err="1" smtClean="0">
                <a:latin typeface="+mj-lt"/>
              </a:rPr>
              <a:t>ch</a:t>
            </a:r>
            <a:r>
              <a:rPr lang="it-IT" sz="2000" b="1" dirty="0" smtClean="0">
                <a:latin typeface="+mj-lt"/>
              </a:rPr>
              <a:t> TDC-TOT , Trigger, DAC, GPS, </a:t>
            </a:r>
            <a:r>
              <a:rPr lang="it-IT" sz="2000" b="1" dirty="0" err="1" smtClean="0">
                <a:latin typeface="+mj-lt"/>
              </a:rPr>
              <a:t>Controls</a:t>
            </a:r>
            <a:endParaRPr lang="it-IT" sz="2000" b="1" dirty="0">
              <a:latin typeface="+mj-lt"/>
            </a:endParaRPr>
          </a:p>
        </p:txBody>
      </p:sp>
      <p:sp>
        <p:nvSpPr>
          <p:cNvPr id="25" name="Titolo 1"/>
          <p:cNvSpPr txBox="1">
            <a:spLocks/>
          </p:cNvSpPr>
          <p:nvPr/>
        </p:nvSpPr>
        <p:spPr>
          <a:xfrm>
            <a:off x="104503" y="85301"/>
            <a:ext cx="7886700" cy="132556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it-IT" b="1" dirty="0" smtClean="0"/>
              <a:t>The PolarQuEEEst Detector </a:t>
            </a:r>
            <a:r>
              <a:rPr lang="it-IT" b="1" dirty="0" err="1" smtClean="0"/>
              <a:t>Electronics</a:t>
            </a:r>
            <a:endParaRPr lang="en-US" b="1" dirty="0"/>
          </a:p>
        </p:txBody>
      </p:sp>
      <p:sp>
        <p:nvSpPr>
          <p:cNvPr id="26" name="Segnaposto numero diapositiva 25"/>
          <p:cNvSpPr>
            <a:spLocks noGrp="1"/>
          </p:cNvSpPr>
          <p:nvPr>
            <p:ph type="sldNum" sz="quarter" idx="12"/>
          </p:nvPr>
        </p:nvSpPr>
        <p:spPr/>
        <p:txBody>
          <a:bodyPr/>
          <a:lstStyle/>
          <a:p>
            <a:fld id="{FC3651F7-23B1-44A2-8278-B2A1BD9CCCDD}" type="slidenum">
              <a:rPr lang="en-US" smtClean="0"/>
              <a:t>5</a:t>
            </a:fld>
            <a:endParaRPr lang="en-US"/>
          </a:p>
        </p:txBody>
      </p:sp>
      <p:sp>
        <p:nvSpPr>
          <p:cNvPr id="27" name="Segnaposto piè di pagina 26"/>
          <p:cNvSpPr>
            <a:spLocks noGrp="1"/>
          </p:cNvSpPr>
          <p:nvPr>
            <p:ph type="ftr" sz="quarter" idx="11"/>
          </p:nvPr>
        </p:nvSpPr>
        <p:spPr/>
        <p:txBody>
          <a:bodyPr/>
          <a:lstStyle/>
          <a:p>
            <a:r>
              <a:rPr lang="en-US" smtClean="0"/>
              <a:t>EEE meeting - 05/09/2018</a:t>
            </a:r>
            <a:endParaRPr lang="en-US"/>
          </a:p>
        </p:txBody>
      </p:sp>
    </p:spTree>
    <p:extLst>
      <p:ext uri="{BB962C8B-B14F-4D97-AF65-F5344CB8AC3E}">
        <p14:creationId xmlns:p14="http://schemas.microsoft.com/office/powerpoint/2010/main" val="33074988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DATA selection</a:t>
            </a:r>
            <a:endParaRPr lang="en-US" dirty="0"/>
          </a:p>
        </p:txBody>
      </p:sp>
      <p:sp>
        <p:nvSpPr>
          <p:cNvPr id="4" name="Segnaposto numero diapositiva 3"/>
          <p:cNvSpPr>
            <a:spLocks noGrp="1"/>
          </p:cNvSpPr>
          <p:nvPr>
            <p:ph type="sldNum" sz="quarter" idx="12"/>
          </p:nvPr>
        </p:nvSpPr>
        <p:spPr/>
        <p:txBody>
          <a:bodyPr/>
          <a:lstStyle/>
          <a:p>
            <a:fld id="{FC3651F7-23B1-44A2-8278-B2A1BD9CCCDD}" type="slidenum">
              <a:rPr lang="en-US" smtClean="0"/>
              <a:t>6</a:t>
            </a:fld>
            <a:endParaRPr lang="en-US"/>
          </a:p>
        </p:txBody>
      </p:sp>
      <p:sp>
        <p:nvSpPr>
          <p:cNvPr id="5" name="CasellaDiTesto 4"/>
          <p:cNvSpPr txBox="1"/>
          <p:nvPr/>
        </p:nvSpPr>
        <p:spPr>
          <a:xfrm>
            <a:off x="364273" y="1353015"/>
            <a:ext cx="8408020" cy="923330"/>
          </a:xfrm>
          <a:prstGeom prst="rect">
            <a:avLst/>
          </a:prstGeom>
          <a:noFill/>
        </p:spPr>
        <p:txBody>
          <a:bodyPr wrap="square" rtlCol="0">
            <a:spAutoFit/>
          </a:bodyPr>
          <a:lstStyle/>
          <a:p>
            <a:r>
              <a:rPr lang="en-US" dirty="0" smtClean="0"/>
              <a:t>The data trending is constructed by counting events in the same minute and then extracting a rate. At the beginning and at the end of a run the effective time to compute the rate can be less than 60 seconds. In such a case the point is discarded.</a:t>
            </a:r>
            <a:endParaRPr lang="en-US" dirty="0"/>
          </a:p>
        </p:txBody>
      </p:sp>
      <p:pic>
        <p:nvPicPr>
          <p:cNvPr id="6" name="Immagine 5"/>
          <p:cNvPicPr>
            <a:picLocks noChangeAspect="1"/>
          </p:cNvPicPr>
          <p:nvPr/>
        </p:nvPicPr>
        <p:blipFill>
          <a:blip r:embed="rId2"/>
          <a:stretch>
            <a:fillRect/>
          </a:stretch>
        </p:blipFill>
        <p:spPr>
          <a:xfrm>
            <a:off x="382045" y="2438283"/>
            <a:ext cx="2630917" cy="1643063"/>
          </a:xfrm>
          <a:prstGeom prst="rect">
            <a:avLst/>
          </a:prstGeom>
        </p:spPr>
      </p:pic>
      <p:cxnSp>
        <p:nvCxnSpPr>
          <p:cNvPr id="8" name="Connettore 1 7"/>
          <p:cNvCxnSpPr/>
          <p:nvPr/>
        </p:nvCxnSpPr>
        <p:spPr>
          <a:xfrm>
            <a:off x="2743200" y="2453268"/>
            <a:ext cx="0" cy="1464527"/>
          </a:xfrm>
          <a:prstGeom prst="line">
            <a:avLst/>
          </a:prstGeom>
          <a:ln w="28575">
            <a:solidFill>
              <a:srgbClr val="F73200"/>
            </a:solidFill>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2386360" y="2155903"/>
            <a:ext cx="694421" cy="369332"/>
          </a:xfrm>
          <a:prstGeom prst="rect">
            <a:avLst/>
          </a:prstGeom>
          <a:noFill/>
        </p:spPr>
        <p:txBody>
          <a:bodyPr wrap="none" rtlCol="0">
            <a:spAutoFit/>
          </a:bodyPr>
          <a:lstStyle/>
          <a:p>
            <a:r>
              <a:rPr lang="en-US" dirty="0" smtClean="0">
                <a:solidFill>
                  <a:srgbClr val="FF0000"/>
                </a:solidFill>
              </a:rPr>
              <a:t>Cut-1</a:t>
            </a:r>
            <a:endParaRPr lang="en-US" dirty="0">
              <a:solidFill>
                <a:srgbClr val="FF0000"/>
              </a:solidFill>
            </a:endParaRPr>
          </a:p>
        </p:txBody>
      </p:sp>
      <p:pic>
        <p:nvPicPr>
          <p:cNvPr id="10" name="Immagine 9"/>
          <p:cNvPicPr>
            <a:picLocks noChangeAspect="1"/>
          </p:cNvPicPr>
          <p:nvPr/>
        </p:nvPicPr>
        <p:blipFill>
          <a:blip r:embed="rId3"/>
          <a:stretch>
            <a:fillRect/>
          </a:stretch>
        </p:blipFill>
        <p:spPr>
          <a:xfrm>
            <a:off x="1365909" y="4415303"/>
            <a:ext cx="4625758" cy="2442697"/>
          </a:xfrm>
          <a:prstGeom prst="rect">
            <a:avLst/>
          </a:prstGeom>
        </p:spPr>
      </p:pic>
      <p:sp>
        <p:nvSpPr>
          <p:cNvPr id="11" name="CasellaDiTesto 10"/>
          <p:cNvSpPr txBox="1"/>
          <p:nvPr/>
        </p:nvSpPr>
        <p:spPr>
          <a:xfrm>
            <a:off x="687658" y="4754137"/>
            <a:ext cx="694421" cy="369332"/>
          </a:xfrm>
          <a:prstGeom prst="rect">
            <a:avLst/>
          </a:prstGeom>
          <a:noFill/>
        </p:spPr>
        <p:txBody>
          <a:bodyPr wrap="none" rtlCol="0">
            <a:spAutoFit/>
          </a:bodyPr>
          <a:lstStyle/>
          <a:p>
            <a:r>
              <a:rPr lang="en-US" dirty="0" smtClean="0">
                <a:solidFill>
                  <a:srgbClr val="FF0000"/>
                </a:solidFill>
              </a:rPr>
              <a:t>Cut-2</a:t>
            </a:r>
            <a:endParaRPr lang="en-US" dirty="0">
              <a:solidFill>
                <a:srgbClr val="FF0000"/>
              </a:solidFill>
            </a:endParaRPr>
          </a:p>
        </p:txBody>
      </p:sp>
      <p:sp>
        <p:nvSpPr>
          <p:cNvPr id="12" name="CasellaDiTesto 11"/>
          <p:cNvSpPr txBox="1"/>
          <p:nvPr/>
        </p:nvSpPr>
        <p:spPr>
          <a:xfrm>
            <a:off x="3352800" y="2903033"/>
            <a:ext cx="5586762" cy="1200329"/>
          </a:xfrm>
          <a:prstGeom prst="rect">
            <a:avLst/>
          </a:prstGeom>
          <a:noFill/>
        </p:spPr>
        <p:txBody>
          <a:bodyPr wrap="square" rtlCol="0">
            <a:spAutoFit/>
          </a:bodyPr>
          <a:lstStyle/>
          <a:p>
            <a:r>
              <a:rPr lang="en-US" dirty="0" smtClean="0"/>
              <a:t>Sometimes (not so often) we loose events when decoding fails (header missing, …). Currently we are not able to tag the minute when it happens so we applied a cut to remove events with a too small rate.</a:t>
            </a:r>
            <a:endParaRPr lang="en-US" dirty="0"/>
          </a:p>
        </p:txBody>
      </p:sp>
      <p:pic>
        <p:nvPicPr>
          <p:cNvPr id="13" name="Immagine 12"/>
          <p:cNvPicPr>
            <a:picLocks noChangeAspect="1"/>
          </p:cNvPicPr>
          <p:nvPr/>
        </p:nvPicPr>
        <p:blipFill>
          <a:blip r:embed="rId4"/>
          <a:stretch>
            <a:fillRect/>
          </a:stretch>
        </p:blipFill>
        <p:spPr>
          <a:xfrm>
            <a:off x="6207512" y="4488461"/>
            <a:ext cx="2810107" cy="1658183"/>
          </a:xfrm>
          <a:prstGeom prst="rect">
            <a:avLst/>
          </a:prstGeom>
        </p:spPr>
      </p:pic>
      <p:cxnSp>
        <p:nvCxnSpPr>
          <p:cNvPr id="14" name="Connettore 1 13"/>
          <p:cNvCxnSpPr/>
          <p:nvPr/>
        </p:nvCxnSpPr>
        <p:spPr>
          <a:xfrm>
            <a:off x="8129239" y="4441903"/>
            <a:ext cx="0" cy="1464527"/>
          </a:xfrm>
          <a:prstGeom prst="line">
            <a:avLst/>
          </a:prstGeom>
          <a:ln w="28575">
            <a:solidFill>
              <a:srgbClr val="F73200"/>
            </a:solidFill>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7772399" y="4144538"/>
            <a:ext cx="694421" cy="369332"/>
          </a:xfrm>
          <a:prstGeom prst="rect">
            <a:avLst/>
          </a:prstGeom>
          <a:noFill/>
        </p:spPr>
        <p:txBody>
          <a:bodyPr wrap="none" rtlCol="0">
            <a:spAutoFit/>
          </a:bodyPr>
          <a:lstStyle/>
          <a:p>
            <a:r>
              <a:rPr lang="en-US" dirty="0" smtClean="0">
                <a:solidFill>
                  <a:srgbClr val="FF0000"/>
                </a:solidFill>
              </a:rPr>
              <a:t>Cut-2</a:t>
            </a:r>
            <a:endParaRPr lang="en-US" dirty="0">
              <a:solidFill>
                <a:srgbClr val="FF0000"/>
              </a:solidFill>
            </a:endParaRPr>
          </a:p>
        </p:txBody>
      </p:sp>
      <p:sp>
        <p:nvSpPr>
          <p:cNvPr id="16" name="Segnaposto piè di pagina 15"/>
          <p:cNvSpPr>
            <a:spLocks noGrp="1"/>
          </p:cNvSpPr>
          <p:nvPr>
            <p:ph type="ftr" sz="quarter" idx="11"/>
          </p:nvPr>
        </p:nvSpPr>
        <p:spPr/>
        <p:txBody>
          <a:bodyPr/>
          <a:lstStyle/>
          <a:p>
            <a:r>
              <a:rPr lang="en-US" smtClean="0"/>
              <a:t>EEE meeting - 05/09/2018</a:t>
            </a:r>
            <a:endParaRPr lang="en-US"/>
          </a:p>
        </p:txBody>
      </p:sp>
    </p:spTree>
    <p:extLst>
      <p:ext uri="{BB962C8B-B14F-4D97-AF65-F5344CB8AC3E}">
        <p14:creationId xmlns:p14="http://schemas.microsoft.com/office/powerpoint/2010/main" val="7703308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996" y="0"/>
            <a:ext cx="7886700" cy="1325563"/>
          </a:xfrm>
        </p:spPr>
        <p:txBody>
          <a:bodyPr/>
          <a:lstStyle/>
          <a:p>
            <a:r>
              <a:rPr lang="en-US" dirty="0" smtClean="0"/>
              <a:t>The rate (uncorrected)</a:t>
            </a:r>
            <a:endParaRPr lang="en-US" dirty="0"/>
          </a:p>
        </p:txBody>
      </p:sp>
      <p:pic>
        <p:nvPicPr>
          <p:cNvPr id="4" name="Immagine 3"/>
          <p:cNvPicPr>
            <a:picLocks noChangeAspect="1"/>
          </p:cNvPicPr>
          <p:nvPr/>
        </p:nvPicPr>
        <p:blipFill>
          <a:blip r:embed="rId2"/>
          <a:stretch>
            <a:fillRect/>
          </a:stretch>
        </p:blipFill>
        <p:spPr>
          <a:xfrm>
            <a:off x="0" y="1828799"/>
            <a:ext cx="7825114" cy="4641135"/>
          </a:xfrm>
          <a:prstGeom prst="rect">
            <a:avLst/>
          </a:prstGeom>
        </p:spPr>
      </p:pic>
      <p:pic>
        <p:nvPicPr>
          <p:cNvPr id="5" name="Immagine 4"/>
          <p:cNvPicPr>
            <a:picLocks noChangeAspect="1"/>
          </p:cNvPicPr>
          <p:nvPr/>
        </p:nvPicPr>
        <p:blipFill>
          <a:blip r:embed="rId3"/>
          <a:stretch>
            <a:fillRect/>
          </a:stretch>
        </p:blipFill>
        <p:spPr>
          <a:xfrm>
            <a:off x="5355351" y="-1"/>
            <a:ext cx="3788650" cy="1888273"/>
          </a:xfrm>
          <a:prstGeom prst="rect">
            <a:avLst/>
          </a:prstGeom>
        </p:spPr>
      </p:pic>
      <p:sp>
        <p:nvSpPr>
          <p:cNvPr id="6" name="Segnaposto numero diapositiva 5"/>
          <p:cNvSpPr>
            <a:spLocks noGrp="1"/>
          </p:cNvSpPr>
          <p:nvPr>
            <p:ph type="sldNum" sz="quarter" idx="12"/>
          </p:nvPr>
        </p:nvSpPr>
        <p:spPr/>
        <p:txBody>
          <a:bodyPr/>
          <a:lstStyle/>
          <a:p>
            <a:fld id="{FC3651F7-23B1-44A2-8278-B2A1BD9CCCDD}" type="slidenum">
              <a:rPr lang="en-US" smtClean="0"/>
              <a:t>7</a:t>
            </a:fld>
            <a:endParaRPr lang="en-US"/>
          </a:p>
        </p:txBody>
      </p:sp>
      <p:sp>
        <p:nvSpPr>
          <p:cNvPr id="7" name="Segnaposto piè di pagina 6"/>
          <p:cNvSpPr>
            <a:spLocks noGrp="1"/>
          </p:cNvSpPr>
          <p:nvPr>
            <p:ph type="ftr" sz="quarter" idx="11"/>
          </p:nvPr>
        </p:nvSpPr>
        <p:spPr/>
        <p:txBody>
          <a:bodyPr/>
          <a:lstStyle/>
          <a:p>
            <a:r>
              <a:rPr lang="en-US" smtClean="0"/>
              <a:t>EEE meeting - 05/09/2018</a:t>
            </a:r>
            <a:endParaRPr lang="en-US"/>
          </a:p>
        </p:txBody>
      </p:sp>
    </p:spTree>
    <p:extLst>
      <p:ext uri="{BB962C8B-B14F-4D97-AF65-F5344CB8AC3E}">
        <p14:creationId xmlns:p14="http://schemas.microsoft.com/office/powerpoint/2010/main" val="39761421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Immagine 54"/>
          <p:cNvPicPr>
            <a:picLocks noChangeAspect="1"/>
          </p:cNvPicPr>
          <p:nvPr/>
        </p:nvPicPr>
        <p:blipFill>
          <a:blip r:embed="rId2"/>
          <a:stretch>
            <a:fillRect/>
          </a:stretch>
        </p:blipFill>
        <p:spPr>
          <a:xfrm>
            <a:off x="6266116" y="1628217"/>
            <a:ext cx="2773807" cy="1241364"/>
          </a:xfrm>
          <a:prstGeom prst="rect">
            <a:avLst/>
          </a:prstGeom>
        </p:spPr>
      </p:pic>
      <p:sp>
        <p:nvSpPr>
          <p:cNvPr id="2" name="Titolo 1"/>
          <p:cNvSpPr>
            <a:spLocks noGrp="1"/>
          </p:cNvSpPr>
          <p:nvPr>
            <p:ph type="title"/>
          </p:nvPr>
        </p:nvSpPr>
        <p:spPr/>
        <p:txBody>
          <a:bodyPr/>
          <a:lstStyle/>
          <a:p>
            <a:r>
              <a:rPr lang="en-US" dirty="0" smtClean="0"/>
              <a:t>Orientation of the telescope (zenithal)</a:t>
            </a:r>
            <a:endParaRPr lang="en-US" dirty="0"/>
          </a:p>
        </p:txBody>
      </p:sp>
      <p:pic>
        <p:nvPicPr>
          <p:cNvPr id="31" name="Immagine 30"/>
          <p:cNvPicPr>
            <a:picLocks noChangeAspect="1"/>
          </p:cNvPicPr>
          <p:nvPr/>
        </p:nvPicPr>
        <p:blipFill>
          <a:blip r:embed="rId3"/>
          <a:stretch>
            <a:fillRect/>
          </a:stretch>
        </p:blipFill>
        <p:spPr>
          <a:xfrm>
            <a:off x="124057" y="2324680"/>
            <a:ext cx="3314348" cy="1786403"/>
          </a:xfrm>
          <a:prstGeom prst="rect">
            <a:avLst/>
          </a:prstGeom>
        </p:spPr>
      </p:pic>
      <p:pic>
        <p:nvPicPr>
          <p:cNvPr id="32" name="Immagine 31"/>
          <p:cNvPicPr>
            <a:picLocks noChangeAspect="1"/>
          </p:cNvPicPr>
          <p:nvPr/>
        </p:nvPicPr>
        <p:blipFill>
          <a:blip r:embed="rId3"/>
          <a:stretch>
            <a:fillRect/>
          </a:stretch>
        </p:blipFill>
        <p:spPr>
          <a:xfrm rot="1755180">
            <a:off x="3123735" y="2603461"/>
            <a:ext cx="3314348" cy="1786403"/>
          </a:xfrm>
          <a:prstGeom prst="rect">
            <a:avLst/>
          </a:prstGeom>
        </p:spPr>
      </p:pic>
      <p:cxnSp>
        <p:nvCxnSpPr>
          <p:cNvPr id="34" name="Connettore 2 33"/>
          <p:cNvCxnSpPr/>
          <p:nvPr/>
        </p:nvCxnSpPr>
        <p:spPr>
          <a:xfrm>
            <a:off x="1769326" y="3100038"/>
            <a:ext cx="0" cy="15983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CasellaDiTesto 34"/>
          <p:cNvSpPr txBox="1"/>
          <p:nvPr/>
        </p:nvSpPr>
        <p:spPr>
          <a:xfrm>
            <a:off x="1732157" y="4014440"/>
            <a:ext cx="684803" cy="369332"/>
          </a:xfrm>
          <a:prstGeom prst="rect">
            <a:avLst/>
          </a:prstGeom>
          <a:noFill/>
        </p:spPr>
        <p:txBody>
          <a:bodyPr wrap="none" rtlCol="0">
            <a:spAutoFit/>
          </a:bodyPr>
          <a:lstStyle/>
          <a:p>
            <a:r>
              <a:rPr lang="en-US" b="1" dirty="0">
                <a:solidFill>
                  <a:srgbClr val="FF0000"/>
                </a:solidFill>
              </a:rPr>
              <a:t>g</a:t>
            </a:r>
            <a:r>
              <a:rPr lang="en-US" b="1" dirty="0" smtClean="0">
                <a:solidFill>
                  <a:srgbClr val="FF0000"/>
                </a:solidFill>
              </a:rPr>
              <a:t> = </a:t>
            </a:r>
            <a:r>
              <a:rPr lang="en-US" b="1" dirty="0" err="1" smtClean="0">
                <a:solidFill>
                  <a:srgbClr val="FF0000"/>
                </a:solidFill>
              </a:rPr>
              <a:t>g</a:t>
            </a:r>
            <a:r>
              <a:rPr lang="en-US" b="1" baseline="-25000" dirty="0" err="1" smtClean="0">
                <a:solidFill>
                  <a:srgbClr val="FF0000"/>
                </a:solidFill>
              </a:rPr>
              <a:t>z</a:t>
            </a:r>
            <a:endParaRPr lang="en-US" b="1" baseline="-25000" dirty="0">
              <a:solidFill>
                <a:srgbClr val="FF0000"/>
              </a:solidFill>
            </a:endParaRPr>
          </a:p>
        </p:txBody>
      </p:sp>
      <p:cxnSp>
        <p:nvCxnSpPr>
          <p:cNvPr id="36" name="Connettore 2 35"/>
          <p:cNvCxnSpPr/>
          <p:nvPr/>
        </p:nvCxnSpPr>
        <p:spPr>
          <a:xfrm>
            <a:off x="4843345" y="3371385"/>
            <a:ext cx="0" cy="15983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4821044" y="3899211"/>
            <a:ext cx="293670" cy="369332"/>
          </a:xfrm>
          <a:prstGeom prst="rect">
            <a:avLst/>
          </a:prstGeom>
          <a:noFill/>
        </p:spPr>
        <p:txBody>
          <a:bodyPr wrap="none" rtlCol="0">
            <a:spAutoFit/>
          </a:bodyPr>
          <a:lstStyle/>
          <a:p>
            <a:r>
              <a:rPr lang="en-US" b="1" dirty="0" smtClean="0">
                <a:solidFill>
                  <a:srgbClr val="FF0000"/>
                </a:solidFill>
              </a:rPr>
              <a:t>g</a:t>
            </a:r>
            <a:endParaRPr lang="en-US" b="1" dirty="0">
              <a:solidFill>
                <a:srgbClr val="FF0000"/>
              </a:solidFill>
            </a:endParaRPr>
          </a:p>
        </p:txBody>
      </p:sp>
      <p:cxnSp>
        <p:nvCxnSpPr>
          <p:cNvPr id="38" name="Connettore 2 37"/>
          <p:cNvCxnSpPr/>
          <p:nvPr/>
        </p:nvCxnSpPr>
        <p:spPr>
          <a:xfrm flipH="1">
            <a:off x="4185424" y="3360234"/>
            <a:ext cx="654205" cy="12489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ttore 1 42"/>
          <p:cNvCxnSpPr/>
          <p:nvPr/>
        </p:nvCxnSpPr>
        <p:spPr>
          <a:xfrm flipH="1" flipV="1">
            <a:off x="4222596" y="4609171"/>
            <a:ext cx="602165" cy="32710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5" name="Rettangolo 44"/>
          <p:cNvSpPr/>
          <p:nvPr/>
        </p:nvSpPr>
        <p:spPr>
          <a:xfrm rot="1755086">
            <a:off x="4149381" y="3958013"/>
            <a:ext cx="354584" cy="369332"/>
          </a:xfrm>
          <a:prstGeom prst="rect">
            <a:avLst/>
          </a:prstGeom>
        </p:spPr>
        <p:txBody>
          <a:bodyPr wrap="none">
            <a:spAutoFit/>
          </a:bodyPr>
          <a:lstStyle/>
          <a:p>
            <a:r>
              <a:rPr lang="en-US" b="1" dirty="0" err="1" smtClean="0">
                <a:solidFill>
                  <a:srgbClr val="FF0000"/>
                </a:solidFill>
              </a:rPr>
              <a:t>g</a:t>
            </a:r>
            <a:r>
              <a:rPr lang="en-US" b="1" baseline="-25000" dirty="0" err="1" smtClean="0">
                <a:solidFill>
                  <a:srgbClr val="FF0000"/>
                </a:solidFill>
              </a:rPr>
              <a:t>z</a:t>
            </a:r>
            <a:endParaRPr lang="en-US" b="1" baseline="-25000" dirty="0">
              <a:solidFill>
                <a:srgbClr val="FF0000"/>
              </a:solidFill>
            </a:endParaRPr>
          </a:p>
        </p:txBody>
      </p:sp>
      <p:sp>
        <p:nvSpPr>
          <p:cNvPr id="46" name="CasellaDiTesto 45"/>
          <p:cNvSpPr txBox="1"/>
          <p:nvPr/>
        </p:nvSpPr>
        <p:spPr>
          <a:xfrm>
            <a:off x="379141" y="4876800"/>
            <a:ext cx="8452624" cy="1754326"/>
          </a:xfrm>
          <a:prstGeom prst="rect">
            <a:avLst/>
          </a:prstGeom>
          <a:noFill/>
        </p:spPr>
        <p:txBody>
          <a:bodyPr wrap="square" rtlCol="0">
            <a:spAutoFit/>
          </a:bodyPr>
          <a:lstStyle/>
          <a:p>
            <a:r>
              <a:rPr lang="en-US" dirty="0" smtClean="0"/>
              <a:t>The telescope acceptance depends on the zenithal orientation of the station.</a:t>
            </a:r>
          </a:p>
          <a:p>
            <a:r>
              <a:rPr lang="en-US" dirty="0" smtClean="0"/>
              <a:t>When sailing this orientation may change but we can measure it using the accelerometer and looking at the direction of the gravity acceleration in the local system.</a:t>
            </a:r>
          </a:p>
          <a:p>
            <a:pPr marL="285750" indent="-285750">
              <a:buFont typeface="Wingdings" panose="05000000000000000000" pitchFamily="2" charset="2"/>
              <a:buChar char="à"/>
            </a:pPr>
            <a:r>
              <a:rPr lang="en-US" dirty="0" smtClean="0">
                <a:sym typeface="Wingdings" panose="05000000000000000000" pitchFamily="2" charset="2"/>
              </a:rPr>
              <a:t>cos</a:t>
            </a:r>
            <a:r>
              <a:rPr lang="en-US" dirty="0" smtClean="0">
                <a:sym typeface="Symbol" panose="05050102010706020507" pitchFamily="18" charset="2"/>
              </a:rPr>
              <a:t></a:t>
            </a:r>
            <a:r>
              <a:rPr lang="en-US" dirty="0" smtClean="0">
                <a:sym typeface="Wingdings" panose="05000000000000000000" pitchFamily="2" charset="2"/>
              </a:rPr>
              <a:t> = </a:t>
            </a:r>
            <a:r>
              <a:rPr lang="en-US" dirty="0" err="1" smtClean="0">
                <a:sym typeface="Wingdings" panose="05000000000000000000" pitchFamily="2" charset="2"/>
              </a:rPr>
              <a:t>g</a:t>
            </a:r>
            <a:r>
              <a:rPr lang="en-US" baseline="-25000" dirty="0" err="1" smtClean="0">
                <a:sym typeface="Wingdings" panose="05000000000000000000" pitchFamily="2" charset="2"/>
              </a:rPr>
              <a:t>z</a:t>
            </a:r>
            <a:r>
              <a:rPr lang="en-US" dirty="0" smtClean="0">
                <a:sym typeface="Wingdings" panose="05000000000000000000" pitchFamily="2" charset="2"/>
              </a:rPr>
              <a:t> /g</a:t>
            </a:r>
          </a:p>
          <a:p>
            <a:r>
              <a:rPr lang="en-US" dirty="0" smtClean="0">
                <a:sym typeface="Wingdings" panose="05000000000000000000" pitchFamily="2" charset="2"/>
              </a:rPr>
              <a:t>The max acceptance is expected to be at cos</a:t>
            </a:r>
            <a:r>
              <a:rPr lang="en-US" dirty="0" smtClean="0">
                <a:sym typeface="Symbol" panose="05050102010706020507" pitchFamily="18" charset="2"/>
              </a:rPr>
              <a:t>=1 (</a:t>
            </a:r>
            <a:r>
              <a:rPr lang="en-US" dirty="0" smtClean="0">
                <a:sym typeface="Symbol" panose="05050102010706020507" pitchFamily="18" charset="2"/>
              </a:rPr>
              <a:t>=0</a:t>
            </a:r>
            <a:r>
              <a:rPr lang="en-US" dirty="0" smtClean="0">
                <a:sym typeface="Symbol" panose="05050102010706020507" pitchFamily="18" charset="2"/>
              </a:rPr>
              <a:t>) since the flux of </a:t>
            </a:r>
            <a:r>
              <a:rPr lang="en-US" dirty="0" err="1" smtClean="0">
                <a:sym typeface="Symbol" panose="05050102010706020507" pitchFamily="18" charset="2"/>
              </a:rPr>
              <a:t>secondaries</a:t>
            </a:r>
            <a:r>
              <a:rPr lang="en-US" dirty="0" smtClean="0">
                <a:sym typeface="Symbol" panose="05050102010706020507" pitchFamily="18" charset="2"/>
              </a:rPr>
              <a:t> has a maximum in the vertical direction.</a:t>
            </a:r>
            <a:endParaRPr lang="en-US" dirty="0"/>
          </a:p>
        </p:txBody>
      </p:sp>
      <p:cxnSp>
        <p:nvCxnSpPr>
          <p:cNvPr id="48" name="Connettore 2 47"/>
          <p:cNvCxnSpPr/>
          <p:nvPr/>
        </p:nvCxnSpPr>
        <p:spPr>
          <a:xfrm flipV="1">
            <a:off x="4839629" y="1694985"/>
            <a:ext cx="1003610" cy="16578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ttore 2 49"/>
          <p:cNvCxnSpPr/>
          <p:nvPr/>
        </p:nvCxnSpPr>
        <p:spPr>
          <a:xfrm flipV="1">
            <a:off x="4839629" y="1642946"/>
            <a:ext cx="0" cy="17024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CasellaDiTesto 50"/>
          <p:cNvSpPr txBox="1"/>
          <p:nvPr/>
        </p:nvSpPr>
        <p:spPr>
          <a:xfrm>
            <a:off x="4847062" y="1880840"/>
            <a:ext cx="304892" cy="369332"/>
          </a:xfrm>
          <a:prstGeom prst="rect">
            <a:avLst/>
          </a:prstGeom>
          <a:noFill/>
        </p:spPr>
        <p:txBody>
          <a:bodyPr wrap="none" rtlCol="0">
            <a:spAutoFit/>
          </a:bodyPr>
          <a:lstStyle/>
          <a:p>
            <a:r>
              <a:rPr lang="en-US" dirty="0" smtClean="0">
                <a:sym typeface="Symbol" panose="05050102010706020507" pitchFamily="18" charset="2"/>
              </a:rPr>
              <a:t></a:t>
            </a:r>
            <a:endParaRPr lang="en-US" dirty="0"/>
          </a:p>
        </p:txBody>
      </p:sp>
      <p:sp>
        <p:nvSpPr>
          <p:cNvPr id="52" name="Arco 51"/>
          <p:cNvSpPr/>
          <p:nvPr/>
        </p:nvSpPr>
        <p:spPr>
          <a:xfrm>
            <a:off x="4044175" y="2356625"/>
            <a:ext cx="1583473" cy="1442224"/>
          </a:xfrm>
          <a:prstGeom prst="arc">
            <a:avLst>
              <a:gd name="adj1" fmla="val 16200000"/>
              <a:gd name="adj2" fmla="val 1875738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egnaposto numero diapositiva 52"/>
          <p:cNvSpPr>
            <a:spLocks noGrp="1"/>
          </p:cNvSpPr>
          <p:nvPr>
            <p:ph type="sldNum" sz="quarter" idx="12"/>
          </p:nvPr>
        </p:nvSpPr>
        <p:spPr/>
        <p:txBody>
          <a:bodyPr/>
          <a:lstStyle/>
          <a:p>
            <a:fld id="{FC3651F7-23B1-44A2-8278-B2A1BD9CCCDD}" type="slidenum">
              <a:rPr lang="en-US" smtClean="0"/>
              <a:t>8</a:t>
            </a:fld>
            <a:endParaRPr lang="en-US"/>
          </a:p>
        </p:txBody>
      </p:sp>
      <p:sp>
        <p:nvSpPr>
          <p:cNvPr id="54" name="Segnaposto piè di pagina 53"/>
          <p:cNvSpPr>
            <a:spLocks noGrp="1"/>
          </p:cNvSpPr>
          <p:nvPr>
            <p:ph type="ftr" sz="quarter" idx="11"/>
          </p:nvPr>
        </p:nvSpPr>
        <p:spPr/>
        <p:txBody>
          <a:bodyPr/>
          <a:lstStyle/>
          <a:p>
            <a:r>
              <a:rPr lang="en-US" smtClean="0"/>
              <a:t>EEE meeting - 05/09/2018</a:t>
            </a:r>
            <a:endParaRPr lang="en-US"/>
          </a:p>
        </p:txBody>
      </p:sp>
      <p:sp>
        <p:nvSpPr>
          <p:cNvPr id="57" name="Arco 56"/>
          <p:cNvSpPr/>
          <p:nvPr/>
        </p:nvSpPr>
        <p:spPr>
          <a:xfrm>
            <a:off x="4047892" y="2345474"/>
            <a:ext cx="1583473" cy="1442224"/>
          </a:xfrm>
          <a:prstGeom prst="arc">
            <a:avLst>
              <a:gd name="adj1" fmla="val 18779849"/>
              <a:gd name="adj2" fmla="val 5341013"/>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CasellaDiTesto 57"/>
          <p:cNvSpPr txBox="1"/>
          <p:nvPr/>
        </p:nvSpPr>
        <p:spPr>
          <a:xfrm>
            <a:off x="5590478" y="2936488"/>
            <a:ext cx="532582" cy="369332"/>
          </a:xfrm>
          <a:prstGeom prst="rect">
            <a:avLst/>
          </a:prstGeom>
          <a:noFill/>
        </p:spPr>
        <p:txBody>
          <a:bodyPr wrap="none" rtlCol="0">
            <a:spAutoFit/>
          </a:bodyPr>
          <a:lstStyle/>
          <a:p>
            <a:r>
              <a:rPr lang="en-US" dirty="0" smtClean="0">
                <a:solidFill>
                  <a:srgbClr val="FF0000"/>
                </a:solidFill>
              </a:rPr>
              <a:t>Roll</a:t>
            </a:r>
            <a:endParaRPr lang="en-US" dirty="0">
              <a:solidFill>
                <a:srgbClr val="FF0000"/>
              </a:solidFill>
            </a:endParaRPr>
          </a:p>
        </p:txBody>
      </p:sp>
    </p:spTree>
    <p:extLst>
      <p:ext uri="{BB962C8B-B14F-4D97-AF65-F5344CB8AC3E}">
        <p14:creationId xmlns:p14="http://schemas.microsoft.com/office/powerpoint/2010/main" val="33793960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2"/>
          <a:stretch>
            <a:fillRect/>
          </a:stretch>
        </p:blipFill>
        <p:spPr>
          <a:xfrm>
            <a:off x="6914206" y="5070088"/>
            <a:ext cx="1542787" cy="1063082"/>
          </a:xfrm>
          <a:prstGeom prst="rect">
            <a:avLst/>
          </a:prstGeom>
        </p:spPr>
      </p:pic>
      <p:sp>
        <p:nvSpPr>
          <p:cNvPr id="2" name="Titolo 1"/>
          <p:cNvSpPr>
            <a:spLocks noGrp="1"/>
          </p:cNvSpPr>
          <p:nvPr>
            <p:ph type="title"/>
          </p:nvPr>
        </p:nvSpPr>
        <p:spPr/>
        <p:txBody>
          <a:bodyPr/>
          <a:lstStyle/>
          <a:p>
            <a:r>
              <a:rPr lang="en-US" dirty="0" smtClean="0"/>
              <a:t>Corrections</a:t>
            </a:r>
            <a:endParaRPr lang="en-US" dirty="0"/>
          </a:p>
        </p:txBody>
      </p:sp>
      <p:sp>
        <p:nvSpPr>
          <p:cNvPr id="4" name="CasellaDiTesto 3"/>
          <p:cNvSpPr txBox="1"/>
          <p:nvPr/>
        </p:nvSpPr>
        <p:spPr>
          <a:xfrm>
            <a:off x="304800" y="1382751"/>
            <a:ext cx="7991707" cy="2862322"/>
          </a:xfrm>
          <a:prstGeom prst="rect">
            <a:avLst/>
          </a:prstGeom>
          <a:noFill/>
        </p:spPr>
        <p:txBody>
          <a:bodyPr wrap="square" rtlCol="0">
            <a:spAutoFit/>
          </a:bodyPr>
          <a:lstStyle/>
          <a:p>
            <a:pPr marL="342900" indent="-342900">
              <a:buFont typeface="+mj-lt"/>
              <a:buAutoNum type="arabicPeriod"/>
            </a:pPr>
            <a:r>
              <a:rPr lang="en-US" dirty="0" smtClean="0"/>
              <a:t>The rates have to be corrected for the barometric effect since the absorption of </a:t>
            </a:r>
            <a:r>
              <a:rPr lang="en-US" dirty="0" err="1" smtClean="0"/>
              <a:t>secondaries</a:t>
            </a:r>
            <a:r>
              <a:rPr lang="en-US" dirty="0" smtClean="0"/>
              <a:t> (muons) increases with the amount of matter in the atmosphere and the pressure is proportional to that. We estimated the corrections by fitting the rate dependence on the pressure for each station separately during the full period.</a:t>
            </a:r>
          </a:p>
          <a:p>
            <a:pPr marL="342900" indent="-342900">
              <a:buFont typeface="+mj-lt"/>
              <a:buAutoNum type="arabicPeriod"/>
            </a:pPr>
            <a:r>
              <a:rPr lang="en-US" dirty="0" smtClean="0"/>
              <a:t>For POLA-01 we also estimated the correction due to the telescope orientation which may change when sailing (</a:t>
            </a:r>
            <a:r>
              <a:rPr lang="en-US" b="1" dirty="0" smtClean="0"/>
              <a:t>less relevant than pressure correction</a:t>
            </a:r>
            <a:r>
              <a:rPr lang="en-US" dirty="0" smtClean="0"/>
              <a:t>). The simple way was to correlate the rate with the azimuthal angle of the telescope estimated using the accelerometer installed in the station (z-projection of the acceleration, 1 means vertical direction </a:t>
            </a:r>
            <a:r>
              <a:rPr lang="en-US" dirty="0" smtClean="0">
                <a:sym typeface="Wingdings" panose="05000000000000000000" pitchFamily="2" charset="2"/>
              </a:rPr>
              <a:t></a:t>
            </a:r>
            <a:r>
              <a:rPr lang="en-US" dirty="0" smtClean="0"/>
              <a:t> gravity).</a:t>
            </a:r>
            <a:endParaRPr lang="en-US" dirty="0"/>
          </a:p>
        </p:txBody>
      </p:sp>
      <p:pic>
        <p:nvPicPr>
          <p:cNvPr id="5" name="Immagine 4"/>
          <p:cNvPicPr>
            <a:picLocks noChangeAspect="1"/>
          </p:cNvPicPr>
          <p:nvPr/>
        </p:nvPicPr>
        <p:blipFill>
          <a:blip r:embed="rId3">
            <a:clrChange>
              <a:clrFrom>
                <a:srgbClr val="FFFFFF"/>
              </a:clrFrom>
              <a:clrTo>
                <a:srgbClr val="FFFFFF">
                  <a:alpha val="0"/>
                </a:srgbClr>
              </a:clrTo>
            </a:clrChange>
          </a:blip>
          <a:stretch>
            <a:fillRect/>
          </a:stretch>
        </p:blipFill>
        <p:spPr>
          <a:xfrm>
            <a:off x="4732763" y="4155687"/>
            <a:ext cx="3861109" cy="2413193"/>
          </a:xfrm>
          <a:prstGeom prst="rect">
            <a:avLst/>
          </a:prstGeom>
        </p:spPr>
      </p:pic>
      <p:pic>
        <p:nvPicPr>
          <p:cNvPr id="7" name="Immagine 6"/>
          <p:cNvPicPr>
            <a:picLocks noChangeAspect="1"/>
          </p:cNvPicPr>
          <p:nvPr/>
        </p:nvPicPr>
        <p:blipFill>
          <a:blip r:embed="rId4"/>
          <a:stretch>
            <a:fillRect/>
          </a:stretch>
        </p:blipFill>
        <p:spPr>
          <a:xfrm>
            <a:off x="267630" y="4232861"/>
            <a:ext cx="4066478" cy="2459686"/>
          </a:xfrm>
          <a:prstGeom prst="rect">
            <a:avLst/>
          </a:prstGeom>
        </p:spPr>
      </p:pic>
      <p:sp>
        <p:nvSpPr>
          <p:cNvPr id="8" name="Segnaposto numero diapositiva 7"/>
          <p:cNvSpPr>
            <a:spLocks noGrp="1"/>
          </p:cNvSpPr>
          <p:nvPr>
            <p:ph type="sldNum" sz="quarter" idx="12"/>
          </p:nvPr>
        </p:nvSpPr>
        <p:spPr/>
        <p:txBody>
          <a:bodyPr/>
          <a:lstStyle/>
          <a:p>
            <a:fld id="{FC3651F7-23B1-44A2-8278-B2A1BD9CCCDD}" type="slidenum">
              <a:rPr lang="en-US" smtClean="0"/>
              <a:t>9</a:t>
            </a:fld>
            <a:endParaRPr lang="en-US"/>
          </a:p>
        </p:txBody>
      </p:sp>
      <p:sp>
        <p:nvSpPr>
          <p:cNvPr id="10" name="Segnaposto piè di pagina 9"/>
          <p:cNvSpPr>
            <a:spLocks noGrp="1"/>
          </p:cNvSpPr>
          <p:nvPr>
            <p:ph type="ftr" sz="quarter" idx="11"/>
          </p:nvPr>
        </p:nvSpPr>
        <p:spPr/>
        <p:txBody>
          <a:bodyPr/>
          <a:lstStyle/>
          <a:p>
            <a:r>
              <a:rPr lang="en-US" smtClean="0"/>
              <a:t>EEE meeting - 05/09/2018</a:t>
            </a:r>
            <a:endParaRPr lang="en-US"/>
          </a:p>
        </p:txBody>
      </p:sp>
    </p:spTree>
    <p:extLst>
      <p:ext uri="{BB962C8B-B14F-4D97-AF65-F5344CB8AC3E}">
        <p14:creationId xmlns:p14="http://schemas.microsoft.com/office/powerpoint/2010/main" val="306767005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6911</TotalTime>
  <Words>778</Words>
  <Application>Microsoft Office PowerPoint</Application>
  <PresentationFormat>Presentazione su schermo (4:3)</PresentationFormat>
  <Paragraphs>126</Paragraphs>
  <Slides>14</Slides>
  <Notes>1</Notes>
  <HiddenSlides>0</HiddenSlides>
  <MMClips>1</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14</vt:i4>
      </vt:variant>
    </vt:vector>
  </HeadingPairs>
  <TitlesOfParts>
    <vt:vector size="24" baseType="lpstr">
      <vt:lpstr>Arial</vt:lpstr>
      <vt:lpstr>Calibri</vt:lpstr>
      <vt:lpstr>Calibri Light</vt:lpstr>
      <vt:lpstr>Cambria Math</vt:lpstr>
      <vt:lpstr>Comfortaa</vt:lpstr>
      <vt:lpstr>Comic Sans MS</vt:lpstr>
      <vt:lpstr>Symbol</vt:lpstr>
      <vt:lpstr>WenQuanYi Micro Hei</vt:lpstr>
      <vt:lpstr>Wingdings</vt:lpstr>
      <vt:lpstr>Tema di Office</vt:lpstr>
      <vt:lpstr>Preliminary results from PolarQuEEEst expedition</vt:lpstr>
      <vt:lpstr>The trip</vt:lpstr>
      <vt:lpstr>The telescope</vt:lpstr>
      <vt:lpstr>Presentazione standard di PowerPoint</vt:lpstr>
      <vt:lpstr>Presentazione standard di PowerPoint</vt:lpstr>
      <vt:lpstr>DATA selection</vt:lpstr>
      <vt:lpstr>The rate (uncorrected)</vt:lpstr>
      <vt:lpstr>Orientation of the telescope (zenithal)</vt:lpstr>
      <vt:lpstr>Corrections</vt:lpstr>
      <vt:lpstr>Orientation correction</vt:lpstr>
      <vt:lpstr>Trending (corrected)</vt:lpstr>
      <vt:lpstr>Rate vs latitude</vt:lpstr>
      <vt:lpstr>Zenithal dependence</vt:lpstr>
      <vt:lpstr>Trending using zenithal information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francesco noferini</dc:creator>
  <cp:lastModifiedBy>francesco noferini</cp:lastModifiedBy>
  <cp:revision>70</cp:revision>
  <dcterms:created xsi:type="dcterms:W3CDTF">2018-08-29T15:10:46Z</dcterms:created>
  <dcterms:modified xsi:type="dcterms:W3CDTF">2018-09-03T10:22:12Z</dcterms:modified>
</cp:coreProperties>
</file>