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100"/>
    <a:srgbClr val="FF2600"/>
    <a:srgbClr val="DD1010"/>
    <a:srgbClr val="FF5D00"/>
    <a:srgbClr val="FF9300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9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72323-9C20-B743-BAFB-6C46999B4E28}" type="datetimeFigureOut">
              <a:rPr lang="it-IT" smtClean="0"/>
              <a:t>05/09/18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13005-8904-AA47-80C6-7CB7DE0B41F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79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B840-D0B4-5942-82F8-A98F30BF06CC}" type="datetime1">
              <a:rPr lang="it-IT" smtClean="0"/>
              <a:t>05/09/18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5203-08D2-044C-8666-1F9829EB5E31}" type="datetime1">
              <a:rPr lang="it-IT" smtClean="0"/>
              <a:t>05/09/18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9666-AAC0-0747-9CB4-95831EAD4B12}" type="datetime1">
              <a:rPr lang="it-IT" smtClean="0"/>
              <a:t>05/09/18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3F22-5F9A-0146-AFFC-C5F3E92183AA}" type="datetime1">
              <a:rPr lang="it-IT" smtClean="0"/>
              <a:t>05/09/18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964B-546F-2847-AEF1-0944577C82D5}" type="datetime1">
              <a:rPr lang="it-IT" smtClean="0"/>
              <a:t>05/09/18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54C-3601-0F4F-BD06-CC93FA6F6375}" type="datetime1">
              <a:rPr lang="it-IT" smtClean="0"/>
              <a:t>05/09/18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83CC-F139-C149-B30A-FC2AABB55FEB}" type="datetime1">
              <a:rPr lang="it-IT" smtClean="0"/>
              <a:t>05/09/18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BAEE-BBD9-4C4C-B2C7-52DF914691A1}" type="datetime1">
              <a:rPr lang="it-IT" smtClean="0"/>
              <a:t>05/09/18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3BD6-1DC3-9943-9535-E3817C9EC5D7}" type="datetime1">
              <a:rPr lang="it-IT" smtClean="0"/>
              <a:t>05/09/18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E4C35-9140-5B43-8401-C94C3B9C3D76}" type="datetime1">
              <a:rPr lang="it-IT" smtClean="0"/>
              <a:t>05/09/18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2C11-D791-2B4A-ABAB-25F9E4E61BE0}" type="datetime1">
              <a:rPr lang="it-IT" smtClean="0"/>
              <a:t>05/09/18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5266"/>
            <a:ext cx="9144000" cy="1064871"/>
          </a:xfrm>
          <a:prstGeom prst="rect">
            <a:avLst/>
          </a:prstGeom>
          <a:gradFill flip="none" rotWithShape="1">
            <a:gsLst>
              <a:gs pos="35000">
                <a:srgbClr val="FF5D00">
                  <a:lumMod val="100000"/>
                </a:srgbClr>
              </a:gs>
              <a:gs pos="0">
                <a:schemeClr val="accent2">
                  <a:lumMod val="60000"/>
                  <a:lumOff val="40000"/>
                </a:schemeClr>
              </a:gs>
              <a:gs pos="74000">
                <a:srgbClr val="FF000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003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11"/>
          <p:cNvSpPr/>
          <p:nvPr userDrawn="1"/>
        </p:nvSpPr>
        <p:spPr>
          <a:xfrm>
            <a:off x="0" y="6529"/>
            <a:ext cx="9144000" cy="1064871"/>
          </a:xfrm>
          <a:prstGeom prst="rect">
            <a:avLst/>
          </a:prstGeom>
          <a:gradFill flip="none" rotWithShape="1">
            <a:gsLst>
              <a:gs pos="57000">
                <a:srgbClr val="FF2F00"/>
              </a:gs>
              <a:gs pos="23000">
                <a:srgbClr val="FF5D00">
                  <a:lumMod val="100000"/>
                </a:srgbClr>
              </a:gs>
              <a:gs pos="0">
                <a:schemeClr val="accent2">
                  <a:lumMod val="60000"/>
                  <a:lumOff val="40000"/>
                </a:schemeClr>
              </a:gs>
              <a:gs pos="100000">
                <a:srgbClr val="9411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003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460523"/>
            <a:ext cx="9144000" cy="407203"/>
            <a:chOff x="0" y="6321625"/>
            <a:chExt cx="9144000" cy="546102"/>
          </a:xfrm>
        </p:grpSpPr>
        <p:sp>
          <p:nvSpPr>
            <p:cNvPr id="8" name="Rectangle 7"/>
            <p:cNvSpPr/>
            <p:nvPr userDrawn="1"/>
          </p:nvSpPr>
          <p:spPr>
            <a:xfrm>
              <a:off x="6967960" y="6321626"/>
              <a:ext cx="2176040" cy="546101"/>
            </a:xfrm>
            <a:prstGeom prst="rect">
              <a:avLst/>
            </a:prstGeom>
            <a:solidFill>
              <a:srgbClr val="941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789500" y="6323473"/>
              <a:ext cx="4178460" cy="544253"/>
            </a:xfrm>
            <a:prstGeom prst="rect">
              <a:avLst/>
            </a:prstGeom>
            <a:solidFill>
              <a:srgbClr val="FF2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321625"/>
              <a:ext cx="2789500" cy="546101"/>
            </a:xfrm>
            <a:prstGeom prst="rect">
              <a:avLst/>
            </a:prstGeom>
            <a:solidFill>
              <a:srgbClr val="FF5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529"/>
            <a:ext cx="7886700" cy="101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7386"/>
            <a:ext cx="7886700" cy="4764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050" y="64836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aseline="0">
                <a:solidFill>
                  <a:schemeClr val="bg1"/>
                </a:solidFill>
              </a:defRPr>
            </a:lvl1pPr>
          </a:lstStyle>
          <a:p>
            <a:fld id="{AF584AE9-83BF-F74F-963D-4DFE178813BB}" type="datetime1">
              <a:rPr lang="it-IT" smtClean="0"/>
              <a:t>05/09/18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49" y="6483675"/>
            <a:ext cx="371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aseline="0">
                <a:solidFill>
                  <a:schemeClr val="bg1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0385" y="64836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aseline="0">
                <a:solidFill>
                  <a:schemeClr val="bg1"/>
                </a:solidFill>
              </a:defRPr>
            </a:lvl1pPr>
          </a:lstStyle>
          <a:p>
            <a:fld id="{0C274C34-86BA-0C42-B358-90BD2DFC5278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74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RUN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31243"/>
            <a:ext cx="7772400" cy="1655762"/>
          </a:xfrm>
        </p:spPr>
        <p:txBody>
          <a:bodyPr>
            <a:normAutofit lnSpcReduction="10000"/>
          </a:bodyPr>
          <a:lstStyle/>
          <a:p>
            <a:r>
              <a:rPr lang="it-IT" dirty="0"/>
              <a:t>Fabrizio Coccetti</a:t>
            </a:r>
          </a:p>
          <a:p>
            <a:r>
              <a:rPr lang="it-IT" dirty="0" err="1"/>
              <a:t>Run</a:t>
            </a:r>
            <a:r>
              <a:rPr lang="it-IT"/>
              <a:t> Coordinator</a:t>
            </a:r>
            <a:endParaRPr lang="it-IT" dirty="0"/>
          </a:p>
          <a:p>
            <a:pPr algn="l"/>
            <a:r>
              <a:rPr lang="it-IT" b="1" dirty="0"/>
              <a:t>Centro Fermi </a:t>
            </a:r>
            <a:r>
              <a:rPr lang="mr-IN" dirty="0"/>
              <a:t>–</a:t>
            </a:r>
            <a:r>
              <a:rPr lang="it-IT" dirty="0"/>
              <a:t> Museo Storico della Fisica e Centro Studi e Ricerche “Enrico Fermi”,  Via Panisperna, Roma,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1</a:t>
            </a:fld>
            <a:endParaRPr lang="it-IT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D2344E-5500-5B4E-89AF-572A02B543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96" b="12797"/>
          <a:stretch/>
        </p:blipFill>
        <p:spPr>
          <a:xfrm>
            <a:off x="6232129" y="1115861"/>
            <a:ext cx="2609385" cy="11671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5ED0FDE-5836-1146-9A42-765312A06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876" y="2328301"/>
            <a:ext cx="2851909" cy="115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1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C685E-FA69-B247-9218-3CC43106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5: Timeline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67DACA7-D50E-254B-9BF9-E256DC724E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081304"/>
              </p:ext>
            </p:extLst>
          </p:nvPr>
        </p:nvGraphicFramePr>
        <p:xfrm>
          <a:off x="628650" y="876145"/>
          <a:ext cx="78867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0755">
                  <a:extLst>
                    <a:ext uri="{9D8B030D-6E8A-4147-A177-3AD203B41FA5}">
                      <a16:colId xmlns:a16="http://schemas.microsoft.com/office/drawing/2014/main" val="2514155777"/>
                    </a:ext>
                  </a:extLst>
                </a:gridCol>
                <a:gridCol w="4355945">
                  <a:extLst>
                    <a:ext uri="{9D8B030D-6E8A-4147-A177-3AD203B41FA5}">
                      <a16:colId xmlns:a16="http://schemas.microsoft.com/office/drawing/2014/main" val="4075796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Schedule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4132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September, </a:t>
                      </a:r>
                      <a:r>
                        <a:rPr lang="en-US" sz="2800" b="1" dirty="0"/>
                        <a:t>3-7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Turn on the gas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924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September, </a:t>
                      </a:r>
                      <a:r>
                        <a:rPr lang="en-US" sz="2800" b="1" dirty="0"/>
                        <a:t>10-14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Turn on the detectors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627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September </a:t>
                      </a:r>
                      <a:r>
                        <a:rPr lang="en-US" sz="2800" b="1" dirty="0"/>
                        <a:t>10</a:t>
                      </a:r>
                      <a:r>
                        <a:rPr lang="en-US" sz="2800" dirty="0"/>
                        <a:t> (Monday)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Check the status of all detectors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3333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September </a:t>
                      </a:r>
                      <a:r>
                        <a:rPr lang="en-US" sz="2800" b="1" dirty="0"/>
                        <a:t>12</a:t>
                      </a:r>
                      <a:r>
                        <a:rPr lang="en-US" sz="2800" dirty="0"/>
                        <a:t> (Wednesday)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Meeting to discuss actions for each detector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444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October 15 </a:t>
                      </a:r>
                      <a:br>
                        <a:rPr lang="en-US" sz="2800" dirty="0"/>
                      </a:br>
                      <a:r>
                        <a:rPr lang="en-US" sz="2800" dirty="0"/>
                        <a:t>(Monday)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Start of RUN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415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May 31 </a:t>
                      </a:r>
                      <a:r>
                        <a:rPr lang="en-US" sz="2800" dirty="0"/>
                        <a:t>(2019)</a:t>
                      </a:r>
                    </a:p>
                    <a:p>
                      <a:r>
                        <a:rPr lang="en-US" sz="2800" dirty="0"/>
                        <a:t>(Friday)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End of RUN 5</a:t>
                      </a:r>
                    </a:p>
                    <a:p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426070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AF460-444C-214D-966C-B54B38C5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5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3877-C193-2E43-9670-123ED9B5A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FC642-FDAB-7C47-859C-B33CB9952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3857"/>
            <a:ext cx="7886700" cy="3807931"/>
          </a:xfrm>
        </p:spPr>
        <p:txBody>
          <a:bodyPr>
            <a:normAutofit/>
          </a:bodyPr>
          <a:lstStyle/>
          <a:p>
            <a:r>
              <a:rPr lang="en-US" dirty="0"/>
              <a:t>Every Tuesday at lunchtime </a:t>
            </a:r>
          </a:p>
          <a:p>
            <a:r>
              <a:rPr lang="en-US" dirty="0"/>
              <a:t>Check all telescopes </a:t>
            </a:r>
          </a:p>
          <a:p>
            <a:r>
              <a:rPr lang="en-US" dirty="0"/>
              <a:t>Request updates for RED and YELLOW telescopes</a:t>
            </a:r>
            <a:endParaRPr lang="en-US" i="1" dirty="0"/>
          </a:p>
          <a:p>
            <a:r>
              <a:rPr lang="en-US" dirty="0"/>
              <a:t>Send a summary to the Run Coordinator</a:t>
            </a:r>
          </a:p>
          <a:p>
            <a:r>
              <a:rPr lang="en-US" dirty="0"/>
              <a:t>Report at the EEE </a:t>
            </a:r>
            <a:r>
              <a:rPr lang="en-US" dirty="0" err="1"/>
              <a:t>Vidyo</a:t>
            </a:r>
            <a:r>
              <a:rPr lang="en-US" dirty="0"/>
              <a:t> meetings</a:t>
            </a:r>
          </a:p>
          <a:p>
            <a:r>
              <a:rPr lang="en-US" dirty="0"/>
              <a:t>On a </a:t>
            </a:r>
            <a:r>
              <a:rPr lang="en-US" i="1" dirty="0"/>
              <a:t>voluntary</a:t>
            </a:r>
            <a:r>
              <a:rPr lang="en-US" dirty="0"/>
              <a:t> basis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r>
              <a:rPr lang="en-US" dirty="0">
                <a:sym typeface="Wingdings" pitchFamily="2" charset="2"/>
              </a:rPr>
              <a:t>Doodle soon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20B73-1543-3146-8E67-B64F5E99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4C34-86BA-0C42-B358-90BD2DFC5278}" type="slidenum">
              <a:rPr lang="it-IT" smtClean="0"/>
              <a:t>3</a:t>
            </a:fld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88C7D7-03E3-CD49-91C3-1EC0672A56C1}"/>
              </a:ext>
            </a:extLst>
          </p:cNvPr>
          <p:cNvSpPr/>
          <p:nvPr/>
        </p:nvSpPr>
        <p:spPr>
          <a:xfrm>
            <a:off x="713678" y="5224122"/>
            <a:ext cx="7471318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>
                <a:sym typeface="Wingdings" pitchFamily="2" charset="2"/>
              </a:rPr>
              <a:t>The </a:t>
            </a:r>
            <a:r>
              <a:rPr lang="en-US" sz="3200" b="1" dirty="0">
                <a:sym typeface="Wingdings" pitchFamily="2" charset="2"/>
              </a:rPr>
              <a:t>Mighty EEE Task Force </a:t>
            </a:r>
            <a:r>
              <a:rPr lang="en-US" sz="3200" dirty="0">
                <a:sym typeface="Wingdings" pitchFamily="2" charset="2"/>
              </a:rPr>
              <a:t>(</a:t>
            </a:r>
            <a:r>
              <a:rPr lang="en-US" sz="3200" b="1" dirty="0">
                <a:sym typeface="Wingdings" pitchFamily="2" charset="2"/>
              </a:rPr>
              <a:t>METF</a:t>
            </a:r>
            <a:r>
              <a:rPr lang="en-US" sz="3200" dirty="0">
                <a:sym typeface="Wingdings" pitchFamily="2" charset="2"/>
              </a:rPr>
              <a:t>) </a:t>
            </a:r>
            <a:br>
              <a:rPr lang="en-US" sz="3200" dirty="0">
                <a:sym typeface="Wingdings" pitchFamily="2" charset="2"/>
              </a:rPr>
            </a:br>
            <a:r>
              <a:rPr lang="en-US" sz="3200" dirty="0">
                <a:sym typeface="Wingdings" pitchFamily="2" charset="2"/>
              </a:rPr>
              <a:t>will be triggered based on these reports.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F9F4E4-15B8-5C40-A442-5F6DD816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Mailing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A2F13-074C-6540-9EF0-B70A69F0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9176" y="6309360"/>
            <a:ext cx="81617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C274C34-86BA-0C42-B358-90BD2DFC5278}" type="slidenum">
              <a:rPr lang="it-IT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4</a:t>
            </a:fld>
            <a:endParaRPr lang="it-IT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74D2645-7C29-D44A-92F5-A06448D0D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616070"/>
              </p:ext>
            </p:extLst>
          </p:nvPr>
        </p:nvGraphicFramePr>
        <p:xfrm>
          <a:off x="4315434" y="685800"/>
          <a:ext cx="3754013" cy="5698780"/>
        </p:xfrm>
        <a:graphic>
          <a:graphicData uri="http://schemas.openxmlformats.org/drawingml/2006/table">
            <a:tbl>
              <a:tblPr/>
              <a:tblGrid>
                <a:gridCol w="3754013">
                  <a:extLst>
                    <a:ext uri="{9D8B030D-6E8A-4147-A177-3AD203B41FA5}">
                      <a16:colId xmlns:a16="http://schemas.microsoft.com/office/drawing/2014/main" val="3839736247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battaglieri@ge.infn.it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89424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carlo.avanzini@pi.infn.it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78670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corrado.cicalo@ca.infn.it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23757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daniele.degruttola@centrofermi.it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78780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despina.hatzifotiadou@cern.ch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3335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edoardo.bossini@pi.infn.it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09616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fabrizio.coccetti@centrofermi.it</a:t>
                      </a:r>
                      <a:endParaRPr lang="it-IT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2314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francesco.noferini@bo.infn.it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2704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francesco.riggi@ct.infn.it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77943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gnesi@to.infn.it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0316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Laura.Perasso@ge.infn.it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77262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marcello.abbrescia@ba.infn.it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05914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Marco.Garbini@bo.infn.it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65909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marco.panareo@le.infn.it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25182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marco.schioppa@fis.unical.it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97069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mariapaola.panetta@unisalento.it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57694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marta.pepe@centrofermi.it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82885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paola.larocca@ct.infn.it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63633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silvia.pisano@lnf.infn.it</a:t>
                      </a:r>
                      <a:endParaRPr lang="it-I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34788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stefano.grazzi@ge.infn.it</a:t>
                      </a:r>
                      <a:endParaRPr lang="it-IT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19" marR="10619" marT="106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390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435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ientific_FC_4x3" id="{578FB52E-77F8-AB4D-A39B-1025DA888481}" vid="{92955FA0-41EB-C042-B543-DB9E612AA9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scientific_FC_4x3</Template>
  <TotalTime>590</TotalTime>
  <Words>305</Words>
  <Application>Microsoft Macintosh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Mangal</vt:lpstr>
      <vt:lpstr>Wingdings</vt:lpstr>
      <vt:lpstr>Office Theme</vt:lpstr>
      <vt:lpstr>RUN 5</vt:lpstr>
      <vt:lpstr>RUN 5: Timeline</vt:lpstr>
      <vt:lpstr>Shift</vt:lpstr>
      <vt:lpstr>Mailing List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Statistic about the EEE Runs</dc:title>
  <dc:creator>Fabrizio Coccetti</dc:creator>
  <cp:lastModifiedBy>Fabrizio Coccetti</cp:lastModifiedBy>
  <cp:revision>46</cp:revision>
  <dcterms:created xsi:type="dcterms:W3CDTF">2017-10-04T09:24:39Z</dcterms:created>
  <dcterms:modified xsi:type="dcterms:W3CDTF">2018-09-05T15:17:54Z</dcterms:modified>
</cp:coreProperties>
</file>