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94" r:id="rId2"/>
    <p:sldId id="302" r:id="rId3"/>
    <p:sldId id="303" r:id="rId4"/>
  </p:sldIdLst>
  <p:sldSz cx="9144000" cy="6858000" type="screen4x3"/>
  <p:notesSz cx="6858000" cy="9144000"/>
  <p:defaultTextStyle>
    <a:defPPr>
      <a:defRPr lang="it-IT"/>
    </a:defPPr>
    <a:lvl1pPr marL="0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00"/>
    <a:srgbClr val="FF9999"/>
    <a:srgbClr val="00FF99"/>
    <a:srgbClr val="FF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2141F-C046-4865-B34A-E885E41ADEF4}" type="datetimeFigureOut">
              <a:rPr lang="it-IT" smtClean="0"/>
              <a:pPr/>
              <a:t>05/09/2018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A6FFA-ACE8-4932-A3EA-1D38066925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66309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3478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0651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0651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66"/>
          <p:cNvGraphicFramePr>
            <a:graphicFrameLocks noChangeAspect="1"/>
          </p:cNvGraphicFramePr>
          <p:nvPr/>
        </p:nvGraphicFramePr>
        <p:xfrm>
          <a:off x="0" y="6459538"/>
          <a:ext cx="9147175" cy="412750"/>
        </p:xfrm>
        <a:graphic>
          <a:graphicData uri="http://schemas.openxmlformats.org/presentationml/2006/ole">
            <p:oleObj spid="_x0000_s33841" name="Image" r:id="rId3" imgW="13003175" imgH="583921" progId="">
              <p:embed/>
            </p:oleObj>
          </a:graphicData>
        </a:graphic>
      </p:graphicFrame>
      <p:graphicFrame>
        <p:nvGraphicFramePr>
          <p:cNvPr id="3" name="Object 265"/>
          <p:cNvGraphicFramePr>
            <a:graphicFrameLocks noChangeAspect="1"/>
          </p:cNvGraphicFramePr>
          <p:nvPr/>
        </p:nvGraphicFramePr>
        <p:xfrm>
          <a:off x="0" y="-1588"/>
          <a:ext cx="9144000" cy="366713"/>
        </p:xfrm>
        <a:graphic>
          <a:graphicData uri="http://schemas.openxmlformats.org/presentationml/2006/ole">
            <p:oleObj spid="_x0000_s33842" name="Image" r:id="rId4" imgW="13003175" imgH="520635" progId="">
              <p:embed/>
            </p:oleObj>
          </a:graphicData>
        </a:graphic>
      </p:graphicFrame>
      <p:sp>
        <p:nvSpPr>
          <p:cNvPr id="4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5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6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68343" y="6502400"/>
            <a:ext cx="1512169" cy="355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Abrescia</a:t>
            </a:r>
            <a:r>
              <a:rPr lang="en-US" altLang="en-US" dirty="0" smtClean="0"/>
              <a:t>   pg. </a:t>
            </a:r>
            <a:fld id="{CAC25ABE-01D0-4E3E-ADD9-3B2B263440FC}" type="slidenum">
              <a:rPr lang="en-US" altLang="en-US" smtClean="0"/>
              <a:pPr>
                <a:defRPr/>
              </a:pPr>
              <a:t>‹N›</a:t>
            </a:fld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66"/>
          <p:cNvGraphicFramePr>
            <a:graphicFrameLocks noChangeAspect="1"/>
          </p:cNvGraphicFramePr>
          <p:nvPr/>
        </p:nvGraphicFramePr>
        <p:xfrm>
          <a:off x="36" y="6459538"/>
          <a:ext cx="9147175" cy="412750"/>
        </p:xfrm>
        <a:graphic>
          <a:graphicData uri="http://schemas.openxmlformats.org/presentationml/2006/ole">
            <p:oleObj spid="_x0000_s1073" name="Image" r:id="rId4" imgW="13003175" imgH="583921" progId="">
              <p:embed/>
            </p:oleObj>
          </a:graphicData>
        </a:graphic>
      </p:graphicFrame>
      <p:graphicFrame>
        <p:nvGraphicFramePr>
          <p:cNvPr id="1027" name="Object 265"/>
          <p:cNvGraphicFramePr>
            <a:graphicFrameLocks noChangeAspect="1"/>
          </p:cNvGraphicFramePr>
          <p:nvPr/>
        </p:nvGraphicFramePr>
        <p:xfrm>
          <a:off x="0" y="-1552"/>
          <a:ext cx="9144000" cy="366713"/>
        </p:xfrm>
        <a:graphic>
          <a:graphicData uri="http://schemas.openxmlformats.org/presentationml/2006/ole">
            <p:oleObj spid="_x0000_s1074" name="Image" r:id="rId5" imgW="13003175" imgH="520635" progId="">
              <p:embed/>
            </p:oleObj>
          </a:graphicData>
        </a:graphic>
      </p:graphicFrame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3988" y="622300"/>
            <a:ext cx="8245475" cy="49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2838" y="1776449"/>
            <a:ext cx="7348537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156176" y="6502436"/>
            <a:ext cx="2808313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RPC2012, </a:t>
            </a:r>
            <a:r>
              <a:rPr lang="en-US" altLang="en-US" dirty="0" err="1" smtClean="0"/>
              <a:t>Frascati</a:t>
            </a:r>
            <a:r>
              <a:rPr lang="en-US" altLang="en-US" dirty="0" smtClean="0"/>
              <a:t>, 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February 2012, </a:t>
            </a:r>
            <a:fld id="{731C71A6-EB7D-4845-9B5F-6292CD3D990C}" type="slidenum">
              <a:rPr lang="en-US" altLang="en-US" smtClean="0"/>
              <a:pPr fontAlgn="base">
                <a:spcAft>
                  <a:spcPct val="0"/>
                </a:spcAft>
                <a:defRPr/>
              </a:pPr>
              <a:t>‹N›</a:t>
            </a:fld>
            <a:endParaRPr lang="en-US" altLang="en-US" dirty="0"/>
          </a:p>
        </p:txBody>
      </p:sp>
      <p:sp>
        <p:nvSpPr>
          <p:cNvPr id="32990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086" tIns="45545" rIns="91086" bIns="45545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dirty="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33001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33004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 txBox="1">
            <a:spLocks noChangeArrowheads="1"/>
          </p:cNvSpPr>
          <p:nvPr userDrawn="1"/>
        </p:nvSpPr>
        <p:spPr bwMode="black">
          <a:xfrm>
            <a:off x="35532" y="6492737"/>
            <a:ext cx="1006475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Abbrescia</a:t>
            </a:r>
            <a:endParaRPr lang="en-US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9" r:id="rId1"/>
  </p:sldLayoutIdLst>
  <p:transition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5pPr>
      <a:lvl6pPr marL="455493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6pPr>
      <a:lvl7pPr marL="9109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7pPr>
      <a:lvl8pPr marL="13664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8pPr>
      <a:lvl9pPr marL="1821987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9pPr>
    </p:titleStyle>
    <p:bodyStyle>
      <a:lvl1pPr marL="227747" indent="-227747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8084" indent="-284692" algn="l" rtl="0" eaLnBrk="0" fontAlgn="base" hangingPunct="0">
        <a:spcBef>
          <a:spcPct val="25000"/>
        </a:spcBef>
        <a:spcAft>
          <a:spcPct val="15000"/>
        </a:spcAft>
        <a:buClr>
          <a:schemeClr val="accent2"/>
        </a:buClr>
        <a:buFont typeface="Arial" charset="0"/>
        <a:buChar char="–"/>
        <a:defRPr sz="1600">
          <a:solidFill>
            <a:schemeClr val="bg1"/>
          </a:solidFill>
          <a:latin typeface="+mn-lt"/>
          <a:cs typeface="+mn-cs"/>
        </a:defRPr>
      </a:lvl2pPr>
      <a:lvl3pPr marL="113874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1600">
          <a:solidFill>
            <a:schemeClr val="bg1"/>
          </a:solidFill>
          <a:latin typeface="+mn-lt"/>
          <a:cs typeface="+mn-cs"/>
        </a:defRPr>
      </a:lvl3pPr>
      <a:lvl4pPr marL="159422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2049735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2505232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6pPr>
      <a:lvl7pPr marL="2960730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7pPr>
      <a:lvl8pPr marL="34162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8pPr>
      <a:lvl9pPr marL="38717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49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9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4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19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74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298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8469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3972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260648"/>
            <a:ext cx="91085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4800" dirty="0" smtClean="0">
                <a:solidFill>
                  <a:srgbClr val="C00000"/>
                </a:solidFill>
              </a:rPr>
              <a:t>Pubblicazioni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Pubblicato articolo performance: JINST 044P_0588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Accettato </a:t>
            </a:r>
            <a:r>
              <a:rPr lang="it-IT" sz="3200" dirty="0" err="1" smtClean="0">
                <a:solidFill>
                  <a:schemeClr val="bg1"/>
                </a:solidFill>
              </a:rPr>
              <a:t>proceeding</a:t>
            </a:r>
            <a:r>
              <a:rPr lang="it-IT" sz="3200" dirty="0" smtClean="0">
                <a:solidFill>
                  <a:schemeClr val="bg1"/>
                </a:solidFill>
              </a:rPr>
              <a:t> Elba M. Garbini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Nessuna news su quello di M. P. </a:t>
            </a:r>
            <a:r>
              <a:rPr lang="it-IT" sz="3200" dirty="0" err="1" smtClean="0">
                <a:solidFill>
                  <a:schemeClr val="bg1"/>
                </a:solidFill>
              </a:rPr>
              <a:t>Panetta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Inviato articolo sulle misure ad Erice al Giornale di Fisica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Nessuna risposta da JINST e dagli organizzatori sui </a:t>
            </a:r>
            <a:r>
              <a:rPr lang="it-IT" sz="3200" dirty="0" err="1" smtClean="0">
                <a:solidFill>
                  <a:schemeClr val="bg1"/>
                </a:solidFill>
              </a:rPr>
              <a:t>proceedings</a:t>
            </a:r>
            <a:r>
              <a:rPr lang="it-IT" sz="3200" dirty="0" smtClean="0">
                <a:solidFill>
                  <a:schemeClr val="bg1"/>
                </a:solidFill>
              </a:rPr>
              <a:t> RPC2018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In sospeso da un anno l’articolo sulla scheda di trigger/GPS: M. </a:t>
            </a:r>
            <a:r>
              <a:rPr lang="it-IT" sz="3200" dirty="0" err="1" smtClean="0">
                <a:solidFill>
                  <a:schemeClr val="bg1"/>
                </a:solidFill>
              </a:rPr>
              <a:t>Panareo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10850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4800" dirty="0" smtClean="0">
                <a:solidFill>
                  <a:srgbClr val="C00000"/>
                </a:solidFill>
              </a:rPr>
              <a:t>Scadenze immediate</a:t>
            </a:r>
            <a:endParaRPr lang="it-IT" sz="4800" dirty="0" smtClean="0">
              <a:solidFill>
                <a:srgbClr val="C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Partenza del Run5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798393" lvl="1" indent="-342900">
              <a:buFont typeface="Wingdings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Fase di </a:t>
            </a:r>
            <a:r>
              <a:rPr lang="it-IT" sz="2400" dirty="0" err="1" smtClean="0">
                <a:solidFill>
                  <a:schemeClr val="bg1"/>
                </a:solidFill>
              </a:rPr>
              <a:t>commissioning</a:t>
            </a:r>
            <a:r>
              <a:rPr lang="it-IT" sz="2400" dirty="0" smtClean="0">
                <a:solidFill>
                  <a:schemeClr val="bg1"/>
                </a:solidFill>
              </a:rPr>
              <a:t> già avviata</a:t>
            </a:r>
          </a:p>
          <a:p>
            <a:pPr marL="798393" lvl="1" indent="-342900">
              <a:buFont typeface="Wingdings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Far partire i telescopi! </a:t>
            </a:r>
            <a:endParaRPr lang="it-IT" sz="2400" dirty="0" smtClean="0">
              <a:solidFill>
                <a:srgbClr val="0070C0"/>
              </a:solidFill>
            </a:endParaRPr>
          </a:p>
          <a:p>
            <a:pPr marL="798393" lvl="1" indent="-342900"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Fondamentale avere il massimo numero di telescopi funzionanti per il Run5</a:t>
            </a:r>
            <a:endParaRPr lang="it-IT" sz="2400" dirty="0" smtClean="0">
              <a:solidFill>
                <a:srgbClr val="0070C0"/>
              </a:solidFill>
            </a:endParaRPr>
          </a:p>
          <a:p>
            <a:pPr marL="798393" lvl="1" indent="-342900"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  <a:sym typeface="Wingdings" panose="05000000000000000000" pitchFamily="2" charset="2"/>
              </a:rPr>
              <a:t>Stazioni per l’upgrade (4 entro la fine dell’anno)  solo dove abbiamo stazioni funzionanti</a:t>
            </a:r>
          </a:p>
          <a:p>
            <a:pPr marL="798393" lvl="1" indent="-342900"/>
            <a:r>
              <a:rPr lang="it-IT" sz="2400" dirty="0" smtClean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endParaRPr lang="it-IT" sz="2400" dirty="0" smtClean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it-IT" sz="3200" dirty="0" smtClean="0">
                <a:solidFill>
                  <a:srgbClr val="000000"/>
                </a:solidFill>
              </a:rPr>
              <a:t>International </a:t>
            </a:r>
            <a:r>
              <a:rPr lang="it-IT" sz="3200" dirty="0" err="1" smtClean="0">
                <a:solidFill>
                  <a:srgbClr val="000000"/>
                </a:solidFill>
              </a:rPr>
              <a:t>cosmic</a:t>
            </a:r>
            <a:r>
              <a:rPr lang="it-IT" sz="3200" dirty="0" smtClean="0">
                <a:solidFill>
                  <a:srgbClr val="000000"/>
                </a:solidFill>
              </a:rPr>
              <a:t> </a:t>
            </a:r>
            <a:r>
              <a:rPr lang="it-IT" sz="3200" dirty="0" err="1" smtClean="0">
                <a:solidFill>
                  <a:srgbClr val="000000"/>
                </a:solidFill>
              </a:rPr>
              <a:t>day</a:t>
            </a:r>
            <a:endParaRPr lang="it-IT" sz="2400" dirty="0" smtClean="0">
              <a:solidFill>
                <a:srgbClr val="0070C0"/>
              </a:solidFill>
            </a:endParaRPr>
          </a:p>
          <a:p>
            <a:pPr marL="798393" lvl="1" indent="-342900"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Task </a:t>
            </a:r>
            <a:r>
              <a:rPr lang="it-IT" sz="2400" dirty="0" err="1" smtClean="0">
                <a:solidFill>
                  <a:schemeClr val="bg1"/>
                </a:solidFill>
              </a:rPr>
              <a:t>force</a:t>
            </a:r>
            <a:r>
              <a:rPr lang="it-IT" sz="2400" dirty="0" smtClean="0">
                <a:solidFill>
                  <a:schemeClr val="bg1"/>
                </a:solidFill>
              </a:rPr>
              <a:t> coordinata da Marina e Paola</a:t>
            </a:r>
          </a:p>
          <a:p>
            <a:pPr marL="798393" lvl="1" indent="-342900"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29</a:t>
            </a:r>
            <a:r>
              <a:rPr lang="it-IT" sz="2400" dirty="0" smtClean="0">
                <a:solidFill>
                  <a:schemeClr val="bg1"/>
                </a:solidFill>
              </a:rPr>
              <a:t> novembre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367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10850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4800" dirty="0" smtClean="0">
                <a:solidFill>
                  <a:srgbClr val="C00000"/>
                </a:solidFill>
              </a:rPr>
              <a:t>Scadenze immediate</a:t>
            </a:r>
            <a:endParaRPr lang="it-IT" sz="4800" dirty="0" smtClean="0">
              <a:solidFill>
                <a:srgbClr val="C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CERN </a:t>
            </a:r>
            <a:r>
              <a:rPr lang="it-IT" sz="3200" dirty="0" err="1" smtClean="0">
                <a:solidFill>
                  <a:schemeClr val="bg1"/>
                </a:solidFill>
              </a:rPr>
              <a:t>colloquium</a:t>
            </a:r>
            <a:r>
              <a:rPr lang="it-IT" sz="3200" dirty="0" smtClean="0">
                <a:solidFill>
                  <a:schemeClr val="bg1"/>
                </a:solidFill>
              </a:rPr>
              <a:t> su </a:t>
            </a:r>
            <a:r>
              <a:rPr lang="it-IT" sz="3200" dirty="0" err="1" smtClean="0">
                <a:solidFill>
                  <a:schemeClr val="bg1"/>
                </a:solidFill>
              </a:rPr>
              <a:t>PolarQuEEEst</a:t>
            </a:r>
            <a:r>
              <a:rPr lang="it-IT" sz="3200" dirty="0" smtClean="0">
                <a:solidFill>
                  <a:schemeClr val="bg1"/>
                </a:solidFill>
              </a:rPr>
              <a:t> e EEE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798393" lvl="1" indent="-342900">
              <a:buFont typeface="Wingdings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24 settembre p.v. </a:t>
            </a:r>
          </a:p>
          <a:p>
            <a:pPr marL="798393" lvl="1" indent="-342900">
              <a:buFont typeface="Wingdings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Necessario preparare un set di risultati presentabili </a:t>
            </a:r>
            <a:endParaRPr lang="it-IT" sz="2400" dirty="0" smtClean="0">
              <a:solidFill>
                <a:srgbClr val="0070C0"/>
              </a:solidFill>
            </a:endParaRPr>
          </a:p>
          <a:p>
            <a:pPr marL="798393" lvl="1" indent="-342900"/>
            <a:r>
              <a:rPr lang="it-IT" sz="2400" dirty="0" smtClean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endParaRPr lang="it-IT" sz="2400" dirty="0" smtClean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it-IT" sz="3200" dirty="0" smtClean="0">
                <a:solidFill>
                  <a:srgbClr val="000000"/>
                </a:solidFill>
              </a:rPr>
              <a:t>Misure in miniera</a:t>
            </a:r>
            <a:endParaRPr lang="it-IT" sz="2400" dirty="0" smtClean="0">
              <a:solidFill>
                <a:srgbClr val="0070C0"/>
              </a:solidFill>
            </a:endParaRPr>
          </a:p>
          <a:p>
            <a:pPr marL="798393" lvl="1" indent="-342900"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Metà ottobre?</a:t>
            </a:r>
          </a:p>
          <a:p>
            <a:pPr marL="798393" lvl="1" indent="-342900"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</a:rPr>
              <a:t>Task </a:t>
            </a:r>
            <a:r>
              <a:rPr lang="it-IT" sz="2400" dirty="0" err="1" smtClean="0">
                <a:solidFill>
                  <a:schemeClr val="bg1"/>
                </a:solidFill>
              </a:rPr>
              <a:t>force</a:t>
            </a:r>
            <a:r>
              <a:rPr lang="it-IT" sz="2400" dirty="0" smtClean="0">
                <a:solidFill>
                  <a:schemeClr val="bg1"/>
                </a:solidFill>
              </a:rPr>
              <a:t>: C. Cicalò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367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b2sm">
  <a:themeElements>
    <a:clrScheme name="eb2sm 1">
      <a:dk1>
        <a:srgbClr val="CCCCFF"/>
      </a:dk1>
      <a:lt1>
        <a:srgbClr val="FFFFFF"/>
      </a:lt1>
      <a:dk2>
        <a:srgbClr val="000000"/>
      </a:dk2>
      <a:lt2>
        <a:srgbClr val="808080"/>
      </a:lt2>
      <a:accent1>
        <a:srgbClr val="7889FB"/>
      </a:accent1>
      <a:accent2>
        <a:srgbClr val="2DB6B3"/>
      </a:accent2>
      <a:accent3>
        <a:srgbClr val="AAAAAA"/>
      </a:accent3>
      <a:accent4>
        <a:srgbClr val="DADADA"/>
      </a:accent4>
      <a:accent5>
        <a:srgbClr val="BEC4FD"/>
      </a:accent5>
      <a:accent6>
        <a:srgbClr val="28A5A2"/>
      </a:accent6>
      <a:hlink>
        <a:srgbClr val="C0C0C0"/>
      </a:hlink>
      <a:folHlink>
        <a:srgbClr val="D18213"/>
      </a:folHlink>
    </a:clrScheme>
    <a:fontScheme name="eb2s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>
    <a:extraClrScheme>
      <a:clrScheme name="eb2sm 1">
        <a:dk1>
          <a:srgbClr val="CCCCFF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146</Words>
  <Application>Microsoft Office PowerPoint</Application>
  <PresentationFormat>Presentazione su schermo (4:3)</PresentationFormat>
  <Paragraphs>28</Paragraphs>
  <Slides>3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5" baseType="lpstr">
      <vt:lpstr>eb2sm</vt:lpstr>
      <vt:lpstr>Image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sulle analisi in corso</dc:title>
  <dc:creator>Marcello</dc:creator>
  <cp:lastModifiedBy>Marcello</cp:lastModifiedBy>
  <cp:revision>167</cp:revision>
  <dcterms:created xsi:type="dcterms:W3CDTF">2013-12-04T15:03:56Z</dcterms:created>
  <dcterms:modified xsi:type="dcterms:W3CDTF">2018-09-05T12:34:12Z</dcterms:modified>
</cp:coreProperties>
</file>