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94" r:id="rId2"/>
    <p:sldId id="302" r:id="rId3"/>
    <p:sldId id="303" r:id="rId4"/>
  </p:sldIdLst>
  <p:sldSz cx="9144000" cy="6858000" type="screen4x3"/>
  <p:notesSz cx="6858000" cy="9144000"/>
  <p:defaultTextStyle>
    <a:defPPr>
      <a:defRPr lang="it-IT"/>
    </a:defPPr>
    <a:lvl1pPr marL="0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493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0994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494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1987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487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2983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469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3972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00"/>
    <a:srgbClr val="FF9999"/>
    <a:srgbClr val="00FF99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2141F-C046-4865-B34A-E885E41ADEF4}" type="datetimeFigureOut">
              <a:rPr lang="it-IT" smtClean="0"/>
              <a:pPr/>
              <a:t>05/09/2018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A6FFA-ACE8-4932-A3EA-1D38066925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6630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493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0994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494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1987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487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2983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469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3972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3478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0651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065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6"/>
          <p:cNvGraphicFramePr>
            <a:graphicFrameLocks noChangeAspect="1"/>
          </p:cNvGraphicFramePr>
          <p:nvPr/>
        </p:nvGraphicFramePr>
        <p:xfrm>
          <a:off x="0" y="6459538"/>
          <a:ext cx="9147175" cy="412750"/>
        </p:xfrm>
        <a:graphic>
          <a:graphicData uri="http://schemas.openxmlformats.org/presentationml/2006/ole">
            <p:oleObj spid="_x0000_s33841" name="Image" r:id="rId3" imgW="13003175" imgH="583921" progId="">
              <p:embed/>
            </p:oleObj>
          </a:graphicData>
        </a:graphic>
      </p:graphicFrame>
      <p:graphicFrame>
        <p:nvGraphicFramePr>
          <p:cNvPr id="3" name="Object 265"/>
          <p:cNvGraphicFramePr>
            <a:graphicFrameLocks noChangeAspect="1"/>
          </p:cNvGraphicFramePr>
          <p:nvPr/>
        </p:nvGraphicFramePr>
        <p:xfrm>
          <a:off x="0" y="-1588"/>
          <a:ext cx="9144000" cy="366713"/>
        </p:xfrm>
        <a:graphic>
          <a:graphicData uri="http://schemas.openxmlformats.org/presentationml/2006/ole">
            <p:oleObj spid="_x0000_s33842" name="Image" r:id="rId4" imgW="13003175" imgH="520635" progId="">
              <p:embed/>
            </p:oleObj>
          </a:graphicData>
        </a:graphic>
      </p:graphicFrame>
      <p:sp>
        <p:nvSpPr>
          <p:cNvPr id="4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5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6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68343" y="6502400"/>
            <a:ext cx="1512169" cy="355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Abrescia</a:t>
            </a:r>
            <a:r>
              <a:rPr lang="en-US" altLang="en-US" dirty="0" smtClean="0"/>
              <a:t>   pg. </a:t>
            </a:r>
            <a:fld id="{CAC25ABE-01D0-4E3E-ADD9-3B2B263440FC}" type="slidenum">
              <a:rPr lang="en-US" altLang="en-US" smtClean="0"/>
              <a:pPr>
                <a:defRPr/>
              </a:pPr>
              <a:t>‹N›</a:t>
            </a:fld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66"/>
          <p:cNvGraphicFramePr>
            <a:graphicFrameLocks noChangeAspect="1"/>
          </p:cNvGraphicFramePr>
          <p:nvPr/>
        </p:nvGraphicFramePr>
        <p:xfrm>
          <a:off x="36" y="6459538"/>
          <a:ext cx="9147175" cy="412750"/>
        </p:xfrm>
        <a:graphic>
          <a:graphicData uri="http://schemas.openxmlformats.org/presentationml/2006/ole">
            <p:oleObj spid="_x0000_s1073" name="Image" r:id="rId4" imgW="13003175" imgH="583921" progId="">
              <p:embed/>
            </p:oleObj>
          </a:graphicData>
        </a:graphic>
      </p:graphicFrame>
      <p:graphicFrame>
        <p:nvGraphicFramePr>
          <p:cNvPr id="1027" name="Object 265"/>
          <p:cNvGraphicFramePr>
            <a:graphicFrameLocks noChangeAspect="1"/>
          </p:cNvGraphicFramePr>
          <p:nvPr/>
        </p:nvGraphicFramePr>
        <p:xfrm>
          <a:off x="0" y="-1552"/>
          <a:ext cx="9144000" cy="366713"/>
        </p:xfrm>
        <a:graphic>
          <a:graphicData uri="http://schemas.openxmlformats.org/presentationml/2006/ole">
            <p:oleObj spid="_x0000_s1074" name="Image" r:id="rId5" imgW="13003175" imgH="520635" progId="">
              <p:embed/>
            </p:oleObj>
          </a:graphicData>
        </a:graphic>
      </p:graphicFrame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622300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49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56176" y="6502436"/>
            <a:ext cx="2808313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RPC2012, </a:t>
            </a:r>
            <a:r>
              <a:rPr lang="en-US" altLang="en-US" dirty="0" err="1" smtClean="0"/>
              <a:t>Frascati</a:t>
            </a:r>
            <a:r>
              <a:rPr lang="en-US" altLang="en-US" dirty="0" smtClean="0"/>
              <a:t>,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February 2012, </a:t>
            </a:r>
            <a:fld id="{731C71A6-EB7D-4845-9B5F-6292CD3D990C}" type="slidenum">
              <a:rPr lang="en-US" altLang="en-US" smtClean="0"/>
              <a:pPr fontAlgn="base">
                <a:spcAft>
                  <a:spcPct val="0"/>
                </a:spcAft>
                <a:defRPr/>
              </a:pPr>
              <a:t>‹N›</a:t>
            </a:fld>
            <a:endParaRPr lang="en-US" altLang="en-US" dirty="0"/>
          </a:p>
        </p:txBody>
      </p:sp>
      <p:sp>
        <p:nvSpPr>
          <p:cNvPr id="32990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086" tIns="45545" rIns="91086" bIns="4554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33001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086" tIns="45545" rIns="91086" bIns="4554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FFFFFF"/>
              </a:solidFill>
            </a:endParaRPr>
          </a:p>
        </p:txBody>
      </p:sp>
      <p:sp>
        <p:nvSpPr>
          <p:cNvPr id="33004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086" tIns="45545" rIns="91086" bIns="4554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 userDrawn="1"/>
        </p:nvSpPr>
        <p:spPr bwMode="black">
          <a:xfrm>
            <a:off x="35532" y="6492737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Abbrescia</a:t>
            </a:r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5pPr>
      <a:lvl6pPr marL="455493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6pPr>
      <a:lvl7pPr marL="910994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7pPr>
      <a:lvl8pPr marL="1366494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8pPr>
      <a:lvl9pPr marL="1821987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9pPr>
    </p:titleStyle>
    <p:bodyStyle>
      <a:lvl1pPr marL="227747" indent="-227747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8084" indent="-284692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1600">
          <a:solidFill>
            <a:schemeClr val="bg1"/>
          </a:solidFill>
          <a:latin typeface="+mn-lt"/>
          <a:cs typeface="+mn-cs"/>
        </a:defRPr>
      </a:lvl2pPr>
      <a:lvl3pPr marL="1138746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600">
          <a:solidFill>
            <a:schemeClr val="bg1"/>
          </a:solidFill>
          <a:latin typeface="+mn-lt"/>
          <a:cs typeface="+mn-cs"/>
        </a:defRPr>
      </a:lvl3pPr>
      <a:lvl4pPr marL="1594226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2049735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2505232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6pPr>
      <a:lvl7pPr marL="2960730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7pPr>
      <a:lvl8pPr marL="3416226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8pPr>
      <a:lvl9pPr marL="3871726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93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994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494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987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487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983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469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972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260648"/>
            <a:ext cx="91085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4800" dirty="0" smtClean="0">
                <a:solidFill>
                  <a:srgbClr val="C00000"/>
                </a:solidFill>
              </a:rPr>
              <a:t>Pubblicazioni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200" dirty="0" smtClean="0">
                <a:solidFill>
                  <a:schemeClr val="bg1"/>
                </a:solidFill>
              </a:rPr>
              <a:t>Pubblicato articolo performance: JINST 044P_0588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200" dirty="0" smtClean="0">
                <a:solidFill>
                  <a:schemeClr val="bg1"/>
                </a:solidFill>
              </a:rPr>
              <a:t>Accettato </a:t>
            </a:r>
            <a:r>
              <a:rPr lang="it-IT" sz="3200" dirty="0" err="1" smtClean="0">
                <a:solidFill>
                  <a:schemeClr val="bg1"/>
                </a:solidFill>
              </a:rPr>
              <a:t>proceeding</a:t>
            </a:r>
            <a:r>
              <a:rPr lang="it-IT" sz="3200" dirty="0" smtClean="0">
                <a:solidFill>
                  <a:schemeClr val="bg1"/>
                </a:solidFill>
              </a:rPr>
              <a:t> Elba M. Garbini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200" dirty="0" smtClean="0">
                <a:solidFill>
                  <a:schemeClr val="bg1"/>
                </a:solidFill>
              </a:rPr>
              <a:t>Nessuna news su quello di M. P. </a:t>
            </a:r>
            <a:r>
              <a:rPr lang="it-IT" sz="3200" dirty="0" err="1" smtClean="0">
                <a:solidFill>
                  <a:schemeClr val="bg1"/>
                </a:solidFill>
              </a:rPr>
              <a:t>Panetta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200" dirty="0" smtClean="0">
                <a:solidFill>
                  <a:schemeClr val="bg1"/>
                </a:solidFill>
              </a:rPr>
              <a:t>Inviato articolo sulle misure ad Erice al Giornale di Fisica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200" dirty="0" smtClean="0">
                <a:solidFill>
                  <a:schemeClr val="bg1"/>
                </a:solidFill>
              </a:rPr>
              <a:t>Nessuna risposta da JINST e dagli organizzatori sui </a:t>
            </a:r>
            <a:r>
              <a:rPr lang="it-IT" sz="3200" dirty="0" err="1" smtClean="0">
                <a:solidFill>
                  <a:schemeClr val="bg1"/>
                </a:solidFill>
              </a:rPr>
              <a:t>proceedings</a:t>
            </a:r>
            <a:r>
              <a:rPr lang="it-IT" sz="3200" dirty="0" smtClean="0">
                <a:solidFill>
                  <a:schemeClr val="bg1"/>
                </a:solidFill>
              </a:rPr>
              <a:t> RPC2018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200" dirty="0" smtClean="0">
                <a:solidFill>
                  <a:schemeClr val="bg1"/>
                </a:solidFill>
              </a:rPr>
              <a:t>In sospeso da un anno l’articolo sulla scheda di trigger/GPS: M. </a:t>
            </a:r>
            <a:r>
              <a:rPr lang="it-IT" sz="3200" dirty="0" err="1" smtClean="0">
                <a:solidFill>
                  <a:schemeClr val="bg1"/>
                </a:solidFill>
              </a:rPr>
              <a:t>Panareo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endParaRPr lang="it-IT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419174"/>
            <a:ext cx="910850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4800" dirty="0" smtClean="0">
                <a:solidFill>
                  <a:srgbClr val="C00000"/>
                </a:solidFill>
              </a:rPr>
              <a:t>Scadenze immediate</a:t>
            </a:r>
            <a:endParaRPr lang="it-IT" sz="4800" dirty="0" smtClean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3200" dirty="0" smtClean="0">
                <a:solidFill>
                  <a:schemeClr val="bg1"/>
                </a:solidFill>
              </a:rPr>
              <a:t>Partenza del Run5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798393" lvl="1" indent="-342900">
              <a:buFont typeface="Wingdings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Fase di </a:t>
            </a:r>
            <a:r>
              <a:rPr lang="it-IT" sz="2400" dirty="0" err="1" smtClean="0">
                <a:solidFill>
                  <a:schemeClr val="bg1"/>
                </a:solidFill>
              </a:rPr>
              <a:t>commissioning</a:t>
            </a:r>
            <a:r>
              <a:rPr lang="it-IT" sz="2400" dirty="0" smtClean="0">
                <a:solidFill>
                  <a:schemeClr val="bg1"/>
                </a:solidFill>
              </a:rPr>
              <a:t> già avviata</a:t>
            </a:r>
          </a:p>
          <a:p>
            <a:pPr marL="798393" lvl="1" indent="-342900">
              <a:buFont typeface="Wingdings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Far partire i telescopi! </a:t>
            </a:r>
            <a:endParaRPr lang="it-IT" sz="2400" dirty="0" smtClean="0">
              <a:solidFill>
                <a:srgbClr val="0070C0"/>
              </a:solidFill>
            </a:endParaRPr>
          </a:p>
          <a:p>
            <a:pPr marL="798393" lvl="1" indent="-342900"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Fondamentale avere il massimo numero di telescopi funzionanti per il Run5</a:t>
            </a:r>
            <a:endParaRPr lang="it-IT" sz="2400" dirty="0" smtClean="0">
              <a:solidFill>
                <a:srgbClr val="0070C0"/>
              </a:solidFill>
            </a:endParaRPr>
          </a:p>
          <a:p>
            <a:pPr marL="798393" lvl="1" indent="-342900"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Stazioni per l’upgrade (4 entro la fine dell’anno)  solo dove abbiamo stazioni funzionanti</a:t>
            </a:r>
          </a:p>
          <a:p>
            <a:pPr marL="798393" lvl="1" indent="-342900"/>
            <a:r>
              <a:rPr lang="it-IT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endParaRPr lang="it-IT" sz="2400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it-IT" sz="3200" dirty="0" smtClean="0">
                <a:solidFill>
                  <a:srgbClr val="000000"/>
                </a:solidFill>
              </a:rPr>
              <a:t>International </a:t>
            </a:r>
            <a:r>
              <a:rPr lang="it-IT" sz="3200" dirty="0" err="1" smtClean="0">
                <a:solidFill>
                  <a:srgbClr val="000000"/>
                </a:solidFill>
              </a:rPr>
              <a:t>cosmic</a:t>
            </a:r>
            <a:r>
              <a:rPr lang="it-IT" sz="3200" dirty="0" smtClean="0">
                <a:solidFill>
                  <a:srgbClr val="000000"/>
                </a:solidFill>
              </a:rPr>
              <a:t> </a:t>
            </a:r>
            <a:r>
              <a:rPr lang="it-IT" sz="3200" dirty="0" err="1" smtClean="0">
                <a:solidFill>
                  <a:srgbClr val="000000"/>
                </a:solidFill>
              </a:rPr>
              <a:t>day</a:t>
            </a:r>
            <a:endParaRPr lang="it-IT" sz="2400" dirty="0" smtClean="0">
              <a:solidFill>
                <a:srgbClr val="0070C0"/>
              </a:solidFill>
            </a:endParaRPr>
          </a:p>
          <a:p>
            <a:pPr marL="798393" lvl="1" indent="-342900"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Task </a:t>
            </a:r>
            <a:r>
              <a:rPr lang="it-IT" sz="2400" dirty="0" err="1" smtClean="0">
                <a:solidFill>
                  <a:schemeClr val="bg1"/>
                </a:solidFill>
              </a:rPr>
              <a:t>force</a:t>
            </a:r>
            <a:r>
              <a:rPr lang="it-IT" sz="2400" dirty="0" smtClean="0">
                <a:solidFill>
                  <a:schemeClr val="bg1"/>
                </a:solidFill>
              </a:rPr>
              <a:t> coordinata da Marina e Paola</a:t>
            </a:r>
          </a:p>
          <a:p>
            <a:pPr marL="798393" lvl="1" indent="-342900"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29</a:t>
            </a:r>
            <a:r>
              <a:rPr lang="it-IT" sz="2400" dirty="0" smtClean="0">
                <a:solidFill>
                  <a:schemeClr val="bg1"/>
                </a:solidFill>
              </a:rPr>
              <a:t> novembre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36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419174"/>
            <a:ext cx="91085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4800" dirty="0" smtClean="0">
                <a:solidFill>
                  <a:srgbClr val="C00000"/>
                </a:solidFill>
              </a:rPr>
              <a:t>Scadenze immediate</a:t>
            </a:r>
            <a:endParaRPr lang="it-IT" sz="4800" dirty="0" smtClean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3200" dirty="0" smtClean="0">
                <a:solidFill>
                  <a:schemeClr val="bg1"/>
                </a:solidFill>
              </a:rPr>
              <a:t>CERN </a:t>
            </a:r>
            <a:r>
              <a:rPr lang="it-IT" sz="3200" dirty="0" err="1" smtClean="0">
                <a:solidFill>
                  <a:schemeClr val="bg1"/>
                </a:solidFill>
              </a:rPr>
              <a:t>colloquium</a:t>
            </a:r>
            <a:r>
              <a:rPr lang="it-IT" sz="3200" dirty="0" smtClean="0">
                <a:solidFill>
                  <a:schemeClr val="bg1"/>
                </a:solidFill>
              </a:rPr>
              <a:t> su </a:t>
            </a:r>
            <a:r>
              <a:rPr lang="it-IT" sz="3200" dirty="0" err="1" smtClean="0">
                <a:solidFill>
                  <a:schemeClr val="bg1"/>
                </a:solidFill>
              </a:rPr>
              <a:t>PolarQuEEEst</a:t>
            </a:r>
            <a:r>
              <a:rPr lang="it-IT" sz="3200" dirty="0" smtClean="0">
                <a:solidFill>
                  <a:schemeClr val="bg1"/>
                </a:solidFill>
              </a:rPr>
              <a:t> e EEE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798393" lvl="1" indent="-342900">
              <a:buFont typeface="Wingdings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24 settembre p.v. </a:t>
            </a:r>
          </a:p>
          <a:p>
            <a:pPr marL="798393" lvl="1" indent="-342900">
              <a:buFont typeface="Wingdings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Necessario preparare un set di risultati presentabili </a:t>
            </a:r>
            <a:endParaRPr lang="it-IT" sz="2400" dirty="0" smtClean="0">
              <a:solidFill>
                <a:srgbClr val="0070C0"/>
              </a:solidFill>
            </a:endParaRPr>
          </a:p>
          <a:p>
            <a:pPr marL="798393" lvl="1" indent="-342900"/>
            <a:r>
              <a:rPr lang="it-IT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endParaRPr lang="it-IT" sz="2400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it-IT" sz="3200" dirty="0" smtClean="0">
                <a:solidFill>
                  <a:srgbClr val="000000"/>
                </a:solidFill>
              </a:rPr>
              <a:t>Misure in miniera</a:t>
            </a:r>
            <a:endParaRPr lang="it-IT" sz="2400" dirty="0" smtClean="0">
              <a:solidFill>
                <a:srgbClr val="0070C0"/>
              </a:solidFill>
            </a:endParaRPr>
          </a:p>
          <a:p>
            <a:pPr marL="798393" lvl="1" indent="-342900"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Metà ottobre?</a:t>
            </a:r>
          </a:p>
          <a:p>
            <a:pPr marL="798393" lvl="1" indent="-342900"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Task </a:t>
            </a:r>
            <a:r>
              <a:rPr lang="it-IT" sz="2400" dirty="0" err="1" smtClean="0">
                <a:solidFill>
                  <a:schemeClr val="bg1"/>
                </a:solidFill>
              </a:rPr>
              <a:t>force</a:t>
            </a:r>
            <a:r>
              <a:rPr lang="it-IT" sz="2400" dirty="0" smtClean="0">
                <a:solidFill>
                  <a:schemeClr val="bg1"/>
                </a:solidFill>
              </a:rPr>
              <a:t>: C. Cicalò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36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2sm">
  <a:themeElements>
    <a:clrScheme name="eb2sm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2DB6B3"/>
      </a:accent2>
      <a:accent3>
        <a:srgbClr val="AAAAAA"/>
      </a:accent3>
      <a:accent4>
        <a:srgbClr val="DADADA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eb2s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>
    <a:extraClrScheme>
      <a:clrScheme name="eb2sm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146</Words>
  <Application>Microsoft Office PowerPoint</Application>
  <PresentationFormat>Presentazione su schermo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eb2sm</vt:lpstr>
      <vt:lpstr>Image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sulle analisi in corso</dc:title>
  <dc:creator>Marcello</dc:creator>
  <cp:lastModifiedBy>Marcello</cp:lastModifiedBy>
  <cp:revision>167</cp:revision>
  <dcterms:created xsi:type="dcterms:W3CDTF">2013-12-04T15:03:56Z</dcterms:created>
  <dcterms:modified xsi:type="dcterms:W3CDTF">2018-09-05T12:34:12Z</dcterms:modified>
</cp:coreProperties>
</file>