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68" r:id="rId4"/>
    <p:sldId id="269" r:id="rId5"/>
    <p:sldId id="273" r:id="rId6"/>
    <p:sldId id="270" r:id="rId7"/>
    <p:sldId id="271" r:id="rId8"/>
    <p:sldId id="272" r:id="rId9"/>
    <p:sldId id="263" r:id="rId10"/>
    <p:sldId id="274" r:id="rId11"/>
    <p:sldId id="267" r:id="rId12"/>
    <p:sldId id="275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FF2600"/>
    <a:srgbClr val="DD1010"/>
    <a:srgbClr val="FF5D00"/>
    <a:srgbClr val="FF930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3"/>
  </p:normalViewPr>
  <p:slideViewPr>
    <p:cSldViewPr snapToGrid="0" snapToObjects="1">
      <p:cViewPr varScale="1">
        <p:scale>
          <a:sx n="99" d="100"/>
          <a:sy n="99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2323-9C20-B743-BAFB-6C46999B4E28}" type="datetimeFigureOut">
              <a:rPr lang="it-IT" smtClean="0"/>
              <a:t>27/06/18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13005-8904-AA47-80C6-7CB7DE0B41F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79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3005-8904-AA47-80C6-7CB7DE0B41F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840-D0B4-5942-82F8-A98F30BF06CC}" type="datetime1">
              <a:rPr lang="it-IT" smtClean="0"/>
              <a:t>27/06/18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203-08D2-044C-8666-1F9829EB5E31}" type="datetime1">
              <a:rPr lang="it-IT" smtClean="0"/>
              <a:t>27/06/18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9666-AAC0-0747-9CB4-95831EAD4B12}" type="datetime1">
              <a:rPr lang="it-IT" smtClean="0"/>
              <a:t>27/06/18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3F22-5F9A-0146-AFFC-C5F3E92183AA}" type="datetime1">
              <a:rPr lang="it-IT" smtClean="0"/>
              <a:t>27/06/18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964B-546F-2847-AEF1-0944577C82D5}" type="datetime1">
              <a:rPr lang="it-IT" smtClean="0"/>
              <a:t>27/06/18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254C-3601-0F4F-BD06-CC93FA6F6375}" type="datetime1">
              <a:rPr lang="it-IT" smtClean="0"/>
              <a:t>27/06/18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83CC-F139-C149-B30A-FC2AABB55FEB}" type="datetime1">
              <a:rPr lang="it-IT" smtClean="0"/>
              <a:t>27/06/18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BAEE-BBD9-4C4C-B2C7-52DF914691A1}" type="datetime1">
              <a:rPr lang="it-IT" smtClean="0"/>
              <a:t>27/06/18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3BD6-1DC3-9943-9535-E3817C9EC5D7}" type="datetime1">
              <a:rPr lang="it-IT" smtClean="0"/>
              <a:t>27/06/18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4C35-9140-5B43-8401-C94C3B9C3D76}" type="datetime1">
              <a:rPr lang="it-IT" smtClean="0"/>
              <a:t>27/06/18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2C11-D791-2B4A-ABAB-25F9E4E61BE0}" type="datetime1">
              <a:rPr lang="it-IT" smtClean="0"/>
              <a:t>27/06/18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5266"/>
            <a:ext cx="9144000" cy="1064871"/>
          </a:xfrm>
          <a:prstGeom prst="rect">
            <a:avLst/>
          </a:prstGeom>
          <a:gradFill flip="none" rotWithShape="1">
            <a:gsLst>
              <a:gs pos="35000">
                <a:srgbClr val="FF5D00">
                  <a:lumMod val="100000"/>
                </a:srgbClr>
              </a:gs>
              <a:gs pos="0">
                <a:schemeClr val="accent2">
                  <a:lumMod val="60000"/>
                  <a:lumOff val="40000"/>
                </a:schemeClr>
              </a:gs>
              <a:gs pos="74000">
                <a:srgbClr val="FF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 userDrawn="1"/>
        </p:nvSpPr>
        <p:spPr>
          <a:xfrm>
            <a:off x="0" y="6529"/>
            <a:ext cx="9144000" cy="1064871"/>
          </a:xfrm>
          <a:prstGeom prst="rect">
            <a:avLst/>
          </a:prstGeom>
          <a:gradFill flip="none" rotWithShape="1">
            <a:gsLst>
              <a:gs pos="57000">
                <a:srgbClr val="FF2F00"/>
              </a:gs>
              <a:gs pos="23000">
                <a:srgbClr val="FF5D00">
                  <a:lumMod val="100000"/>
                </a:srgbClr>
              </a:gs>
              <a:gs pos="0">
                <a:schemeClr val="accent2">
                  <a:lumMod val="60000"/>
                  <a:lumOff val="40000"/>
                </a:schemeClr>
              </a:gs>
              <a:gs pos="100000">
                <a:srgbClr val="9411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60523"/>
            <a:ext cx="9144000" cy="407203"/>
            <a:chOff x="0" y="6321625"/>
            <a:chExt cx="9144000" cy="546102"/>
          </a:xfrm>
        </p:grpSpPr>
        <p:sp>
          <p:nvSpPr>
            <p:cNvPr id="8" name="Rectangle 7"/>
            <p:cNvSpPr/>
            <p:nvPr userDrawn="1"/>
          </p:nvSpPr>
          <p:spPr>
            <a:xfrm>
              <a:off x="6967960" y="6321626"/>
              <a:ext cx="2176040" cy="546101"/>
            </a:xfrm>
            <a:prstGeom prst="rect">
              <a:avLst/>
            </a:prstGeom>
            <a:solidFill>
              <a:srgbClr val="941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789500" y="6323473"/>
              <a:ext cx="4178460" cy="544253"/>
            </a:xfrm>
            <a:prstGeom prst="rect">
              <a:avLst/>
            </a:prstGeom>
            <a:solidFill>
              <a:srgbClr val="FF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321625"/>
              <a:ext cx="2789500" cy="546101"/>
            </a:xfrm>
            <a:prstGeom prst="rect">
              <a:avLst/>
            </a:prstGeom>
            <a:solidFill>
              <a:srgbClr val="FF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29"/>
            <a:ext cx="7886700" cy="101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7386"/>
            <a:ext cx="7886700" cy="476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050" y="64836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aseline="0">
                <a:solidFill>
                  <a:schemeClr val="bg1"/>
                </a:solidFill>
              </a:defRPr>
            </a:lvl1pPr>
          </a:lstStyle>
          <a:p>
            <a:fld id="{AF584AE9-83BF-F74F-963D-4DFE178813BB}" type="datetime1">
              <a:rPr lang="it-IT" smtClean="0"/>
              <a:t>27/06/18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49" y="6483675"/>
            <a:ext cx="371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0385" y="64836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fld id="{0C274C34-86BA-0C42-B358-90BD2DFC527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74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Taking data efficiently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RUN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31243"/>
            <a:ext cx="7772400" cy="1655762"/>
          </a:xfrm>
        </p:spPr>
        <p:txBody>
          <a:bodyPr>
            <a:normAutofit/>
          </a:bodyPr>
          <a:lstStyle/>
          <a:p>
            <a:r>
              <a:rPr lang="it-IT" dirty="0"/>
              <a:t>Fabrizio Coccetti</a:t>
            </a:r>
          </a:p>
          <a:p>
            <a:pPr algn="l"/>
            <a:r>
              <a:rPr lang="it-IT" b="1" dirty="0"/>
              <a:t>Centro Fermi </a:t>
            </a:r>
            <a:r>
              <a:rPr lang="mr-IN" dirty="0"/>
              <a:t>–</a:t>
            </a:r>
            <a:r>
              <a:rPr lang="it-IT" dirty="0"/>
              <a:t> Museo Storico della Fisica e Centro Studi e Ricerche “Enrico Fermi”,  Via Panisperna, Roma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7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685E-FA69-B247-9218-3CC43106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RUN 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7DACA7-D50E-254B-9BF9-E256DC724E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333095"/>
              </p:ext>
            </p:extLst>
          </p:nvPr>
        </p:nvGraphicFramePr>
        <p:xfrm>
          <a:off x="628650" y="1377950"/>
          <a:ext cx="78867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755">
                  <a:extLst>
                    <a:ext uri="{9D8B030D-6E8A-4147-A177-3AD203B41FA5}">
                      <a16:colId xmlns:a16="http://schemas.microsoft.com/office/drawing/2014/main" val="2514155777"/>
                    </a:ext>
                  </a:extLst>
                </a:gridCol>
                <a:gridCol w="4355945">
                  <a:extLst>
                    <a:ext uri="{9D8B030D-6E8A-4147-A177-3AD203B41FA5}">
                      <a16:colId xmlns:a16="http://schemas.microsoft.com/office/drawing/2014/main" val="4075796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Schedule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132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September, </a:t>
                      </a:r>
                      <a:r>
                        <a:rPr lang="en-US" sz="2800" b="1" dirty="0"/>
                        <a:t>3-7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Turn on the gas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2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September, </a:t>
                      </a:r>
                      <a:r>
                        <a:rPr lang="en-US" sz="2800" b="1" dirty="0"/>
                        <a:t>10-14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Turn on the detector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27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September </a:t>
                      </a:r>
                      <a:r>
                        <a:rPr lang="en-US" sz="2800" b="1" dirty="0"/>
                        <a:t>17</a:t>
                      </a:r>
                      <a:r>
                        <a:rPr lang="en-US" sz="2800" dirty="0"/>
                        <a:t> (Monday)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Check the status of all detectors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33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September </a:t>
                      </a:r>
                      <a:r>
                        <a:rPr lang="en-US" sz="2800" b="1" dirty="0"/>
                        <a:t>19</a:t>
                      </a:r>
                      <a:r>
                        <a:rPr lang="en-US" sz="2800" dirty="0"/>
                        <a:t> (Wednesday)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Meeting to discuss actions for each detector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44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October 15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(Monday)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Start of RUN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1580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AF460-444C-214D-966C-B54B38C5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5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Tracks </a:t>
            </a:r>
            <a:r>
              <a:rPr lang="mr-IN" dirty="0"/>
              <a:t>–</a:t>
            </a:r>
            <a:r>
              <a:rPr lang="en-US" dirty="0"/>
              <a:t> Triggers RUN 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9043"/>
            <a:ext cx="9047784" cy="49729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4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Tracks </a:t>
            </a:r>
            <a:r>
              <a:rPr lang="mr-IN" dirty="0"/>
              <a:t>–</a:t>
            </a:r>
            <a:r>
              <a:rPr lang="en-US" dirty="0"/>
              <a:t> Triggers </a:t>
            </a:r>
            <a:r>
              <a:rPr lang="en-US"/>
              <a:t>RUN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12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2F723-CAFC-D446-922F-DFD7B02B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6E3204-A8B1-9E4B-B6EE-F5810298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4881"/>
            <a:ext cx="9047785" cy="58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</a:t>
            </a:r>
            <a:r>
              <a:rPr lang="mr-IN" dirty="0"/>
              <a:t>–</a:t>
            </a:r>
            <a:r>
              <a:rPr lang="en-US" dirty="0"/>
              <a:t> All RUNs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560274"/>
              </p:ext>
            </p:extLst>
          </p:nvPr>
        </p:nvGraphicFramePr>
        <p:xfrm>
          <a:off x="628650" y="1875661"/>
          <a:ext cx="78867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RUN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Total</a:t>
                      </a:r>
                      <a:r>
                        <a:rPr lang="en-US" sz="3200" baseline="0" dirty="0"/>
                        <a:t> number </a:t>
                      </a:r>
                      <a:br>
                        <a:rPr lang="en-US" sz="3200" baseline="0" dirty="0"/>
                      </a:br>
                      <a:r>
                        <a:rPr lang="en-US" sz="3200" baseline="0" dirty="0"/>
                        <a:t>of Triggers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Triggers </a:t>
                      </a:r>
                      <a:br>
                        <a:rPr lang="en-US" sz="3200" dirty="0"/>
                      </a:br>
                      <a:r>
                        <a:rPr lang="en-US" sz="3200" dirty="0"/>
                        <a:t>per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690029958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36317366.21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3929628885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62375061.67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16358442453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3200" dirty="0"/>
                        <a:t>83461441.09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22744780236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107286699.23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23113691647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95907434.21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87616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06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Tracks </a:t>
            </a:r>
            <a:r>
              <a:rPr lang="mr-IN" dirty="0"/>
              <a:t>–</a:t>
            </a:r>
            <a:r>
              <a:rPr lang="en-US" dirty="0"/>
              <a:t> All RUNs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366558"/>
              </p:ext>
            </p:extLst>
          </p:nvPr>
        </p:nvGraphicFramePr>
        <p:xfrm>
          <a:off x="628650" y="1945109"/>
          <a:ext cx="78867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RUN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Total</a:t>
                      </a:r>
                      <a:r>
                        <a:rPr lang="en-US" sz="3200" baseline="0" dirty="0"/>
                        <a:t> number </a:t>
                      </a:r>
                      <a:br>
                        <a:rPr lang="en-US" sz="3200" baseline="0" dirty="0"/>
                      </a:br>
                      <a:r>
                        <a:rPr lang="en-US" sz="3200" baseline="0" dirty="0"/>
                        <a:t>of Tracks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Tracks</a:t>
                      </a:r>
                      <a:br>
                        <a:rPr lang="en-US" sz="3200" dirty="0"/>
                      </a:br>
                      <a:r>
                        <a:rPr lang="en-US" sz="3200" dirty="0"/>
                        <a:t>per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 dirty="0"/>
                        <a:t>520418111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27390426.89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3321758288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52726322.03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 dirty="0"/>
                        <a:t>13523368343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/>
                        <a:t>68996777.26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18107812793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85414211.29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18386090161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76290830.54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26262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46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377652"/>
              </p:ext>
            </p:extLst>
          </p:nvPr>
        </p:nvGraphicFramePr>
        <p:xfrm>
          <a:off x="628650" y="2570143"/>
          <a:ext cx="7886700" cy="2286000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Start of Run 3</a:t>
                      </a:r>
                      <a:endParaRPr lang="en-GB" sz="4400" b="1" dirty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83517" marR="835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1/11/2016</a:t>
                      </a:r>
                      <a:endParaRPr lang="it-IT" sz="4400" dirty="0"/>
                    </a:p>
                  </a:txBody>
                  <a:tcPr marL="83517" marR="835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End of Run 3</a:t>
                      </a:r>
                      <a:endParaRPr lang="en-GB" sz="4400" b="1" dirty="0"/>
                    </a:p>
                  </a:txBody>
                  <a:tcPr marL="83517" marR="835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31/5/2017</a:t>
                      </a:r>
                      <a:endParaRPr lang="it-IT" sz="4400" dirty="0"/>
                    </a:p>
                  </a:txBody>
                  <a:tcPr marL="83517" marR="835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Number of Days</a:t>
                      </a:r>
                      <a:endParaRPr lang="en-GB" sz="4400" dirty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83517" marR="8351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400" dirty="0"/>
                        <a:t>212</a:t>
                      </a:r>
                    </a:p>
                  </a:txBody>
                  <a:tcPr marL="83517" marR="835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70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112762"/>
              </p:ext>
            </p:extLst>
          </p:nvPr>
        </p:nvGraphicFramePr>
        <p:xfrm>
          <a:off x="628650" y="2570143"/>
          <a:ext cx="7886700" cy="2286000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Start of Run 4</a:t>
                      </a:r>
                      <a:endParaRPr lang="en-GB" sz="4400" b="1" dirty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83517" marR="835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2/10/2017</a:t>
                      </a:r>
                      <a:endParaRPr lang="it-IT" sz="4400" dirty="0"/>
                    </a:p>
                  </a:txBody>
                  <a:tcPr marL="83517" marR="835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End of Run 4</a:t>
                      </a:r>
                      <a:endParaRPr lang="en-GB" sz="4400" b="1" dirty="0"/>
                    </a:p>
                  </a:txBody>
                  <a:tcPr marL="83517" marR="835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30/5/2018</a:t>
                      </a:r>
                      <a:endParaRPr lang="it-IT" sz="4400" dirty="0"/>
                    </a:p>
                  </a:txBody>
                  <a:tcPr marL="83517" marR="835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Number of Days</a:t>
                      </a:r>
                      <a:endParaRPr lang="en-GB" sz="4400" dirty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83517" marR="8351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400" dirty="0"/>
                        <a:t>241</a:t>
                      </a:r>
                    </a:p>
                  </a:txBody>
                  <a:tcPr marL="83517" marR="835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6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29"/>
            <a:ext cx="7886700" cy="1018352"/>
          </a:xfrm>
        </p:spPr>
        <p:txBody>
          <a:bodyPr/>
          <a:lstStyle/>
          <a:p>
            <a:r>
              <a:rPr lang="en-US" dirty="0"/>
              <a:t>Days of Data Taking - ALL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0385" y="6483675"/>
            <a:ext cx="2057400" cy="365125"/>
          </a:xfrm>
        </p:spPr>
        <p:txBody>
          <a:bodyPr/>
          <a:lstStyle/>
          <a:p>
            <a:fld id="{0C274C34-86BA-0C42-B358-90BD2DFC5278}" type="slidenum">
              <a:rPr lang="it-IT" smtClean="0"/>
              <a:t>4</a:t>
            </a:fld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23D66-2540-3F41-A65D-7C0BD130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216"/>
            <a:ext cx="9144000" cy="56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29"/>
            <a:ext cx="7886700" cy="1018352"/>
          </a:xfrm>
        </p:spPr>
        <p:txBody>
          <a:bodyPr/>
          <a:lstStyle/>
          <a:p>
            <a:r>
              <a:rPr lang="en-US"/>
              <a:t>Tracks </a:t>
            </a:r>
            <a:r>
              <a:rPr lang="mr-IN"/>
              <a:t>–</a:t>
            </a:r>
            <a:r>
              <a:rPr lang="en-US"/>
              <a:t> Triggers ALL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0385" y="6483675"/>
            <a:ext cx="2057400" cy="365125"/>
          </a:xfrm>
        </p:spPr>
        <p:txBody>
          <a:bodyPr/>
          <a:lstStyle/>
          <a:p>
            <a:fld id="{0C274C34-86BA-0C42-B358-90BD2DFC5278}" type="slidenum">
              <a:rPr lang="it-IT" smtClean="0"/>
              <a:t>5</a:t>
            </a:fld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DF5006-A19F-A84C-AF57-2CF7270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659"/>
            <a:ext cx="9144000" cy="49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Tracks </a:t>
            </a:r>
            <a:r>
              <a:rPr lang="mr-IN" dirty="0"/>
              <a:t>–</a:t>
            </a:r>
            <a:r>
              <a:rPr lang="en-US" dirty="0"/>
              <a:t> Triggers ALL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6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21B24-2343-3246-AC0D-32E1FCE9A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914"/>
            <a:ext cx="9144000" cy="54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7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Tracks </a:t>
            </a:r>
            <a:r>
              <a:rPr lang="mr-IN" dirty="0"/>
              <a:t>–</a:t>
            </a:r>
            <a:r>
              <a:rPr lang="en-US" dirty="0"/>
              <a:t> Triggers ALL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7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7128A-099D-B242-8CB3-80B66AA2D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659"/>
            <a:ext cx="9144000" cy="49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Tracks </a:t>
            </a:r>
            <a:r>
              <a:rPr lang="mr-IN" dirty="0"/>
              <a:t>–</a:t>
            </a:r>
            <a:r>
              <a:rPr lang="en-US" dirty="0"/>
              <a:t> Triggers ALL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8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A4D80-413F-6748-A891-742C326F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004"/>
            <a:ext cx="9144000" cy="54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6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mr-IN" dirty="0"/>
              <a:t>–</a:t>
            </a:r>
            <a:r>
              <a:rPr lang="en-US" dirty="0"/>
              <a:t> All RUNs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866289"/>
              </p:ext>
            </p:extLst>
          </p:nvPr>
        </p:nvGraphicFramePr>
        <p:xfrm>
          <a:off x="964316" y="2859509"/>
          <a:ext cx="668655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6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RUN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0.754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0.845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0.827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3200" dirty="0"/>
                        <a:t>0.796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0.795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5728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4C34-86BA-0C42-B358-90BD2DFC5278}" type="slidenum">
              <a:rPr lang="it-IT" smtClean="0"/>
              <a:t>9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165609" y="1710396"/>
            <a:ext cx="62839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Performance</a:t>
            </a:r>
            <a:r>
              <a:rPr lang="it-IT" sz="2800" dirty="0">
                <a:solidFill>
                  <a:schemeClr val="bg1"/>
                </a:solidFill>
              </a:rPr>
              <a:t> = </a:t>
            </a:r>
            <a:r>
              <a:rPr lang="it-IT" sz="2800" dirty="0" err="1">
                <a:solidFill>
                  <a:schemeClr val="bg1"/>
                </a:solidFill>
              </a:rPr>
              <a:t>candidate_tracks</a:t>
            </a:r>
            <a:r>
              <a:rPr lang="it-IT" sz="2800" dirty="0">
                <a:solidFill>
                  <a:schemeClr val="bg1"/>
                </a:solidFill>
              </a:rPr>
              <a:t> / </a:t>
            </a:r>
            <a:r>
              <a:rPr lang="it-IT" sz="2800" dirty="0" err="1">
                <a:solidFill>
                  <a:schemeClr val="bg1"/>
                </a:solidFill>
              </a:rPr>
              <a:t>triggers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5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_FC_4x3" id="{578FB52E-77F8-AB4D-A39B-1025DA888481}" vid="{92955FA0-41EB-C042-B543-DB9E612AA9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scientific_FC_4x3</Template>
  <TotalTime>280</TotalTime>
  <Words>245</Words>
  <Application>Microsoft Macintosh PowerPoint</Application>
  <PresentationFormat>On-screen Show (4:3)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Mangal</vt:lpstr>
      <vt:lpstr>Myriad Pro</vt:lpstr>
      <vt:lpstr>Office Theme</vt:lpstr>
      <vt:lpstr>Taking data efficiently in RUN 5</vt:lpstr>
      <vt:lpstr>Run 3</vt:lpstr>
      <vt:lpstr>Run 4</vt:lpstr>
      <vt:lpstr>Days of Data Taking - ALL RUNs</vt:lpstr>
      <vt:lpstr>Tracks – Triggers ALL RUNs</vt:lpstr>
      <vt:lpstr>Tracks – Triggers ALL RUNs</vt:lpstr>
      <vt:lpstr>Tracks – Triggers ALL RUNs</vt:lpstr>
      <vt:lpstr>Tracks – Triggers ALL RUNs</vt:lpstr>
      <vt:lpstr>Performance – All RUNs</vt:lpstr>
      <vt:lpstr>Timeline RUN 5</vt:lpstr>
      <vt:lpstr>Tracks – Triggers RUN 3</vt:lpstr>
      <vt:lpstr>Tracks – Triggers RUN 4</vt:lpstr>
      <vt:lpstr>Triggers – All RUNs</vt:lpstr>
      <vt:lpstr>Candidate Tracks – All RUNs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Statistic about the EEE Runs</dc:title>
  <dc:creator>Fabrizio Coccetti</dc:creator>
  <cp:lastModifiedBy>Fabrizio Coccetti</cp:lastModifiedBy>
  <cp:revision>35</cp:revision>
  <dcterms:created xsi:type="dcterms:W3CDTF">2017-10-04T09:24:39Z</dcterms:created>
  <dcterms:modified xsi:type="dcterms:W3CDTF">2018-06-27T11:59:02Z</dcterms:modified>
</cp:coreProperties>
</file>