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8" r:id="rId5"/>
    <p:sldId id="269" r:id="rId6"/>
    <p:sldId id="273" r:id="rId7"/>
    <p:sldId id="272" r:id="rId8"/>
    <p:sldId id="279" r:id="rId9"/>
    <p:sldId id="274" r:id="rId10"/>
    <p:sldId id="277" r:id="rId11"/>
    <p:sldId id="271" r:id="rId12"/>
    <p:sldId id="282" r:id="rId13"/>
    <p:sldId id="280" r:id="rId14"/>
    <p:sldId id="281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-86" y="-5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973DBD4-90CD-4290-8BFE-98DD059D9533}">
      <dgm:prSet phldrT="[Text]"/>
      <dgm:spPr/>
      <dgm:t>
        <a:bodyPr rtlCol="0"/>
        <a:lstStyle/>
        <a:p>
          <a:pPr rtl="0"/>
          <a:r>
            <a:rPr lang="it-IT" noProof="0" dirty="0" err="1"/>
            <a:t>Step</a:t>
          </a:r>
          <a:r>
            <a:rPr lang="it-IT" noProof="0" dirty="0"/>
            <a:t> 1</a:t>
          </a:r>
        </a:p>
      </dgm:t>
      <dgm:extLst>
        <a:ext uri="{E40237B7-FDA0-4F09-8148-C483321AD2D9}">
          <dgm14:cNvPr xmlns:dgm14="http://schemas.microsoft.com/office/drawing/2010/diagram" id="0" name="" title="Step 1 heading "/>
        </a:ext>
      </dgm:extLst>
    </dgm:pt>
    <dgm:pt modelId="{103DDE2D-4BA9-46E4-B7D5-20AC68D5AF79}" type="parTrans" cxnId="{BE946E77-33F8-4D64-A0D4-AF0C74135D36}">
      <dgm:prSet/>
      <dgm:spPr/>
      <dgm:t>
        <a:bodyPr rtlCol="0"/>
        <a:lstStyle/>
        <a:p>
          <a:pPr rtl="0"/>
          <a:endParaRPr lang="en-US"/>
        </a:p>
      </dgm:t>
    </dgm:pt>
    <dgm:pt modelId="{C2971989-7AAA-42A2-A4EF-884E090F6962}" type="sibTrans" cxnId="{BE946E77-33F8-4D64-A0D4-AF0C74135D36}">
      <dgm:prSet/>
      <dgm:spPr/>
      <dgm:t>
        <a:bodyPr rtlCol="0"/>
        <a:lstStyle/>
        <a:p>
          <a:pPr rtl="0"/>
          <a:endParaRPr lang="en-US"/>
        </a:p>
      </dgm:t>
    </dgm:pt>
    <dgm:pt modelId="{DC116BB7-7E08-4371-8427-129FC519EAC3}">
      <dgm:prSet phldrT="[Text]"/>
      <dgm:spPr/>
      <dgm:t>
        <a:bodyPr rtlCol="0"/>
        <a:lstStyle/>
        <a:p>
          <a:pPr rtl="0"/>
          <a:r>
            <a:rPr lang="it-IT" noProof="0" dirty="0" err="1"/>
            <a:t>Step</a:t>
          </a:r>
          <a:r>
            <a:rPr lang="it-IT" noProof="0" dirty="0"/>
            <a:t> 2</a:t>
          </a:r>
        </a:p>
      </dgm:t>
      <dgm:extLst>
        <a:ext uri="{E40237B7-FDA0-4F09-8148-C483321AD2D9}">
          <dgm14:cNvPr xmlns:dgm14="http://schemas.microsoft.com/office/drawing/2010/diagram" id="0" name="" title="Step 2 heading"/>
        </a:ext>
      </dgm:extLst>
    </dgm:pt>
    <dgm:pt modelId="{D9D289B4-455D-4A02-8505-A4AF490B105A}" type="parTrans" cxnId="{CB4B7FE7-8AFF-4751-A507-684CB9536E49}">
      <dgm:prSet/>
      <dgm:spPr/>
      <dgm:t>
        <a:bodyPr rtlCol="0"/>
        <a:lstStyle/>
        <a:p>
          <a:pPr rtl="0"/>
          <a:endParaRPr lang="en-US"/>
        </a:p>
      </dgm:t>
    </dgm:pt>
    <dgm:pt modelId="{0DFF8ADE-93F1-470A-9A46-AAD178A95DAC}" type="sibTrans" cxnId="{CB4B7FE7-8AFF-4751-A507-684CB9536E49}">
      <dgm:prSet/>
      <dgm:spPr/>
      <dgm:t>
        <a:bodyPr rtlCol="0"/>
        <a:lstStyle/>
        <a:p>
          <a:pPr rtl="0"/>
          <a:endParaRPr lang="en-US"/>
        </a:p>
      </dgm:t>
    </dgm:pt>
    <dgm:pt modelId="{7947CEE9-5A28-46C4-A03A-3C8C5E37DF87}">
      <dgm:prSet phldrT="[Text]" custT="1"/>
      <dgm:spPr/>
      <dgm:t>
        <a:bodyPr rtlCol="0"/>
        <a:lstStyle/>
        <a:p>
          <a:pPr algn="ctr" rtl="0"/>
          <a:r>
            <a:rPr lang="it-IT" sz="2800" noProof="0" dirty="0" err="1"/>
            <a:t>Listen</a:t>
          </a:r>
          <a:endParaRPr lang="it-IT" sz="2300" noProof="0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F51C53E-E658-496D-9C60-FC71F03FB86F}" type="parTrans" cxnId="{9C1AFC09-ACFD-4642-A98C-0A3856C5CEAD}">
      <dgm:prSet/>
      <dgm:spPr/>
      <dgm:t>
        <a:bodyPr rtlCol="0"/>
        <a:lstStyle/>
        <a:p>
          <a:pPr rtl="0"/>
          <a:endParaRPr lang="en-US"/>
        </a:p>
      </dgm:t>
    </dgm:pt>
    <dgm:pt modelId="{456F42C0-B429-4FE8-B163-6E1DA1EE39B8}" type="sibTrans" cxnId="{9C1AFC09-ACFD-4642-A98C-0A3856C5CEAD}">
      <dgm:prSet/>
      <dgm:spPr/>
      <dgm:t>
        <a:bodyPr rtlCol="0"/>
        <a:lstStyle/>
        <a:p>
          <a:pPr rtl="0"/>
          <a:endParaRPr lang="en-US"/>
        </a:p>
      </dgm:t>
    </dgm:pt>
    <dgm:pt modelId="{CDA36253-46B1-4579-98B8-8C5F85390E57}">
      <dgm:prSet phldrT="[Text]" custT="1"/>
      <dgm:spPr/>
      <dgm:t>
        <a:bodyPr rtlCol="0"/>
        <a:lstStyle/>
        <a:p>
          <a:pPr algn="ctr" rtl="0"/>
          <a:r>
            <a:rPr lang="it-IT" sz="2800" noProof="0" dirty="0" err="1"/>
            <a:t>Study</a:t>
          </a:r>
          <a:endParaRPr lang="it-IT" sz="2300" noProof="0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ACEAB6EC-AA1D-4924-9607-920AF547F530}" type="parTrans" cxnId="{CBE684EA-7285-45DB-BE1C-833E3F4C7507}">
      <dgm:prSet/>
      <dgm:spPr/>
      <dgm:t>
        <a:bodyPr rtlCol="0"/>
        <a:lstStyle/>
        <a:p>
          <a:pPr rtl="0"/>
          <a:endParaRPr lang="en-US"/>
        </a:p>
      </dgm:t>
    </dgm:pt>
    <dgm:pt modelId="{EBAFA115-C9A8-4243-8E32-FA3EB149282E}" type="sibTrans" cxnId="{CBE684EA-7285-45DB-BE1C-833E3F4C7507}">
      <dgm:prSet/>
      <dgm:spPr/>
      <dgm:t>
        <a:bodyPr rtlCol="0"/>
        <a:lstStyle/>
        <a:p>
          <a:pPr rtl="0"/>
          <a:endParaRPr lang="en-US"/>
        </a:p>
      </dgm:t>
    </dgm:pt>
    <dgm:pt modelId="{10FE6316-23EE-47CE-9B89-BC8C073B5E7A}">
      <dgm:prSet phldrT="[Text]" custT="1"/>
      <dgm:spPr/>
      <dgm:t>
        <a:bodyPr rtlCol="0"/>
        <a:lstStyle/>
        <a:p>
          <a:pPr algn="ctr" rtl="0"/>
          <a:r>
            <a:rPr lang="it-IT" sz="2800" noProof="0" dirty="0" err="1"/>
            <a:t>Make</a:t>
          </a:r>
          <a:endParaRPr lang="it-IT" sz="2300" noProof="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66F05F6C-B4CE-4631-9053-DB7483C5405C}" type="parTrans" cxnId="{BB09ACB8-BFE3-46F8-BAE2-FF819A707017}">
      <dgm:prSet/>
      <dgm:spPr/>
      <dgm:t>
        <a:bodyPr rtlCol="0"/>
        <a:lstStyle/>
        <a:p>
          <a:pPr rtl="0"/>
          <a:endParaRPr lang="en-US"/>
        </a:p>
      </dgm:t>
    </dgm:pt>
    <dgm:pt modelId="{22B2D49C-3B9C-4707-B418-835FAE5F964C}" type="sibTrans" cxnId="{BB09ACB8-BFE3-46F8-BAE2-FF819A707017}">
      <dgm:prSet/>
      <dgm:spPr/>
      <dgm:t>
        <a:bodyPr rtlCol="0"/>
        <a:lstStyle/>
        <a:p>
          <a:pPr rtl="0"/>
          <a:endParaRPr lang="en-US"/>
        </a:p>
      </dgm:t>
    </dgm:pt>
    <dgm:pt modelId="{7CECA0AB-610B-40F3-B090-6F1635DEEBA3}">
      <dgm:prSet phldrT="[Text]"/>
      <dgm:spPr/>
      <dgm:t>
        <a:bodyPr rtlCol="0"/>
        <a:lstStyle/>
        <a:p>
          <a:pPr rtl="0"/>
          <a:r>
            <a:rPr lang="it-IT" noProof="0" dirty="0" err="1"/>
            <a:t>Step</a:t>
          </a:r>
          <a:r>
            <a:rPr lang="it-IT" noProof="0" dirty="0"/>
            <a:t> 3</a:t>
          </a:r>
        </a:p>
      </dgm:t>
      <dgm:extLst>
        <a:ext uri="{E40237B7-FDA0-4F09-8148-C483321AD2D9}">
          <dgm14:cNvPr xmlns:dgm14="http://schemas.microsoft.com/office/drawing/2010/diagram" id="0" name="" title="Step 3 heading"/>
        </a:ext>
      </dgm:extLst>
    </dgm:pt>
    <dgm:pt modelId="{BAF2E384-230D-4858-9CE7-77AA704A69F6}" type="parTrans" cxnId="{08C14A99-C365-4AD5-A145-67440E119CFE}">
      <dgm:prSet/>
      <dgm:spPr/>
      <dgm:t>
        <a:bodyPr rtlCol="0"/>
        <a:lstStyle/>
        <a:p>
          <a:pPr rtl="0"/>
          <a:endParaRPr lang="en-US"/>
        </a:p>
      </dgm:t>
    </dgm:pt>
    <dgm:pt modelId="{2688901E-AE32-4DA5-A99E-0AC13433ABD5}" type="sibTrans" cxnId="{08C14A99-C365-4AD5-A145-67440E119CFE}">
      <dgm:prSet/>
      <dgm:spPr/>
      <dgm:t>
        <a:bodyPr rtlCol="0"/>
        <a:lstStyle/>
        <a:p>
          <a:pPr rtl="0"/>
          <a:endParaRPr lang="en-US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/>
      <dgm:spPr/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D539AB-F6E5-4F46-BE6B-474374D6A3DA}" type="pres">
      <dgm:prSet presAssocID="{7CECA0AB-610B-40F3-B090-6F1635DEEBA3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/>
      <dgm:spPr/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2B26E2-3F53-45C3-8A5D-BDB13ED86F84}" type="pres">
      <dgm:prSet presAssocID="{DC116BB7-7E08-4371-8427-129FC519EAC3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/>
      <dgm:spPr/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9B834B-0576-4B5D-B813-1B600D181483}" type="pres">
      <dgm:prSet presAssocID="{9973DBD4-90CD-4290-8BFE-98DD059D9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34DCCCF9-0F63-4D09-BE5C-512721B50ADA}" type="presParOf" srcId="{B75A8043-2A5C-40F5-AB52-84B648833440}" destId="{12C1E06A-EA1F-4CA8-A626-CC69DDF632FB}" srcOrd="0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1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2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3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4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C103-C764-4B12-881B-D0533F7D9205}">
      <dsp:nvSpPr>
        <dsp:cNvPr id="0" name=""/>
        <dsp:cNvSpPr/>
      </dsp:nvSpPr>
      <dsp:spPr>
        <a:xfrm>
          <a:off x="3048152" y="907677"/>
          <a:ext cx="1523847" cy="338637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Make</a:t>
          </a:r>
        </a:p>
      </dsp:txBody>
      <dsp:txXfrm>
        <a:off x="3241547" y="907677"/>
        <a:ext cx="1330452" cy="3386377"/>
      </dsp:txXfrm>
    </dsp:sp>
    <dsp:sp modelId="{37D539AB-F6E5-4F46-BE6B-474374D6A3DA}">
      <dsp:nvSpPr>
        <dsp:cNvPr id="0" name=""/>
        <dsp:cNvSpPr/>
      </dsp:nvSpPr>
      <dsp:spPr>
        <a:xfrm>
          <a:off x="3048152" y="185869"/>
          <a:ext cx="1523847" cy="723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noProof="0" dirty="0"/>
            <a:t>Step 3</a:t>
          </a:r>
        </a:p>
      </dsp:txBody>
      <dsp:txXfrm>
        <a:off x="3048152" y="185869"/>
        <a:ext cx="1523847" cy="723040"/>
      </dsp:txXfrm>
    </dsp:sp>
    <dsp:sp modelId="{8481E0A1-3340-4D41-A335-19FC673E8623}">
      <dsp:nvSpPr>
        <dsp:cNvPr id="0" name=""/>
        <dsp:cNvSpPr/>
      </dsp:nvSpPr>
      <dsp:spPr>
        <a:xfrm>
          <a:off x="1523847" y="907677"/>
          <a:ext cx="1523847" cy="314481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Study</a:t>
          </a:r>
        </a:p>
      </dsp:txBody>
      <dsp:txXfrm>
        <a:off x="1717243" y="907677"/>
        <a:ext cx="1330452" cy="3144816"/>
      </dsp:txXfrm>
    </dsp:sp>
    <dsp:sp modelId="{F62B26E2-3F53-45C3-8A5D-BDB13ED86F84}">
      <dsp:nvSpPr>
        <dsp:cNvPr id="0" name=""/>
        <dsp:cNvSpPr/>
      </dsp:nvSpPr>
      <dsp:spPr>
        <a:xfrm>
          <a:off x="1523847" y="302952"/>
          <a:ext cx="1523847" cy="604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noProof="0" dirty="0"/>
            <a:t>Step 2</a:t>
          </a:r>
        </a:p>
      </dsp:txBody>
      <dsp:txXfrm>
        <a:off x="1523847" y="302952"/>
        <a:ext cx="1523847" cy="604724"/>
      </dsp:txXfrm>
    </dsp:sp>
    <dsp:sp modelId="{3830D3E1-928E-44CE-8B15-1E0CB9FA2D58}">
      <dsp:nvSpPr>
        <dsp:cNvPr id="0" name=""/>
        <dsp:cNvSpPr/>
      </dsp:nvSpPr>
      <dsp:spPr>
        <a:xfrm>
          <a:off x="0" y="907677"/>
          <a:ext cx="1523847" cy="290284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Listen</a:t>
          </a:r>
        </a:p>
      </dsp:txBody>
      <dsp:txXfrm>
        <a:off x="193395" y="907677"/>
        <a:ext cx="1330452" cy="2902844"/>
      </dsp:txXfrm>
    </dsp:sp>
    <dsp:sp modelId="{689B834B-0576-4B5D-B813-1B600D181483}">
      <dsp:nvSpPr>
        <dsp:cNvPr id="0" name=""/>
        <dsp:cNvSpPr/>
      </dsp:nvSpPr>
      <dsp:spPr>
        <a:xfrm>
          <a:off x="0" y="423733"/>
          <a:ext cx="1523847" cy="4839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noProof="0" dirty="0"/>
            <a:t>Step 1</a:t>
          </a:r>
        </a:p>
      </dsp:txBody>
      <dsp:txXfrm>
        <a:off x="0" y="423733"/>
        <a:ext cx="1523847" cy="48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so a blocchi interconnessi"/>
  <dgm:desc val="Da usare per mostrare i passaggi sequenziali in un processo. Risultati ottimali con piccole quantità di testo di livello 1 e quantità medie di testo di livello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7ACC72-2F26-4FE9-BE53-2E22C581A525}" type="datetime1">
              <a:rPr lang="it-IT" smtClean="0"/>
              <a:pPr rtl="0"/>
              <a:t>30/05/2018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45FD72-E796-4B09-9618-21B3AC9B0C78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317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02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17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01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06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01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63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50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10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it-IT" smtClean="0"/>
              <a:pPr rtl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D83EE-9AFC-4B7F-8037-110F1729C1F1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4FE806-11EE-433F-9A97-DAB225434292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629D5-9A33-4D8D-B3A5-F15E748DE2D5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E0130CE-6B3D-401C-B276-4E6F13255408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3E2793-F2CA-44EE-B4D6-9ED62EE2C838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10704-2EAD-4791-8266-26FC8A8AA60F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2AB4E0-B71D-4BAF-A9D7-95869D0F7F3B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7ED685-D657-4035-8EFB-AA187F894681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EE65DF-0990-4BDC-A793-3A542FA18507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7929F1B-B2F6-4F8A-9798-247220730BC3}" type="datetime1">
              <a:rPr lang="it-IT" noProof="0" smtClean="0"/>
              <a:pPr rtl="0"/>
              <a:t>30/05/2018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Progetto </a:t>
            </a:r>
            <a:r>
              <a:rPr lang="it-IT" dirty="0" err="1"/>
              <a:t>E.e.e.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Extreme Energy </a:t>
            </a:r>
            <a:r>
              <a:rPr lang="it-IT" dirty="0" err="1"/>
              <a:t>Events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6549" y="381000"/>
            <a:ext cx="10415451" cy="1295400"/>
          </a:xfrm>
        </p:spPr>
        <p:txBody>
          <a:bodyPr rtlCol="0"/>
          <a:lstStyle/>
          <a:p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: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measurements</a:t>
            </a:r>
            <a:endParaRPr lang="it-IT" dirty="0"/>
          </a:p>
        </p:txBody>
      </p:sp>
      <p:pic>
        <p:nvPicPr>
          <p:cNvPr id="5122" name="Picture 2" descr="C:\Users\Stefano\Desktop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51" y="1463039"/>
            <a:ext cx="3755505" cy="5007340"/>
          </a:xfrm>
          <a:prstGeom prst="rect">
            <a:avLst/>
          </a:prstGeom>
          <a:noFill/>
        </p:spPr>
      </p:pic>
      <p:pic>
        <p:nvPicPr>
          <p:cNvPr id="5123" name="Picture 3" descr="C:\Users\Stefano\Desktop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9983" y="1998615"/>
            <a:ext cx="5956664" cy="4467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0024" y="2795451"/>
            <a:ext cx="7397931" cy="1127760"/>
          </a:xfrm>
        </p:spPr>
        <p:txBody>
          <a:bodyPr>
            <a:noAutofit/>
          </a:bodyPr>
          <a:lstStyle/>
          <a:p>
            <a:r>
              <a:rPr lang="en-US" sz="6600" dirty="0"/>
              <a:t>Now it's up to you</a:t>
            </a:r>
            <a:endParaRPr lang="it-IT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points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000" dirty="0" err="1"/>
              <a:t>Introduction</a:t>
            </a:r>
            <a:endParaRPr lang="it-IT" sz="4000" dirty="0"/>
          </a:p>
          <a:p>
            <a:pPr rtl="0"/>
            <a:r>
              <a:rPr lang="it-IT" sz="4000" dirty="0"/>
              <a:t>Project</a:t>
            </a:r>
          </a:p>
          <a:p>
            <a:pPr rtl="0"/>
            <a:r>
              <a:rPr lang="it-IT" sz="4000" dirty="0" err="1"/>
              <a:t>Laboratory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537" y="287383"/>
            <a:ext cx="5477691" cy="1005840"/>
          </a:xfrm>
        </p:spPr>
        <p:txBody>
          <a:bodyPr rtlCol="0">
            <a:noAutofit/>
          </a:bodyPr>
          <a:lstStyle/>
          <a:p>
            <a:pPr rtl="0"/>
            <a:r>
              <a:rPr lang="it-IT" sz="5400" spc="-90" dirty="0" err="1"/>
              <a:t>Introduction</a:t>
            </a:r>
            <a:endParaRPr lang="it-IT" spc="-9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1402" y="2220685"/>
            <a:ext cx="8978537" cy="3735980"/>
          </a:xfrm>
        </p:spPr>
        <p:txBody>
          <a:bodyPr rtlCol="0">
            <a:normAutofit/>
          </a:bodyPr>
          <a:lstStyle/>
          <a:p>
            <a:r>
              <a:rPr lang="en-US" sz="3600" dirty="0"/>
              <a:t>The E.E.E. project consists </a:t>
            </a:r>
          </a:p>
          <a:p>
            <a:r>
              <a:rPr lang="en-US" sz="3600" dirty="0"/>
              <a:t>of a special research </a:t>
            </a:r>
          </a:p>
          <a:p>
            <a:r>
              <a:rPr lang="en-US" sz="3600" dirty="0"/>
              <a:t>activity about the origin of</a:t>
            </a:r>
          </a:p>
          <a:p>
            <a:r>
              <a:rPr lang="en-US" sz="3600" dirty="0"/>
              <a:t> cosmic rays  and it has been</a:t>
            </a:r>
          </a:p>
          <a:p>
            <a:r>
              <a:rPr lang="en-US" sz="3600" dirty="0"/>
              <a:t> conducted with the important contribution of students and teachers of Higher Educational Institutes</a:t>
            </a:r>
            <a:r>
              <a:rPr lang="en-US" sz="4400" dirty="0"/>
              <a:t>.</a:t>
            </a:r>
          </a:p>
          <a:p>
            <a:pPr rtl="0"/>
            <a:endParaRPr lang="it-IT" dirty="0"/>
          </a:p>
        </p:txBody>
      </p:sp>
      <p:pic>
        <p:nvPicPr>
          <p:cNvPr id="1026" name="Picture 2" descr="C:\Users\Stefano\Desktop\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9934" y="491349"/>
            <a:ext cx="3660638" cy="3673208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6332" y="705393"/>
            <a:ext cx="2695302" cy="901338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6000" dirty="0"/>
              <a:t>Project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8424" y="2477589"/>
            <a:ext cx="5412376" cy="3230880"/>
          </a:xfrm>
        </p:spPr>
        <p:txBody>
          <a:bodyPr rtlCol="0">
            <a:noAutofit/>
          </a:bodyPr>
          <a:lstStyle/>
          <a:p>
            <a:r>
              <a:rPr lang="it-IT" sz="3600" dirty="0" err="1"/>
              <a:t>Listen</a:t>
            </a:r>
            <a:r>
              <a:rPr lang="it-IT" sz="3600" dirty="0"/>
              <a:t> </a:t>
            </a:r>
            <a:r>
              <a:rPr lang="it-IT" sz="3600" dirty="0" err="1"/>
              <a:t>to</a:t>
            </a:r>
            <a:r>
              <a:rPr lang="it-IT" sz="3600" dirty="0"/>
              <a:t> the </a:t>
            </a:r>
            <a:r>
              <a:rPr lang="it-IT" sz="3600" dirty="0" err="1"/>
              <a:t>presentation</a:t>
            </a:r>
            <a:endParaRPr lang="it-IT" sz="3600" dirty="0"/>
          </a:p>
          <a:p>
            <a:r>
              <a:rPr lang="en-US" sz="3600" dirty="0"/>
              <a:t>Study the circuit to be implemented</a:t>
            </a:r>
          </a:p>
          <a:p>
            <a:r>
              <a:rPr lang="it-IT" sz="3600" dirty="0" err="1"/>
              <a:t>Make</a:t>
            </a:r>
            <a:r>
              <a:rPr lang="it-IT" sz="3600" dirty="0"/>
              <a:t> the </a:t>
            </a:r>
            <a:r>
              <a:rPr lang="it-IT" sz="3600" dirty="0" err="1"/>
              <a:t>circuit</a:t>
            </a:r>
            <a:endParaRPr lang="it-IT" sz="3600" dirty="0"/>
          </a:p>
        </p:txBody>
      </p:sp>
      <p:graphicFrame>
        <p:nvGraphicFramePr>
          <p:cNvPr id="5" name="Segnaposto contenuto 4" descr="Processo blocchi interconnessi che mostra una sequenza di 3 passaggi in un processo e la descrizione delle attività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9210480"/>
              </p:ext>
            </p:extLst>
          </p:nvPr>
        </p:nvGraphicFramePr>
        <p:xfrm>
          <a:off x="6781800" y="1981200"/>
          <a:ext cx="45720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efano\Desktop\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069" y="1580605"/>
            <a:ext cx="4109972" cy="2429962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9783" y="576944"/>
            <a:ext cx="9372600" cy="794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and implement the circuit</a:t>
            </a:r>
            <a:endParaRPr kumimoji="0" lang="it-IT" sz="66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Stefano\Desktop\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2" y="2233750"/>
            <a:ext cx="5785723" cy="4384222"/>
          </a:xfrm>
          <a:prstGeom prst="rect">
            <a:avLst/>
          </a:prstGeom>
          <a:noFill/>
        </p:spPr>
      </p:pic>
      <p:pic>
        <p:nvPicPr>
          <p:cNvPr id="10" name="Picture 4" descr="C:\Users\Stefano\Desktop\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800" y="4049486"/>
            <a:ext cx="3596078" cy="265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836022"/>
            <a:ext cx="3466011" cy="840377"/>
          </a:xfrm>
        </p:spPr>
        <p:txBody>
          <a:bodyPr rtlCol="0"/>
          <a:lstStyle/>
          <a:p>
            <a:pPr rtl="0"/>
            <a:r>
              <a:rPr lang="it-IT" dirty="0" err="1"/>
              <a:t>Laboratory</a:t>
            </a:r>
            <a:endParaRPr lang="it-IT" dirty="0"/>
          </a:p>
        </p:txBody>
      </p:sp>
      <p:pic>
        <p:nvPicPr>
          <p:cNvPr id="3074" name="Picture 2" descr="C:\Users\Stefano\Desktop\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778" y="587829"/>
            <a:ext cx="4202974" cy="560396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57200" y="2116182"/>
            <a:ext cx="66359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build the circuit we need:</a:t>
            </a:r>
            <a:br>
              <a:rPr lang="en-US" sz="3600" dirty="0"/>
            </a:br>
            <a:r>
              <a:rPr lang="en-US" sz="3600" dirty="0"/>
              <a:t>- 1x 1 G</a:t>
            </a:r>
            <a:r>
              <a:rPr lang="el-GR" sz="3600" dirty="0"/>
              <a:t>Ω</a:t>
            </a:r>
            <a:r>
              <a:rPr lang="en-US" sz="3600" dirty="0"/>
              <a:t> resistor</a:t>
            </a:r>
            <a:br>
              <a:rPr lang="en-US" sz="3600" dirty="0"/>
            </a:br>
            <a:r>
              <a:rPr lang="en-US" sz="3600" dirty="0"/>
              <a:t>- 3x 1 K</a:t>
            </a:r>
            <a:r>
              <a:rPr lang="el-GR" sz="3600" dirty="0"/>
              <a:t>Ω</a:t>
            </a:r>
            <a:r>
              <a:rPr lang="en-US" sz="3600" dirty="0"/>
              <a:t> resistors</a:t>
            </a:r>
            <a:br>
              <a:rPr lang="en-US" sz="3600" dirty="0"/>
            </a:br>
            <a:r>
              <a:rPr lang="en-US" sz="3600" dirty="0"/>
              <a:t>- 1x 10 M</a:t>
            </a:r>
            <a:r>
              <a:rPr lang="el-GR" sz="3600" dirty="0"/>
              <a:t>Ω</a:t>
            </a:r>
            <a:r>
              <a:rPr lang="en-US" sz="3600" dirty="0"/>
              <a:t> resistor</a:t>
            </a:r>
            <a:br>
              <a:rPr lang="en-US" sz="3600" dirty="0"/>
            </a:br>
            <a:r>
              <a:rPr lang="en-US" sz="3600" dirty="0"/>
              <a:t>- 1x high-voltage connector</a:t>
            </a:r>
            <a:br>
              <a:rPr lang="en-US" sz="3600" dirty="0"/>
            </a:br>
            <a:r>
              <a:rPr lang="en-US" sz="3600" dirty="0"/>
              <a:t>- 2x low-voltage connectors</a:t>
            </a:r>
            <a:br>
              <a:rPr lang="en-US" sz="3600" dirty="0"/>
            </a:br>
            <a:r>
              <a:rPr lang="en-US" sz="3600" dirty="0"/>
              <a:t>- 1x DC-DC converter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39783" y="326569"/>
            <a:ext cx="4001589" cy="892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work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00446" y="1484811"/>
            <a:ext cx="5220789" cy="4040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first group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performed the D.C converter circuit using tools to weld the tracks, cut the cables, paint the casings.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second group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took the circuits executed by the first group and carefully measured them with a power supply and a digital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multimeter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to perform the output measurement.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073120"/>
              </p:ext>
            </p:extLst>
          </p:nvPr>
        </p:nvGraphicFramePr>
        <p:xfrm>
          <a:off x="5775961" y="779416"/>
          <a:ext cx="5410200" cy="24862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766"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Gruppo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Gruppo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66"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 err="1"/>
                        <a:t>Class</a:t>
                      </a:r>
                      <a:r>
                        <a:rPr lang="it-IT" sz="2400" noProof="0" dirty="0"/>
                        <a:t> 3B</a:t>
                      </a:r>
                      <a:r>
                        <a:rPr lang="it-IT" sz="2400" baseline="0" noProof="0" dirty="0"/>
                        <a:t> </a:t>
                      </a:r>
                      <a:r>
                        <a:rPr lang="it-IT" sz="2400" baseline="0" noProof="0" dirty="0" err="1"/>
                        <a:t>tlc</a:t>
                      </a:r>
                      <a:r>
                        <a:rPr lang="it-IT" sz="2400" baseline="0" noProof="0" dirty="0"/>
                        <a:t>.</a:t>
                      </a:r>
                      <a:endParaRPr lang="it-IT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10 </a:t>
                      </a:r>
                      <a:r>
                        <a:rPr lang="it-IT" sz="2400" baseline="0" noProof="0" dirty="0" err="1"/>
                        <a:t>fellow</a:t>
                      </a:r>
                      <a:endParaRPr lang="it-IT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10</a:t>
                      </a:r>
                      <a:r>
                        <a:rPr lang="it-IT" sz="2400" baseline="0" noProof="0" dirty="0"/>
                        <a:t> </a:t>
                      </a:r>
                      <a:r>
                        <a:rPr lang="it-IT" sz="2400" noProof="0" dirty="0" err="1"/>
                        <a:t>fellow</a:t>
                      </a:r>
                      <a:endParaRPr lang="it-IT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766"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 err="1"/>
                        <a:t>Class</a:t>
                      </a:r>
                      <a:r>
                        <a:rPr lang="it-IT" sz="2400" noProof="0" dirty="0"/>
                        <a:t> 4B</a:t>
                      </a:r>
                      <a:r>
                        <a:rPr lang="it-IT" sz="2400" baseline="0" noProof="0" dirty="0"/>
                        <a:t> </a:t>
                      </a:r>
                      <a:r>
                        <a:rPr lang="it-IT" sz="2400" baseline="0" noProof="0" dirty="0" err="1"/>
                        <a:t>tlc</a:t>
                      </a:r>
                      <a:r>
                        <a:rPr lang="it-IT" sz="2400" baseline="0" noProof="0" dirty="0"/>
                        <a:t>.</a:t>
                      </a:r>
                      <a:endParaRPr lang="it-IT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10 </a:t>
                      </a:r>
                      <a:r>
                        <a:rPr lang="it-IT" sz="2400" noProof="0" dirty="0" err="1"/>
                        <a:t>fellow</a:t>
                      </a:r>
                      <a:endParaRPr lang="it-IT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2400" noProof="0" dirty="0"/>
                        <a:t>10 </a:t>
                      </a:r>
                      <a:r>
                        <a:rPr lang="it-IT" sz="2400" noProof="0" dirty="0" err="1"/>
                        <a:t>fellow</a:t>
                      </a:r>
                      <a:endParaRPr lang="it-IT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81200" y="339627"/>
            <a:ext cx="9372600" cy="801189"/>
          </a:xfrm>
        </p:spPr>
        <p:txBody>
          <a:bodyPr/>
          <a:lstStyle/>
          <a:p>
            <a:r>
              <a:rPr lang="it-IT" dirty="0"/>
              <a:t>First </a:t>
            </a:r>
            <a:r>
              <a:rPr lang="it-IT" dirty="0" err="1"/>
              <a:t>group</a:t>
            </a:r>
            <a:r>
              <a:rPr lang="it-IT" dirty="0"/>
              <a:t>: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circuit</a:t>
            </a:r>
            <a:endParaRPr lang="it-IT" dirty="0"/>
          </a:p>
        </p:txBody>
      </p:sp>
      <p:pic>
        <p:nvPicPr>
          <p:cNvPr id="4098" name="Picture 2" descr="C:\Users\Stefano\Desktop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224" y="1319349"/>
            <a:ext cx="3740978" cy="4987971"/>
          </a:xfrm>
          <a:prstGeom prst="rect">
            <a:avLst/>
          </a:prstGeom>
          <a:noFill/>
        </p:spPr>
      </p:pic>
      <p:pic>
        <p:nvPicPr>
          <p:cNvPr id="4099" name="Picture 3" descr="C:\Users\Stefano\Desktop\Scatolet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7946" y="3422468"/>
            <a:ext cx="6042113" cy="292775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599508" y="2690949"/>
            <a:ext cx="27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finished</a:t>
            </a:r>
            <a:r>
              <a:rPr lang="it-IT" sz="2800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76549" y="381000"/>
            <a:ext cx="10415451" cy="1295400"/>
          </a:xfrm>
        </p:spPr>
        <p:txBody>
          <a:bodyPr rtlCol="0"/>
          <a:lstStyle/>
          <a:p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: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measurements</a:t>
            </a:r>
            <a:r>
              <a:rPr lang="it-IT" dirty="0"/>
              <a:t> chart</a:t>
            </a:r>
          </a:p>
        </p:txBody>
      </p:sp>
      <p:pic>
        <p:nvPicPr>
          <p:cNvPr id="9" name="Picture 2" descr="G:\screen cattura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41" t="19841" r="3080" b="18540"/>
          <a:stretch>
            <a:fillRect/>
          </a:stretch>
        </p:blipFill>
        <p:spPr bwMode="auto">
          <a:xfrm>
            <a:off x="139952" y="2103119"/>
            <a:ext cx="11895292" cy="448056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>
            <a:outerShdw blurRad="508000" dist="38100" dir="16200000" sx="101000" sy="101000" rotWithShape="0">
              <a:prstClr val="black">
                <a:alpha val="3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1027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641_TF03031027" id="{87054DF2-48BA-476B-9B0D-438CF837FEB5}" vid="{903C0066-45DA-4BC1-937D-AF44D109280F}"/>
    </a:ext>
  </a:extLst>
</a:theme>
</file>

<file path=ppt/theme/theme2.xml><?xml version="1.0" encoding="utf-8"?>
<a:theme xmlns:a="http://schemas.openxmlformats.org/drawingml/2006/main" name="Tema di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tf03031027</Template>
  <TotalTime>66</TotalTime>
  <Words>166</Words>
  <Application>Microsoft Office PowerPoint</Application>
  <PresentationFormat>Widescreen</PresentationFormat>
  <Paragraphs>51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tf03031027</vt:lpstr>
      <vt:lpstr>Progetto E.e.e.</vt:lpstr>
      <vt:lpstr>Fundamental points</vt:lpstr>
      <vt:lpstr>Introduction</vt:lpstr>
      <vt:lpstr>Project</vt:lpstr>
      <vt:lpstr>Presentazione standard di PowerPoint</vt:lpstr>
      <vt:lpstr>Laboratory</vt:lpstr>
      <vt:lpstr>Presentazione standard di PowerPoint</vt:lpstr>
      <vt:lpstr>First group: make the circuit</vt:lpstr>
      <vt:lpstr>Second group: make the measurements chart</vt:lpstr>
      <vt:lpstr>Second group: make the measurements</vt:lpstr>
      <vt:lpstr>Now it's up to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E.e.e.</dc:title>
  <dc:creator>Stefano</dc:creator>
  <cp:lastModifiedBy>Stefano</cp:lastModifiedBy>
  <cp:revision>20</cp:revision>
  <dcterms:created xsi:type="dcterms:W3CDTF">2018-05-25T13:39:49Z</dcterms:created>
  <dcterms:modified xsi:type="dcterms:W3CDTF">2018-05-30T06:08:14Z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