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99312-CF7D-4309-8D60-AE167908ED4E}" type="datetimeFigureOut">
              <a:rPr lang="it-IT" smtClean="0"/>
              <a:t>30/05/2018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3CBD2-951F-4F64-9853-55FF3211BFD7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282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282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282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66"/>
          <p:cNvGraphicFramePr>
            <a:graphicFrameLocks noChangeAspect="1"/>
          </p:cNvGraphicFramePr>
          <p:nvPr/>
        </p:nvGraphicFramePr>
        <p:xfrm>
          <a:off x="0" y="6459538"/>
          <a:ext cx="9147175" cy="412750"/>
        </p:xfrm>
        <a:graphic>
          <a:graphicData uri="http://schemas.openxmlformats.org/presentationml/2006/ole">
            <p:oleObj spid="_x0000_s2050" name="Image" r:id="rId3" imgW="13003175" imgH="583921" progId="">
              <p:embed/>
            </p:oleObj>
          </a:graphicData>
        </a:graphic>
      </p:graphicFrame>
      <p:graphicFrame>
        <p:nvGraphicFramePr>
          <p:cNvPr id="3" name="Object 265"/>
          <p:cNvGraphicFramePr>
            <a:graphicFrameLocks noChangeAspect="1"/>
          </p:cNvGraphicFramePr>
          <p:nvPr/>
        </p:nvGraphicFramePr>
        <p:xfrm>
          <a:off x="0" y="-1588"/>
          <a:ext cx="9144000" cy="366713"/>
        </p:xfrm>
        <a:graphic>
          <a:graphicData uri="http://schemas.openxmlformats.org/presentationml/2006/ole">
            <p:oleObj spid="_x0000_s2051" name="Image" r:id="rId4" imgW="13003175" imgH="520635" progId="">
              <p:embed/>
            </p:oleObj>
          </a:graphicData>
        </a:graphic>
      </p:graphicFrame>
      <p:sp>
        <p:nvSpPr>
          <p:cNvPr id="4" name="Text Box 222"/>
          <p:cNvSpPr txBox="1">
            <a:spLocks noChangeArrowheads="1"/>
          </p:cNvSpPr>
          <p:nvPr/>
        </p:nvSpPr>
        <p:spPr bwMode="black">
          <a:xfrm>
            <a:off x="1447800" y="52388"/>
            <a:ext cx="204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>
                <a:solidFill>
                  <a:srgbClr val="FFFFFF"/>
                </a:solidFill>
              </a:rPr>
              <a:t>Extreme Energy Events</a:t>
            </a:r>
          </a:p>
        </p:txBody>
      </p:sp>
      <p:sp>
        <p:nvSpPr>
          <p:cNvPr id="5" name="Line 233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6" name="Line 236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5940151" y="6502400"/>
            <a:ext cx="3168353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RPC2012 - </a:t>
            </a:r>
            <a:r>
              <a:rPr lang="en-US" altLang="en-US" dirty="0" err="1" smtClean="0"/>
              <a:t>Frascati</a:t>
            </a:r>
            <a:r>
              <a:rPr lang="en-US" altLang="en-US" dirty="0" smtClean="0"/>
              <a:t> , 7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 February 2012,    pg. </a:t>
            </a:r>
            <a:fld id="{CAC25ABE-01D0-4E3E-ADD9-3B2B263440FC}" type="slidenum">
              <a:rPr lang="en-US" altLang="en-US" smtClean="0"/>
              <a:pPr>
                <a:defRPr/>
              </a:pPr>
              <a:t>‹N›</a:t>
            </a:fld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66"/>
          <p:cNvGraphicFramePr>
            <a:graphicFrameLocks noChangeAspect="1"/>
          </p:cNvGraphicFramePr>
          <p:nvPr/>
        </p:nvGraphicFramePr>
        <p:xfrm>
          <a:off x="0" y="6459538"/>
          <a:ext cx="9147175" cy="412750"/>
        </p:xfrm>
        <a:graphic>
          <a:graphicData uri="http://schemas.openxmlformats.org/presentationml/2006/ole">
            <p:oleObj spid="_x0000_s1026" name="Image" r:id="rId4" imgW="13003175" imgH="583921" progId="">
              <p:embed/>
            </p:oleObj>
          </a:graphicData>
        </a:graphic>
      </p:graphicFrame>
      <p:graphicFrame>
        <p:nvGraphicFramePr>
          <p:cNvPr id="1027" name="Object 265"/>
          <p:cNvGraphicFramePr>
            <a:graphicFrameLocks noChangeAspect="1"/>
          </p:cNvGraphicFramePr>
          <p:nvPr/>
        </p:nvGraphicFramePr>
        <p:xfrm>
          <a:off x="0" y="-1588"/>
          <a:ext cx="9144000" cy="366713"/>
        </p:xfrm>
        <a:graphic>
          <a:graphicData uri="http://schemas.openxmlformats.org/presentationml/2006/ole">
            <p:oleObj spid="_x0000_s1027" name="Image" r:id="rId5" imgW="13003175" imgH="520635" progId="">
              <p:embed/>
            </p:oleObj>
          </a:graphicData>
        </a:graphic>
      </p:graphicFrame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53988" y="622300"/>
            <a:ext cx="8245475" cy="498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2838" y="1776413"/>
            <a:ext cx="7348537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777" name="Rectangle 9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156176" y="6502400"/>
            <a:ext cx="2808313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dirty="0" smtClean="0"/>
              <a:t>RPC2012, </a:t>
            </a:r>
            <a:r>
              <a:rPr lang="en-US" altLang="en-US" dirty="0" err="1" smtClean="0"/>
              <a:t>Frascati</a:t>
            </a:r>
            <a:r>
              <a:rPr lang="en-US" altLang="en-US" dirty="0" smtClean="0"/>
              <a:t>, 7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February 2012, </a:t>
            </a:r>
            <a:fld id="{731C71A6-EB7D-4845-9B5F-6292CD3D990C}" type="slidenum">
              <a:rPr lang="en-US" altLang="en-US" smtClean="0"/>
              <a:pPr fontAlgn="base">
                <a:spcAft>
                  <a:spcPct val="0"/>
                </a:spcAft>
                <a:defRPr/>
              </a:pPr>
              <a:t>‹N›</a:t>
            </a:fld>
            <a:endParaRPr lang="en-US" altLang="en-US" dirty="0"/>
          </a:p>
        </p:txBody>
      </p:sp>
      <p:sp>
        <p:nvSpPr>
          <p:cNvPr id="32990" name="Text Box 222"/>
          <p:cNvSpPr txBox="1">
            <a:spLocks noChangeArrowheads="1"/>
          </p:cNvSpPr>
          <p:nvPr/>
        </p:nvSpPr>
        <p:spPr bwMode="black">
          <a:xfrm>
            <a:off x="1447800" y="52388"/>
            <a:ext cx="204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dirty="0">
                <a:solidFill>
                  <a:srgbClr val="FFFFFF"/>
                </a:solidFill>
              </a:rPr>
              <a:t>Extreme Energy Events</a:t>
            </a:r>
          </a:p>
        </p:txBody>
      </p:sp>
      <p:sp>
        <p:nvSpPr>
          <p:cNvPr id="33001" name="Line 233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33004" name="Line 236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 txBox="1">
            <a:spLocks noChangeArrowheads="1"/>
          </p:cNvSpPr>
          <p:nvPr userDrawn="1"/>
        </p:nvSpPr>
        <p:spPr bwMode="black">
          <a:xfrm>
            <a:off x="35496" y="6492701"/>
            <a:ext cx="1006475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dirty="0" smtClean="0"/>
              <a:t>M. </a:t>
            </a:r>
            <a:r>
              <a:rPr lang="en-US" altLang="en-US" dirty="0" err="1" smtClean="0"/>
              <a:t>Abbrescia</a:t>
            </a:r>
            <a:endParaRPr lang="en-US" alt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</p:sldLayoutIdLst>
  <p:transition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9pPr>
    </p:titleStyle>
    <p:bodyStyle>
      <a:lvl1pPr marL="228600" indent="-228600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50888" indent="-285750" algn="l" rtl="0" eaLnBrk="0" fontAlgn="base" hangingPunct="0">
        <a:spcBef>
          <a:spcPct val="25000"/>
        </a:spcBef>
        <a:spcAft>
          <a:spcPct val="15000"/>
        </a:spcAft>
        <a:buClr>
          <a:schemeClr val="accent2"/>
        </a:buClr>
        <a:buFont typeface="Arial" charset="0"/>
        <a:buChar char="–"/>
        <a:defRPr sz="1600">
          <a:solidFill>
            <a:schemeClr val="bg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1600">
          <a:solidFill>
            <a:schemeClr val="bg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ttangolo 3"/>
          <p:cNvSpPr>
            <a:spLocks noChangeArrowheads="1"/>
          </p:cNvSpPr>
          <p:nvPr/>
        </p:nvSpPr>
        <p:spPr bwMode="auto">
          <a:xfrm>
            <a:off x="48691" y="404664"/>
            <a:ext cx="535915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4400" b="1" dirty="0" smtClean="0">
                <a:solidFill>
                  <a:srgbClr val="FF0000"/>
                </a:solidFill>
              </a:rPr>
              <a:t>RUN-4 </a:t>
            </a:r>
            <a:r>
              <a:rPr lang="it-IT" sz="4400" b="1" dirty="0" err="1" smtClean="0">
                <a:solidFill>
                  <a:srgbClr val="FF0000"/>
                </a:solidFill>
              </a:rPr>
              <a:t>has</a:t>
            </a:r>
            <a:r>
              <a:rPr lang="it-IT" sz="4400" b="1" dirty="0" smtClean="0">
                <a:solidFill>
                  <a:srgbClr val="FF0000"/>
                </a:solidFill>
              </a:rPr>
              <a:t> </a:t>
            </a:r>
            <a:r>
              <a:rPr lang="it-IT" sz="4400" b="1" dirty="0" err="1" smtClean="0">
                <a:solidFill>
                  <a:srgbClr val="FF0000"/>
                </a:solidFill>
              </a:rPr>
              <a:t>finished</a:t>
            </a:r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7" name="Rettangolo 4"/>
          <p:cNvSpPr>
            <a:spLocks noChangeArrowheads="1"/>
          </p:cNvSpPr>
          <p:nvPr/>
        </p:nvSpPr>
        <p:spPr bwMode="auto">
          <a:xfrm>
            <a:off x="179512" y="4941168"/>
            <a:ext cx="8712968" cy="1131848"/>
          </a:xfrm>
          <a:prstGeom prst="rect">
            <a:avLst/>
          </a:prstGeom>
          <a:solidFill>
            <a:schemeClr val="tx1">
              <a:alpha val="27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it-IT" sz="2400" dirty="0" err="1" smtClean="0">
                <a:solidFill>
                  <a:srgbClr val="000000"/>
                </a:solidFill>
              </a:rPr>
              <a:t>About</a:t>
            </a:r>
            <a:r>
              <a:rPr lang="it-IT" sz="2400" dirty="0" smtClean="0">
                <a:solidFill>
                  <a:srgbClr val="000000"/>
                </a:solidFill>
              </a:rPr>
              <a:t> 70 (!!!) </a:t>
            </a:r>
            <a:r>
              <a:rPr lang="it-IT" sz="2400" dirty="0" err="1" smtClean="0">
                <a:solidFill>
                  <a:srgbClr val="000000"/>
                </a:solidFill>
              </a:rPr>
              <a:t>billions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of</a:t>
            </a:r>
            <a:r>
              <a:rPr lang="it-IT" sz="2400" dirty="0" smtClean="0">
                <a:solidFill>
                  <a:srgbClr val="000000"/>
                </a:solidFill>
              </a:rPr>
              <a:t> candidate </a:t>
            </a:r>
            <a:r>
              <a:rPr lang="it-IT" sz="2400" dirty="0" err="1" smtClean="0">
                <a:solidFill>
                  <a:srgbClr val="000000"/>
                </a:solidFill>
              </a:rPr>
              <a:t>tracks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collected</a:t>
            </a:r>
            <a:r>
              <a:rPr lang="it-IT" sz="2400" dirty="0" smtClean="0">
                <a:solidFill>
                  <a:srgbClr val="000000"/>
                </a:solidFill>
              </a:rPr>
              <a:t> up </a:t>
            </a:r>
            <a:r>
              <a:rPr lang="it-IT" sz="2400" dirty="0" err="1" smtClean="0">
                <a:solidFill>
                  <a:srgbClr val="000000"/>
                </a:solidFill>
              </a:rPr>
              <a:t>to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now</a:t>
            </a:r>
            <a:endParaRPr lang="it-IT" sz="2400" dirty="0" smtClean="0">
              <a:solidFill>
                <a:srgbClr val="000000"/>
              </a:solidFill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it-IT" sz="2400" dirty="0" err="1" smtClean="0">
                <a:solidFill>
                  <a:srgbClr val="000000"/>
                </a:solidFill>
              </a:rPr>
              <a:t>About</a:t>
            </a:r>
            <a:r>
              <a:rPr lang="it-IT" sz="2400" dirty="0" smtClean="0">
                <a:solidFill>
                  <a:srgbClr val="000000"/>
                </a:solidFill>
              </a:rPr>
              <a:t> 20 (!!!) </a:t>
            </a:r>
            <a:r>
              <a:rPr lang="it-IT" sz="2400" dirty="0" err="1" smtClean="0">
                <a:solidFill>
                  <a:srgbClr val="000000"/>
                </a:solidFill>
              </a:rPr>
              <a:t>billions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of</a:t>
            </a:r>
            <a:r>
              <a:rPr lang="it-IT" sz="2400" dirty="0" smtClean="0">
                <a:solidFill>
                  <a:srgbClr val="000000"/>
                </a:solidFill>
              </a:rPr>
              <a:t> candidate </a:t>
            </a:r>
            <a:r>
              <a:rPr lang="it-IT" sz="2400" dirty="0" err="1" smtClean="0">
                <a:solidFill>
                  <a:srgbClr val="000000"/>
                </a:solidFill>
              </a:rPr>
              <a:t>tracks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collected</a:t>
            </a:r>
            <a:r>
              <a:rPr lang="it-IT" sz="2400" dirty="0" smtClean="0">
                <a:solidFill>
                  <a:srgbClr val="000000"/>
                </a:solidFill>
              </a:rPr>
              <a:t> in RUN-4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051720" y="48691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pic>
        <p:nvPicPr>
          <p:cNvPr id="6146" name="Picture 2" descr="https://iatw.cnaf.infn.it/eee/monitor/plots/tracks.png"/>
          <p:cNvPicPr>
            <a:picLocks noChangeAspect="1" noChangeArrowheads="1"/>
          </p:cNvPicPr>
          <p:nvPr/>
        </p:nvPicPr>
        <p:blipFill>
          <a:blip r:embed="rId3" cstate="print"/>
          <a:srcRect l="5905" r="8366" b="2625"/>
          <a:stretch>
            <a:fillRect/>
          </a:stretch>
        </p:blipFill>
        <p:spPr bwMode="auto">
          <a:xfrm>
            <a:off x="-1" y="1070717"/>
            <a:ext cx="9086567" cy="38704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ttangolo 3"/>
          <p:cNvSpPr>
            <a:spLocks noChangeArrowheads="1"/>
          </p:cNvSpPr>
          <p:nvPr/>
        </p:nvSpPr>
        <p:spPr bwMode="auto">
          <a:xfrm>
            <a:off x="48691" y="404664"/>
            <a:ext cx="43845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4400" b="1" dirty="0" err="1" smtClean="0">
                <a:solidFill>
                  <a:srgbClr val="FF0000"/>
                </a:solidFill>
              </a:rPr>
              <a:t>What</a:t>
            </a:r>
            <a:r>
              <a:rPr lang="it-IT" sz="4400" b="1" dirty="0" smtClean="0">
                <a:solidFill>
                  <a:srgbClr val="FF0000"/>
                </a:solidFill>
              </a:rPr>
              <a:t> do </a:t>
            </a:r>
            <a:r>
              <a:rPr lang="it-IT" sz="4400" b="1" dirty="0" err="1" smtClean="0">
                <a:solidFill>
                  <a:srgbClr val="FF0000"/>
                </a:solidFill>
              </a:rPr>
              <a:t>to</a:t>
            </a:r>
            <a:r>
              <a:rPr lang="it-IT" sz="4400" b="1" dirty="0" smtClean="0">
                <a:solidFill>
                  <a:srgbClr val="FF0000"/>
                </a:solidFill>
              </a:rPr>
              <a:t> </a:t>
            </a:r>
            <a:r>
              <a:rPr lang="it-IT" sz="4400" b="1" dirty="0" err="1" smtClean="0">
                <a:solidFill>
                  <a:srgbClr val="FF0000"/>
                </a:solidFill>
              </a:rPr>
              <a:t>now</a:t>
            </a:r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7" name="Rettangolo 4"/>
          <p:cNvSpPr>
            <a:spLocks noChangeArrowheads="1"/>
          </p:cNvSpPr>
          <p:nvPr/>
        </p:nvSpPr>
        <p:spPr bwMode="auto">
          <a:xfrm>
            <a:off x="179512" y="1208941"/>
            <a:ext cx="8424936" cy="4524315"/>
          </a:xfrm>
          <a:prstGeom prst="rect">
            <a:avLst/>
          </a:prstGeom>
          <a:solidFill>
            <a:schemeClr val="tx1">
              <a:alpha val="27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it-IT" sz="2400" dirty="0" err="1" smtClean="0">
                <a:solidFill>
                  <a:srgbClr val="000000"/>
                </a:solidFill>
              </a:rPr>
              <a:t>You</a:t>
            </a:r>
            <a:r>
              <a:rPr lang="it-IT" sz="2400" dirty="0" smtClean="0">
                <a:solidFill>
                  <a:srgbClr val="000000"/>
                </a:solidFill>
              </a:rPr>
              <a:t> can </a:t>
            </a:r>
            <a:r>
              <a:rPr lang="it-IT" sz="2400" dirty="0" err="1" smtClean="0">
                <a:solidFill>
                  <a:srgbClr val="000000"/>
                </a:solidFill>
              </a:rPr>
              <a:t>keep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your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telescopes</a:t>
            </a:r>
            <a:r>
              <a:rPr lang="it-IT" sz="2400" dirty="0" smtClean="0">
                <a:solidFill>
                  <a:srgbClr val="000000"/>
                </a:solidFill>
              </a:rPr>
              <a:t> ON </a:t>
            </a:r>
            <a:r>
              <a:rPr lang="it-IT" sz="2400" dirty="0" err="1" smtClean="0">
                <a:solidFill>
                  <a:srgbClr val="000000"/>
                </a:solidFill>
              </a:rPr>
              <a:t>for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as</a:t>
            </a:r>
            <a:r>
              <a:rPr lang="it-IT" sz="2400" dirty="0" smtClean="0">
                <a:solidFill>
                  <a:srgbClr val="000000"/>
                </a:solidFill>
              </a:rPr>
              <a:t> long </a:t>
            </a:r>
            <a:r>
              <a:rPr lang="it-IT" sz="2400" dirty="0" err="1" smtClean="0">
                <a:solidFill>
                  <a:srgbClr val="000000"/>
                </a:solidFill>
              </a:rPr>
              <a:t>as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you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wish</a:t>
            </a:r>
            <a:endParaRPr lang="it-IT" sz="2400" dirty="0" smtClean="0">
              <a:solidFill>
                <a:srgbClr val="000000"/>
              </a:solidFill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it-IT" sz="2400" dirty="0" smtClean="0">
                <a:solidFill>
                  <a:srgbClr val="000000"/>
                </a:solidFill>
              </a:rPr>
              <a:t>Do NOT </a:t>
            </a:r>
            <a:r>
              <a:rPr lang="it-IT" sz="2400" dirty="0" err="1" smtClean="0">
                <a:solidFill>
                  <a:srgbClr val="000000"/>
                </a:solidFill>
              </a:rPr>
              <a:t>keep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them</a:t>
            </a:r>
            <a:r>
              <a:rPr lang="it-IT" sz="2400" dirty="0" smtClean="0">
                <a:solidFill>
                  <a:srgbClr val="000000"/>
                </a:solidFill>
              </a:rPr>
              <a:t> ON </a:t>
            </a:r>
            <a:r>
              <a:rPr lang="it-IT" sz="2400" dirty="0" err="1" smtClean="0">
                <a:solidFill>
                  <a:srgbClr val="000000"/>
                </a:solidFill>
              </a:rPr>
              <a:t>if</a:t>
            </a:r>
            <a:r>
              <a:rPr lang="it-IT" sz="2400" dirty="0" smtClean="0">
                <a:solidFill>
                  <a:srgbClr val="000000"/>
                </a:solidFill>
              </a:rPr>
              <a:t> the temperature INSIDE the     </a:t>
            </a:r>
            <a:r>
              <a:rPr lang="it-IT" sz="2400" dirty="0" err="1" smtClean="0">
                <a:solidFill>
                  <a:srgbClr val="000000"/>
                </a:solidFill>
              </a:rPr>
              <a:t>room</a:t>
            </a:r>
            <a:r>
              <a:rPr lang="it-IT" sz="2400" dirty="0" smtClean="0">
                <a:solidFill>
                  <a:srgbClr val="000000"/>
                </a:solidFill>
              </a:rPr>
              <a:t> hosting the </a:t>
            </a:r>
            <a:r>
              <a:rPr lang="it-IT" sz="2400" dirty="0" err="1" smtClean="0">
                <a:solidFill>
                  <a:srgbClr val="000000"/>
                </a:solidFill>
              </a:rPr>
              <a:t>telescope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exceeds</a:t>
            </a:r>
            <a:r>
              <a:rPr lang="it-IT" sz="2400" dirty="0" smtClean="0">
                <a:solidFill>
                  <a:srgbClr val="000000"/>
                </a:solidFill>
              </a:rPr>
              <a:t> 27C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it-IT" sz="2400" dirty="0" err="1" smtClean="0">
                <a:solidFill>
                  <a:srgbClr val="000000"/>
                </a:solidFill>
              </a:rPr>
              <a:t>You</a:t>
            </a:r>
            <a:r>
              <a:rPr lang="it-IT" sz="2400" dirty="0" smtClean="0">
                <a:solidFill>
                  <a:srgbClr val="000000"/>
                </a:solidFill>
              </a:rPr>
              <a:t> do NOT </a:t>
            </a:r>
            <a:r>
              <a:rPr lang="it-IT" sz="2400" dirty="0" err="1" smtClean="0">
                <a:solidFill>
                  <a:srgbClr val="000000"/>
                </a:solidFill>
              </a:rPr>
              <a:t>need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to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write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an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elog</a:t>
            </a:r>
            <a:r>
              <a:rPr lang="it-IT" sz="2400" dirty="0" smtClean="0">
                <a:solidFill>
                  <a:srgbClr val="000000"/>
                </a:solidFill>
              </a:rPr>
              <a:t> report </a:t>
            </a:r>
            <a:r>
              <a:rPr lang="it-IT" sz="2400" dirty="0" err="1" smtClean="0">
                <a:solidFill>
                  <a:srgbClr val="000000"/>
                </a:solidFill>
              </a:rPr>
              <a:t>every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day</a:t>
            </a:r>
            <a:endParaRPr lang="it-IT" sz="2400" dirty="0" smtClean="0">
              <a:solidFill>
                <a:srgbClr val="000000"/>
              </a:solidFill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it-IT" sz="2400" dirty="0" err="1" smtClean="0">
                <a:solidFill>
                  <a:srgbClr val="000000"/>
                </a:solidFill>
              </a:rPr>
              <a:t>You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have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to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write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an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elog</a:t>
            </a:r>
            <a:r>
              <a:rPr lang="it-IT" sz="2400" dirty="0" smtClean="0">
                <a:solidFill>
                  <a:srgbClr val="000000"/>
                </a:solidFill>
              </a:rPr>
              <a:t> report </a:t>
            </a:r>
            <a:r>
              <a:rPr lang="it-IT" sz="2400" dirty="0" err="1" smtClean="0">
                <a:solidFill>
                  <a:srgbClr val="000000"/>
                </a:solidFill>
              </a:rPr>
              <a:t>every</a:t>
            </a:r>
            <a:r>
              <a:rPr lang="it-IT" sz="2400" dirty="0" smtClean="0">
                <a:solidFill>
                  <a:srgbClr val="000000"/>
                </a:solidFill>
              </a:rPr>
              <a:t> week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it-IT" sz="2400" dirty="0" err="1" smtClean="0">
                <a:solidFill>
                  <a:srgbClr val="000000"/>
                </a:solidFill>
              </a:rPr>
              <a:t>It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is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important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that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you</a:t>
            </a:r>
            <a:r>
              <a:rPr lang="it-IT" sz="2400" dirty="0" smtClean="0">
                <a:solidFill>
                  <a:srgbClr val="000000"/>
                </a:solidFill>
              </a:rPr>
              <a:t> monitor (</a:t>
            </a:r>
            <a:r>
              <a:rPr lang="it-IT" sz="2400" dirty="0" err="1" smtClean="0">
                <a:solidFill>
                  <a:srgbClr val="000000"/>
                </a:solidFill>
              </a:rPr>
              <a:t>remotely</a:t>
            </a:r>
            <a:r>
              <a:rPr lang="it-IT" sz="2400" dirty="0" smtClean="0">
                <a:solidFill>
                  <a:srgbClr val="000000"/>
                </a:solidFill>
              </a:rPr>
              <a:t>) the data </a:t>
            </a:r>
            <a:r>
              <a:rPr lang="it-IT" sz="2400" dirty="0" err="1" smtClean="0">
                <a:solidFill>
                  <a:srgbClr val="000000"/>
                </a:solidFill>
              </a:rPr>
              <a:t>taking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using</a:t>
            </a:r>
            <a:r>
              <a:rPr lang="it-IT" sz="2400" dirty="0" smtClean="0">
                <a:solidFill>
                  <a:srgbClr val="000000"/>
                </a:solidFill>
              </a:rPr>
              <a:t> the DQM </a:t>
            </a:r>
            <a:r>
              <a:rPr lang="it-IT" sz="2400" dirty="0" err="1" smtClean="0">
                <a:solidFill>
                  <a:srgbClr val="000000"/>
                </a:solidFill>
              </a:rPr>
              <a:t>plots</a:t>
            </a:r>
            <a:r>
              <a:rPr lang="it-IT" sz="2400" dirty="0" smtClean="0">
                <a:solidFill>
                  <a:srgbClr val="000000"/>
                </a:solidFill>
              </a:rPr>
              <a:t> (the </a:t>
            </a:r>
            <a:r>
              <a:rPr lang="it-IT" sz="2400" dirty="0" err="1" smtClean="0">
                <a:solidFill>
                  <a:srgbClr val="000000"/>
                </a:solidFill>
              </a:rPr>
              <a:t>most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important</a:t>
            </a:r>
            <a:r>
              <a:rPr lang="it-IT" sz="2400" dirty="0" smtClean="0">
                <a:solidFill>
                  <a:srgbClr val="000000"/>
                </a:solidFill>
              </a:rPr>
              <a:t>!)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it-IT" sz="2400" dirty="0" smtClean="0">
                <a:solidFill>
                  <a:srgbClr val="000000"/>
                </a:solidFill>
              </a:rPr>
              <a:t>Coordinate </a:t>
            </a:r>
            <a:r>
              <a:rPr lang="it-IT" sz="2400" dirty="0" err="1" smtClean="0">
                <a:solidFill>
                  <a:srgbClr val="000000"/>
                </a:solidFill>
              </a:rPr>
              <a:t>with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your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local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responsible</a:t>
            </a:r>
            <a:r>
              <a:rPr lang="it-IT" sz="2400" dirty="0" smtClean="0">
                <a:solidFill>
                  <a:srgbClr val="000000"/>
                </a:solidFill>
              </a:rPr>
              <a:t>!</a:t>
            </a:r>
            <a:endParaRPr lang="it-IT" sz="2400" dirty="0">
              <a:solidFill>
                <a:srgbClr val="00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051720" y="48691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ttangolo 3"/>
          <p:cNvSpPr>
            <a:spLocks noChangeArrowheads="1"/>
          </p:cNvSpPr>
          <p:nvPr/>
        </p:nvSpPr>
        <p:spPr bwMode="auto">
          <a:xfrm>
            <a:off x="48691" y="404664"/>
            <a:ext cx="424930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4400" b="1" dirty="0" err="1" smtClean="0">
                <a:solidFill>
                  <a:srgbClr val="FF0000"/>
                </a:solidFill>
              </a:rPr>
              <a:t>We</a:t>
            </a:r>
            <a:r>
              <a:rPr lang="it-IT" sz="4400" b="1" dirty="0" smtClean="0">
                <a:solidFill>
                  <a:srgbClr val="FF0000"/>
                </a:solidFill>
              </a:rPr>
              <a:t> do </a:t>
            </a:r>
            <a:r>
              <a:rPr lang="it-IT" sz="4400" b="1" dirty="0" err="1" smtClean="0">
                <a:solidFill>
                  <a:srgbClr val="FF0000"/>
                </a:solidFill>
              </a:rPr>
              <a:t>not</a:t>
            </a:r>
            <a:r>
              <a:rPr lang="it-IT" sz="4400" b="1" dirty="0" smtClean="0">
                <a:solidFill>
                  <a:srgbClr val="FF0000"/>
                </a:solidFill>
              </a:rPr>
              <a:t> stop</a:t>
            </a:r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7" name="Rettangolo 4"/>
          <p:cNvSpPr>
            <a:spLocks noChangeArrowheads="1"/>
          </p:cNvSpPr>
          <p:nvPr/>
        </p:nvSpPr>
        <p:spPr bwMode="auto">
          <a:xfrm>
            <a:off x="179512" y="1208941"/>
            <a:ext cx="8712968" cy="2308324"/>
          </a:xfrm>
          <a:prstGeom prst="rect">
            <a:avLst/>
          </a:prstGeom>
          <a:solidFill>
            <a:schemeClr val="tx1">
              <a:alpha val="27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it-IT" sz="2400" dirty="0" smtClean="0">
                <a:solidFill>
                  <a:srgbClr val="000000"/>
                </a:solidFill>
              </a:rPr>
              <a:t>RUN-5 </a:t>
            </a:r>
            <a:r>
              <a:rPr lang="it-IT" sz="2400" dirty="0" err="1" smtClean="0">
                <a:solidFill>
                  <a:srgbClr val="000000"/>
                </a:solidFill>
              </a:rPr>
              <a:t>will</a:t>
            </a:r>
            <a:r>
              <a:rPr lang="it-IT" sz="2400" dirty="0" smtClean="0">
                <a:solidFill>
                  <a:srgbClr val="000000"/>
                </a:solidFill>
              </a:rPr>
              <a:t> start  </a:t>
            </a:r>
            <a:r>
              <a:rPr lang="it-IT" sz="2400" dirty="0" err="1" smtClean="0">
                <a:solidFill>
                  <a:srgbClr val="000000"/>
                </a:solidFill>
              </a:rPr>
              <a:t>next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September</a:t>
            </a:r>
            <a:r>
              <a:rPr lang="it-IT" sz="2400" dirty="0" smtClean="0">
                <a:solidFill>
                  <a:srgbClr val="000000"/>
                </a:solidFill>
              </a:rPr>
              <a:t> 17th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it-IT" sz="2400" dirty="0" err="1" smtClean="0">
                <a:solidFill>
                  <a:srgbClr val="000000"/>
                </a:solidFill>
              </a:rPr>
              <a:t>You</a:t>
            </a:r>
            <a:r>
              <a:rPr lang="it-IT" sz="2400" dirty="0" smtClean="0">
                <a:solidFill>
                  <a:srgbClr val="000000"/>
                </a:solidFill>
              </a:rPr>
              <a:t> can </a:t>
            </a:r>
            <a:r>
              <a:rPr lang="it-IT" sz="2400" dirty="0" err="1" smtClean="0">
                <a:solidFill>
                  <a:srgbClr val="000000"/>
                </a:solidFill>
              </a:rPr>
              <a:t>switch</a:t>
            </a:r>
            <a:r>
              <a:rPr lang="it-IT" sz="2400" dirty="0" smtClean="0">
                <a:solidFill>
                  <a:srgbClr val="000000"/>
                </a:solidFill>
              </a:rPr>
              <a:t> on </a:t>
            </a:r>
            <a:r>
              <a:rPr lang="it-IT" sz="2400" dirty="0" err="1" smtClean="0">
                <a:solidFill>
                  <a:srgbClr val="000000"/>
                </a:solidFill>
              </a:rPr>
              <a:t>your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telescop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as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soon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as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you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wish</a:t>
            </a:r>
            <a:endParaRPr lang="it-IT" sz="2400" dirty="0" smtClean="0">
              <a:solidFill>
                <a:srgbClr val="000000"/>
              </a:solidFill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it-IT" sz="2400" dirty="0" smtClean="0">
                <a:solidFill>
                  <a:srgbClr val="000000"/>
                </a:solidFill>
              </a:rPr>
              <a:t>Coordinate </a:t>
            </a:r>
            <a:r>
              <a:rPr lang="it-IT" sz="2400" dirty="0" err="1" smtClean="0">
                <a:solidFill>
                  <a:srgbClr val="000000"/>
                </a:solidFill>
              </a:rPr>
              <a:t>with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your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local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responsible</a:t>
            </a:r>
            <a:endParaRPr lang="it-IT" sz="2400" dirty="0" smtClean="0">
              <a:solidFill>
                <a:srgbClr val="000000"/>
              </a:solidFill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it-IT" sz="2400" dirty="0" err="1" smtClean="0">
                <a:solidFill>
                  <a:srgbClr val="000000"/>
                </a:solidFill>
              </a:rPr>
              <a:t>Activate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yourself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to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have</a:t>
            </a:r>
            <a:r>
              <a:rPr lang="it-IT" sz="2400" dirty="0" smtClean="0">
                <a:solidFill>
                  <a:srgbClr val="000000"/>
                </a:solidFill>
              </a:rPr>
              <a:t> the </a:t>
            </a:r>
            <a:r>
              <a:rPr lang="it-IT" sz="2400" dirty="0" err="1" smtClean="0">
                <a:solidFill>
                  <a:srgbClr val="000000"/>
                </a:solidFill>
              </a:rPr>
              <a:t>telescope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rooms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</a:rPr>
              <a:t>air-conditioned</a:t>
            </a:r>
            <a:endParaRPr lang="it-IT" sz="2400" dirty="0" smtClean="0">
              <a:solidFill>
                <a:srgbClr val="00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051720" y="48691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pic>
        <p:nvPicPr>
          <p:cNvPr id="22530" name="Picture 2" descr="Risultati immagini per thanks a lot!"/>
          <p:cNvPicPr>
            <a:picLocks noChangeAspect="1" noChangeArrowheads="1"/>
          </p:cNvPicPr>
          <p:nvPr/>
        </p:nvPicPr>
        <p:blipFill>
          <a:blip r:embed="rId3" cstate="print"/>
          <a:srcRect b="12114"/>
          <a:stretch>
            <a:fillRect/>
          </a:stretch>
        </p:blipFill>
        <p:spPr bwMode="auto">
          <a:xfrm>
            <a:off x="2504306" y="3645024"/>
            <a:ext cx="4083918" cy="259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b2sm">
  <a:themeElements>
    <a:clrScheme name="eb2sm 1">
      <a:dk1>
        <a:srgbClr val="CCCCFF"/>
      </a:dk1>
      <a:lt1>
        <a:srgbClr val="FFFFFF"/>
      </a:lt1>
      <a:dk2>
        <a:srgbClr val="000000"/>
      </a:dk2>
      <a:lt2>
        <a:srgbClr val="808080"/>
      </a:lt2>
      <a:accent1>
        <a:srgbClr val="7889FB"/>
      </a:accent1>
      <a:accent2>
        <a:srgbClr val="2DB6B3"/>
      </a:accent2>
      <a:accent3>
        <a:srgbClr val="AAAAAA"/>
      </a:accent3>
      <a:accent4>
        <a:srgbClr val="DADADA"/>
      </a:accent4>
      <a:accent5>
        <a:srgbClr val="BEC4FD"/>
      </a:accent5>
      <a:accent6>
        <a:srgbClr val="28A5A2"/>
      </a:accent6>
      <a:hlink>
        <a:srgbClr val="C0C0C0"/>
      </a:hlink>
      <a:folHlink>
        <a:srgbClr val="D18213"/>
      </a:folHlink>
    </a:clrScheme>
    <a:fontScheme name="eb2s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eb2sm 1">
        <a:dk1>
          <a:srgbClr val="CCCCFF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2DB6B3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28A5A2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140</Words>
  <Application>Microsoft Office PowerPoint</Application>
  <PresentationFormat>Presentazione su schermo (4:3)</PresentationFormat>
  <Paragraphs>18</Paragraphs>
  <Slides>3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5" baseType="lpstr">
      <vt:lpstr>eb2sm</vt:lpstr>
      <vt:lpstr>Image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Marcello</dc:creator>
  <cp:lastModifiedBy>Marcello</cp:lastModifiedBy>
  <cp:revision>2</cp:revision>
  <dcterms:created xsi:type="dcterms:W3CDTF">2018-05-30T07:31:16Z</dcterms:created>
  <dcterms:modified xsi:type="dcterms:W3CDTF">2018-05-30T07:49:08Z</dcterms:modified>
</cp:coreProperties>
</file>