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99312-CF7D-4309-8D60-AE167908ED4E}" type="datetimeFigureOut">
              <a:rPr lang="it-IT" smtClean="0"/>
              <a:t>30/05/2018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3CBD2-951F-4F64-9853-55FF3211BFD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8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8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8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2050" name="Image" r:id="rId3" imgW="13003175" imgH="583921" progId="">
              <p:embed/>
            </p:oleObj>
          </a:graphicData>
        </a:graphic>
      </p:graphicFrame>
      <p:graphicFrame>
        <p:nvGraphicFramePr>
          <p:cNvPr id="3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2051" name="Image" r:id="rId4" imgW="13003175" imgH="520635" progId="">
              <p:embed/>
            </p:oleObj>
          </a:graphicData>
        </a:graphic>
      </p:graphicFrame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940151" y="6502400"/>
            <a:ext cx="3168353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RPC2012 -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 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February 2012, 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66"/>
          <p:cNvGraphicFramePr>
            <a:graphicFrameLocks noChangeAspect="1"/>
          </p:cNvGraphicFramePr>
          <p:nvPr/>
        </p:nvGraphicFramePr>
        <p:xfrm>
          <a:off x="0" y="6459538"/>
          <a:ext cx="9147175" cy="412750"/>
        </p:xfrm>
        <a:graphic>
          <a:graphicData uri="http://schemas.openxmlformats.org/presentationml/2006/ole">
            <p:oleObj spid="_x0000_s1026" name="Image" r:id="rId4" imgW="13003175" imgH="583921" progId="">
              <p:embed/>
            </p:oleObj>
          </a:graphicData>
        </a:graphic>
      </p:graphicFrame>
      <p:graphicFrame>
        <p:nvGraphicFramePr>
          <p:cNvPr id="1027" name="Object 265"/>
          <p:cNvGraphicFramePr>
            <a:graphicFrameLocks noChangeAspect="1"/>
          </p:cNvGraphicFramePr>
          <p:nvPr/>
        </p:nvGraphicFramePr>
        <p:xfrm>
          <a:off x="0" y="-1588"/>
          <a:ext cx="9144000" cy="366713"/>
        </p:xfrm>
        <a:graphic>
          <a:graphicData uri="http://schemas.openxmlformats.org/presentationml/2006/ole">
            <p:oleObj spid="_x0000_s1027" name="Image" r:id="rId5" imgW="13003175" imgH="520635" progId="">
              <p:embed/>
            </p:oleObj>
          </a:graphicData>
        </a:graphic>
      </p:graphicFrame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00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496" y="6492701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ransition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50888" indent="-285750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48691" y="404664"/>
            <a:ext cx="535915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4400" b="1" dirty="0" smtClean="0">
                <a:solidFill>
                  <a:srgbClr val="FF0000"/>
                </a:solidFill>
              </a:rPr>
              <a:t>RUN-4 </a:t>
            </a:r>
            <a:r>
              <a:rPr lang="it-IT" sz="4400" b="1" dirty="0" err="1" smtClean="0">
                <a:solidFill>
                  <a:srgbClr val="FF0000"/>
                </a:solidFill>
              </a:rPr>
              <a:t>has</a:t>
            </a:r>
            <a:r>
              <a:rPr lang="it-IT" sz="4400" b="1" dirty="0" smtClean="0">
                <a:solidFill>
                  <a:srgbClr val="FF0000"/>
                </a:solidFill>
              </a:rPr>
              <a:t> </a:t>
            </a:r>
            <a:r>
              <a:rPr lang="it-IT" sz="4400" b="1" dirty="0" err="1" smtClean="0">
                <a:solidFill>
                  <a:srgbClr val="FF0000"/>
                </a:solidFill>
              </a:rPr>
              <a:t>finished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Rettangolo 4"/>
          <p:cNvSpPr>
            <a:spLocks noChangeArrowheads="1"/>
          </p:cNvSpPr>
          <p:nvPr/>
        </p:nvSpPr>
        <p:spPr bwMode="auto">
          <a:xfrm>
            <a:off x="179512" y="4941168"/>
            <a:ext cx="8712968" cy="1131848"/>
          </a:xfrm>
          <a:prstGeom prst="rect">
            <a:avLst/>
          </a:prstGeom>
          <a:solidFill>
            <a:schemeClr val="tx1">
              <a:alpha val="27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rgbClr val="000000"/>
                </a:solidFill>
              </a:rPr>
              <a:t>About</a:t>
            </a:r>
            <a:r>
              <a:rPr lang="it-IT" sz="2400" dirty="0" smtClean="0">
                <a:solidFill>
                  <a:srgbClr val="000000"/>
                </a:solidFill>
              </a:rPr>
              <a:t> 70 (!!!) </a:t>
            </a:r>
            <a:r>
              <a:rPr lang="it-IT" sz="2400" dirty="0" err="1" smtClean="0">
                <a:solidFill>
                  <a:srgbClr val="000000"/>
                </a:solidFill>
              </a:rPr>
              <a:t>billions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of</a:t>
            </a:r>
            <a:r>
              <a:rPr lang="it-IT" sz="2400" dirty="0" smtClean="0">
                <a:solidFill>
                  <a:srgbClr val="000000"/>
                </a:solidFill>
              </a:rPr>
              <a:t> candidate </a:t>
            </a:r>
            <a:r>
              <a:rPr lang="it-IT" sz="2400" dirty="0" err="1" smtClean="0">
                <a:solidFill>
                  <a:srgbClr val="000000"/>
                </a:solidFill>
              </a:rPr>
              <a:t>tracks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collected</a:t>
            </a:r>
            <a:r>
              <a:rPr lang="it-IT" sz="2400" dirty="0" smtClean="0">
                <a:solidFill>
                  <a:srgbClr val="000000"/>
                </a:solidFill>
              </a:rPr>
              <a:t> up </a:t>
            </a:r>
            <a:r>
              <a:rPr lang="it-IT" sz="2400" dirty="0" err="1" smtClean="0">
                <a:solidFill>
                  <a:srgbClr val="000000"/>
                </a:solidFill>
              </a:rPr>
              <a:t>to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now</a:t>
            </a:r>
            <a:endParaRPr lang="it-IT" sz="2400" dirty="0" smtClean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rgbClr val="000000"/>
                </a:solidFill>
              </a:rPr>
              <a:t>About</a:t>
            </a:r>
            <a:r>
              <a:rPr lang="it-IT" sz="2400" dirty="0" smtClean="0">
                <a:solidFill>
                  <a:srgbClr val="000000"/>
                </a:solidFill>
              </a:rPr>
              <a:t> 20 (!!!) </a:t>
            </a:r>
            <a:r>
              <a:rPr lang="it-IT" sz="2400" dirty="0" err="1" smtClean="0">
                <a:solidFill>
                  <a:srgbClr val="000000"/>
                </a:solidFill>
              </a:rPr>
              <a:t>billions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of</a:t>
            </a:r>
            <a:r>
              <a:rPr lang="it-IT" sz="2400" dirty="0" smtClean="0">
                <a:solidFill>
                  <a:srgbClr val="000000"/>
                </a:solidFill>
              </a:rPr>
              <a:t> candidate </a:t>
            </a:r>
            <a:r>
              <a:rPr lang="it-IT" sz="2400" dirty="0" err="1" smtClean="0">
                <a:solidFill>
                  <a:srgbClr val="000000"/>
                </a:solidFill>
              </a:rPr>
              <a:t>tracks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collected</a:t>
            </a:r>
            <a:r>
              <a:rPr lang="it-IT" sz="2400" dirty="0" smtClean="0">
                <a:solidFill>
                  <a:srgbClr val="000000"/>
                </a:solidFill>
              </a:rPr>
              <a:t> in RUN-4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4869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6146" name="Picture 2" descr="https://iatw.cnaf.infn.it/eee/monitor/plots/tracks.png"/>
          <p:cNvPicPr>
            <a:picLocks noChangeAspect="1" noChangeArrowheads="1"/>
          </p:cNvPicPr>
          <p:nvPr/>
        </p:nvPicPr>
        <p:blipFill>
          <a:blip r:embed="rId3" cstate="print"/>
          <a:srcRect l="5905" r="8366" b="2625"/>
          <a:stretch>
            <a:fillRect/>
          </a:stretch>
        </p:blipFill>
        <p:spPr bwMode="auto">
          <a:xfrm>
            <a:off x="-1" y="1070717"/>
            <a:ext cx="9086567" cy="3870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48691" y="404664"/>
            <a:ext cx="43845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4400" b="1" dirty="0" err="1" smtClean="0">
                <a:solidFill>
                  <a:srgbClr val="FF0000"/>
                </a:solidFill>
              </a:rPr>
              <a:t>What</a:t>
            </a:r>
            <a:r>
              <a:rPr lang="it-IT" sz="4400" b="1" dirty="0" smtClean="0">
                <a:solidFill>
                  <a:srgbClr val="FF0000"/>
                </a:solidFill>
              </a:rPr>
              <a:t> do </a:t>
            </a:r>
            <a:r>
              <a:rPr lang="it-IT" sz="4400" b="1" dirty="0" err="1" smtClean="0">
                <a:solidFill>
                  <a:srgbClr val="FF0000"/>
                </a:solidFill>
              </a:rPr>
              <a:t>to</a:t>
            </a:r>
            <a:r>
              <a:rPr lang="it-IT" sz="4400" b="1" dirty="0" smtClean="0">
                <a:solidFill>
                  <a:srgbClr val="FF0000"/>
                </a:solidFill>
              </a:rPr>
              <a:t> </a:t>
            </a:r>
            <a:r>
              <a:rPr lang="it-IT" sz="4400" b="1" dirty="0" err="1" smtClean="0">
                <a:solidFill>
                  <a:srgbClr val="FF0000"/>
                </a:solidFill>
              </a:rPr>
              <a:t>now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Rettangolo 4"/>
          <p:cNvSpPr>
            <a:spLocks noChangeArrowheads="1"/>
          </p:cNvSpPr>
          <p:nvPr/>
        </p:nvSpPr>
        <p:spPr bwMode="auto">
          <a:xfrm>
            <a:off x="179512" y="1208941"/>
            <a:ext cx="8424936" cy="4524315"/>
          </a:xfrm>
          <a:prstGeom prst="rect">
            <a:avLst/>
          </a:prstGeom>
          <a:solidFill>
            <a:schemeClr val="tx1">
              <a:alpha val="27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rgbClr val="000000"/>
                </a:solidFill>
              </a:rPr>
              <a:t>You</a:t>
            </a:r>
            <a:r>
              <a:rPr lang="it-IT" sz="2400" dirty="0" smtClean="0">
                <a:solidFill>
                  <a:srgbClr val="000000"/>
                </a:solidFill>
              </a:rPr>
              <a:t> can </a:t>
            </a:r>
            <a:r>
              <a:rPr lang="it-IT" sz="2400" dirty="0" err="1" smtClean="0">
                <a:solidFill>
                  <a:srgbClr val="000000"/>
                </a:solidFill>
              </a:rPr>
              <a:t>keep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your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telescopes</a:t>
            </a:r>
            <a:r>
              <a:rPr lang="it-IT" sz="2400" dirty="0" smtClean="0">
                <a:solidFill>
                  <a:srgbClr val="000000"/>
                </a:solidFill>
              </a:rPr>
              <a:t> ON </a:t>
            </a:r>
            <a:r>
              <a:rPr lang="it-IT" sz="2400" dirty="0" err="1" smtClean="0">
                <a:solidFill>
                  <a:srgbClr val="000000"/>
                </a:solidFill>
              </a:rPr>
              <a:t>for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as</a:t>
            </a:r>
            <a:r>
              <a:rPr lang="it-IT" sz="2400" dirty="0" smtClean="0">
                <a:solidFill>
                  <a:srgbClr val="000000"/>
                </a:solidFill>
              </a:rPr>
              <a:t> long </a:t>
            </a:r>
            <a:r>
              <a:rPr lang="it-IT" sz="2400" dirty="0" err="1" smtClean="0">
                <a:solidFill>
                  <a:srgbClr val="000000"/>
                </a:solidFill>
              </a:rPr>
              <a:t>as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you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wish</a:t>
            </a:r>
            <a:endParaRPr lang="it-IT" sz="2400" dirty="0" smtClean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smtClean="0">
                <a:solidFill>
                  <a:srgbClr val="000000"/>
                </a:solidFill>
              </a:rPr>
              <a:t>Do NOT </a:t>
            </a:r>
            <a:r>
              <a:rPr lang="it-IT" sz="2400" dirty="0" err="1" smtClean="0">
                <a:solidFill>
                  <a:srgbClr val="000000"/>
                </a:solidFill>
              </a:rPr>
              <a:t>keep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them</a:t>
            </a:r>
            <a:r>
              <a:rPr lang="it-IT" sz="2400" dirty="0" smtClean="0">
                <a:solidFill>
                  <a:srgbClr val="000000"/>
                </a:solidFill>
              </a:rPr>
              <a:t> ON </a:t>
            </a:r>
            <a:r>
              <a:rPr lang="it-IT" sz="2400" dirty="0" err="1" smtClean="0">
                <a:solidFill>
                  <a:srgbClr val="000000"/>
                </a:solidFill>
              </a:rPr>
              <a:t>if</a:t>
            </a:r>
            <a:r>
              <a:rPr lang="it-IT" sz="2400" dirty="0" smtClean="0">
                <a:solidFill>
                  <a:srgbClr val="000000"/>
                </a:solidFill>
              </a:rPr>
              <a:t> the temperature INSIDE the     </a:t>
            </a:r>
            <a:r>
              <a:rPr lang="it-IT" sz="2400" dirty="0" err="1" smtClean="0">
                <a:solidFill>
                  <a:srgbClr val="000000"/>
                </a:solidFill>
              </a:rPr>
              <a:t>room</a:t>
            </a:r>
            <a:r>
              <a:rPr lang="it-IT" sz="2400" dirty="0" smtClean="0">
                <a:solidFill>
                  <a:srgbClr val="000000"/>
                </a:solidFill>
              </a:rPr>
              <a:t> hosting the </a:t>
            </a:r>
            <a:r>
              <a:rPr lang="it-IT" sz="2400" dirty="0" err="1" smtClean="0">
                <a:solidFill>
                  <a:srgbClr val="000000"/>
                </a:solidFill>
              </a:rPr>
              <a:t>telescope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exceeds</a:t>
            </a:r>
            <a:r>
              <a:rPr lang="it-IT" sz="2400" dirty="0" smtClean="0">
                <a:solidFill>
                  <a:srgbClr val="000000"/>
                </a:solidFill>
              </a:rPr>
              <a:t> 27C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rgbClr val="000000"/>
                </a:solidFill>
              </a:rPr>
              <a:t>You</a:t>
            </a:r>
            <a:r>
              <a:rPr lang="it-IT" sz="2400" dirty="0" smtClean="0">
                <a:solidFill>
                  <a:srgbClr val="000000"/>
                </a:solidFill>
              </a:rPr>
              <a:t> do NOT </a:t>
            </a:r>
            <a:r>
              <a:rPr lang="it-IT" sz="2400" dirty="0" err="1" smtClean="0">
                <a:solidFill>
                  <a:srgbClr val="000000"/>
                </a:solidFill>
              </a:rPr>
              <a:t>need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to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write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an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elog</a:t>
            </a:r>
            <a:r>
              <a:rPr lang="it-IT" sz="2400" dirty="0" smtClean="0">
                <a:solidFill>
                  <a:srgbClr val="000000"/>
                </a:solidFill>
              </a:rPr>
              <a:t> report </a:t>
            </a:r>
            <a:r>
              <a:rPr lang="it-IT" sz="2400" dirty="0" err="1" smtClean="0">
                <a:solidFill>
                  <a:srgbClr val="000000"/>
                </a:solidFill>
              </a:rPr>
              <a:t>every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day</a:t>
            </a:r>
            <a:endParaRPr lang="it-IT" sz="2400" dirty="0" smtClean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rgbClr val="000000"/>
                </a:solidFill>
              </a:rPr>
              <a:t>You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have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to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write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an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elog</a:t>
            </a:r>
            <a:r>
              <a:rPr lang="it-IT" sz="2400" dirty="0" smtClean="0">
                <a:solidFill>
                  <a:srgbClr val="000000"/>
                </a:solidFill>
              </a:rPr>
              <a:t> report </a:t>
            </a:r>
            <a:r>
              <a:rPr lang="it-IT" sz="2400" dirty="0" err="1" smtClean="0">
                <a:solidFill>
                  <a:srgbClr val="000000"/>
                </a:solidFill>
              </a:rPr>
              <a:t>every</a:t>
            </a:r>
            <a:r>
              <a:rPr lang="it-IT" sz="2400" dirty="0" smtClean="0">
                <a:solidFill>
                  <a:srgbClr val="000000"/>
                </a:solidFill>
              </a:rPr>
              <a:t> week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rgbClr val="000000"/>
                </a:solidFill>
              </a:rPr>
              <a:t>It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is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important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that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you</a:t>
            </a:r>
            <a:r>
              <a:rPr lang="it-IT" sz="2400" dirty="0" smtClean="0">
                <a:solidFill>
                  <a:srgbClr val="000000"/>
                </a:solidFill>
              </a:rPr>
              <a:t> monitor (</a:t>
            </a:r>
            <a:r>
              <a:rPr lang="it-IT" sz="2400" dirty="0" err="1" smtClean="0">
                <a:solidFill>
                  <a:srgbClr val="000000"/>
                </a:solidFill>
              </a:rPr>
              <a:t>remotely</a:t>
            </a:r>
            <a:r>
              <a:rPr lang="it-IT" sz="2400" dirty="0" smtClean="0">
                <a:solidFill>
                  <a:srgbClr val="000000"/>
                </a:solidFill>
              </a:rPr>
              <a:t>) the data </a:t>
            </a:r>
            <a:r>
              <a:rPr lang="it-IT" sz="2400" dirty="0" err="1" smtClean="0">
                <a:solidFill>
                  <a:srgbClr val="000000"/>
                </a:solidFill>
              </a:rPr>
              <a:t>taking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using</a:t>
            </a:r>
            <a:r>
              <a:rPr lang="it-IT" sz="2400" dirty="0" smtClean="0">
                <a:solidFill>
                  <a:srgbClr val="000000"/>
                </a:solidFill>
              </a:rPr>
              <a:t> the DQM </a:t>
            </a:r>
            <a:r>
              <a:rPr lang="it-IT" sz="2400" dirty="0" err="1" smtClean="0">
                <a:solidFill>
                  <a:srgbClr val="000000"/>
                </a:solidFill>
              </a:rPr>
              <a:t>plots</a:t>
            </a:r>
            <a:r>
              <a:rPr lang="it-IT" sz="2400" dirty="0" smtClean="0">
                <a:solidFill>
                  <a:srgbClr val="000000"/>
                </a:solidFill>
              </a:rPr>
              <a:t> (the </a:t>
            </a:r>
            <a:r>
              <a:rPr lang="it-IT" sz="2400" dirty="0" err="1" smtClean="0">
                <a:solidFill>
                  <a:srgbClr val="000000"/>
                </a:solidFill>
              </a:rPr>
              <a:t>most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important</a:t>
            </a:r>
            <a:r>
              <a:rPr lang="it-IT" sz="2400" dirty="0" smtClean="0">
                <a:solidFill>
                  <a:srgbClr val="000000"/>
                </a:solidFill>
              </a:rPr>
              <a:t>!)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smtClean="0">
                <a:solidFill>
                  <a:srgbClr val="000000"/>
                </a:solidFill>
              </a:rPr>
              <a:t>Coordinate </a:t>
            </a:r>
            <a:r>
              <a:rPr lang="it-IT" sz="2400" dirty="0" err="1" smtClean="0">
                <a:solidFill>
                  <a:srgbClr val="000000"/>
                </a:solidFill>
              </a:rPr>
              <a:t>with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your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local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responsible</a:t>
            </a:r>
            <a:r>
              <a:rPr lang="it-IT" sz="2400" dirty="0" smtClean="0">
                <a:solidFill>
                  <a:srgbClr val="000000"/>
                </a:solidFill>
              </a:rPr>
              <a:t>!</a:t>
            </a:r>
            <a:endParaRPr lang="it-IT" sz="2400" dirty="0">
              <a:solidFill>
                <a:srgbClr val="0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4869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ttangolo 3"/>
          <p:cNvSpPr>
            <a:spLocks noChangeArrowheads="1"/>
          </p:cNvSpPr>
          <p:nvPr/>
        </p:nvSpPr>
        <p:spPr bwMode="auto">
          <a:xfrm>
            <a:off x="48691" y="404664"/>
            <a:ext cx="424930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4400" b="1" dirty="0" err="1" smtClean="0">
                <a:solidFill>
                  <a:srgbClr val="FF0000"/>
                </a:solidFill>
              </a:rPr>
              <a:t>We</a:t>
            </a:r>
            <a:r>
              <a:rPr lang="it-IT" sz="4400" b="1" dirty="0" smtClean="0">
                <a:solidFill>
                  <a:srgbClr val="FF0000"/>
                </a:solidFill>
              </a:rPr>
              <a:t> do </a:t>
            </a:r>
            <a:r>
              <a:rPr lang="it-IT" sz="4400" b="1" dirty="0" err="1" smtClean="0">
                <a:solidFill>
                  <a:srgbClr val="FF0000"/>
                </a:solidFill>
              </a:rPr>
              <a:t>not</a:t>
            </a:r>
            <a:r>
              <a:rPr lang="it-IT" sz="4400" b="1" dirty="0" smtClean="0">
                <a:solidFill>
                  <a:srgbClr val="FF0000"/>
                </a:solidFill>
              </a:rPr>
              <a:t> stop</a:t>
            </a:r>
            <a:endParaRPr lang="it-IT" sz="4400" b="1" dirty="0">
              <a:solidFill>
                <a:srgbClr val="FF0000"/>
              </a:solidFill>
            </a:endParaRPr>
          </a:p>
        </p:txBody>
      </p:sp>
      <p:sp>
        <p:nvSpPr>
          <p:cNvPr id="7" name="Rettangolo 4"/>
          <p:cNvSpPr>
            <a:spLocks noChangeArrowheads="1"/>
          </p:cNvSpPr>
          <p:nvPr/>
        </p:nvSpPr>
        <p:spPr bwMode="auto">
          <a:xfrm>
            <a:off x="179512" y="1208941"/>
            <a:ext cx="8712968" cy="2308324"/>
          </a:xfrm>
          <a:prstGeom prst="rect">
            <a:avLst/>
          </a:prstGeom>
          <a:solidFill>
            <a:schemeClr val="tx1">
              <a:alpha val="27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smtClean="0">
                <a:solidFill>
                  <a:srgbClr val="000000"/>
                </a:solidFill>
              </a:rPr>
              <a:t>RUN-5 </a:t>
            </a:r>
            <a:r>
              <a:rPr lang="it-IT" sz="2400" dirty="0" err="1" smtClean="0">
                <a:solidFill>
                  <a:srgbClr val="000000"/>
                </a:solidFill>
              </a:rPr>
              <a:t>will</a:t>
            </a:r>
            <a:r>
              <a:rPr lang="it-IT" sz="2400" dirty="0" smtClean="0">
                <a:solidFill>
                  <a:srgbClr val="000000"/>
                </a:solidFill>
              </a:rPr>
              <a:t> start  </a:t>
            </a:r>
            <a:r>
              <a:rPr lang="it-IT" sz="2400" dirty="0" err="1" smtClean="0">
                <a:solidFill>
                  <a:srgbClr val="000000"/>
                </a:solidFill>
              </a:rPr>
              <a:t>next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September</a:t>
            </a:r>
            <a:r>
              <a:rPr lang="it-IT" sz="2400" dirty="0" smtClean="0">
                <a:solidFill>
                  <a:srgbClr val="000000"/>
                </a:solidFill>
              </a:rPr>
              <a:t> 17th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rgbClr val="000000"/>
                </a:solidFill>
              </a:rPr>
              <a:t>You</a:t>
            </a:r>
            <a:r>
              <a:rPr lang="it-IT" sz="2400" dirty="0" smtClean="0">
                <a:solidFill>
                  <a:srgbClr val="000000"/>
                </a:solidFill>
              </a:rPr>
              <a:t> can </a:t>
            </a:r>
            <a:r>
              <a:rPr lang="it-IT" sz="2400" dirty="0" err="1" smtClean="0">
                <a:solidFill>
                  <a:srgbClr val="000000"/>
                </a:solidFill>
              </a:rPr>
              <a:t>switch</a:t>
            </a:r>
            <a:r>
              <a:rPr lang="it-IT" sz="2400" dirty="0" smtClean="0">
                <a:solidFill>
                  <a:srgbClr val="000000"/>
                </a:solidFill>
              </a:rPr>
              <a:t> on </a:t>
            </a:r>
            <a:r>
              <a:rPr lang="it-IT" sz="2400" dirty="0" err="1" smtClean="0">
                <a:solidFill>
                  <a:srgbClr val="000000"/>
                </a:solidFill>
              </a:rPr>
              <a:t>your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telescop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as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soon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as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you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wish</a:t>
            </a:r>
            <a:endParaRPr lang="it-IT" sz="2400" dirty="0" smtClean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smtClean="0">
                <a:solidFill>
                  <a:srgbClr val="000000"/>
                </a:solidFill>
              </a:rPr>
              <a:t>Coordinate </a:t>
            </a:r>
            <a:r>
              <a:rPr lang="it-IT" sz="2400" dirty="0" err="1" smtClean="0">
                <a:solidFill>
                  <a:srgbClr val="000000"/>
                </a:solidFill>
              </a:rPr>
              <a:t>with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your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local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responsible</a:t>
            </a:r>
            <a:endParaRPr lang="it-IT" sz="2400" dirty="0" smtClean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t-IT" sz="2400" dirty="0" err="1" smtClean="0">
                <a:solidFill>
                  <a:srgbClr val="000000"/>
                </a:solidFill>
              </a:rPr>
              <a:t>Activate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yourself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to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have</a:t>
            </a:r>
            <a:r>
              <a:rPr lang="it-IT" sz="2400" dirty="0" smtClean="0">
                <a:solidFill>
                  <a:srgbClr val="000000"/>
                </a:solidFill>
              </a:rPr>
              <a:t> the </a:t>
            </a:r>
            <a:r>
              <a:rPr lang="it-IT" sz="2400" dirty="0" err="1" smtClean="0">
                <a:solidFill>
                  <a:srgbClr val="000000"/>
                </a:solidFill>
              </a:rPr>
              <a:t>telescope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rooms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</a:rPr>
              <a:t>air-conditioned</a:t>
            </a:r>
            <a:endParaRPr lang="it-IT" sz="2400" dirty="0" smtClean="0">
              <a:solidFill>
                <a:srgbClr val="0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4869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22530" name="Picture 2" descr="Risultati immagini per thanks a lot!"/>
          <p:cNvPicPr>
            <a:picLocks noChangeAspect="1" noChangeArrowheads="1"/>
          </p:cNvPicPr>
          <p:nvPr/>
        </p:nvPicPr>
        <p:blipFill>
          <a:blip r:embed="rId3" cstate="print"/>
          <a:srcRect b="12114"/>
          <a:stretch>
            <a:fillRect/>
          </a:stretch>
        </p:blipFill>
        <p:spPr bwMode="auto">
          <a:xfrm>
            <a:off x="2504306" y="3645024"/>
            <a:ext cx="4083918" cy="259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140</Words>
  <Application>Microsoft Office PowerPoint</Application>
  <PresentationFormat>Presentazione su schermo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eb2sm</vt:lpstr>
      <vt:lpstr>Image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Marcello</dc:creator>
  <cp:lastModifiedBy>Marcello</cp:lastModifiedBy>
  <cp:revision>2</cp:revision>
  <dcterms:created xsi:type="dcterms:W3CDTF">2018-05-30T07:31:16Z</dcterms:created>
  <dcterms:modified xsi:type="dcterms:W3CDTF">2018-05-30T07:49:08Z</dcterms:modified>
</cp:coreProperties>
</file>