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tiff" ContentType="image/tiff"/>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6" r:id="rId2"/>
    <p:sldId id="262" r:id="rId3"/>
    <p:sldId id="332" r:id="rId4"/>
    <p:sldId id="333" r:id="rId5"/>
    <p:sldId id="335" r:id="rId6"/>
    <p:sldId id="337" r:id="rId7"/>
    <p:sldId id="339" r:id="rId8"/>
    <p:sldId id="340" r:id="rId9"/>
    <p:sldId id="257" r:id="rId10"/>
    <p:sldId id="263" r:id="rId11"/>
    <p:sldId id="260" r:id="rId12"/>
    <p:sldId id="264" r:id="rId13"/>
    <p:sldId id="261" r:id="rId14"/>
    <p:sldId id="268" r:id="rId15"/>
    <p:sldId id="266" r:id="rId16"/>
    <p:sldId id="269" r:id="rId17"/>
    <p:sldId id="326" r:id="rId18"/>
    <p:sldId id="270" r:id="rId19"/>
    <p:sldId id="267" r:id="rId20"/>
    <p:sldId id="271" r:id="rId21"/>
    <p:sldId id="273" r:id="rId22"/>
    <p:sldId id="274" r:id="rId23"/>
    <p:sldId id="275" r:id="rId24"/>
    <p:sldId id="279" r:id="rId25"/>
    <p:sldId id="280" r:id="rId26"/>
    <p:sldId id="277" r:id="rId27"/>
    <p:sldId id="278" r:id="rId28"/>
    <p:sldId id="272" r:id="rId29"/>
    <p:sldId id="282" r:id="rId30"/>
    <p:sldId id="288" r:id="rId31"/>
    <p:sldId id="301" r:id="rId32"/>
    <p:sldId id="284" r:id="rId33"/>
    <p:sldId id="331" r:id="rId34"/>
    <p:sldId id="287" r:id="rId35"/>
    <p:sldId id="338" r:id="rId36"/>
    <p:sldId id="289" r:id="rId37"/>
    <p:sldId id="291" r:id="rId38"/>
    <p:sldId id="294" r:id="rId39"/>
    <p:sldId id="327" r:id="rId40"/>
    <p:sldId id="293" r:id="rId41"/>
    <p:sldId id="295" r:id="rId42"/>
    <p:sldId id="290" r:id="rId43"/>
    <p:sldId id="298" r:id="rId44"/>
    <p:sldId id="306" r:id="rId45"/>
    <p:sldId id="310" r:id="rId46"/>
    <p:sldId id="307" r:id="rId47"/>
    <p:sldId id="312" r:id="rId48"/>
    <p:sldId id="329" r:id="rId49"/>
    <p:sldId id="328" r:id="rId50"/>
    <p:sldId id="303" r:id="rId51"/>
    <p:sldId id="304" r:id="rId52"/>
    <p:sldId id="308" r:id="rId53"/>
    <p:sldId id="309" r:id="rId54"/>
    <p:sldId id="341" r:id="rId55"/>
    <p:sldId id="342" r:id="rId56"/>
    <p:sldId id="318" r:id="rId57"/>
    <p:sldId id="319" r:id="rId58"/>
    <p:sldId id="320" r:id="rId59"/>
    <p:sldId id="321" r:id="rId60"/>
    <p:sldId id="322" r:id="rId61"/>
    <p:sldId id="323" r:id="rId62"/>
    <p:sldId id="325" r:id="rId63"/>
    <p:sldId id="343" r:id="rId64"/>
    <p:sldId id="344" r:id="rId6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BBABF610-16D7-EC42-8024-84F54DEF5A5B}">
          <p14:sldIdLst>
            <p14:sldId id="256"/>
            <p14:sldId id="262"/>
            <p14:sldId id="332"/>
            <p14:sldId id="333"/>
            <p14:sldId id="335"/>
            <p14:sldId id="337"/>
            <p14:sldId id="339"/>
            <p14:sldId id="340"/>
            <p14:sldId id="257"/>
            <p14:sldId id="263"/>
            <p14:sldId id="260"/>
            <p14:sldId id="264"/>
            <p14:sldId id="261"/>
            <p14:sldId id="268"/>
            <p14:sldId id="266"/>
            <p14:sldId id="269"/>
            <p14:sldId id="326"/>
            <p14:sldId id="270"/>
            <p14:sldId id="267"/>
            <p14:sldId id="271"/>
            <p14:sldId id="273"/>
            <p14:sldId id="274"/>
            <p14:sldId id="275"/>
            <p14:sldId id="279"/>
            <p14:sldId id="280"/>
            <p14:sldId id="277"/>
            <p14:sldId id="278"/>
            <p14:sldId id="272"/>
            <p14:sldId id="282"/>
            <p14:sldId id="288"/>
            <p14:sldId id="301"/>
            <p14:sldId id="284"/>
            <p14:sldId id="331"/>
            <p14:sldId id="287"/>
            <p14:sldId id="338"/>
            <p14:sldId id="289"/>
            <p14:sldId id="291"/>
            <p14:sldId id="294"/>
            <p14:sldId id="327"/>
            <p14:sldId id="293"/>
            <p14:sldId id="295"/>
            <p14:sldId id="290"/>
            <p14:sldId id="298"/>
            <p14:sldId id="306"/>
            <p14:sldId id="310"/>
            <p14:sldId id="307"/>
            <p14:sldId id="312"/>
            <p14:sldId id="329"/>
            <p14:sldId id="328"/>
            <p14:sldId id="303"/>
            <p14:sldId id="304"/>
            <p14:sldId id="308"/>
            <p14:sldId id="309"/>
            <p14:sldId id="341"/>
            <p14:sldId id="342"/>
            <p14:sldId id="318"/>
            <p14:sldId id="319"/>
            <p14:sldId id="320"/>
            <p14:sldId id="321"/>
            <p14:sldId id="322"/>
            <p14:sldId id="323"/>
            <p14:sldId id="325"/>
            <p14:sldId id="343"/>
            <p14:sldId id="344"/>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2BE8B"/>
    <a:srgbClr val="7E6A5B"/>
    <a:srgbClr val="B34946"/>
    <a:srgbClr val="940000"/>
    <a:srgbClr val="6816D2"/>
    <a:srgbClr val="FFD9EF"/>
    <a:srgbClr val="FC74FF"/>
    <a:srgbClr val="DABAFF"/>
    <a:srgbClr val="A04000"/>
    <a:srgbClr val="7B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586" autoAdjust="0"/>
  </p:normalViewPr>
  <p:slideViewPr>
    <p:cSldViewPr snapToGrid="0" snapToObjects="1">
      <p:cViewPr>
        <p:scale>
          <a:sx n="94" d="100"/>
          <a:sy n="94" d="100"/>
        </p:scale>
        <p:origin x="-1104" y="-192"/>
      </p:cViewPr>
      <p:guideLst>
        <p:guide orient="horz" pos="2160"/>
        <p:guide pos="2880"/>
      </p:guideLst>
    </p:cSldViewPr>
  </p:slideViewPr>
  <p:notesTextViewPr>
    <p:cViewPr>
      <p:scale>
        <a:sx n="100" d="100"/>
        <a:sy n="100" d="100"/>
      </p:scale>
      <p:origin x="0" y="0"/>
    </p:cViewPr>
  </p:notesTextViewPr>
  <p:sorterViewPr>
    <p:cViewPr>
      <p:scale>
        <a:sx n="63" d="100"/>
        <a:sy n="63" d="100"/>
      </p:scale>
      <p:origin x="0" y="295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handoutMaster" Target="handoutMasters/handoutMaster1.xml"/><Relationship Id="rId68" Type="http://schemas.openxmlformats.org/officeDocument/2006/relationships/printerSettings" Target="printerSettings/printerSettings1.bin"/><Relationship Id="rId69" Type="http://schemas.openxmlformats.org/officeDocument/2006/relationships/presProps" Target="pres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viewProps" Target="viewProps.xml"/><Relationship Id="rId71" Type="http://schemas.openxmlformats.org/officeDocument/2006/relationships/theme" Target="theme/theme1.xml"/><Relationship Id="rId72"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38A6ABC-E8E5-3C48-AB25-934431575ECD}" type="datetimeFigureOut">
              <a:rPr lang="en-US" smtClean="0"/>
              <a:t>5/21/18</a:t>
            </a:fld>
            <a:endParaRPr lang="fr-F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E4C3A1-35CD-3947-A198-83760B501A0F}" type="slidenum">
              <a:rPr lang="fr-FR" smtClean="0"/>
              <a:t>‹#›</a:t>
            </a:fld>
            <a:endParaRPr lang="fr-FR"/>
          </a:p>
        </p:txBody>
      </p:sp>
    </p:spTree>
    <p:extLst>
      <p:ext uri="{BB962C8B-B14F-4D97-AF65-F5344CB8AC3E}">
        <p14:creationId xmlns:p14="http://schemas.microsoft.com/office/powerpoint/2010/main" val="193682994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D10FB02-28A3-084A-AF86-9F3695405CF8}" type="datetimeFigureOut">
              <a:rPr lang="en-US" smtClean="0"/>
              <a:t>5/21/18</a:t>
            </a:fld>
            <a:endParaRPr lang="fr-F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1EEE32-6ADB-BC4A-AECB-A22083F0C812}" type="slidenum">
              <a:rPr lang="fr-FR" smtClean="0"/>
              <a:t>‹#›</a:t>
            </a:fld>
            <a:endParaRPr lang="fr-FR"/>
          </a:p>
        </p:txBody>
      </p:sp>
    </p:spTree>
    <p:extLst>
      <p:ext uri="{BB962C8B-B14F-4D97-AF65-F5344CB8AC3E}">
        <p14:creationId xmlns:p14="http://schemas.microsoft.com/office/powerpoint/2010/main" val="277878822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0BE310E-8A7D-D241-966D-475927E1413E}" type="slidenum">
              <a:rPr lang="fr-FR" smtClean="0"/>
              <a:t>4</a:t>
            </a:fld>
            <a:endParaRPr lang="fr-FR"/>
          </a:p>
        </p:txBody>
      </p:sp>
    </p:spTree>
    <p:extLst>
      <p:ext uri="{BB962C8B-B14F-4D97-AF65-F5344CB8AC3E}">
        <p14:creationId xmlns:p14="http://schemas.microsoft.com/office/powerpoint/2010/main" val="3761203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687388" y="4343400"/>
            <a:ext cx="5483225" cy="4114800"/>
          </a:xfrm>
          <a:noFill/>
          <a:ln/>
        </p:spPr>
        <p:txBody>
          <a:bodyPr/>
          <a:lstStyle/>
          <a:p>
            <a:pPr eaLnBrk="1" hangingPunct="1">
              <a:spcBef>
                <a:spcPct val="0"/>
              </a:spcBef>
            </a:pPr>
            <a:endParaRPr lang="it-IT" smtClean="0"/>
          </a:p>
        </p:txBody>
      </p:sp>
    </p:spTree>
    <p:extLst>
      <p:ext uri="{BB962C8B-B14F-4D97-AF65-F5344CB8AC3E}">
        <p14:creationId xmlns:p14="http://schemas.microsoft.com/office/powerpoint/2010/main" val="1825422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687388" y="4343400"/>
            <a:ext cx="5483225" cy="4114800"/>
          </a:xfrm>
          <a:noFill/>
          <a:ln/>
        </p:spPr>
        <p:txBody>
          <a:bodyPr/>
          <a:lstStyle/>
          <a:p>
            <a:pPr eaLnBrk="1" hangingPunct="1">
              <a:spcBef>
                <a:spcPct val="0"/>
              </a:spcBef>
            </a:pPr>
            <a:endParaRPr lang="it-IT" smtClean="0"/>
          </a:p>
        </p:txBody>
      </p:sp>
    </p:spTree>
    <p:extLst>
      <p:ext uri="{BB962C8B-B14F-4D97-AF65-F5344CB8AC3E}">
        <p14:creationId xmlns:p14="http://schemas.microsoft.com/office/powerpoint/2010/main" val="182542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687388" y="4343400"/>
            <a:ext cx="5483225" cy="4114800"/>
          </a:xfrm>
          <a:noFill/>
          <a:ln/>
        </p:spPr>
        <p:txBody>
          <a:bodyPr/>
          <a:lstStyle/>
          <a:p>
            <a:pPr eaLnBrk="1" hangingPunct="1">
              <a:spcBef>
                <a:spcPct val="0"/>
              </a:spcBef>
            </a:pPr>
            <a:endParaRPr lang="it-IT" smtClean="0"/>
          </a:p>
        </p:txBody>
      </p:sp>
    </p:spTree>
    <p:extLst>
      <p:ext uri="{BB962C8B-B14F-4D97-AF65-F5344CB8AC3E}">
        <p14:creationId xmlns:p14="http://schemas.microsoft.com/office/powerpoint/2010/main" val="182542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xfrm>
            <a:off x="687388" y="4343400"/>
            <a:ext cx="5483225" cy="4114800"/>
          </a:xfrm>
          <a:noFill/>
          <a:ln/>
        </p:spPr>
        <p:txBody>
          <a:bodyPr/>
          <a:lstStyle/>
          <a:p>
            <a:pPr eaLnBrk="1" hangingPunct="1">
              <a:spcBef>
                <a:spcPct val="0"/>
              </a:spcBef>
            </a:pPr>
            <a:endParaRPr lang="it-IT" smtClean="0"/>
          </a:p>
        </p:txBody>
      </p:sp>
    </p:spTree>
    <p:extLst>
      <p:ext uri="{BB962C8B-B14F-4D97-AF65-F5344CB8AC3E}">
        <p14:creationId xmlns:p14="http://schemas.microsoft.com/office/powerpoint/2010/main" val="1825422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44</a:t>
            </a:fld>
            <a:endParaRPr lang="en-US" smtClean="0">
              <a:solidFill>
                <a:srgbClr val="000000"/>
              </a:solidFill>
            </a:endParaRPr>
          </a:p>
        </p:txBody>
      </p:sp>
    </p:spTree>
    <p:extLst>
      <p:ext uri="{BB962C8B-B14F-4D97-AF65-F5344CB8AC3E}">
        <p14:creationId xmlns:p14="http://schemas.microsoft.com/office/powerpoint/2010/main" val="1306886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a:ln/>
        </p:spPr>
        <p:txBody>
          <a:bodyPr/>
          <a:lstStyle/>
          <a:p>
            <a:r>
              <a:rPr lang="it-IT" dirty="0" smtClean="0"/>
              <a:t>Qui i dati ottenuti ad Altamura vengono confrontati con quelli di Catania (sempre telescopio EEE, ma sito presso il dipartimento di fisica) </a:t>
            </a:r>
          </a:p>
          <a:p>
            <a:r>
              <a:rPr lang="it-IT" dirty="0" smtClean="0"/>
              <a:t>e quelli di OULU dove c’è un Neutro Monitor.</a:t>
            </a:r>
          </a:p>
        </p:txBody>
      </p:sp>
      <p:sp>
        <p:nvSpPr>
          <p:cNvPr id="49156" name="Segnaposto numero diapositiva 3"/>
          <p:cNvSpPr>
            <a:spLocks noGrp="1"/>
          </p:cNvSpPr>
          <p:nvPr>
            <p:ph type="sldNum" sz="quarter" idx="5"/>
          </p:nvPr>
        </p:nvSpPr>
        <p:spPr>
          <a:noFill/>
        </p:spPr>
        <p:txBody>
          <a:bodyPr/>
          <a:lstStyle/>
          <a:p>
            <a:fld id="{F756AA6A-1136-4EBA-9FC0-C481B9DDC485}" type="slidenum">
              <a:rPr lang="en-US" smtClean="0">
                <a:solidFill>
                  <a:srgbClr val="000000"/>
                </a:solidFill>
              </a:rPr>
              <a:pPr/>
              <a:t>46</a:t>
            </a:fld>
            <a:endParaRPr lang="en-US" smtClean="0">
              <a:solidFill>
                <a:srgbClr val="000000"/>
              </a:solidFill>
            </a:endParaRPr>
          </a:p>
        </p:txBody>
      </p:sp>
    </p:spTree>
    <p:extLst>
      <p:ext uri="{BB962C8B-B14F-4D97-AF65-F5344CB8AC3E}">
        <p14:creationId xmlns:p14="http://schemas.microsoft.com/office/powerpoint/2010/main" val="3338431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a:ln/>
        </p:spPr>
        <p:txBody>
          <a:bodyPr/>
          <a:lstStyle/>
          <a:p>
            <a:r>
              <a:rPr lang="it-IT" smtClean="0"/>
              <a:t>Qui i dati ottenuti ad Altamura vengono confrontati con quelli di Catania (sempre telescopio EEE, ma sito presso il dipartimento di fisica) </a:t>
            </a:r>
          </a:p>
          <a:p>
            <a:r>
              <a:rPr lang="it-IT" smtClean="0"/>
              <a:t>e quelli di OULU dove c’è un Neutro Monitor.</a:t>
            </a:r>
          </a:p>
        </p:txBody>
      </p:sp>
      <p:sp>
        <p:nvSpPr>
          <p:cNvPr id="49156" name="Segnaposto numero diapositiva 3"/>
          <p:cNvSpPr>
            <a:spLocks noGrp="1"/>
          </p:cNvSpPr>
          <p:nvPr>
            <p:ph type="sldNum" sz="quarter" idx="5"/>
          </p:nvPr>
        </p:nvSpPr>
        <p:spPr>
          <a:noFill/>
        </p:spPr>
        <p:txBody>
          <a:bodyPr/>
          <a:lstStyle/>
          <a:p>
            <a:fld id="{F756AA6A-1136-4EBA-9FC0-C481B9DDC485}" type="slidenum">
              <a:rPr lang="en-US" smtClean="0">
                <a:solidFill>
                  <a:srgbClr val="000000"/>
                </a:solidFill>
              </a:rPr>
              <a:pPr/>
              <a:t>48</a:t>
            </a:fld>
            <a:endParaRPr lang="en-US" smtClean="0">
              <a:solidFill>
                <a:srgbClr val="000000"/>
              </a:solidFill>
            </a:endParaRPr>
          </a:p>
        </p:txBody>
      </p:sp>
    </p:spTree>
    <p:extLst>
      <p:ext uri="{BB962C8B-B14F-4D97-AF65-F5344CB8AC3E}">
        <p14:creationId xmlns:p14="http://schemas.microsoft.com/office/powerpoint/2010/main" val="3338431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a:ln/>
        </p:spPr>
        <p:txBody>
          <a:bodyPr/>
          <a:lstStyle/>
          <a:p>
            <a:r>
              <a:rPr lang="it-IT" smtClean="0"/>
              <a:t>Qui i dati ottenuti ad Altamura vengono confrontati con quelli di Catania (sempre telescopio EEE, ma sito presso il dipartimento di fisica) </a:t>
            </a:r>
          </a:p>
          <a:p>
            <a:r>
              <a:rPr lang="it-IT" smtClean="0"/>
              <a:t>e quelli di OULU dove c’è un Neutro Monitor.</a:t>
            </a:r>
          </a:p>
        </p:txBody>
      </p:sp>
      <p:sp>
        <p:nvSpPr>
          <p:cNvPr id="49156" name="Segnaposto numero diapositiva 3"/>
          <p:cNvSpPr>
            <a:spLocks noGrp="1"/>
          </p:cNvSpPr>
          <p:nvPr>
            <p:ph type="sldNum" sz="quarter" idx="5"/>
          </p:nvPr>
        </p:nvSpPr>
        <p:spPr>
          <a:noFill/>
        </p:spPr>
        <p:txBody>
          <a:bodyPr/>
          <a:lstStyle/>
          <a:p>
            <a:fld id="{F756AA6A-1136-4EBA-9FC0-C481B9DDC485}" type="slidenum">
              <a:rPr lang="en-US" smtClean="0">
                <a:solidFill>
                  <a:srgbClr val="000000"/>
                </a:solidFill>
              </a:rPr>
              <a:pPr/>
              <a:t>49</a:t>
            </a:fld>
            <a:endParaRPr lang="en-US" smtClean="0">
              <a:solidFill>
                <a:srgbClr val="000000"/>
              </a:solidFill>
            </a:endParaRPr>
          </a:p>
        </p:txBody>
      </p:sp>
    </p:spTree>
    <p:extLst>
      <p:ext uri="{BB962C8B-B14F-4D97-AF65-F5344CB8AC3E}">
        <p14:creationId xmlns:p14="http://schemas.microsoft.com/office/powerpoint/2010/main" val="3338431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52</a:t>
            </a:fld>
            <a:endParaRPr lang="en-US" smtClean="0">
              <a:solidFill>
                <a:srgbClr val="000000"/>
              </a:solidFill>
            </a:endParaRPr>
          </a:p>
        </p:txBody>
      </p:sp>
    </p:spTree>
    <p:extLst>
      <p:ext uri="{BB962C8B-B14F-4D97-AF65-F5344CB8AC3E}">
        <p14:creationId xmlns:p14="http://schemas.microsoft.com/office/powerpoint/2010/main" val="229202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53</a:t>
            </a:fld>
            <a:endParaRPr lang="en-US" smtClean="0">
              <a:solidFill>
                <a:srgbClr val="000000"/>
              </a:solidFill>
            </a:endParaRPr>
          </a:p>
        </p:txBody>
      </p:sp>
    </p:spTree>
    <p:extLst>
      <p:ext uri="{BB962C8B-B14F-4D97-AF65-F5344CB8AC3E}">
        <p14:creationId xmlns:p14="http://schemas.microsoft.com/office/powerpoint/2010/main" val="22920233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14</a:t>
            </a:fld>
            <a:endParaRPr lang="en-US" smtClean="0">
              <a:solidFill>
                <a:srgbClr val="000000"/>
              </a:solidFill>
            </a:endParaRPr>
          </a:p>
        </p:txBody>
      </p:sp>
    </p:spTree>
    <p:extLst>
      <p:ext uri="{BB962C8B-B14F-4D97-AF65-F5344CB8AC3E}">
        <p14:creationId xmlns:p14="http://schemas.microsoft.com/office/powerpoint/2010/main" val="4017665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60BE310E-8A7D-D241-966D-475927E1413E}" type="slidenum">
              <a:rPr lang="fr-FR" smtClean="0"/>
              <a:t>61</a:t>
            </a:fld>
            <a:endParaRPr lang="fr-FR"/>
          </a:p>
        </p:txBody>
      </p:sp>
    </p:spTree>
    <p:extLst>
      <p:ext uri="{BB962C8B-B14F-4D97-AF65-F5344CB8AC3E}">
        <p14:creationId xmlns:p14="http://schemas.microsoft.com/office/powerpoint/2010/main" val="27712152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7C2A5AB-2504-8E4C-BF45-739641706537}" type="slidenum">
              <a:rPr lang="en-GB" smtClean="0"/>
              <a:t>64</a:t>
            </a:fld>
            <a:endParaRPr lang="en-GB"/>
          </a:p>
        </p:txBody>
      </p:sp>
    </p:spTree>
    <p:extLst>
      <p:ext uri="{BB962C8B-B14F-4D97-AF65-F5344CB8AC3E}">
        <p14:creationId xmlns:p14="http://schemas.microsoft.com/office/powerpoint/2010/main" val="20778528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83C8469F-240E-451F-B718-D4C9743FD98E}" type="slidenum">
              <a:rPr lang="en-US" smtClean="0">
                <a:solidFill>
                  <a:srgbClr val="000000"/>
                </a:solidFill>
              </a:rPr>
              <a:pPr/>
              <a:t>16</a:t>
            </a:fld>
            <a:endParaRPr lang="en-US" smtClean="0">
              <a:solidFill>
                <a:srgbClr val="000000"/>
              </a:solidFill>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spcBef>
                <a:spcPct val="0"/>
              </a:spcBef>
            </a:pPr>
            <a:endParaRPr lang="it-IT" smtClean="0"/>
          </a:p>
        </p:txBody>
      </p:sp>
    </p:spTree>
    <p:extLst>
      <p:ext uri="{BB962C8B-B14F-4D97-AF65-F5344CB8AC3E}">
        <p14:creationId xmlns:p14="http://schemas.microsoft.com/office/powerpoint/2010/main" val="4121645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18</a:t>
            </a:fld>
            <a:endParaRPr lang="en-US" smtClean="0">
              <a:solidFill>
                <a:srgbClr val="000000"/>
              </a:solidFill>
            </a:endParaRPr>
          </a:p>
        </p:txBody>
      </p:sp>
    </p:spTree>
    <p:extLst>
      <p:ext uri="{BB962C8B-B14F-4D97-AF65-F5344CB8AC3E}">
        <p14:creationId xmlns:p14="http://schemas.microsoft.com/office/powerpoint/2010/main" val="8123149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err="1" smtClean="0"/>
              <a:t>roman</a:t>
            </a:r>
            <a:r>
              <a:rPr lang="it-IT" dirty="0" smtClean="0"/>
              <a:t> facendo fori sul pannello a nido d'ape</a:t>
            </a:r>
          </a:p>
          <a:p>
            <a:r>
              <a:rPr lang="it-IT" dirty="0" smtClean="0"/>
              <a:t>gli studenti non sono autorizzati ad utilizzare il trapano a causa di problemi di sicurezza</a:t>
            </a:r>
            <a:endParaRPr lang="fr-FR" dirty="0"/>
          </a:p>
        </p:txBody>
      </p:sp>
      <p:sp>
        <p:nvSpPr>
          <p:cNvPr id="4" name="Slide Number Placeholder 3"/>
          <p:cNvSpPr>
            <a:spLocks noGrp="1"/>
          </p:cNvSpPr>
          <p:nvPr>
            <p:ph type="sldNum" sz="quarter" idx="10"/>
          </p:nvPr>
        </p:nvSpPr>
        <p:spPr/>
        <p:txBody>
          <a:bodyPr/>
          <a:lstStyle/>
          <a:p>
            <a:fld id="{A7C2A5AB-2504-8E4C-BF45-739641706537}" type="slidenum">
              <a:rPr lang="en-GB" smtClean="0"/>
              <a:t>21</a:t>
            </a:fld>
            <a:endParaRPr lang="en-GB"/>
          </a:p>
        </p:txBody>
      </p:sp>
    </p:spTree>
    <p:extLst>
      <p:ext uri="{BB962C8B-B14F-4D97-AF65-F5344CB8AC3E}">
        <p14:creationId xmlns:p14="http://schemas.microsoft.com/office/powerpoint/2010/main" val="3310477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Slide Number Placeholder 3"/>
          <p:cNvSpPr>
            <a:spLocks noGrp="1"/>
          </p:cNvSpPr>
          <p:nvPr>
            <p:ph type="sldNum" sz="quarter" idx="10"/>
          </p:nvPr>
        </p:nvSpPr>
        <p:spPr/>
        <p:txBody>
          <a:bodyPr/>
          <a:lstStyle/>
          <a:p>
            <a:fld id="{A7C2A5AB-2504-8E4C-BF45-739641706537}" type="slidenum">
              <a:rPr lang="en-GB" smtClean="0"/>
              <a:t>25</a:t>
            </a:fld>
            <a:endParaRPr lang="en-GB"/>
          </a:p>
        </p:txBody>
      </p:sp>
    </p:spTree>
    <p:extLst>
      <p:ext uri="{BB962C8B-B14F-4D97-AF65-F5344CB8AC3E}">
        <p14:creationId xmlns:p14="http://schemas.microsoft.com/office/powerpoint/2010/main" val="3443651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200" kern="1200" dirty="0" smtClean="0">
                <a:solidFill>
                  <a:schemeClr val="tx1"/>
                </a:solidFill>
                <a:latin typeface="+mn-lt"/>
                <a:ea typeface="+mn-ea"/>
                <a:cs typeface="+mn-cs"/>
              </a:rPr>
              <a:t> le 3 camere collegate al flusso di gas, al fine di cercare possibili perdite di gas</a:t>
            </a:r>
            <a:endParaRPr lang="fr-FR" dirty="0"/>
          </a:p>
        </p:txBody>
      </p:sp>
      <p:sp>
        <p:nvSpPr>
          <p:cNvPr id="4" name="Slide Number Placeholder 3"/>
          <p:cNvSpPr>
            <a:spLocks noGrp="1"/>
          </p:cNvSpPr>
          <p:nvPr>
            <p:ph type="sldNum" sz="quarter" idx="10"/>
          </p:nvPr>
        </p:nvSpPr>
        <p:spPr/>
        <p:txBody>
          <a:bodyPr/>
          <a:lstStyle/>
          <a:p>
            <a:fld id="{A7C2A5AB-2504-8E4C-BF45-739641706537}" type="slidenum">
              <a:rPr lang="en-GB" smtClean="0"/>
              <a:t>27</a:t>
            </a:fld>
            <a:endParaRPr lang="en-GB"/>
          </a:p>
        </p:txBody>
      </p:sp>
    </p:spTree>
    <p:extLst>
      <p:ext uri="{BB962C8B-B14F-4D97-AF65-F5344CB8AC3E}">
        <p14:creationId xmlns:p14="http://schemas.microsoft.com/office/powerpoint/2010/main" val="1443032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29</a:t>
            </a:fld>
            <a:endParaRPr lang="en-US" smtClean="0">
              <a:solidFill>
                <a:srgbClr val="000000"/>
              </a:solidFill>
            </a:endParaRPr>
          </a:p>
        </p:txBody>
      </p:sp>
    </p:spTree>
    <p:extLst>
      <p:ext uri="{BB962C8B-B14F-4D97-AF65-F5344CB8AC3E}">
        <p14:creationId xmlns:p14="http://schemas.microsoft.com/office/powerpoint/2010/main" val="10836478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a:ln/>
        </p:spPr>
      </p:sp>
      <p:sp>
        <p:nvSpPr>
          <p:cNvPr id="48131" name="Segnaposto note 2"/>
          <p:cNvSpPr>
            <a:spLocks noGrp="1"/>
          </p:cNvSpPr>
          <p:nvPr>
            <p:ph type="body" idx="1"/>
          </p:nvPr>
        </p:nvSpPr>
        <p:spPr>
          <a:noFill/>
          <a:ln/>
        </p:spPr>
        <p:txBody>
          <a:bodyPr/>
          <a:lstStyle/>
          <a:p>
            <a:endParaRPr lang="it-IT" smtClean="0"/>
          </a:p>
        </p:txBody>
      </p:sp>
      <p:sp>
        <p:nvSpPr>
          <p:cNvPr id="48132" name="Segnaposto numero diapositiva 3"/>
          <p:cNvSpPr>
            <a:spLocks noGrp="1"/>
          </p:cNvSpPr>
          <p:nvPr>
            <p:ph type="sldNum" sz="quarter" idx="5"/>
          </p:nvPr>
        </p:nvSpPr>
        <p:spPr>
          <a:noFill/>
        </p:spPr>
        <p:txBody>
          <a:bodyPr/>
          <a:lstStyle/>
          <a:p>
            <a:fld id="{8B53EE1C-B166-42CB-AA73-51FF697D7C52}" type="slidenum">
              <a:rPr lang="en-US" smtClean="0">
                <a:solidFill>
                  <a:srgbClr val="000000"/>
                </a:solidFill>
              </a:rPr>
              <a:pPr/>
              <a:t>33</a:t>
            </a:fld>
            <a:endParaRPr lang="en-US" smtClean="0">
              <a:solidFill>
                <a:srgbClr val="000000"/>
              </a:solidFill>
            </a:endParaRPr>
          </a:p>
        </p:txBody>
      </p:sp>
    </p:spTree>
    <p:extLst>
      <p:ext uri="{BB962C8B-B14F-4D97-AF65-F5344CB8AC3E}">
        <p14:creationId xmlns:p14="http://schemas.microsoft.com/office/powerpoint/2010/main" val="3181678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fr-FR"/>
          </a:p>
        </p:txBody>
      </p:sp>
      <p:sp>
        <p:nvSpPr>
          <p:cNvPr id="4" name="Date Placeholder 3"/>
          <p:cNvSpPr>
            <a:spLocks noGrp="1"/>
          </p:cNvSpPr>
          <p:nvPr>
            <p:ph type="dt" sz="half" idx="10"/>
          </p:nvPr>
        </p:nvSpPr>
        <p:spPr/>
        <p:txBody>
          <a:bodyPr/>
          <a:lstStyle/>
          <a:p>
            <a:fld id="{B70228D5-D01F-2845-AA10-73CDCCA352D4}" type="datetime1">
              <a:rPr lang="en-US" smtClean="0"/>
              <a:t>5/21/18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2139530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44E18324-9054-2143-8E23-4D01F43D35BE}" type="datetime1">
              <a:rPr lang="en-US" smtClean="0"/>
              <a:t>5/21/18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812953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FF9EC851-6910-A145-8C22-EF1AC856EC11}" type="datetime1">
              <a:rPr lang="en-US" smtClean="0"/>
              <a:t>5/21/18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3537311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10"/>
          </p:nvPr>
        </p:nvSpPr>
        <p:spPr/>
        <p:txBody>
          <a:bodyPr/>
          <a:lstStyle/>
          <a:p>
            <a:fld id="{65EEBB07-0EC9-E342-A5EC-533434BCB44F}" type="datetime1">
              <a:rPr lang="en-US" smtClean="0"/>
              <a:t>5/21/18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242693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E967E6BD-6FB0-FA4D-B26D-3A99685995D7}" type="datetime1">
              <a:rPr lang="en-US" smtClean="0"/>
              <a:t>5/21/18</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3089232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Date Placeholder 4"/>
          <p:cNvSpPr>
            <a:spLocks noGrp="1"/>
          </p:cNvSpPr>
          <p:nvPr>
            <p:ph type="dt" sz="half" idx="10"/>
          </p:nvPr>
        </p:nvSpPr>
        <p:spPr/>
        <p:txBody>
          <a:bodyPr/>
          <a:lstStyle/>
          <a:p>
            <a:fld id="{A7A22D9F-DC20-DE49-B0ED-D104C11D3F17}" type="datetime1">
              <a:rPr lang="en-US" smtClean="0"/>
              <a:t>5/21/18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6662539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7" name="Date Placeholder 6"/>
          <p:cNvSpPr>
            <a:spLocks noGrp="1"/>
          </p:cNvSpPr>
          <p:nvPr>
            <p:ph type="dt" sz="half" idx="10"/>
          </p:nvPr>
        </p:nvSpPr>
        <p:spPr/>
        <p:txBody>
          <a:bodyPr/>
          <a:lstStyle/>
          <a:p>
            <a:fld id="{071F2BD8-D4F9-5643-BA4B-E0238BB8DA3A}" type="datetime1">
              <a:rPr lang="en-US" smtClean="0"/>
              <a:t>5/21/18</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309634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fr-FR"/>
          </a:p>
        </p:txBody>
      </p:sp>
      <p:sp>
        <p:nvSpPr>
          <p:cNvPr id="3" name="Date Placeholder 2"/>
          <p:cNvSpPr>
            <a:spLocks noGrp="1"/>
          </p:cNvSpPr>
          <p:nvPr>
            <p:ph type="dt" sz="half" idx="10"/>
          </p:nvPr>
        </p:nvSpPr>
        <p:spPr/>
        <p:txBody>
          <a:bodyPr/>
          <a:lstStyle/>
          <a:p>
            <a:fld id="{6B3C54E4-7B22-FB4A-B972-5AA6DD6C3F64}" type="datetime1">
              <a:rPr lang="en-US" smtClean="0"/>
              <a:t>5/21/18</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969273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07D45C-6031-E643-9EE2-065C4513E960}" type="datetime1">
              <a:rPr lang="en-US" smtClean="0"/>
              <a:t>5/21/18</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811659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DDEB6FAF-7EEB-2644-90DD-4A4CDD271037}" type="datetime1">
              <a:rPr lang="en-US" smtClean="0"/>
              <a:t>5/21/18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981614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98F9754E-237C-B34B-B06A-D10563448B01}" type="datetime1">
              <a:rPr lang="en-US" smtClean="0"/>
              <a:t>5/21/18</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a:t>
            </a:fld>
            <a:endParaRPr lang="fr-FR"/>
          </a:p>
        </p:txBody>
      </p:sp>
    </p:spTree>
    <p:extLst>
      <p:ext uri="{BB962C8B-B14F-4D97-AF65-F5344CB8AC3E}">
        <p14:creationId xmlns:p14="http://schemas.microsoft.com/office/powerpoint/2010/main" val="95166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fr-F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95D700-5BBB-2748-AE44-A3C02F5A236D}" type="datetime1">
              <a:rPr lang="en-US" smtClean="0"/>
              <a:t>5/21/18</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868A55-279E-424A-BDF4-F00C3C365E8F}" type="slidenum">
              <a:rPr lang="fr-FR" smtClean="0"/>
              <a:t>‹#›</a:t>
            </a:fld>
            <a:endParaRPr lang="fr-FR"/>
          </a:p>
        </p:txBody>
      </p:sp>
    </p:spTree>
    <p:extLst>
      <p:ext uri="{BB962C8B-B14F-4D97-AF65-F5344CB8AC3E}">
        <p14:creationId xmlns:p14="http://schemas.microsoft.com/office/powerpoint/2010/main" val="173831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 Id="rId3"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 Id="rId3"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jpe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4" Type="http://schemas.openxmlformats.org/officeDocument/2006/relationships/image" Target="../media/image42.jpg"/><Relationship Id="rId1" Type="http://schemas.openxmlformats.org/officeDocument/2006/relationships/slideLayout" Target="../slideLayouts/slideLayout2.xml"/><Relationship Id="rId2" Type="http://schemas.openxmlformats.org/officeDocument/2006/relationships/image" Target="../media/image40.jpg"/></Relationships>
</file>

<file path=ppt/slides/_rels/slide23.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png"/><Relationship Id="rId5" Type="http://schemas.openxmlformats.org/officeDocument/2006/relationships/image" Target="../media/image46.jpg"/><Relationship Id="rId1" Type="http://schemas.openxmlformats.org/officeDocument/2006/relationships/slideLayout" Target="../slideLayouts/slideLayout2.xml"/><Relationship Id="rId2"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4" Type="http://schemas.openxmlformats.org/officeDocument/2006/relationships/image" Target="../media/image49.jpg"/><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4" Type="http://schemas.openxmlformats.org/officeDocument/2006/relationships/image" Target="../media/image51.jpg"/><Relationship Id="rId5" Type="http://schemas.openxmlformats.org/officeDocument/2006/relationships/image" Target="../media/image52.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6.xml.rels><?xml version="1.0" encoding="UTF-8" standalone="yes"?>
<Relationships xmlns="http://schemas.openxmlformats.org/package/2006/relationships"><Relationship Id="rId3" Type="http://schemas.openxmlformats.org/officeDocument/2006/relationships/image" Target="../media/image54.jpg"/><Relationship Id="rId4" Type="http://schemas.openxmlformats.org/officeDocument/2006/relationships/image" Target="../media/image55.jpg"/><Relationship Id="rId1" Type="http://schemas.openxmlformats.org/officeDocument/2006/relationships/slideLayout" Target="../slideLayouts/slideLayout2.xml"/><Relationship Id="rId2" Type="http://schemas.openxmlformats.org/officeDocument/2006/relationships/image" Target="../media/image5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56.jpg"/></Relationships>
</file>

<file path=ppt/slides/_rels/slide28.xml.rels><?xml version="1.0" encoding="UTF-8" standalone="yes"?>
<Relationships xmlns="http://schemas.openxmlformats.org/package/2006/relationships"><Relationship Id="rId3" Type="http://schemas.openxmlformats.org/officeDocument/2006/relationships/image" Target="../media/image58.jpg"/><Relationship Id="rId4" Type="http://schemas.openxmlformats.org/officeDocument/2006/relationships/image" Target="../media/image59.jpg"/><Relationship Id="rId1" Type="http://schemas.openxmlformats.org/officeDocument/2006/relationships/slideLayout" Target="../slideLayouts/slideLayout2.xml"/><Relationship Id="rId2" Type="http://schemas.openxmlformats.org/officeDocument/2006/relationships/image" Target="../media/image57.jp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 Id="rId9" Type="http://schemas.openxmlformats.org/officeDocument/2006/relationships/image" Target="../media/image66.png"/><Relationship Id="rId10" Type="http://schemas.openxmlformats.org/officeDocument/2006/relationships/image" Target="../media/image67.png"/><Relationship Id="rId11" Type="http://schemas.openxmlformats.org/officeDocument/2006/relationships/image" Target="../media/image68.jpe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png"/><Relationship Id="rId3"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7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3.tiff"/><Relationship Id="rId3" Type="http://schemas.openxmlformats.org/officeDocument/2006/relationships/image" Target="../media/image74.tif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emf"/></Relationships>
</file>

<file path=ppt/slides/_rels/slide38.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9.jpg"/></Relationships>
</file>

<file path=ppt/slides/_rels/slide4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41.xml.rels><?xml version="1.0" encoding="UTF-8" standalone="yes"?>
<Relationships xmlns="http://schemas.openxmlformats.org/package/2006/relationships"><Relationship Id="rId3" Type="http://schemas.openxmlformats.org/officeDocument/2006/relationships/image" Target="../media/image84.png"/><Relationship Id="rId4" Type="http://schemas.openxmlformats.org/officeDocument/2006/relationships/image" Target="../media/image85.png"/><Relationship Id="rId5" Type="http://schemas.openxmlformats.org/officeDocument/2006/relationships/image" Target="../media/image86.pn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42.xml.rels><?xml version="1.0" encoding="UTF-8" standalone="yes"?>
<Relationships xmlns="http://schemas.openxmlformats.org/package/2006/relationships"><Relationship Id="rId3" Type="http://schemas.openxmlformats.org/officeDocument/2006/relationships/image" Target="../media/image88.emf"/><Relationship Id="rId4" Type="http://schemas.openxmlformats.org/officeDocument/2006/relationships/image" Target="../media/image89.emf"/><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43.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4.gif"/><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6.png"/><Relationship Id="rId6" Type="http://schemas.openxmlformats.org/officeDocument/2006/relationships/image" Target="../media/image97.tiff"/><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46.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00.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g"/></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4" Type="http://schemas.openxmlformats.org/officeDocument/2006/relationships/image" Target="../media/image112.png"/><Relationship Id="rId5" Type="http://schemas.openxmlformats.org/officeDocument/2006/relationships/image" Target="../media/image113.gif"/><Relationship Id="rId1" Type="http://schemas.openxmlformats.org/officeDocument/2006/relationships/slideLayout" Target="../slideLayouts/slideLayout2.xml"/><Relationship Id="rId2" Type="http://schemas.openxmlformats.org/officeDocument/2006/relationships/image" Target="../media/image110.jpg"/></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3" Type="http://schemas.openxmlformats.org/officeDocument/2006/relationships/image" Target="../media/image14.wmf"/><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1315"/>
            <a:ext cx="7772400" cy="1043998"/>
          </a:xfrm>
          <a:ln>
            <a:solidFill>
              <a:schemeClr val="tx1"/>
            </a:solidFill>
          </a:ln>
        </p:spPr>
        <p:txBody>
          <a:bodyPr>
            <a:normAutofit fontScale="90000"/>
          </a:bodyPr>
          <a:lstStyle/>
          <a:p>
            <a:r>
              <a:rPr lang="fr-FR" dirty="0" smtClean="0"/>
              <a:t/>
            </a:r>
            <a:br>
              <a:rPr lang="fr-FR" dirty="0" smtClean="0"/>
            </a:br>
            <a:r>
              <a:rPr lang="fr-FR" dirty="0" smtClean="0">
                <a:solidFill>
                  <a:srgbClr val="0000FF"/>
                </a:solidFill>
              </a:rPr>
              <a:t>The </a:t>
            </a:r>
            <a:r>
              <a:rPr lang="fr-FR" dirty="0" err="1" smtClean="0">
                <a:solidFill>
                  <a:srgbClr val="0000FF"/>
                </a:solidFill>
              </a:rPr>
              <a:t>Extreme</a:t>
            </a:r>
            <a:r>
              <a:rPr lang="fr-FR" dirty="0" smtClean="0">
                <a:solidFill>
                  <a:srgbClr val="0000FF"/>
                </a:solidFill>
              </a:rPr>
              <a:t> </a:t>
            </a:r>
            <a:r>
              <a:rPr lang="fr-FR" dirty="0" err="1" smtClean="0">
                <a:solidFill>
                  <a:srgbClr val="0000FF"/>
                </a:solidFill>
              </a:rPr>
              <a:t>Energy</a:t>
            </a:r>
            <a:r>
              <a:rPr lang="fr-FR" dirty="0" smtClean="0">
                <a:solidFill>
                  <a:srgbClr val="0000FF"/>
                </a:solidFill>
              </a:rPr>
              <a:t> Events </a:t>
            </a:r>
            <a:r>
              <a:rPr lang="fr-FR" dirty="0" err="1" smtClean="0">
                <a:solidFill>
                  <a:srgbClr val="0000FF"/>
                </a:solidFill>
              </a:rPr>
              <a:t>project</a:t>
            </a:r>
            <a:r>
              <a:rPr lang="fr-FR" dirty="0" smtClean="0">
                <a:solidFill>
                  <a:srgbClr val="0000FF"/>
                </a:solidFill>
              </a:rPr>
              <a:t/>
            </a:r>
            <a:br>
              <a:rPr lang="fr-FR" dirty="0" smtClean="0">
                <a:solidFill>
                  <a:srgbClr val="0000FF"/>
                </a:solidFill>
              </a:rPr>
            </a:br>
            <a:endParaRPr lang="fr-FR" dirty="0">
              <a:solidFill>
                <a:srgbClr val="0000FF"/>
              </a:solidFill>
            </a:endParaRPr>
          </a:p>
        </p:txBody>
      </p:sp>
      <p:sp>
        <p:nvSpPr>
          <p:cNvPr id="3" name="TextBox 2"/>
          <p:cNvSpPr txBox="1"/>
          <p:nvPr/>
        </p:nvSpPr>
        <p:spPr>
          <a:xfrm>
            <a:off x="1148604" y="3241882"/>
            <a:ext cx="6846793" cy="1446550"/>
          </a:xfrm>
          <a:prstGeom prst="rect">
            <a:avLst/>
          </a:prstGeom>
          <a:noFill/>
        </p:spPr>
        <p:txBody>
          <a:bodyPr wrap="square" rtlCol="0">
            <a:spAutoFit/>
          </a:bodyPr>
          <a:lstStyle/>
          <a:p>
            <a:pPr algn="ctr"/>
            <a:r>
              <a:rPr lang="fr-FR" sz="2800" dirty="0" smtClean="0"/>
              <a:t>Despina Hatzifotiadou</a:t>
            </a:r>
          </a:p>
          <a:p>
            <a:pPr algn="ctr"/>
            <a:r>
              <a:rPr lang="fr-FR" sz="2000" dirty="0" smtClean="0"/>
              <a:t>INFN </a:t>
            </a:r>
            <a:r>
              <a:rPr lang="fr-FR" sz="2000" dirty="0" err="1" smtClean="0"/>
              <a:t>Sezione</a:t>
            </a:r>
            <a:r>
              <a:rPr lang="fr-FR" sz="2000" dirty="0" smtClean="0"/>
              <a:t> di </a:t>
            </a:r>
            <a:r>
              <a:rPr lang="fr-FR" sz="2000" dirty="0" err="1" smtClean="0"/>
              <a:t>Bologna</a:t>
            </a:r>
            <a:r>
              <a:rPr lang="fr-FR" sz="2000" dirty="0" smtClean="0"/>
              <a:t> </a:t>
            </a:r>
            <a:endParaRPr lang="fr-FR" sz="2000" dirty="0" smtClean="0"/>
          </a:p>
          <a:p>
            <a:pPr algn="ctr"/>
            <a:r>
              <a:rPr lang="fr-FR" sz="2000" dirty="0" smtClean="0"/>
              <a:t>Centro </a:t>
            </a:r>
            <a:r>
              <a:rPr lang="fr-FR" sz="2000" dirty="0" smtClean="0"/>
              <a:t>Fermi </a:t>
            </a:r>
            <a:r>
              <a:rPr lang="en-US" sz="2000" dirty="0" smtClean="0"/>
              <a:t>–</a:t>
            </a:r>
            <a:r>
              <a:rPr lang="fr-FR" sz="2000" dirty="0" smtClean="0"/>
              <a:t> Roma </a:t>
            </a:r>
          </a:p>
          <a:p>
            <a:pPr algn="ctr"/>
            <a:r>
              <a:rPr lang="fr-FR" sz="2000" dirty="0" smtClean="0"/>
              <a:t>EP </a:t>
            </a:r>
            <a:r>
              <a:rPr lang="fr-FR" sz="2000" dirty="0" err="1" smtClean="0"/>
              <a:t>Department</a:t>
            </a:r>
            <a:r>
              <a:rPr lang="fr-FR" sz="2000" dirty="0" smtClean="0"/>
              <a:t> - CERN</a:t>
            </a:r>
            <a:endParaRPr lang="fr-FR" sz="2000" dirty="0"/>
          </a:p>
        </p:txBody>
      </p:sp>
      <p:sp>
        <p:nvSpPr>
          <p:cNvPr id="4" name="TextBox 3"/>
          <p:cNvSpPr txBox="1"/>
          <p:nvPr/>
        </p:nvSpPr>
        <p:spPr>
          <a:xfrm>
            <a:off x="2012145" y="6127750"/>
            <a:ext cx="5109930" cy="430887"/>
          </a:xfrm>
          <a:prstGeom prst="rect">
            <a:avLst/>
          </a:prstGeom>
          <a:noFill/>
        </p:spPr>
        <p:txBody>
          <a:bodyPr wrap="none" rtlCol="0">
            <a:spAutoFit/>
          </a:bodyPr>
          <a:lstStyle/>
          <a:p>
            <a:r>
              <a:rPr lang="fr-FR" sz="2200" dirty="0" err="1" smtClean="0">
                <a:solidFill>
                  <a:srgbClr val="0000FF"/>
                </a:solidFill>
              </a:rPr>
              <a:t>PolarQuEEEst</a:t>
            </a:r>
            <a:r>
              <a:rPr lang="fr-FR" sz="2200" dirty="0" smtClean="0">
                <a:solidFill>
                  <a:srgbClr val="0000FF"/>
                </a:solidFill>
              </a:rPr>
              <a:t> 2018  CERN  22-25 May 2018</a:t>
            </a:r>
            <a:endParaRPr lang="fr-FR" sz="2200" dirty="0">
              <a:solidFill>
                <a:srgbClr val="0000FF"/>
              </a:solidFill>
            </a:endParaRPr>
          </a:p>
        </p:txBody>
      </p:sp>
      <p:sp>
        <p:nvSpPr>
          <p:cNvPr id="6" name="Footer Placeholder 5"/>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1</a:t>
            </a:fld>
            <a:endParaRPr lang="fr-FR" dirty="0"/>
          </a:p>
        </p:txBody>
      </p:sp>
      <p:pic>
        <p:nvPicPr>
          <p:cNvPr id="7" name="Picture 6" descr="logo_E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9642" y="-13510"/>
            <a:ext cx="3545346" cy="1440000"/>
          </a:xfrm>
          <a:prstGeom prst="rect">
            <a:avLst/>
          </a:prstGeom>
        </p:spPr>
      </p:pic>
    </p:spTree>
    <p:extLst>
      <p:ext uri="{BB962C8B-B14F-4D97-AF65-F5344CB8AC3E}">
        <p14:creationId xmlns:p14="http://schemas.microsoft.com/office/powerpoint/2010/main" val="262341183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pla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964" y="2852936"/>
            <a:ext cx="2808000" cy="3397580"/>
          </a:xfrm>
          <a:prstGeom prst="rect">
            <a:avLst/>
          </a:prstGeom>
        </p:spPr>
      </p:pic>
      <p:pic>
        <p:nvPicPr>
          <p:cNvPr id="4" name="Picture 2"/>
          <p:cNvPicPr>
            <a:picLocks noChangeAspect="1" noChangeArrowheads="1"/>
          </p:cNvPicPr>
          <p:nvPr/>
        </p:nvPicPr>
        <p:blipFill>
          <a:blip r:embed="rId3" cstate="print"/>
          <a:srcRect/>
          <a:stretch>
            <a:fillRect/>
          </a:stretch>
        </p:blipFill>
        <p:spPr bwMode="auto">
          <a:xfrm>
            <a:off x="5118112" y="316802"/>
            <a:ext cx="3628997" cy="2160000"/>
          </a:xfrm>
          <a:prstGeom prst="rect">
            <a:avLst/>
          </a:prstGeom>
          <a:noFill/>
          <a:ln w="9525">
            <a:noFill/>
            <a:miter lim="800000"/>
            <a:headEnd/>
            <a:tailEnd/>
          </a:ln>
        </p:spPr>
      </p:pic>
      <p:sp>
        <p:nvSpPr>
          <p:cNvPr id="5" name="TextBox 4"/>
          <p:cNvSpPr txBox="1"/>
          <p:nvPr/>
        </p:nvSpPr>
        <p:spPr>
          <a:xfrm>
            <a:off x="84507" y="1201419"/>
            <a:ext cx="4916731" cy="1015663"/>
          </a:xfrm>
          <a:prstGeom prst="rect">
            <a:avLst/>
          </a:prstGeom>
          <a:noFill/>
          <a:ln>
            <a:solidFill>
              <a:srgbClr val="000000"/>
            </a:solidFill>
          </a:ln>
        </p:spPr>
        <p:txBody>
          <a:bodyPr wrap="none" rtlCol="0">
            <a:spAutoFit/>
          </a:bodyPr>
          <a:lstStyle/>
          <a:p>
            <a:pPr marL="342900" indent="-342900">
              <a:buFont typeface="Arial"/>
              <a:buChar char="•"/>
            </a:pPr>
            <a:r>
              <a:rPr lang="en-US" sz="2000" dirty="0" smtClean="0"/>
              <a:t>P</a:t>
            </a:r>
            <a:r>
              <a:rPr lang="fr-FR" sz="2000" dirty="0" smtClean="0"/>
              <a:t>lace </a:t>
            </a:r>
            <a:r>
              <a:rPr lang="fr-FR" sz="2000" dirty="0" err="1" smtClean="0"/>
              <a:t>telescopes</a:t>
            </a:r>
            <a:r>
              <a:rPr lang="fr-FR" sz="2000" dirty="0" smtClean="0"/>
              <a:t> </a:t>
            </a:r>
            <a:r>
              <a:rPr lang="en-US" sz="2000" dirty="0" smtClean="0"/>
              <a:t>a</a:t>
            </a:r>
            <a:r>
              <a:rPr lang="fr-FR" sz="2000" dirty="0" err="1" smtClean="0"/>
              <a:t>ll</a:t>
            </a:r>
            <a:r>
              <a:rPr lang="fr-FR" sz="2000" dirty="0" smtClean="0"/>
              <a:t> </a:t>
            </a:r>
            <a:r>
              <a:rPr lang="fr-FR" sz="2000" dirty="0"/>
              <a:t>over </a:t>
            </a:r>
            <a:r>
              <a:rPr lang="fr-FR" sz="2000" dirty="0" err="1"/>
              <a:t>Italy</a:t>
            </a:r>
            <a:endParaRPr lang="fr-FR" sz="2000" dirty="0"/>
          </a:p>
          <a:p>
            <a:r>
              <a:rPr lang="fr-FR" sz="2000" dirty="0" smtClean="0"/>
              <a:t>      in </a:t>
            </a:r>
            <a:r>
              <a:rPr lang="fr-FR" sz="2000" dirty="0" err="1" smtClean="0"/>
              <a:t>Italian</a:t>
            </a:r>
            <a:r>
              <a:rPr lang="fr-FR" sz="2000" dirty="0" smtClean="0"/>
              <a:t>  High </a:t>
            </a:r>
            <a:r>
              <a:rPr lang="fr-FR" sz="2000" dirty="0" err="1" smtClean="0"/>
              <a:t>Schools</a:t>
            </a:r>
            <a:endParaRPr lang="fr-FR" sz="2000" dirty="0" smtClean="0"/>
          </a:p>
          <a:p>
            <a:pPr marL="342900" indent="-342900">
              <a:buFont typeface="Arial"/>
              <a:buChar char="•"/>
            </a:pPr>
            <a:r>
              <a:rPr lang="fr-FR" sz="2000" dirty="0" smtClean="0"/>
              <a:t>Look </a:t>
            </a:r>
            <a:r>
              <a:rPr lang="fr-FR" sz="2000" dirty="0"/>
              <a:t>for </a:t>
            </a:r>
            <a:r>
              <a:rPr lang="fr-FR" sz="2000" dirty="0" err="1"/>
              <a:t>coincidences</a:t>
            </a:r>
            <a:r>
              <a:rPr lang="fr-FR" sz="2000" dirty="0"/>
              <a:t> </a:t>
            </a:r>
            <a:r>
              <a:rPr lang="fr-FR" sz="2000" dirty="0" err="1"/>
              <a:t>between</a:t>
            </a:r>
            <a:r>
              <a:rPr lang="fr-FR" sz="2000" dirty="0"/>
              <a:t> </a:t>
            </a:r>
            <a:r>
              <a:rPr lang="fr-FR" sz="2000" dirty="0" err="1" smtClean="0"/>
              <a:t>telescopes</a:t>
            </a:r>
            <a:endParaRPr lang="fr-FR" sz="2000" dirty="0" smtClean="0"/>
          </a:p>
        </p:txBody>
      </p:sp>
      <p:sp>
        <p:nvSpPr>
          <p:cNvPr id="6" name="TextBox 5"/>
          <p:cNvSpPr txBox="1"/>
          <p:nvPr/>
        </p:nvSpPr>
        <p:spPr>
          <a:xfrm>
            <a:off x="4400410" y="3527613"/>
            <a:ext cx="4078872" cy="2246769"/>
          </a:xfrm>
          <a:prstGeom prst="rect">
            <a:avLst/>
          </a:prstGeom>
          <a:noFill/>
          <a:ln>
            <a:solidFill>
              <a:schemeClr val="tx1"/>
            </a:solidFill>
          </a:ln>
        </p:spPr>
        <p:txBody>
          <a:bodyPr wrap="square" rtlCol="0">
            <a:spAutoFit/>
          </a:bodyPr>
          <a:lstStyle/>
          <a:p>
            <a:r>
              <a:rPr lang="en-US" sz="2000" dirty="0"/>
              <a:t>Key ingredient :</a:t>
            </a:r>
          </a:p>
          <a:p>
            <a:r>
              <a:rPr lang="en-US" sz="2000" dirty="0" smtClean="0"/>
              <a:t>define </a:t>
            </a:r>
            <a:r>
              <a:rPr lang="en-US" sz="2000" dirty="0"/>
              <a:t>direction  of </a:t>
            </a:r>
            <a:r>
              <a:rPr lang="en-US" sz="2000" dirty="0" err="1"/>
              <a:t>muon</a:t>
            </a:r>
            <a:r>
              <a:rPr lang="en-US" sz="2000" dirty="0"/>
              <a:t> - so that we can point back to interaction point in atmosphere</a:t>
            </a:r>
          </a:p>
          <a:p>
            <a:r>
              <a:rPr lang="en-US" sz="2000" dirty="0" smtClean="0"/>
              <a:t>check </a:t>
            </a:r>
            <a:r>
              <a:rPr lang="en-US" sz="2000" dirty="0"/>
              <a:t>that </a:t>
            </a:r>
            <a:r>
              <a:rPr lang="en-US" sz="2000" dirty="0" err="1"/>
              <a:t>muons</a:t>
            </a:r>
            <a:r>
              <a:rPr lang="en-US" sz="2000" dirty="0"/>
              <a:t> belong to same shower and also get direction of incoming particle</a:t>
            </a:r>
            <a:endParaRPr lang="fr-FR" sz="2000" dirty="0"/>
          </a:p>
        </p:txBody>
      </p:sp>
      <p:sp>
        <p:nvSpPr>
          <p:cNvPr id="2" name="Footer Placeholder 1"/>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10</a:t>
            </a:fld>
            <a:endParaRPr lang="fr-FR"/>
          </a:p>
        </p:txBody>
      </p:sp>
    </p:spTree>
    <p:extLst>
      <p:ext uri="{BB962C8B-B14F-4D97-AF65-F5344CB8AC3E}">
        <p14:creationId xmlns:p14="http://schemas.microsoft.com/office/powerpoint/2010/main" val="397074100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4"/>
          <p:cNvSpPr>
            <a:spLocks noChangeArrowheads="1"/>
          </p:cNvSpPr>
          <p:nvPr/>
        </p:nvSpPr>
        <p:spPr bwMode="auto">
          <a:xfrm>
            <a:off x="179512" y="1268760"/>
            <a:ext cx="3825323" cy="3477875"/>
          </a:xfrm>
          <a:prstGeom prst="rect">
            <a:avLst/>
          </a:prstGeom>
          <a:noFill/>
          <a:ln w="9525">
            <a:solidFill>
              <a:srgbClr val="000000"/>
            </a:solidFill>
            <a:miter lim="800000"/>
            <a:headEnd/>
            <a:tailEnd/>
          </a:ln>
        </p:spPr>
        <p:txBody>
          <a:bodyPr wrap="square">
            <a:spAutoFit/>
          </a:bodyPr>
          <a:lstStyle/>
          <a:p>
            <a:r>
              <a:rPr lang="en-US" sz="2000" dirty="0" smtClean="0">
                <a:solidFill>
                  <a:srgbClr val="000000"/>
                </a:solidFill>
              </a:rPr>
              <a:t>At </a:t>
            </a:r>
            <a:r>
              <a:rPr lang="en-US" sz="2000" dirty="0" smtClean="0">
                <a:solidFill>
                  <a:srgbClr val="000000"/>
                </a:solidFill>
              </a:rPr>
              <a:t>present</a:t>
            </a:r>
            <a:endParaRPr lang="en-US" sz="2000" dirty="0">
              <a:solidFill>
                <a:srgbClr val="000000"/>
              </a:solidFill>
            </a:endParaRPr>
          </a:p>
          <a:p>
            <a:endParaRPr lang="en-US" sz="2000" dirty="0" smtClean="0">
              <a:solidFill>
                <a:srgbClr val="000000"/>
              </a:solidFill>
            </a:endParaRPr>
          </a:p>
          <a:p>
            <a:r>
              <a:rPr lang="en-US" sz="2000" dirty="0" smtClean="0">
                <a:solidFill>
                  <a:srgbClr val="0000FF"/>
                </a:solidFill>
              </a:rPr>
              <a:t>~50</a:t>
            </a:r>
            <a:r>
              <a:rPr lang="en-US" sz="2000" dirty="0" smtClean="0">
                <a:solidFill>
                  <a:srgbClr val="0000FF"/>
                </a:solidFill>
              </a:rPr>
              <a:t> </a:t>
            </a:r>
            <a:r>
              <a:rPr lang="en-US" sz="2000" dirty="0" smtClean="0">
                <a:solidFill>
                  <a:srgbClr val="0000FF"/>
                </a:solidFill>
              </a:rPr>
              <a:t>in Italian High Schools</a:t>
            </a:r>
          </a:p>
          <a:p>
            <a:endParaRPr lang="it-IT" sz="2000" dirty="0" smtClean="0">
              <a:solidFill>
                <a:schemeClr val="bg1"/>
              </a:solidFill>
            </a:endParaRPr>
          </a:p>
          <a:p>
            <a:r>
              <a:rPr lang="it-IT" sz="2000" dirty="0" err="1" smtClean="0">
                <a:solidFill>
                  <a:srgbClr val="5B14B9"/>
                </a:solidFill>
              </a:rPr>
              <a:t>They</a:t>
            </a:r>
            <a:r>
              <a:rPr lang="it-IT" sz="2000" dirty="0" smtClean="0">
                <a:solidFill>
                  <a:srgbClr val="5B14B9"/>
                </a:solidFill>
              </a:rPr>
              <a:t> are </a:t>
            </a:r>
            <a:r>
              <a:rPr lang="it-IT" sz="2000" dirty="0" err="1" smtClean="0">
                <a:solidFill>
                  <a:srgbClr val="5B14B9"/>
                </a:solidFill>
              </a:rPr>
              <a:t>mostly</a:t>
            </a:r>
            <a:r>
              <a:rPr lang="it-IT" sz="2000" dirty="0" smtClean="0">
                <a:solidFill>
                  <a:srgbClr val="5B14B9"/>
                </a:solidFill>
              </a:rPr>
              <a:t> </a:t>
            </a:r>
            <a:r>
              <a:rPr lang="it-IT" sz="2000" dirty="0" err="1" smtClean="0">
                <a:solidFill>
                  <a:srgbClr val="5B14B9"/>
                </a:solidFill>
              </a:rPr>
              <a:t>distributed</a:t>
            </a:r>
            <a:r>
              <a:rPr lang="it-IT" sz="2000" dirty="0" smtClean="0">
                <a:solidFill>
                  <a:srgbClr val="5B14B9"/>
                </a:solidFill>
              </a:rPr>
              <a:t> </a:t>
            </a:r>
            <a:r>
              <a:rPr lang="en-US" sz="2000" dirty="0" smtClean="0">
                <a:solidFill>
                  <a:srgbClr val="5B14B9"/>
                </a:solidFill>
              </a:rPr>
              <a:t>in </a:t>
            </a:r>
          </a:p>
          <a:p>
            <a:r>
              <a:rPr lang="en-US" sz="2000" dirty="0" smtClean="0">
                <a:solidFill>
                  <a:srgbClr val="5B14B9"/>
                </a:solidFill>
              </a:rPr>
              <a:t>clusters in the whole </a:t>
            </a:r>
            <a:r>
              <a:rPr lang="it-IT" sz="2000" dirty="0" err="1" smtClean="0">
                <a:solidFill>
                  <a:srgbClr val="5B14B9"/>
                </a:solidFill>
              </a:rPr>
              <a:t>Italian</a:t>
            </a:r>
            <a:r>
              <a:rPr lang="it-IT" sz="2000" dirty="0" smtClean="0">
                <a:solidFill>
                  <a:srgbClr val="5B14B9"/>
                </a:solidFill>
              </a:rPr>
              <a:t> </a:t>
            </a:r>
            <a:r>
              <a:rPr lang="it-IT" sz="2000" dirty="0" err="1" smtClean="0">
                <a:solidFill>
                  <a:srgbClr val="5B14B9"/>
                </a:solidFill>
              </a:rPr>
              <a:t>territory</a:t>
            </a:r>
            <a:endParaRPr lang="it-IT" sz="2000" dirty="0" smtClean="0">
              <a:solidFill>
                <a:srgbClr val="5B14B9"/>
              </a:solidFill>
            </a:endParaRPr>
          </a:p>
          <a:p>
            <a:endParaRPr lang="it-IT" sz="2000" dirty="0" smtClean="0">
              <a:solidFill>
                <a:srgbClr val="5B14B9"/>
              </a:solidFill>
            </a:endParaRPr>
          </a:p>
          <a:p>
            <a:r>
              <a:rPr lang="it-IT" sz="2000" dirty="0" smtClean="0">
                <a:solidFill>
                  <a:srgbClr val="000000"/>
                </a:solidFill>
              </a:rPr>
              <a:t>+ 2 </a:t>
            </a:r>
            <a:r>
              <a:rPr lang="it-IT" sz="2000" dirty="0" err="1" smtClean="0">
                <a:solidFill>
                  <a:srgbClr val="000000"/>
                </a:solidFill>
              </a:rPr>
              <a:t>telescopes</a:t>
            </a:r>
            <a:r>
              <a:rPr lang="it-IT" sz="2000" dirty="0" smtClean="0">
                <a:solidFill>
                  <a:srgbClr val="000000"/>
                </a:solidFill>
              </a:rPr>
              <a:t> at CERN</a:t>
            </a:r>
          </a:p>
          <a:p>
            <a:r>
              <a:rPr lang="it-IT" sz="2000" dirty="0" smtClean="0">
                <a:solidFill>
                  <a:srgbClr val="000000"/>
                </a:solidFill>
              </a:rPr>
              <a:t>+4 in INFN </a:t>
            </a:r>
            <a:r>
              <a:rPr lang="it-IT" sz="2000" dirty="0" err="1" smtClean="0">
                <a:solidFill>
                  <a:srgbClr val="000000"/>
                </a:solidFill>
              </a:rPr>
              <a:t>Units</a:t>
            </a:r>
            <a:r>
              <a:rPr lang="it-IT" sz="2000" dirty="0" smtClean="0">
                <a:solidFill>
                  <a:srgbClr val="000000"/>
                </a:solidFill>
              </a:rPr>
              <a:t> or </a:t>
            </a:r>
            <a:r>
              <a:rPr lang="it-IT" sz="2000" dirty="0" err="1" smtClean="0">
                <a:solidFill>
                  <a:srgbClr val="000000"/>
                </a:solidFill>
              </a:rPr>
              <a:t>Universities</a:t>
            </a:r>
            <a:endParaRPr lang="it-IT" sz="2000" dirty="0" smtClean="0">
              <a:solidFill>
                <a:srgbClr val="000000"/>
              </a:solidFill>
            </a:endParaRPr>
          </a:p>
          <a:p>
            <a:endParaRPr lang="it-IT" sz="2000" dirty="0" smtClean="0">
              <a:solidFill>
                <a:schemeClr val="bg1"/>
              </a:solidFill>
            </a:endParaRPr>
          </a:p>
        </p:txBody>
      </p:sp>
      <p:sp>
        <p:nvSpPr>
          <p:cNvPr id="4" name="CasellaDiTesto 4"/>
          <p:cNvSpPr txBox="1"/>
          <p:nvPr/>
        </p:nvSpPr>
        <p:spPr>
          <a:xfrm>
            <a:off x="179512" y="5373216"/>
            <a:ext cx="3634817" cy="430887"/>
          </a:xfrm>
          <a:prstGeom prst="rect">
            <a:avLst/>
          </a:prstGeom>
          <a:noFill/>
          <a:ln>
            <a:solidFill>
              <a:srgbClr val="0000FF"/>
            </a:solidFill>
          </a:ln>
        </p:spPr>
        <p:txBody>
          <a:bodyPr wrap="none" rtlCol="0">
            <a:spAutoFit/>
          </a:bodyPr>
          <a:lstStyle/>
          <a:p>
            <a:pPr lvl="0"/>
            <a:r>
              <a:rPr lang="en-US" sz="2200" dirty="0" smtClean="0">
                <a:solidFill>
                  <a:srgbClr val="000000"/>
                </a:solidFill>
              </a:rPr>
              <a:t>~45 </a:t>
            </a:r>
            <a:r>
              <a:rPr lang="en-US" sz="2200" dirty="0" smtClean="0">
                <a:solidFill>
                  <a:srgbClr val="000000"/>
                </a:solidFill>
              </a:rPr>
              <a:t>schools </a:t>
            </a:r>
            <a:r>
              <a:rPr lang="en-US" sz="2200" dirty="0" smtClean="0">
                <a:solidFill>
                  <a:srgbClr val="000000"/>
                </a:solidFill>
              </a:rPr>
              <a:t>on the waiting list</a:t>
            </a:r>
            <a:r>
              <a:rPr lang="it-IT" sz="2200" dirty="0" smtClean="0">
                <a:solidFill>
                  <a:srgbClr val="000000"/>
                </a:solidFill>
              </a:rPr>
              <a:t> </a:t>
            </a:r>
          </a:p>
        </p:txBody>
      </p:sp>
      <p:sp>
        <p:nvSpPr>
          <p:cNvPr id="5" name="TextBox 4"/>
          <p:cNvSpPr txBox="1"/>
          <p:nvPr/>
        </p:nvSpPr>
        <p:spPr>
          <a:xfrm>
            <a:off x="337912" y="391596"/>
            <a:ext cx="3836958" cy="461665"/>
          </a:xfrm>
          <a:prstGeom prst="rect">
            <a:avLst/>
          </a:prstGeom>
          <a:noFill/>
        </p:spPr>
        <p:txBody>
          <a:bodyPr wrap="none" rtlCol="0">
            <a:spAutoFit/>
          </a:bodyPr>
          <a:lstStyle/>
          <a:p>
            <a:r>
              <a:rPr lang="fr-FR" sz="2400" dirty="0" smtClean="0">
                <a:solidFill>
                  <a:srgbClr val="0000FF"/>
                </a:solidFill>
              </a:rPr>
              <a:t>An </a:t>
            </a:r>
            <a:r>
              <a:rPr lang="fr-FR" sz="2400" dirty="0" err="1">
                <a:solidFill>
                  <a:srgbClr val="0000FF"/>
                </a:solidFill>
              </a:rPr>
              <a:t>array</a:t>
            </a:r>
            <a:r>
              <a:rPr lang="fr-FR" sz="2400" dirty="0">
                <a:solidFill>
                  <a:srgbClr val="0000FF"/>
                </a:solidFill>
              </a:rPr>
              <a:t> of muon </a:t>
            </a:r>
            <a:r>
              <a:rPr lang="fr-FR" sz="2400" dirty="0" err="1" smtClean="0">
                <a:solidFill>
                  <a:srgbClr val="0000FF"/>
                </a:solidFill>
              </a:rPr>
              <a:t>telescopes</a:t>
            </a:r>
            <a:endParaRPr lang="fr-FR" sz="2400" dirty="0">
              <a:solidFill>
                <a:srgbClr val="0000FF"/>
              </a:solidFill>
            </a:endParaRPr>
          </a:p>
        </p:txBody>
      </p:sp>
      <p:sp>
        <p:nvSpPr>
          <p:cNvPr id="6" name="Footer Placeholder 5"/>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11</a:t>
            </a:fld>
            <a:endParaRPr lang="fr-FR"/>
          </a:p>
        </p:txBody>
      </p:sp>
      <p:pic>
        <p:nvPicPr>
          <p:cNvPr id="7" name="Picture 6" descr="mappa_ee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3998" y="93046"/>
            <a:ext cx="4967997" cy="6249794"/>
          </a:xfrm>
          <a:prstGeom prst="rect">
            <a:avLst/>
          </a:prstGeom>
        </p:spPr>
      </p:pic>
    </p:spTree>
    <p:extLst>
      <p:ext uri="{BB962C8B-B14F-4D97-AF65-F5344CB8AC3E}">
        <p14:creationId xmlns:p14="http://schemas.microsoft.com/office/powerpoint/2010/main" val="316292465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1797" y="2631199"/>
            <a:ext cx="6017828" cy="707886"/>
          </a:xfrm>
          <a:prstGeom prst="rect">
            <a:avLst/>
          </a:prstGeom>
          <a:noFill/>
          <a:ln>
            <a:solidFill>
              <a:srgbClr val="0000FF"/>
            </a:solidFill>
          </a:ln>
        </p:spPr>
        <p:txBody>
          <a:bodyPr wrap="square" rtlCol="0">
            <a:spAutoFit/>
          </a:bodyPr>
          <a:lstStyle/>
          <a:p>
            <a:r>
              <a:rPr lang="fr-FR" sz="4000" dirty="0" smtClean="0">
                <a:solidFill>
                  <a:srgbClr val="0000FF"/>
                </a:solidFill>
              </a:rPr>
              <a:t>The </a:t>
            </a:r>
            <a:r>
              <a:rPr lang="fr-FR" sz="4000" dirty="0" err="1" smtClean="0">
                <a:solidFill>
                  <a:srgbClr val="0000FF"/>
                </a:solidFill>
              </a:rPr>
              <a:t>experimental</a:t>
            </a:r>
            <a:r>
              <a:rPr lang="fr-FR" sz="4000" dirty="0" smtClean="0">
                <a:solidFill>
                  <a:srgbClr val="0000FF"/>
                </a:solidFill>
              </a:rPr>
              <a:t> </a:t>
            </a:r>
            <a:r>
              <a:rPr lang="fr-FR" sz="4000" dirty="0" err="1" smtClean="0">
                <a:solidFill>
                  <a:srgbClr val="0000FF"/>
                </a:solidFill>
              </a:rPr>
              <a:t>aparatus</a:t>
            </a:r>
            <a:endParaRPr lang="fr-FR" sz="4000" dirty="0" smtClean="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12</a:t>
            </a:fld>
            <a:endParaRPr lang="fr-FR"/>
          </a:p>
        </p:txBody>
      </p:sp>
    </p:spTree>
    <p:extLst>
      <p:ext uri="{BB962C8B-B14F-4D97-AF65-F5344CB8AC3E}">
        <p14:creationId xmlns:p14="http://schemas.microsoft.com/office/powerpoint/2010/main" val="516174412"/>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98107" y="1133707"/>
            <a:ext cx="6011999" cy="2858419"/>
          </a:xfrm>
          <a:prstGeom prst="rect">
            <a:avLst/>
          </a:prstGeom>
        </p:spPr>
      </p:pic>
      <p:sp>
        <p:nvSpPr>
          <p:cNvPr id="3" name="TextBox 2"/>
          <p:cNvSpPr txBox="1"/>
          <p:nvPr/>
        </p:nvSpPr>
        <p:spPr>
          <a:xfrm>
            <a:off x="430222" y="339470"/>
            <a:ext cx="8283557" cy="492443"/>
          </a:xfrm>
          <a:prstGeom prst="rect">
            <a:avLst/>
          </a:prstGeom>
          <a:noFill/>
        </p:spPr>
        <p:txBody>
          <a:bodyPr wrap="square" rtlCol="0">
            <a:spAutoFit/>
          </a:bodyPr>
          <a:lstStyle/>
          <a:p>
            <a:r>
              <a:rPr lang="fr-FR" sz="2600" dirty="0" smtClean="0">
                <a:solidFill>
                  <a:srgbClr val="0000FF"/>
                </a:solidFill>
              </a:rPr>
              <a:t>The detector : 3 </a:t>
            </a:r>
            <a:r>
              <a:rPr lang="fr-FR" sz="2600" dirty="0" err="1" smtClean="0">
                <a:solidFill>
                  <a:srgbClr val="0000FF"/>
                </a:solidFill>
              </a:rPr>
              <a:t>Multigap</a:t>
            </a:r>
            <a:r>
              <a:rPr lang="fr-FR" sz="2600" dirty="0" smtClean="0">
                <a:solidFill>
                  <a:srgbClr val="0000FF"/>
                </a:solidFill>
              </a:rPr>
              <a:t> </a:t>
            </a:r>
            <a:r>
              <a:rPr lang="fr-FR" sz="2600" dirty="0" err="1" smtClean="0">
                <a:solidFill>
                  <a:srgbClr val="0000FF"/>
                </a:solidFill>
              </a:rPr>
              <a:t>Resistive</a:t>
            </a:r>
            <a:r>
              <a:rPr lang="fr-FR" sz="2600" dirty="0" smtClean="0">
                <a:solidFill>
                  <a:srgbClr val="0000FF"/>
                </a:solidFill>
              </a:rPr>
              <a:t> Plate Chambers (MRPC)</a:t>
            </a:r>
            <a:endParaRPr lang="fr-FR" sz="2600" dirty="0">
              <a:solidFill>
                <a:srgbClr val="0000FF"/>
              </a:solidFill>
            </a:endParaRPr>
          </a:p>
        </p:txBody>
      </p:sp>
      <p:sp>
        <p:nvSpPr>
          <p:cNvPr id="4" name="TextBox 3"/>
          <p:cNvSpPr txBox="1"/>
          <p:nvPr/>
        </p:nvSpPr>
        <p:spPr>
          <a:xfrm>
            <a:off x="1428248" y="4553827"/>
            <a:ext cx="7225055" cy="1538883"/>
          </a:xfrm>
          <a:prstGeom prst="rect">
            <a:avLst/>
          </a:prstGeom>
          <a:noFill/>
        </p:spPr>
        <p:txBody>
          <a:bodyPr wrap="none" rtlCol="0">
            <a:spAutoFit/>
          </a:bodyPr>
          <a:lstStyle/>
          <a:p>
            <a:pPr marL="285750" indent="-285750">
              <a:buFont typeface="Arial"/>
              <a:buChar char="•"/>
            </a:pPr>
            <a:r>
              <a:rPr lang="fr-FR" dirty="0" smtClean="0">
                <a:solidFill>
                  <a:srgbClr val="733605"/>
                </a:solidFill>
              </a:rPr>
              <a:t>6 </a:t>
            </a:r>
            <a:r>
              <a:rPr lang="fr-FR" dirty="0" err="1" smtClean="0">
                <a:solidFill>
                  <a:srgbClr val="733605"/>
                </a:solidFill>
              </a:rPr>
              <a:t>gas</a:t>
            </a:r>
            <a:r>
              <a:rPr lang="fr-FR" dirty="0" smtClean="0">
                <a:solidFill>
                  <a:srgbClr val="733605"/>
                </a:solidFill>
              </a:rPr>
              <a:t> gaps of 300 microns </a:t>
            </a:r>
            <a:r>
              <a:rPr lang="fr-FR" dirty="0" err="1" smtClean="0">
                <a:solidFill>
                  <a:srgbClr val="733605"/>
                </a:solidFill>
              </a:rPr>
              <a:t>each</a:t>
            </a:r>
            <a:endParaRPr lang="fr-FR" dirty="0">
              <a:solidFill>
                <a:srgbClr val="733605"/>
              </a:solidFill>
            </a:endParaRPr>
          </a:p>
          <a:p>
            <a:pPr marL="285750" indent="-285750">
              <a:buFont typeface="Arial"/>
              <a:buChar char="•"/>
            </a:pPr>
            <a:r>
              <a:rPr lang="en-US" dirty="0">
                <a:solidFill>
                  <a:srgbClr val="733605"/>
                </a:solidFill>
              </a:rPr>
              <a:t>d</a:t>
            </a:r>
            <a:r>
              <a:rPr lang="fr-FR" dirty="0" err="1" smtClean="0">
                <a:solidFill>
                  <a:srgbClr val="733605"/>
                </a:solidFill>
              </a:rPr>
              <a:t>imensions</a:t>
            </a:r>
            <a:r>
              <a:rPr lang="fr-FR" dirty="0" smtClean="0">
                <a:solidFill>
                  <a:srgbClr val="733605"/>
                </a:solidFill>
              </a:rPr>
              <a:t> : 82 cm x 180 cm</a:t>
            </a:r>
          </a:p>
          <a:p>
            <a:pPr marL="285750" indent="-285750">
              <a:buFont typeface="Arial"/>
              <a:buChar char="•"/>
            </a:pPr>
            <a:endParaRPr lang="fr-FR" dirty="0">
              <a:solidFill>
                <a:srgbClr val="733605"/>
              </a:solidFill>
            </a:endParaRPr>
          </a:p>
          <a:p>
            <a:pPr marL="285750" indent="-285750">
              <a:buFont typeface="Wingdings" charset="2"/>
              <a:buChar char="Ø"/>
            </a:pPr>
            <a:r>
              <a:rPr lang="en-US" sz="2000" dirty="0" smtClean="0"/>
              <a:t> R</a:t>
            </a:r>
            <a:r>
              <a:rPr lang="fr-FR" sz="2000" dirty="0" err="1" smtClean="0"/>
              <a:t>equirements</a:t>
            </a:r>
            <a:r>
              <a:rPr lang="fr-FR" sz="2000" dirty="0" smtClean="0"/>
              <a:t> : </a:t>
            </a:r>
            <a:r>
              <a:rPr lang="fr-FR" sz="2000" dirty="0" err="1" smtClean="0">
                <a:solidFill>
                  <a:srgbClr val="873CFA"/>
                </a:solidFill>
              </a:rPr>
              <a:t>reliable</a:t>
            </a:r>
            <a:r>
              <a:rPr lang="fr-FR" sz="2000" dirty="0" smtClean="0">
                <a:solidFill>
                  <a:srgbClr val="873CFA"/>
                </a:solidFill>
              </a:rPr>
              <a:t> (long-</a:t>
            </a:r>
            <a:r>
              <a:rPr lang="fr-FR" sz="2000" dirty="0" err="1" smtClean="0">
                <a:solidFill>
                  <a:srgbClr val="873CFA"/>
                </a:solidFill>
              </a:rPr>
              <a:t>term</a:t>
            </a:r>
            <a:r>
              <a:rPr lang="fr-FR" sz="2000" dirty="0" smtClean="0">
                <a:solidFill>
                  <a:srgbClr val="873CFA"/>
                </a:solidFill>
              </a:rPr>
              <a:t>); </a:t>
            </a:r>
            <a:r>
              <a:rPr lang="fr-FR" sz="2000" dirty="0" err="1" smtClean="0">
                <a:solidFill>
                  <a:srgbClr val="873CFA"/>
                </a:solidFill>
              </a:rPr>
              <a:t>easy</a:t>
            </a:r>
            <a:r>
              <a:rPr lang="fr-FR" sz="2000" dirty="0" smtClean="0">
                <a:solidFill>
                  <a:srgbClr val="873CFA"/>
                </a:solidFill>
              </a:rPr>
              <a:t> to use; not </a:t>
            </a:r>
            <a:r>
              <a:rPr lang="fr-FR" sz="2000" dirty="0" err="1" smtClean="0">
                <a:solidFill>
                  <a:srgbClr val="873CFA"/>
                </a:solidFill>
              </a:rPr>
              <a:t>expensive</a:t>
            </a:r>
            <a:endParaRPr lang="fr-FR" sz="2000" dirty="0" smtClean="0">
              <a:solidFill>
                <a:srgbClr val="873CFA"/>
              </a:solidFill>
            </a:endParaRPr>
          </a:p>
          <a:p>
            <a:pPr marL="342900" indent="-342900">
              <a:buFont typeface="Wingdings" charset="2"/>
              <a:buChar char="Ø"/>
            </a:pPr>
            <a:r>
              <a:rPr lang="en-US" sz="2000" dirty="0" smtClean="0"/>
              <a:t>D</a:t>
            </a:r>
            <a:r>
              <a:rPr lang="fr-FR" sz="2000" dirty="0" err="1" smtClean="0"/>
              <a:t>esign</a:t>
            </a:r>
            <a:r>
              <a:rPr lang="fr-FR" sz="2000" dirty="0" smtClean="0"/>
              <a:t> </a:t>
            </a:r>
            <a:r>
              <a:rPr lang="fr-FR" sz="2000" dirty="0" err="1"/>
              <a:t>based</a:t>
            </a:r>
            <a:r>
              <a:rPr lang="fr-FR" sz="2000" dirty="0"/>
              <a:t> on </a:t>
            </a:r>
            <a:r>
              <a:rPr lang="fr-FR" sz="2000" dirty="0" smtClean="0"/>
              <a:t>the </a:t>
            </a:r>
            <a:r>
              <a:rPr lang="fr-FR" sz="2000" dirty="0" err="1" smtClean="0"/>
              <a:t>MRPCs</a:t>
            </a:r>
            <a:r>
              <a:rPr lang="fr-FR" sz="2000" dirty="0" smtClean="0"/>
              <a:t> of the </a:t>
            </a:r>
            <a:r>
              <a:rPr lang="fr-FR" sz="2000" dirty="0"/>
              <a:t>ALICE </a:t>
            </a:r>
            <a:r>
              <a:rPr lang="fr-FR" sz="2000" dirty="0" smtClean="0"/>
              <a:t>Time </a:t>
            </a:r>
            <a:r>
              <a:rPr lang="fr-FR" sz="2000" dirty="0"/>
              <a:t>Of </a:t>
            </a:r>
            <a:r>
              <a:rPr lang="fr-FR" sz="2000" dirty="0" smtClean="0"/>
              <a:t>Flight (TOF )</a:t>
            </a:r>
          </a:p>
        </p:txBody>
      </p:sp>
      <p:sp>
        <p:nvSpPr>
          <p:cNvPr id="5" name="Footer Placeholder 4"/>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13</a:t>
            </a:fld>
            <a:endParaRPr lang="fr-FR"/>
          </a:p>
        </p:txBody>
      </p:sp>
    </p:spTree>
    <p:extLst>
      <p:ext uri="{BB962C8B-B14F-4D97-AF65-F5344CB8AC3E}">
        <p14:creationId xmlns:p14="http://schemas.microsoft.com/office/powerpoint/2010/main" val="2345096874"/>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8691" y="332656"/>
            <a:ext cx="3430546" cy="584776"/>
          </a:xfrm>
          <a:prstGeom prst="rect">
            <a:avLst/>
          </a:prstGeom>
          <a:noFill/>
          <a:ln w="9525">
            <a:noFill/>
            <a:miter lim="800000"/>
            <a:headEnd/>
            <a:tailEnd/>
          </a:ln>
        </p:spPr>
        <p:txBody>
          <a:bodyPr wrap="none">
            <a:spAutoFit/>
          </a:bodyPr>
          <a:lstStyle/>
          <a:p>
            <a:r>
              <a:rPr lang="it-IT" sz="3200" dirty="0" smtClean="0">
                <a:solidFill>
                  <a:srgbClr val="0000FF"/>
                </a:solidFill>
              </a:rPr>
              <a:t>         The EEE MRPC</a:t>
            </a:r>
            <a:endParaRPr lang="it-IT" sz="3200" dirty="0">
              <a:solidFill>
                <a:srgbClr val="0000FF"/>
              </a:solidFill>
            </a:endParaRPr>
          </a:p>
        </p:txBody>
      </p:sp>
      <p:sp>
        <p:nvSpPr>
          <p:cNvPr id="4" name="Rettangolo 4"/>
          <p:cNvSpPr>
            <a:spLocks noChangeArrowheads="1"/>
          </p:cNvSpPr>
          <p:nvPr/>
        </p:nvSpPr>
        <p:spPr bwMode="auto">
          <a:xfrm>
            <a:off x="107504" y="4905771"/>
            <a:ext cx="5220072" cy="677108"/>
          </a:xfrm>
          <a:prstGeom prst="rect">
            <a:avLst/>
          </a:prstGeom>
          <a:noFill/>
          <a:ln w="9525">
            <a:noFill/>
            <a:miter lim="800000"/>
            <a:headEnd/>
            <a:tailEnd/>
          </a:ln>
        </p:spPr>
        <p:txBody>
          <a:bodyPr wrap="square">
            <a:spAutoFit/>
          </a:bodyPr>
          <a:lstStyle/>
          <a:p>
            <a:pPr algn="ctr"/>
            <a:r>
              <a:rPr lang="it-IT" dirty="0" err="1" smtClean="0">
                <a:solidFill>
                  <a:srgbClr val="000000"/>
                </a:solidFill>
              </a:rPr>
              <a:t>Operated</a:t>
            </a:r>
            <a:r>
              <a:rPr lang="it-IT" dirty="0" smtClean="0">
                <a:solidFill>
                  <a:srgbClr val="000000"/>
                </a:solidFill>
              </a:rPr>
              <a:t> with a </a:t>
            </a:r>
            <a:r>
              <a:rPr lang="it-IT" dirty="0" err="1" smtClean="0">
                <a:solidFill>
                  <a:srgbClr val="000000"/>
                </a:solidFill>
              </a:rPr>
              <a:t>mixture</a:t>
            </a:r>
            <a:r>
              <a:rPr lang="it-IT" dirty="0" smtClean="0">
                <a:solidFill>
                  <a:srgbClr val="000000"/>
                </a:solidFill>
              </a:rPr>
              <a:t> of 98 % C</a:t>
            </a:r>
            <a:r>
              <a:rPr lang="it-IT" baseline="-25000" dirty="0" smtClean="0">
                <a:solidFill>
                  <a:srgbClr val="000000"/>
                </a:solidFill>
              </a:rPr>
              <a:t>2</a:t>
            </a:r>
            <a:r>
              <a:rPr lang="it-IT" dirty="0" smtClean="0">
                <a:solidFill>
                  <a:srgbClr val="000000"/>
                </a:solidFill>
              </a:rPr>
              <a:t>H</a:t>
            </a:r>
            <a:r>
              <a:rPr lang="it-IT" baseline="-25000" dirty="0" smtClean="0">
                <a:solidFill>
                  <a:srgbClr val="000000"/>
                </a:solidFill>
              </a:rPr>
              <a:t>2</a:t>
            </a:r>
            <a:r>
              <a:rPr lang="it-IT" dirty="0" smtClean="0">
                <a:solidFill>
                  <a:srgbClr val="000000"/>
                </a:solidFill>
              </a:rPr>
              <a:t>F</a:t>
            </a:r>
            <a:r>
              <a:rPr lang="it-IT" baseline="-25000" dirty="0" smtClean="0">
                <a:solidFill>
                  <a:srgbClr val="000000"/>
                </a:solidFill>
              </a:rPr>
              <a:t>4</a:t>
            </a:r>
            <a:r>
              <a:rPr lang="it-IT" dirty="0">
                <a:solidFill>
                  <a:srgbClr val="000000"/>
                </a:solidFill>
              </a:rPr>
              <a:t> </a:t>
            </a:r>
            <a:r>
              <a:rPr lang="en-US" dirty="0" smtClean="0">
                <a:solidFill>
                  <a:srgbClr val="000000"/>
                </a:solidFill>
              </a:rPr>
              <a:t>–</a:t>
            </a:r>
            <a:r>
              <a:rPr lang="it-IT" dirty="0" smtClean="0">
                <a:solidFill>
                  <a:srgbClr val="000000"/>
                </a:solidFill>
              </a:rPr>
              <a:t> 2% SF</a:t>
            </a:r>
            <a:r>
              <a:rPr lang="it-IT" baseline="-25000" dirty="0" smtClean="0">
                <a:solidFill>
                  <a:srgbClr val="000000"/>
                </a:solidFill>
              </a:rPr>
              <a:t>6</a:t>
            </a:r>
            <a:r>
              <a:rPr lang="it-IT" dirty="0" smtClean="0">
                <a:solidFill>
                  <a:srgbClr val="000000"/>
                </a:solidFill>
              </a:rPr>
              <a:t>  </a:t>
            </a:r>
            <a:br>
              <a:rPr lang="it-IT" dirty="0" smtClean="0">
                <a:solidFill>
                  <a:srgbClr val="000000"/>
                </a:solidFill>
              </a:rPr>
            </a:br>
            <a:endParaRPr lang="it-IT" sz="2000" b="1" dirty="0">
              <a:solidFill>
                <a:schemeClr val="bg1"/>
              </a:solidFill>
            </a:endParaRPr>
          </a:p>
        </p:txBody>
      </p:sp>
      <p:pic>
        <p:nvPicPr>
          <p:cNvPr id="5" name="Picture 2"/>
          <p:cNvPicPr>
            <a:picLocks noChangeAspect="1" noChangeArrowheads="1"/>
          </p:cNvPicPr>
          <p:nvPr/>
        </p:nvPicPr>
        <p:blipFill>
          <a:blip r:embed="rId3" cstate="print"/>
          <a:srcRect/>
          <a:stretch>
            <a:fillRect/>
          </a:stretch>
        </p:blipFill>
        <p:spPr bwMode="auto">
          <a:xfrm>
            <a:off x="5426521" y="3424355"/>
            <a:ext cx="3609975" cy="3317013"/>
          </a:xfrm>
          <a:prstGeom prst="rect">
            <a:avLst/>
          </a:prstGeom>
          <a:noFill/>
          <a:ln w="9525">
            <a:noFill/>
            <a:miter lim="800000"/>
            <a:headEnd/>
            <a:tailEnd/>
          </a:ln>
        </p:spPr>
      </p:pic>
      <p:pic>
        <p:nvPicPr>
          <p:cNvPr id="6" name="Picture 5"/>
          <p:cNvPicPr>
            <a:picLocks noChangeAspect="1" noChangeArrowheads="1"/>
          </p:cNvPicPr>
          <p:nvPr/>
        </p:nvPicPr>
        <p:blipFill>
          <a:blip r:embed="rId4" cstate="print"/>
          <a:srcRect/>
          <a:stretch>
            <a:fillRect/>
          </a:stretch>
        </p:blipFill>
        <p:spPr bwMode="auto">
          <a:xfrm>
            <a:off x="5425058" y="164398"/>
            <a:ext cx="3611438" cy="3192594"/>
          </a:xfrm>
          <a:prstGeom prst="rect">
            <a:avLst/>
          </a:prstGeom>
          <a:noFill/>
          <a:ln w="9525">
            <a:noFill/>
            <a:miter lim="800000"/>
            <a:headEnd/>
            <a:tailEnd/>
          </a:ln>
        </p:spPr>
      </p:pic>
      <p:sp>
        <p:nvSpPr>
          <p:cNvPr id="8" name="Rettangolo 4"/>
          <p:cNvSpPr>
            <a:spLocks noChangeArrowheads="1"/>
          </p:cNvSpPr>
          <p:nvPr/>
        </p:nvSpPr>
        <p:spPr bwMode="auto">
          <a:xfrm>
            <a:off x="6444208" y="2276872"/>
            <a:ext cx="2376264" cy="615553"/>
          </a:xfrm>
          <a:prstGeom prst="rect">
            <a:avLst/>
          </a:prstGeom>
          <a:noFill/>
          <a:ln w="9525">
            <a:noFill/>
            <a:miter lim="800000"/>
            <a:headEnd/>
            <a:tailEnd/>
          </a:ln>
        </p:spPr>
        <p:txBody>
          <a:bodyPr wrap="square">
            <a:spAutoFit/>
          </a:bodyPr>
          <a:lstStyle/>
          <a:p>
            <a:pPr algn="ctr"/>
            <a:r>
              <a:rPr lang="it-IT" sz="2000" dirty="0" err="1" smtClean="0">
                <a:solidFill>
                  <a:srgbClr val="C00000"/>
                </a:solidFill>
              </a:rPr>
              <a:t>Efficiency</a:t>
            </a:r>
            <a:endParaRPr lang="it-IT" sz="2000" dirty="0" smtClean="0">
              <a:solidFill>
                <a:srgbClr val="C00000"/>
              </a:solidFill>
            </a:endParaRPr>
          </a:p>
          <a:p>
            <a:pPr algn="ctr"/>
            <a:r>
              <a:rPr lang="it-IT" sz="1400" dirty="0" smtClean="0">
                <a:solidFill>
                  <a:srgbClr val="C00000"/>
                </a:solidFill>
              </a:rPr>
              <a:t>(in </a:t>
            </a:r>
            <a:r>
              <a:rPr lang="it-IT" sz="1400" dirty="0" err="1" smtClean="0">
                <a:solidFill>
                  <a:srgbClr val="C00000"/>
                </a:solidFill>
              </a:rPr>
              <a:t>dedicated</a:t>
            </a:r>
            <a:r>
              <a:rPr lang="it-IT" sz="1400" dirty="0" smtClean="0">
                <a:solidFill>
                  <a:srgbClr val="C00000"/>
                </a:solidFill>
              </a:rPr>
              <a:t> </a:t>
            </a:r>
            <a:r>
              <a:rPr lang="it-IT" sz="1400" dirty="0" err="1" smtClean="0">
                <a:solidFill>
                  <a:srgbClr val="C00000"/>
                </a:solidFill>
              </a:rPr>
              <a:t>beam</a:t>
            </a:r>
            <a:r>
              <a:rPr lang="it-IT" sz="1400" dirty="0" smtClean="0">
                <a:solidFill>
                  <a:srgbClr val="C00000"/>
                </a:solidFill>
              </a:rPr>
              <a:t> </a:t>
            </a:r>
            <a:r>
              <a:rPr lang="it-IT" sz="1400" dirty="0" err="1" smtClean="0">
                <a:solidFill>
                  <a:srgbClr val="C00000"/>
                </a:solidFill>
              </a:rPr>
              <a:t>tests</a:t>
            </a:r>
            <a:r>
              <a:rPr lang="it-IT" sz="1400" dirty="0" smtClean="0">
                <a:solidFill>
                  <a:srgbClr val="C00000"/>
                </a:solidFill>
              </a:rPr>
              <a:t>)</a:t>
            </a:r>
          </a:p>
        </p:txBody>
      </p:sp>
      <p:sp>
        <p:nvSpPr>
          <p:cNvPr id="9" name="Rettangolo 4"/>
          <p:cNvSpPr>
            <a:spLocks noChangeArrowheads="1"/>
          </p:cNvSpPr>
          <p:nvPr/>
        </p:nvSpPr>
        <p:spPr bwMode="auto">
          <a:xfrm>
            <a:off x="5868144" y="3789040"/>
            <a:ext cx="1512168" cy="1138773"/>
          </a:xfrm>
          <a:prstGeom prst="rect">
            <a:avLst/>
          </a:prstGeom>
          <a:noFill/>
          <a:ln w="9525">
            <a:noFill/>
            <a:miter lim="800000"/>
            <a:headEnd/>
            <a:tailEnd/>
          </a:ln>
        </p:spPr>
        <p:txBody>
          <a:bodyPr wrap="square">
            <a:spAutoFit/>
          </a:bodyPr>
          <a:lstStyle/>
          <a:p>
            <a:pPr algn="ctr"/>
            <a:r>
              <a:rPr lang="it-IT" sz="2000" dirty="0" err="1" smtClean="0">
                <a:solidFill>
                  <a:srgbClr val="C00000"/>
                </a:solidFill>
              </a:rPr>
              <a:t>Time</a:t>
            </a:r>
            <a:r>
              <a:rPr lang="it-IT" sz="2000" dirty="0" smtClean="0">
                <a:solidFill>
                  <a:srgbClr val="C00000"/>
                </a:solidFill>
              </a:rPr>
              <a:t> </a:t>
            </a:r>
            <a:r>
              <a:rPr lang="it-IT" sz="2000" dirty="0" err="1" smtClean="0">
                <a:solidFill>
                  <a:srgbClr val="C00000"/>
                </a:solidFill>
              </a:rPr>
              <a:t>resolution</a:t>
            </a:r>
            <a:endParaRPr lang="it-IT" sz="2000" dirty="0" smtClean="0">
              <a:solidFill>
                <a:srgbClr val="C00000"/>
              </a:solidFill>
            </a:endParaRPr>
          </a:p>
          <a:p>
            <a:pPr algn="ctr"/>
            <a:r>
              <a:rPr lang="it-IT" sz="1400" dirty="0" smtClean="0">
                <a:solidFill>
                  <a:srgbClr val="C00000"/>
                </a:solidFill>
              </a:rPr>
              <a:t>(in </a:t>
            </a:r>
            <a:r>
              <a:rPr lang="it-IT" sz="1400" dirty="0" err="1" smtClean="0">
                <a:solidFill>
                  <a:srgbClr val="C00000"/>
                </a:solidFill>
              </a:rPr>
              <a:t>dedicated</a:t>
            </a:r>
            <a:r>
              <a:rPr lang="it-IT" sz="1400" dirty="0" smtClean="0">
                <a:solidFill>
                  <a:srgbClr val="C00000"/>
                </a:solidFill>
              </a:rPr>
              <a:t> </a:t>
            </a:r>
            <a:r>
              <a:rPr lang="it-IT" sz="1400" dirty="0" err="1" smtClean="0">
                <a:solidFill>
                  <a:srgbClr val="C00000"/>
                </a:solidFill>
              </a:rPr>
              <a:t>beam</a:t>
            </a:r>
            <a:r>
              <a:rPr lang="it-IT" sz="1400" dirty="0" smtClean="0">
                <a:solidFill>
                  <a:srgbClr val="C00000"/>
                </a:solidFill>
              </a:rPr>
              <a:t> </a:t>
            </a:r>
            <a:r>
              <a:rPr lang="it-IT" sz="1400" dirty="0" err="1" smtClean="0">
                <a:solidFill>
                  <a:srgbClr val="C00000"/>
                </a:solidFill>
              </a:rPr>
              <a:t>tests</a:t>
            </a:r>
            <a:r>
              <a:rPr lang="it-IT" sz="1400" dirty="0" smtClean="0">
                <a:solidFill>
                  <a:srgbClr val="C00000"/>
                </a:solidFill>
              </a:rPr>
              <a:t>)</a:t>
            </a:r>
          </a:p>
        </p:txBody>
      </p:sp>
      <p:pic>
        <p:nvPicPr>
          <p:cNvPr id="10" name="Picture 4"/>
          <p:cNvPicPr>
            <a:picLocks noChangeAspect="1" noChangeArrowheads="1"/>
          </p:cNvPicPr>
          <p:nvPr/>
        </p:nvPicPr>
        <p:blipFill>
          <a:blip r:embed="rId5" cstate="print"/>
          <a:srcRect/>
          <a:stretch>
            <a:fillRect/>
          </a:stretch>
        </p:blipFill>
        <p:spPr bwMode="auto">
          <a:xfrm>
            <a:off x="107505" y="5949280"/>
            <a:ext cx="5472608" cy="294325"/>
          </a:xfrm>
          <a:prstGeom prst="rect">
            <a:avLst/>
          </a:prstGeom>
          <a:noFill/>
          <a:ln w="9525">
            <a:noFill/>
            <a:miter lim="800000"/>
            <a:headEnd/>
            <a:tailEnd/>
          </a:ln>
        </p:spPr>
      </p:pic>
      <p:pic>
        <p:nvPicPr>
          <p:cNvPr id="11" name="Picture 3"/>
          <p:cNvPicPr>
            <a:picLocks noChangeAspect="1" noChangeArrowheads="1"/>
          </p:cNvPicPr>
          <p:nvPr/>
        </p:nvPicPr>
        <p:blipFill>
          <a:blip r:embed="rId6" cstate="print"/>
          <a:srcRect/>
          <a:stretch>
            <a:fillRect/>
          </a:stretch>
        </p:blipFill>
        <p:spPr bwMode="auto">
          <a:xfrm>
            <a:off x="179512" y="6165304"/>
            <a:ext cx="5184576" cy="246885"/>
          </a:xfrm>
          <a:prstGeom prst="rect">
            <a:avLst/>
          </a:prstGeom>
          <a:noFill/>
          <a:ln w="9525">
            <a:noFill/>
            <a:miter lim="800000"/>
            <a:headEnd/>
            <a:tailEnd/>
          </a:ln>
        </p:spPr>
      </p:pic>
      <p:pic>
        <p:nvPicPr>
          <p:cNvPr id="2" name="Picture 1" descr="mrpc.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2223" y="1502588"/>
            <a:ext cx="4967997" cy="2553698"/>
          </a:xfrm>
          <a:prstGeom prst="rect">
            <a:avLst/>
          </a:prstGeom>
        </p:spPr>
      </p:pic>
      <p:sp>
        <p:nvSpPr>
          <p:cNvPr id="3" name="Footer Placeholder 2"/>
          <p:cNvSpPr>
            <a:spLocks noGrp="1"/>
          </p:cNvSpPr>
          <p:nvPr>
            <p:ph type="ftr" sz="quarter" idx="11"/>
          </p:nvPr>
        </p:nvSpPr>
        <p:spPr/>
        <p:txBody>
          <a:bodyPr/>
          <a:lstStyle/>
          <a:p>
            <a:endParaRPr lang="fr-FR"/>
          </a:p>
        </p:txBody>
      </p:sp>
      <p:sp>
        <p:nvSpPr>
          <p:cNvPr id="12" name="Slide Number Placeholder 11"/>
          <p:cNvSpPr>
            <a:spLocks noGrp="1"/>
          </p:cNvSpPr>
          <p:nvPr>
            <p:ph type="sldNum" sz="quarter" idx="12"/>
          </p:nvPr>
        </p:nvSpPr>
        <p:spPr/>
        <p:txBody>
          <a:bodyPr/>
          <a:lstStyle/>
          <a:p>
            <a:fld id="{17868A55-279E-424A-BDF4-F00C3C365E8F}" type="slidenum">
              <a:rPr lang="fr-FR" smtClean="0"/>
              <a:t>14</a:t>
            </a:fld>
            <a:endParaRPr lang="fr-FR"/>
          </a:p>
        </p:txBody>
      </p:sp>
    </p:spTree>
    <p:extLst>
      <p:ext uri="{BB962C8B-B14F-4D97-AF65-F5344CB8AC3E}">
        <p14:creationId xmlns:p14="http://schemas.microsoft.com/office/powerpoint/2010/main" val="166569668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18096" y="932187"/>
            <a:ext cx="5760572" cy="2473943"/>
          </a:xfrm>
          <a:prstGeom prst="rect">
            <a:avLst/>
          </a:prstGeom>
        </p:spPr>
      </p:pic>
      <p:sp>
        <p:nvSpPr>
          <p:cNvPr id="4" name="TextBox 3"/>
          <p:cNvSpPr txBox="1"/>
          <p:nvPr/>
        </p:nvSpPr>
        <p:spPr>
          <a:xfrm>
            <a:off x="218096" y="3716568"/>
            <a:ext cx="5235194" cy="2031325"/>
          </a:xfrm>
          <a:prstGeom prst="rect">
            <a:avLst/>
          </a:prstGeom>
          <a:noFill/>
          <a:ln>
            <a:solidFill>
              <a:schemeClr val="tx1"/>
            </a:solidFill>
          </a:ln>
        </p:spPr>
        <p:txBody>
          <a:bodyPr wrap="square" rtlCol="0">
            <a:spAutoFit/>
          </a:bodyPr>
          <a:lstStyle/>
          <a:p>
            <a:pPr marL="285750" indent="-285750">
              <a:buFont typeface="Wingdings" charset="2"/>
              <a:buChar char="Ø"/>
            </a:pPr>
            <a:r>
              <a:rPr lang="en-US" dirty="0" smtClean="0"/>
              <a:t>24 strips read out at both ends</a:t>
            </a:r>
          </a:p>
          <a:p>
            <a:pPr marL="285750" indent="-285750">
              <a:buFont typeface="Wingdings" charset="2"/>
              <a:buChar char="Ø"/>
            </a:pPr>
            <a:r>
              <a:rPr lang="en-US" dirty="0" smtClean="0"/>
              <a:t>time difference : position of hit along the strip</a:t>
            </a:r>
          </a:p>
          <a:p>
            <a:pPr marL="285750" indent="-285750">
              <a:buFont typeface="Wingdings" charset="2"/>
              <a:buChar char="Ø"/>
            </a:pPr>
            <a:r>
              <a:rPr lang="en-US" dirty="0" smtClean="0"/>
              <a:t>Anode &amp; cathode readout plane : differential signal</a:t>
            </a:r>
          </a:p>
          <a:p>
            <a:pPr marL="285750" indent="-285750">
              <a:buFont typeface="Wingdings" charset="2"/>
              <a:buChar char="Ø"/>
            </a:pPr>
            <a:endParaRPr lang="fi-FI" dirty="0" smtClean="0"/>
          </a:p>
          <a:p>
            <a:r>
              <a:rPr lang="fi-FI" dirty="0" err="1" smtClean="0">
                <a:solidFill>
                  <a:schemeClr val="accent6">
                    <a:lumMod val="50000"/>
                  </a:schemeClr>
                </a:solidFill>
              </a:rPr>
              <a:t>adhesive</a:t>
            </a:r>
            <a:r>
              <a:rPr lang="fi-FI" dirty="0" smtClean="0">
                <a:solidFill>
                  <a:schemeClr val="accent6">
                    <a:lumMod val="50000"/>
                  </a:schemeClr>
                </a:solidFill>
              </a:rPr>
              <a:t> </a:t>
            </a:r>
            <a:r>
              <a:rPr lang="fi-FI" dirty="0" err="1">
                <a:solidFill>
                  <a:schemeClr val="accent6">
                    <a:lumMod val="50000"/>
                  </a:schemeClr>
                </a:solidFill>
              </a:rPr>
              <a:t>copper</a:t>
            </a:r>
            <a:r>
              <a:rPr lang="fi-FI" dirty="0">
                <a:solidFill>
                  <a:schemeClr val="accent6">
                    <a:lumMod val="50000"/>
                  </a:schemeClr>
                </a:solidFill>
              </a:rPr>
              <a:t> </a:t>
            </a:r>
            <a:r>
              <a:rPr lang="fi-FI" dirty="0" err="1">
                <a:solidFill>
                  <a:schemeClr val="accent6">
                    <a:lumMod val="50000"/>
                  </a:schemeClr>
                </a:solidFill>
              </a:rPr>
              <a:t>tape</a:t>
            </a:r>
            <a:r>
              <a:rPr lang="fi-FI" dirty="0">
                <a:solidFill>
                  <a:schemeClr val="accent6">
                    <a:lumMod val="50000"/>
                  </a:schemeClr>
                </a:solidFill>
              </a:rPr>
              <a:t> on </a:t>
            </a:r>
            <a:r>
              <a:rPr lang="fi-FI" dirty="0" err="1">
                <a:solidFill>
                  <a:schemeClr val="accent6">
                    <a:lumMod val="50000"/>
                  </a:schemeClr>
                </a:solidFill>
              </a:rPr>
              <a:t>vetronite</a:t>
            </a:r>
            <a:r>
              <a:rPr lang="fi-FI" dirty="0">
                <a:solidFill>
                  <a:schemeClr val="accent6">
                    <a:lumMod val="50000"/>
                  </a:schemeClr>
                </a:solidFill>
              </a:rPr>
              <a:t> </a:t>
            </a:r>
            <a:r>
              <a:rPr lang="fi-FI" dirty="0" err="1">
                <a:solidFill>
                  <a:schemeClr val="accent6">
                    <a:lumMod val="50000"/>
                  </a:schemeClr>
                </a:solidFill>
              </a:rPr>
              <a:t>sheet</a:t>
            </a:r>
            <a:endParaRPr lang="fi-FI" dirty="0">
              <a:solidFill>
                <a:schemeClr val="accent6">
                  <a:lumMod val="50000"/>
                </a:schemeClr>
              </a:solidFill>
            </a:endParaRPr>
          </a:p>
          <a:p>
            <a:r>
              <a:rPr lang="en-US" dirty="0">
                <a:solidFill>
                  <a:schemeClr val="accent6">
                    <a:lumMod val="50000"/>
                  </a:schemeClr>
                </a:solidFill>
              </a:rPr>
              <a:t>strip width : 2.5 </a:t>
            </a:r>
            <a:r>
              <a:rPr lang="en-US" dirty="0" smtClean="0">
                <a:solidFill>
                  <a:schemeClr val="accent6">
                    <a:lumMod val="50000"/>
                  </a:schemeClr>
                </a:solidFill>
              </a:rPr>
              <a:t>cm; </a:t>
            </a:r>
            <a:r>
              <a:rPr lang="en-US" dirty="0">
                <a:solidFill>
                  <a:schemeClr val="accent6">
                    <a:lumMod val="50000"/>
                  </a:schemeClr>
                </a:solidFill>
              </a:rPr>
              <a:t>distance between strips : 0.7 cm</a:t>
            </a:r>
          </a:p>
          <a:p>
            <a:endParaRPr lang="fr-FR" dirty="0"/>
          </a:p>
        </p:txBody>
      </p:sp>
      <p:pic>
        <p:nvPicPr>
          <p:cNvPr id="5" name="Picture 4" descr="fe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001" y="3865178"/>
            <a:ext cx="3203999" cy="2379089"/>
          </a:xfrm>
          <a:prstGeom prst="rect">
            <a:avLst/>
          </a:prstGeom>
        </p:spPr>
      </p:pic>
      <p:sp>
        <p:nvSpPr>
          <p:cNvPr id="6" name="TextBox 5"/>
          <p:cNvSpPr txBox="1"/>
          <p:nvPr/>
        </p:nvSpPr>
        <p:spPr>
          <a:xfrm>
            <a:off x="6222153" y="1077525"/>
            <a:ext cx="2667515" cy="2308324"/>
          </a:xfrm>
          <a:prstGeom prst="rect">
            <a:avLst/>
          </a:prstGeom>
          <a:noFill/>
        </p:spPr>
        <p:txBody>
          <a:bodyPr wrap="square" rtlCol="0">
            <a:spAutoFit/>
          </a:bodyPr>
          <a:lstStyle/>
          <a:p>
            <a:r>
              <a:rPr lang="en-GB" dirty="0" smtClean="0">
                <a:solidFill>
                  <a:srgbClr val="984807"/>
                </a:solidFill>
              </a:rPr>
              <a:t>FEA card</a:t>
            </a:r>
          </a:p>
          <a:p>
            <a:r>
              <a:rPr lang="en-US" dirty="0" smtClean="0"/>
              <a:t>3 NINO </a:t>
            </a:r>
            <a:r>
              <a:rPr lang="en-US" dirty="0" err="1" smtClean="0"/>
              <a:t>asics</a:t>
            </a:r>
            <a:r>
              <a:rPr lang="en-US" dirty="0" smtClean="0"/>
              <a:t> / 24 channels</a:t>
            </a:r>
          </a:p>
          <a:p>
            <a:pPr marL="285750" indent="-285750">
              <a:buFont typeface="Wingdings" charset="2"/>
              <a:buChar char="Ø"/>
            </a:pPr>
            <a:r>
              <a:rPr lang="en-US" dirty="0" smtClean="0"/>
              <a:t>Amplification</a:t>
            </a:r>
          </a:p>
          <a:p>
            <a:pPr marL="285750" indent="-285750">
              <a:buFont typeface="Wingdings" charset="2"/>
              <a:buChar char="Ø"/>
            </a:pPr>
            <a:r>
              <a:rPr lang="en-US" dirty="0" smtClean="0"/>
              <a:t>Discrimination</a:t>
            </a:r>
          </a:p>
          <a:p>
            <a:pPr marL="285750" indent="-285750">
              <a:buFont typeface="Wingdings" charset="2"/>
              <a:buChar char="Ø"/>
            </a:pPr>
            <a:r>
              <a:rPr lang="en-US" dirty="0" smtClean="0"/>
              <a:t>Stretching of pulse</a:t>
            </a:r>
          </a:p>
          <a:p>
            <a:pPr marL="285750" indent="-285750">
              <a:buFont typeface="Wingdings" charset="2"/>
              <a:buChar char="Ø"/>
            </a:pPr>
            <a:r>
              <a:rPr lang="en-US" dirty="0" smtClean="0"/>
              <a:t>OR of 24 signals</a:t>
            </a:r>
          </a:p>
          <a:p>
            <a:endParaRPr lang="en-US" dirty="0" smtClean="0"/>
          </a:p>
          <a:p>
            <a:r>
              <a:rPr lang="en-US" dirty="0" smtClean="0">
                <a:solidFill>
                  <a:srgbClr val="873CFA"/>
                </a:solidFill>
              </a:rPr>
              <a:t>2 FEAs per MRPC</a:t>
            </a:r>
          </a:p>
        </p:txBody>
      </p:sp>
      <p:sp>
        <p:nvSpPr>
          <p:cNvPr id="2" name="TextBox 1"/>
          <p:cNvSpPr txBox="1"/>
          <p:nvPr/>
        </p:nvSpPr>
        <p:spPr>
          <a:xfrm>
            <a:off x="702605" y="162119"/>
            <a:ext cx="2588569" cy="584776"/>
          </a:xfrm>
          <a:prstGeom prst="rect">
            <a:avLst/>
          </a:prstGeom>
          <a:noFill/>
        </p:spPr>
        <p:txBody>
          <a:bodyPr wrap="none" rtlCol="0">
            <a:spAutoFit/>
          </a:bodyPr>
          <a:lstStyle/>
          <a:p>
            <a:r>
              <a:rPr lang="en-US" sz="3200" dirty="0" smtClean="0">
                <a:solidFill>
                  <a:srgbClr val="0000FF"/>
                </a:solidFill>
              </a:rPr>
              <a:t>S</a:t>
            </a:r>
            <a:r>
              <a:rPr lang="fr-FR" sz="3200" dirty="0" err="1" smtClean="0">
                <a:solidFill>
                  <a:srgbClr val="0000FF"/>
                </a:solidFill>
              </a:rPr>
              <a:t>ignal</a:t>
            </a:r>
            <a:r>
              <a:rPr lang="fr-FR" sz="3200" dirty="0" smtClean="0">
                <a:solidFill>
                  <a:srgbClr val="0000FF"/>
                </a:solidFill>
              </a:rPr>
              <a:t> </a:t>
            </a:r>
            <a:r>
              <a:rPr lang="fr-FR" sz="3200" dirty="0" err="1" smtClean="0">
                <a:solidFill>
                  <a:srgbClr val="0000FF"/>
                </a:solidFill>
              </a:rPr>
              <a:t>readout</a:t>
            </a:r>
            <a:endParaRPr lang="fr-FR" sz="3200" dirty="0">
              <a:solidFill>
                <a:srgbClr val="0000FF"/>
              </a:solidFill>
            </a:endParaRPr>
          </a:p>
        </p:txBody>
      </p:sp>
      <p:cxnSp>
        <p:nvCxnSpPr>
          <p:cNvPr id="8" name="Straight Arrow Connector 7"/>
          <p:cNvCxnSpPr/>
          <p:nvPr/>
        </p:nvCxnSpPr>
        <p:spPr>
          <a:xfrm>
            <a:off x="6800391" y="3407978"/>
            <a:ext cx="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78326" y="6147038"/>
            <a:ext cx="3465462" cy="369332"/>
          </a:xfrm>
          <a:prstGeom prst="rect">
            <a:avLst/>
          </a:prstGeom>
          <a:noFill/>
        </p:spPr>
        <p:txBody>
          <a:bodyPr wrap="none" rtlCol="0">
            <a:spAutoFit/>
          </a:bodyPr>
          <a:lstStyle/>
          <a:p>
            <a:r>
              <a:rPr lang="en-US" dirty="0" smtClean="0"/>
              <a:t>S</a:t>
            </a:r>
            <a:r>
              <a:rPr lang="fr-FR" dirty="0" smtClean="0"/>
              <a:t>pace </a:t>
            </a:r>
            <a:r>
              <a:rPr lang="fr-FR" dirty="0" err="1" smtClean="0"/>
              <a:t>resolution</a:t>
            </a:r>
            <a:r>
              <a:rPr lang="fr-FR" smtClean="0"/>
              <a:t> in x and y : ~ 1 cm</a:t>
            </a:r>
            <a:endParaRPr lang="fr-FR"/>
          </a:p>
        </p:txBody>
      </p:sp>
      <p:sp>
        <p:nvSpPr>
          <p:cNvPr id="9" name="Footer Placeholder 8"/>
          <p:cNvSpPr>
            <a:spLocks noGrp="1"/>
          </p:cNvSpPr>
          <p:nvPr>
            <p:ph type="ftr" sz="quarter" idx="11"/>
          </p:nvPr>
        </p:nvSpPr>
        <p:spPr/>
        <p:txBody>
          <a:bodyPr/>
          <a:lstStyle/>
          <a:p>
            <a:endParaRPr lang="fr-FR"/>
          </a:p>
        </p:txBody>
      </p:sp>
      <p:sp>
        <p:nvSpPr>
          <p:cNvPr id="11" name="Slide Number Placeholder 10"/>
          <p:cNvSpPr>
            <a:spLocks noGrp="1"/>
          </p:cNvSpPr>
          <p:nvPr>
            <p:ph type="sldNum" sz="quarter" idx="12"/>
          </p:nvPr>
        </p:nvSpPr>
        <p:spPr/>
        <p:txBody>
          <a:bodyPr/>
          <a:lstStyle/>
          <a:p>
            <a:fld id="{17868A55-279E-424A-BDF4-F00C3C365E8F}" type="slidenum">
              <a:rPr lang="fr-FR" smtClean="0"/>
              <a:t>15</a:t>
            </a:fld>
            <a:endParaRPr lang="fr-FR"/>
          </a:p>
        </p:txBody>
      </p:sp>
    </p:spTree>
    <p:extLst>
      <p:ext uri="{BB962C8B-B14F-4D97-AF65-F5344CB8AC3E}">
        <p14:creationId xmlns:p14="http://schemas.microsoft.com/office/powerpoint/2010/main" val="5847890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3"/>
          <p:cNvSpPr>
            <a:spLocks noChangeArrowheads="1"/>
          </p:cNvSpPr>
          <p:nvPr/>
        </p:nvSpPr>
        <p:spPr bwMode="auto">
          <a:xfrm>
            <a:off x="638061" y="174812"/>
            <a:ext cx="1997662" cy="584776"/>
          </a:xfrm>
          <a:prstGeom prst="rect">
            <a:avLst/>
          </a:prstGeom>
          <a:noFill/>
          <a:ln w="9525">
            <a:noFill/>
            <a:miter lim="800000"/>
            <a:headEnd/>
            <a:tailEnd/>
          </a:ln>
        </p:spPr>
        <p:txBody>
          <a:bodyPr wrap="none">
            <a:spAutoFit/>
          </a:bodyPr>
          <a:lstStyle/>
          <a:p>
            <a:r>
              <a:rPr lang="it-IT" sz="3200" dirty="0" err="1" smtClean="0">
                <a:solidFill>
                  <a:srgbClr val="0000FF"/>
                </a:solidFill>
              </a:rPr>
              <a:t>Electronics</a:t>
            </a:r>
            <a:endParaRPr lang="it-IT" sz="3200" dirty="0">
              <a:solidFill>
                <a:srgbClr val="0000FF"/>
              </a:solidFill>
            </a:endParaRPr>
          </a:p>
        </p:txBody>
      </p:sp>
      <p:sp>
        <p:nvSpPr>
          <p:cNvPr id="31" name="Rectangle 4"/>
          <p:cNvSpPr>
            <a:spLocks noChangeArrowheads="1"/>
          </p:cNvSpPr>
          <p:nvPr/>
        </p:nvSpPr>
        <p:spPr bwMode="auto">
          <a:xfrm>
            <a:off x="4427538" y="1966391"/>
            <a:ext cx="3168650" cy="1584325"/>
          </a:xfrm>
          <a:prstGeom prst="rect">
            <a:avLst/>
          </a:prstGeom>
          <a:solidFill>
            <a:srgbClr val="FFFFFF">
              <a:alpha val="30000"/>
            </a:srgbClr>
          </a:solidFill>
          <a:ln w="38100">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2" name="Rectangle 5"/>
          <p:cNvSpPr>
            <a:spLocks noChangeArrowheads="1"/>
          </p:cNvSpPr>
          <p:nvPr/>
        </p:nvSpPr>
        <p:spPr bwMode="auto">
          <a:xfrm>
            <a:off x="5795963" y="1966391"/>
            <a:ext cx="215900" cy="1584325"/>
          </a:xfrm>
          <a:prstGeom prst="rect">
            <a:avLst/>
          </a:prstGeom>
          <a:solidFill>
            <a:srgbClr val="FF00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3" name="Rectangle 6"/>
          <p:cNvSpPr>
            <a:spLocks noChangeArrowheads="1"/>
          </p:cNvSpPr>
          <p:nvPr/>
        </p:nvSpPr>
        <p:spPr bwMode="auto">
          <a:xfrm>
            <a:off x="6300788" y="1966391"/>
            <a:ext cx="215900" cy="1584325"/>
          </a:xfrm>
          <a:prstGeom prst="rect">
            <a:avLst/>
          </a:prstGeom>
          <a:solidFill>
            <a:srgbClr val="FF00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4" name="Rectangle 7"/>
          <p:cNvSpPr>
            <a:spLocks noChangeArrowheads="1"/>
          </p:cNvSpPr>
          <p:nvPr/>
        </p:nvSpPr>
        <p:spPr bwMode="auto">
          <a:xfrm>
            <a:off x="6659563" y="1966391"/>
            <a:ext cx="215900" cy="1584325"/>
          </a:xfrm>
          <a:prstGeom prst="rect">
            <a:avLst/>
          </a:prstGeom>
          <a:solidFill>
            <a:srgbClr val="FF00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5" name="Rectangle 8"/>
          <p:cNvSpPr>
            <a:spLocks noChangeArrowheads="1"/>
          </p:cNvSpPr>
          <p:nvPr/>
        </p:nvSpPr>
        <p:spPr bwMode="auto">
          <a:xfrm>
            <a:off x="7380288" y="1966391"/>
            <a:ext cx="215900" cy="1584325"/>
          </a:xfrm>
          <a:prstGeom prst="rect">
            <a:avLst/>
          </a:prstGeom>
          <a:solidFill>
            <a:srgbClr val="FF00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6" name="Rectangle 9"/>
          <p:cNvSpPr>
            <a:spLocks noChangeArrowheads="1"/>
          </p:cNvSpPr>
          <p:nvPr/>
        </p:nvSpPr>
        <p:spPr bwMode="auto">
          <a:xfrm>
            <a:off x="4716463" y="1966391"/>
            <a:ext cx="215900" cy="1584325"/>
          </a:xfrm>
          <a:prstGeom prst="rect">
            <a:avLst/>
          </a:prstGeom>
          <a:solidFill>
            <a:srgbClr val="000000"/>
          </a:solidFill>
          <a:ln w="9525">
            <a:solidFill>
              <a:srgbClr val="000000"/>
            </a:solidFill>
            <a:miter lim="800000"/>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7" name="Line 10"/>
          <p:cNvSpPr>
            <a:spLocks noChangeShapeType="1"/>
          </p:cNvSpPr>
          <p:nvPr/>
        </p:nvSpPr>
        <p:spPr bwMode="auto">
          <a:xfrm flipH="1" flipV="1">
            <a:off x="7524750" y="3550716"/>
            <a:ext cx="360363" cy="503238"/>
          </a:xfrm>
          <a:prstGeom prst="line">
            <a:avLst/>
          </a:prstGeom>
          <a:noFill/>
          <a:ln w="19050">
            <a:solidFill>
              <a:srgbClr val="FFFFFF"/>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38" name="Text Box 11"/>
          <p:cNvSpPr txBox="1">
            <a:spLocks noChangeArrowheads="1"/>
          </p:cNvSpPr>
          <p:nvPr/>
        </p:nvSpPr>
        <p:spPr bwMode="auto">
          <a:xfrm>
            <a:off x="7668344" y="3212976"/>
            <a:ext cx="1403350" cy="369332"/>
          </a:xfrm>
          <a:prstGeom prst="rect">
            <a:avLst/>
          </a:prstGeom>
          <a:noFill/>
          <a:ln w="9525">
            <a:solidFill>
              <a:schemeClr val="tx1"/>
            </a:solid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i="0" u="none" strike="noStrike" kern="0" cap="none" spc="0" normalizeH="0" baseline="0" noProof="0" dirty="0" smtClean="0">
                <a:ln>
                  <a:noFill/>
                </a:ln>
                <a:solidFill>
                  <a:sysClr val="windowText" lastClr="000000"/>
                </a:solidFill>
                <a:effectLst/>
                <a:uLnTx/>
                <a:uFillTx/>
              </a:rPr>
              <a:t>VME Bridge</a:t>
            </a:r>
          </a:p>
        </p:txBody>
      </p:sp>
      <p:sp>
        <p:nvSpPr>
          <p:cNvPr id="39" name="Text Box 12"/>
          <p:cNvSpPr txBox="1">
            <a:spLocks noChangeArrowheads="1"/>
          </p:cNvSpPr>
          <p:nvPr/>
        </p:nvSpPr>
        <p:spPr bwMode="auto">
          <a:xfrm>
            <a:off x="7740650" y="2276872"/>
            <a:ext cx="1403350" cy="91598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1800" b="0" i="0" u="none" strike="noStrike" kern="0" cap="none" spc="0" normalizeH="0" baseline="0" noProof="0" dirty="0" smtClean="0">
                <a:ln>
                  <a:noFill/>
                </a:ln>
                <a:solidFill>
                  <a:sysClr val="windowText" lastClr="000000"/>
                </a:solidFill>
                <a:effectLst/>
                <a:uLnTx/>
                <a:uFillTx/>
              </a:rPr>
              <a:t>USB connection </a:t>
            </a:r>
            <a:r>
              <a:rPr kumimoji="0" lang="it-IT" sz="1800" b="0" i="0" u="none" strike="noStrike" kern="0" cap="none" spc="0" normalizeH="0" baseline="0" noProof="0" dirty="0" err="1" smtClean="0">
                <a:ln>
                  <a:noFill/>
                </a:ln>
                <a:solidFill>
                  <a:sysClr val="windowText" lastClr="000000"/>
                </a:solidFill>
                <a:effectLst/>
                <a:uLnTx/>
                <a:uFillTx/>
              </a:rPr>
              <a:t>to</a:t>
            </a:r>
            <a:r>
              <a:rPr kumimoji="0" lang="it-IT" sz="1800" b="0" i="0" u="none" strike="noStrike" kern="0" cap="none" spc="0" normalizeH="0" baseline="0" noProof="0" dirty="0" smtClean="0">
                <a:ln>
                  <a:noFill/>
                </a:ln>
                <a:solidFill>
                  <a:sysClr val="windowText" lastClr="000000"/>
                </a:solidFill>
                <a:effectLst/>
                <a:uLnTx/>
                <a:uFillTx/>
              </a:rPr>
              <a:t> PC </a:t>
            </a:r>
          </a:p>
        </p:txBody>
      </p:sp>
      <p:sp>
        <p:nvSpPr>
          <p:cNvPr id="40" name="Text Box 13"/>
          <p:cNvSpPr txBox="1">
            <a:spLocks noChangeArrowheads="1"/>
          </p:cNvSpPr>
          <p:nvPr/>
        </p:nvSpPr>
        <p:spPr bwMode="auto">
          <a:xfrm>
            <a:off x="3492500" y="1029766"/>
            <a:ext cx="1152525" cy="641350"/>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1800" b="0" i="0" u="none" strike="noStrike" kern="0" cap="none" spc="0" normalizeH="0" baseline="0" noProof="0" dirty="0" smtClean="0">
                <a:ln>
                  <a:noFill/>
                </a:ln>
                <a:solidFill>
                  <a:sysClr val="windowText" lastClr="000000"/>
                </a:solidFill>
                <a:effectLst/>
                <a:uLnTx/>
                <a:uFillTx/>
              </a:rPr>
              <a:t>Trigger </a:t>
            </a:r>
            <a:r>
              <a:rPr kumimoji="0" lang="it-IT" sz="1800" b="0" i="0" u="none" strike="noStrike" kern="0" cap="none" spc="0" normalizeH="0" baseline="0" noProof="0" dirty="0" err="1" smtClean="0">
                <a:ln>
                  <a:noFill/>
                </a:ln>
                <a:solidFill>
                  <a:sysClr val="windowText" lastClr="000000"/>
                </a:solidFill>
                <a:effectLst/>
                <a:uLnTx/>
                <a:uFillTx/>
              </a:rPr>
              <a:t>unit</a:t>
            </a:r>
            <a:endParaRPr kumimoji="0" lang="it-IT" sz="1800" b="0" i="0" u="none" strike="noStrike" kern="0" cap="none" spc="0" normalizeH="0" baseline="0" noProof="0" dirty="0" smtClean="0">
              <a:ln>
                <a:noFill/>
              </a:ln>
              <a:solidFill>
                <a:sysClr val="windowText" lastClr="000000"/>
              </a:solidFill>
              <a:effectLst/>
              <a:uLnTx/>
              <a:uFillTx/>
            </a:endParaRPr>
          </a:p>
        </p:txBody>
      </p:sp>
      <p:sp>
        <p:nvSpPr>
          <p:cNvPr id="41" name="Text Box 14"/>
          <p:cNvSpPr txBox="1">
            <a:spLocks noChangeArrowheads="1"/>
          </p:cNvSpPr>
          <p:nvPr/>
        </p:nvSpPr>
        <p:spPr bwMode="auto">
          <a:xfrm>
            <a:off x="4573588" y="1318691"/>
            <a:ext cx="1366837" cy="376238"/>
          </a:xfrm>
          <a:prstGeom prst="rect">
            <a:avLst/>
          </a:prstGeom>
          <a:noFill/>
          <a:ln w="9525">
            <a:solidFill>
              <a:srgbClr val="000000"/>
            </a:solid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1800" b="0" i="0" u="none" strike="noStrike" kern="0" cap="none" spc="0" normalizeH="0" baseline="0" noProof="0" dirty="0" smtClean="0">
                <a:ln>
                  <a:noFill/>
                </a:ln>
                <a:solidFill>
                  <a:sysClr val="windowText" lastClr="000000"/>
                </a:solidFill>
                <a:effectLst/>
                <a:uLnTx/>
                <a:uFillTx/>
              </a:rPr>
              <a:t>GPS </a:t>
            </a:r>
            <a:r>
              <a:rPr kumimoji="0" lang="it-IT" sz="1800" b="0" i="0" u="none" strike="noStrike" kern="0" cap="none" spc="0" normalizeH="0" baseline="0" noProof="0" dirty="0" err="1" smtClean="0">
                <a:ln>
                  <a:noFill/>
                </a:ln>
                <a:solidFill>
                  <a:sysClr val="windowText" lastClr="000000"/>
                </a:solidFill>
                <a:effectLst/>
                <a:uLnTx/>
                <a:uFillTx/>
              </a:rPr>
              <a:t>Unit</a:t>
            </a:r>
            <a:r>
              <a:rPr kumimoji="0" lang="it-IT" sz="1800" b="0" i="0" u="none" strike="noStrike" kern="0" cap="none" spc="0" normalizeH="0" baseline="0" noProof="0" dirty="0" smtClean="0">
                <a:ln>
                  <a:noFill/>
                </a:ln>
                <a:solidFill>
                  <a:sysClr val="windowText" lastClr="000000"/>
                </a:solidFill>
                <a:effectLst/>
                <a:uLnTx/>
                <a:uFillTx/>
              </a:rPr>
              <a:t> </a:t>
            </a:r>
          </a:p>
        </p:txBody>
      </p:sp>
      <p:sp>
        <p:nvSpPr>
          <p:cNvPr id="42" name="Text Box 15"/>
          <p:cNvSpPr txBox="1">
            <a:spLocks noChangeArrowheads="1"/>
          </p:cNvSpPr>
          <p:nvPr/>
        </p:nvSpPr>
        <p:spPr bwMode="auto">
          <a:xfrm>
            <a:off x="5940425" y="813866"/>
            <a:ext cx="1152525" cy="915988"/>
          </a:xfrm>
          <a:prstGeom prst="rect">
            <a:avLst/>
          </a:prstGeom>
          <a:noFill/>
          <a:ln w="9525">
            <a:no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1800" b="0" i="0" u="none" strike="noStrike" kern="0" cap="none" spc="0" normalizeH="0" baseline="0" noProof="0" dirty="0" smtClean="0">
                <a:ln>
                  <a:noFill/>
                </a:ln>
                <a:solidFill>
                  <a:sysClr val="windowText" lastClr="000000"/>
                </a:solidFill>
                <a:effectLst/>
                <a:uLnTx/>
                <a:uFillTx/>
              </a:rPr>
              <a:t>144 </a:t>
            </a:r>
            <a:r>
              <a:rPr kumimoji="0" lang="it-IT" sz="1800" b="0" i="0" u="none" strike="noStrike" kern="0" cap="none" spc="0" normalizeH="0" baseline="0" noProof="0" dirty="0" err="1" smtClean="0">
                <a:ln>
                  <a:noFill/>
                </a:ln>
                <a:solidFill>
                  <a:sysClr val="windowText" lastClr="000000"/>
                </a:solidFill>
                <a:effectLst/>
                <a:uLnTx/>
                <a:uFillTx/>
              </a:rPr>
              <a:t>channels</a:t>
            </a:r>
            <a:r>
              <a:rPr kumimoji="0" lang="it-IT" sz="1800" b="0" i="0" u="none" strike="noStrike" kern="0" cap="none" spc="0" normalizeH="0" baseline="0" noProof="0" dirty="0" smtClean="0">
                <a:ln>
                  <a:noFill/>
                </a:ln>
                <a:solidFill>
                  <a:sysClr val="windowText" lastClr="000000"/>
                </a:solidFill>
                <a:effectLst/>
                <a:uLnTx/>
                <a:uFillTx/>
              </a:rPr>
              <a:t> TDC</a:t>
            </a:r>
          </a:p>
        </p:txBody>
      </p:sp>
      <p:sp>
        <p:nvSpPr>
          <p:cNvPr id="43" name="Line 16"/>
          <p:cNvSpPr>
            <a:spLocks noChangeShapeType="1"/>
          </p:cNvSpPr>
          <p:nvPr/>
        </p:nvSpPr>
        <p:spPr bwMode="auto">
          <a:xfrm>
            <a:off x="4140200" y="1463154"/>
            <a:ext cx="719138" cy="862012"/>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44" name="Line 17"/>
          <p:cNvSpPr>
            <a:spLocks noChangeShapeType="1"/>
          </p:cNvSpPr>
          <p:nvPr/>
        </p:nvSpPr>
        <p:spPr bwMode="auto">
          <a:xfrm>
            <a:off x="5219700" y="1679054"/>
            <a:ext cx="647700" cy="647700"/>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45" name="Line 18"/>
          <p:cNvSpPr>
            <a:spLocks noChangeShapeType="1"/>
          </p:cNvSpPr>
          <p:nvPr/>
        </p:nvSpPr>
        <p:spPr bwMode="auto">
          <a:xfrm>
            <a:off x="6300788" y="1606029"/>
            <a:ext cx="71437" cy="431800"/>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46" name="Line 19"/>
          <p:cNvSpPr>
            <a:spLocks noChangeShapeType="1"/>
          </p:cNvSpPr>
          <p:nvPr/>
        </p:nvSpPr>
        <p:spPr bwMode="auto">
          <a:xfrm>
            <a:off x="6516688" y="1463154"/>
            <a:ext cx="215900" cy="647700"/>
          </a:xfrm>
          <a:prstGeom prst="line">
            <a:avLst/>
          </a:prstGeom>
          <a:noFill/>
          <a:ln w="19050">
            <a:solidFill>
              <a:srgbClr val="00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47" name="Text Box 20"/>
          <p:cNvSpPr txBox="1">
            <a:spLocks noChangeArrowheads="1"/>
          </p:cNvSpPr>
          <p:nvPr/>
        </p:nvSpPr>
        <p:spPr bwMode="auto">
          <a:xfrm>
            <a:off x="3096860" y="2204448"/>
            <a:ext cx="1584325" cy="338554"/>
          </a:xfrm>
          <a:prstGeom prst="rect">
            <a:avLst/>
          </a:prstGeom>
          <a:noFill/>
          <a:ln w="9525">
            <a:solidFill>
              <a:srgbClr val="000000"/>
            </a:solidFill>
            <a:miter lim="800000"/>
            <a:headEnd/>
            <a:tailEnd/>
          </a:ln>
          <a:effectLst/>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1600" b="0" i="0" u="none" strike="noStrike" kern="0" cap="none" spc="0" normalizeH="0" baseline="0" noProof="0" dirty="0" smtClean="0">
                <a:ln>
                  <a:noFill/>
                </a:ln>
                <a:solidFill>
                  <a:sysClr val="windowText" lastClr="000000"/>
                </a:solidFill>
                <a:effectLst/>
                <a:uLnTx/>
                <a:uFillTx/>
              </a:rPr>
              <a:t>VME </a:t>
            </a:r>
            <a:r>
              <a:rPr kumimoji="0" lang="it-IT" sz="1600" b="0" i="0" u="none" strike="noStrike" kern="0" cap="none" spc="0" normalizeH="0" baseline="0" noProof="0" dirty="0" err="1" smtClean="0">
                <a:ln>
                  <a:noFill/>
                </a:ln>
                <a:solidFill>
                  <a:sysClr val="windowText" lastClr="000000"/>
                </a:solidFill>
                <a:effectLst/>
                <a:uLnTx/>
                <a:uFillTx/>
              </a:rPr>
              <a:t>crate</a:t>
            </a:r>
            <a:endParaRPr kumimoji="0" lang="it-IT" sz="1600" b="0" i="0" u="none" strike="noStrike" kern="0" cap="none" spc="0" normalizeH="0" baseline="0" noProof="0" dirty="0" smtClean="0">
              <a:ln>
                <a:noFill/>
              </a:ln>
              <a:solidFill>
                <a:sysClr val="windowText" lastClr="000000"/>
              </a:solidFill>
              <a:effectLst/>
              <a:uLnTx/>
              <a:uFillTx/>
            </a:endParaRPr>
          </a:p>
        </p:txBody>
      </p:sp>
      <p:sp>
        <p:nvSpPr>
          <p:cNvPr id="48" name="laptop"/>
          <p:cNvSpPr>
            <a:spLocks noEditPoints="1" noChangeArrowheads="1"/>
          </p:cNvSpPr>
          <p:nvPr/>
        </p:nvSpPr>
        <p:spPr bwMode="auto">
          <a:xfrm>
            <a:off x="7334250" y="332656"/>
            <a:ext cx="1809750" cy="1362075"/>
          </a:xfrm>
          <a:custGeom>
            <a:avLst/>
            <a:gdLst>
              <a:gd name="T0" fmla="*/ 3362 w 21600"/>
              <a:gd name="T1" fmla="*/ 0 h 21600"/>
              <a:gd name="T2" fmla="*/ 3362 w 21600"/>
              <a:gd name="T3" fmla="*/ 7173 h 21600"/>
              <a:gd name="T4" fmla="*/ 18327 w 21600"/>
              <a:gd name="T5" fmla="*/ 0 h 21600"/>
              <a:gd name="T6" fmla="*/ 18327 w 21600"/>
              <a:gd name="T7" fmla="*/ 7173 h 21600"/>
              <a:gd name="T8" fmla="*/ 10800 w 21600"/>
              <a:gd name="T9" fmla="*/ 0 h 21600"/>
              <a:gd name="T10" fmla="*/ 10800 w 21600"/>
              <a:gd name="T11" fmla="*/ 21600 h 21600"/>
              <a:gd name="T12" fmla="*/ 0 w 21600"/>
              <a:gd name="T13" fmla="*/ 21600 h 21600"/>
              <a:gd name="T14" fmla="*/ 21600 w 21600"/>
              <a:gd name="T15" fmla="*/ 21600 h 21600"/>
              <a:gd name="T16" fmla="*/ 4445 w 21600"/>
              <a:gd name="T17" fmla="*/ 1858 h 21600"/>
              <a:gd name="T18" fmla="*/ 17311 w 21600"/>
              <a:gd name="T19" fmla="*/ 12323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extrusionOk="0">
                <a:moveTo>
                  <a:pt x="3362" y="0"/>
                </a:moveTo>
                <a:lnTo>
                  <a:pt x="18327" y="0"/>
                </a:lnTo>
                <a:lnTo>
                  <a:pt x="18327" y="14347"/>
                </a:lnTo>
                <a:lnTo>
                  <a:pt x="3362" y="14347"/>
                </a:lnTo>
                <a:lnTo>
                  <a:pt x="3362" y="0"/>
                </a:lnTo>
                <a:close/>
              </a:path>
              <a:path w="21600" h="21600" extrusionOk="0">
                <a:moveTo>
                  <a:pt x="3340" y="15068"/>
                </a:moveTo>
                <a:lnTo>
                  <a:pt x="0" y="19877"/>
                </a:lnTo>
                <a:lnTo>
                  <a:pt x="21600" y="19877"/>
                </a:lnTo>
                <a:lnTo>
                  <a:pt x="18327" y="15068"/>
                </a:lnTo>
                <a:lnTo>
                  <a:pt x="3340" y="15068"/>
                </a:lnTo>
                <a:close/>
              </a:path>
              <a:path w="21600" h="21600" extrusionOk="0">
                <a:moveTo>
                  <a:pt x="0" y="19877"/>
                </a:moveTo>
                <a:lnTo>
                  <a:pt x="0" y="21600"/>
                </a:lnTo>
                <a:lnTo>
                  <a:pt x="21600" y="21600"/>
                </a:lnTo>
                <a:lnTo>
                  <a:pt x="21600" y="19877"/>
                </a:lnTo>
                <a:lnTo>
                  <a:pt x="0" y="19877"/>
                </a:lnTo>
                <a:close/>
              </a:path>
              <a:path w="21600" h="21600" extrusionOk="0">
                <a:moveTo>
                  <a:pt x="4186" y="1523"/>
                </a:moveTo>
                <a:lnTo>
                  <a:pt x="17547" y="1523"/>
                </a:lnTo>
                <a:lnTo>
                  <a:pt x="17547" y="12744"/>
                </a:lnTo>
                <a:lnTo>
                  <a:pt x="4186" y="12744"/>
                </a:lnTo>
                <a:lnTo>
                  <a:pt x="4186" y="1523"/>
                </a:lnTo>
                <a:close/>
              </a:path>
              <a:path w="21600" h="21600" extrusionOk="0">
                <a:moveTo>
                  <a:pt x="3318" y="15549"/>
                </a:moveTo>
                <a:lnTo>
                  <a:pt x="2917" y="16110"/>
                </a:lnTo>
                <a:lnTo>
                  <a:pt x="18727" y="16110"/>
                </a:lnTo>
                <a:lnTo>
                  <a:pt x="18327" y="15549"/>
                </a:lnTo>
                <a:lnTo>
                  <a:pt x="3318" y="15549"/>
                </a:lnTo>
                <a:close/>
              </a:path>
              <a:path w="21600" h="21600" extrusionOk="0">
                <a:moveTo>
                  <a:pt x="6213" y="18314"/>
                </a:moveTo>
                <a:lnTo>
                  <a:pt x="5946" y="18875"/>
                </a:lnTo>
                <a:lnTo>
                  <a:pt x="15766" y="18875"/>
                </a:lnTo>
                <a:lnTo>
                  <a:pt x="15499" y="18314"/>
                </a:lnTo>
                <a:lnTo>
                  <a:pt x="6213" y="18314"/>
                </a:lnTo>
                <a:close/>
              </a:path>
              <a:path w="21600" h="21600" extrusionOk="0">
                <a:moveTo>
                  <a:pt x="2828" y="16471"/>
                </a:moveTo>
                <a:lnTo>
                  <a:pt x="2405" y="17072"/>
                </a:lnTo>
                <a:lnTo>
                  <a:pt x="19284" y="17072"/>
                </a:lnTo>
                <a:lnTo>
                  <a:pt x="18839" y="16471"/>
                </a:lnTo>
                <a:lnTo>
                  <a:pt x="2828" y="16471"/>
                </a:lnTo>
                <a:close/>
              </a:path>
              <a:path w="21600" h="21600" extrusionOk="0">
                <a:moveTo>
                  <a:pt x="2316" y="17352"/>
                </a:moveTo>
                <a:lnTo>
                  <a:pt x="1871" y="17953"/>
                </a:lnTo>
                <a:lnTo>
                  <a:pt x="19863" y="17953"/>
                </a:lnTo>
                <a:lnTo>
                  <a:pt x="19395" y="17352"/>
                </a:lnTo>
                <a:lnTo>
                  <a:pt x="2316" y="17352"/>
                </a:lnTo>
                <a:close/>
              </a:path>
            </a:pathLst>
          </a:custGeom>
          <a:solidFill>
            <a:srgbClr val="C0C0C0"/>
          </a:solidFill>
          <a:ln w="9525">
            <a:solidFill>
              <a:srgbClr val="000000"/>
            </a:solidFill>
            <a:miter lim="800000"/>
            <a:headEnd/>
            <a:tailEnd/>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49" name="Line 22"/>
          <p:cNvSpPr>
            <a:spLocks noChangeShapeType="1"/>
          </p:cNvSpPr>
          <p:nvPr/>
        </p:nvSpPr>
        <p:spPr bwMode="auto">
          <a:xfrm flipV="1">
            <a:off x="8243888" y="1772816"/>
            <a:ext cx="0" cy="431800"/>
          </a:xfrm>
          <a:prstGeom prst="line">
            <a:avLst/>
          </a:prstGeom>
          <a:noFill/>
          <a:ln w="38100">
            <a:solidFill>
              <a:srgbClr val="FF0000"/>
            </a:solidFill>
            <a:round/>
            <a:headEnd/>
            <a:tailEnd type="triangle" w="med" len="me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50" name="Line 23"/>
          <p:cNvSpPr>
            <a:spLocks noChangeShapeType="1"/>
          </p:cNvSpPr>
          <p:nvPr/>
        </p:nvSpPr>
        <p:spPr bwMode="auto">
          <a:xfrm flipV="1">
            <a:off x="7451725" y="2204864"/>
            <a:ext cx="792163" cy="0"/>
          </a:xfrm>
          <a:prstGeom prst="line">
            <a:avLst/>
          </a:prstGeom>
          <a:noFill/>
          <a:ln w="38100">
            <a:solidFill>
              <a:srgbClr val="FF0000"/>
            </a:solidFill>
            <a:round/>
            <a:headEnd/>
            <a:tailEnd/>
          </a:ln>
          <a:effec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t-IT" sz="1800" b="0" i="0" u="none" strike="noStrike" kern="0" cap="none" spc="0" normalizeH="0" baseline="0" noProof="0" smtClean="0">
              <a:ln>
                <a:noFill/>
              </a:ln>
              <a:solidFill>
                <a:sysClr val="windowText" lastClr="000000"/>
              </a:solidFill>
              <a:effectLst/>
              <a:uLnTx/>
              <a:uFillTx/>
            </a:endParaRPr>
          </a:p>
        </p:txBody>
      </p:sp>
      <p:sp>
        <p:nvSpPr>
          <p:cNvPr id="51" name="Text Box 3"/>
          <p:cNvSpPr txBox="1">
            <a:spLocks noChangeArrowheads="1"/>
          </p:cNvSpPr>
          <p:nvPr/>
        </p:nvSpPr>
        <p:spPr bwMode="auto">
          <a:xfrm>
            <a:off x="1187450" y="2205286"/>
            <a:ext cx="1800225" cy="366712"/>
          </a:xfrm>
          <a:prstGeom prst="rect">
            <a:avLst/>
          </a:prstGeom>
          <a:noFill/>
          <a:ln w="9525">
            <a:noFill/>
            <a:miter lim="800000"/>
            <a:headEnd/>
            <a:tailEnd/>
          </a:ln>
          <a:effectLst/>
        </p:spPr>
        <p:txBody>
          <a:bodyPr>
            <a:spAutoFit/>
          </a:bodyPr>
          <a:lstStyle/>
          <a:p>
            <a:pPr>
              <a:spcBef>
                <a:spcPct val="50000"/>
              </a:spcBef>
            </a:pPr>
            <a:r>
              <a:rPr lang="it-IT" u="none">
                <a:latin typeface="Arial" charset="0"/>
              </a:rPr>
              <a:t> </a:t>
            </a:r>
          </a:p>
        </p:txBody>
      </p:sp>
      <p:pic>
        <p:nvPicPr>
          <p:cNvPr id="52" name="Picture 36" descr="Bridge"/>
          <p:cNvPicPr>
            <a:picLocks noChangeAspect="1" noChangeArrowheads="1"/>
          </p:cNvPicPr>
          <p:nvPr/>
        </p:nvPicPr>
        <p:blipFill>
          <a:blip r:embed="rId3" cstate="print"/>
          <a:srcRect/>
          <a:stretch>
            <a:fillRect/>
          </a:stretch>
        </p:blipFill>
        <p:spPr bwMode="auto">
          <a:xfrm>
            <a:off x="1962265" y="1153225"/>
            <a:ext cx="714375" cy="2619375"/>
          </a:xfrm>
          <a:prstGeom prst="rect">
            <a:avLst/>
          </a:prstGeom>
          <a:noFill/>
        </p:spPr>
      </p:pic>
      <p:pic>
        <p:nvPicPr>
          <p:cNvPr id="53" name="Picture 38" descr="tdca"/>
          <p:cNvPicPr>
            <a:picLocks noChangeAspect="1" noChangeArrowheads="1"/>
          </p:cNvPicPr>
          <p:nvPr/>
        </p:nvPicPr>
        <p:blipFill>
          <a:blip r:embed="rId4" cstate="print"/>
          <a:srcRect/>
          <a:stretch>
            <a:fillRect/>
          </a:stretch>
        </p:blipFill>
        <p:spPr bwMode="auto">
          <a:xfrm>
            <a:off x="1084965" y="1153225"/>
            <a:ext cx="712787" cy="2687637"/>
          </a:xfrm>
          <a:prstGeom prst="rect">
            <a:avLst/>
          </a:prstGeom>
          <a:noFill/>
        </p:spPr>
      </p:pic>
      <p:pic>
        <p:nvPicPr>
          <p:cNvPr id="54" name="Picture 40" descr="tdcb"/>
          <p:cNvPicPr>
            <a:picLocks noChangeAspect="1" noChangeArrowheads="1"/>
          </p:cNvPicPr>
          <p:nvPr/>
        </p:nvPicPr>
        <p:blipFill>
          <a:blip r:embed="rId5" cstate="print"/>
          <a:srcRect/>
          <a:stretch>
            <a:fillRect/>
          </a:stretch>
        </p:blipFill>
        <p:spPr bwMode="auto">
          <a:xfrm>
            <a:off x="321791" y="1172961"/>
            <a:ext cx="712788" cy="2670175"/>
          </a:xfrm>
          <a:prstGeom prst="rect">
            <a:avLst/>
          </a:prstGeom>
          <a:noFill/>
        </p:spPr>
      </p:pic>
      <p:pic>
        <p:nvPicPr>
          <p:cNvPr id="55" name="Picture 15" descr="GPS"/>
          <p:cNvPicPr>
            <a:picLocks noChangeAspect="1" noChangeArrowheads="1"/>
          </p:cNvPicPr>
          <p:nvPr/>
        </p:nvPicPr>
        <p:blipFill>
          <a:blip r:embed="rId6" cstate="print"/>
          <a:srcRect/>
          <a:stretch>
            <a:fillRect/>
          </a:stretch>
        </p:blipFill>
        <p:spPr bwMode="auto">
          <a:xfrm>
            <a:off x="6335837" y="4225874"/>
            <a:ext cx="2844675" cy="2659510"/>
          </a:xfrm>
          <a:prstGeom prst="rect">
            <a:avLst/>
          </a:prstGeom>
          <a:noFill/>
        </p:spPr>
      </p:pic>
      <p:pic>
        <p:nvPicPr>
          <p:cNvPr id="57" name="Picture 17" descr="2092"/>
          <p:cNvPicPr>
            <a:picLocks noChangeAspect="1" noChangeArrowheads="1"/>
          </p:cNvPicPr>
          <p:nvPr/>
        </p:nvPicPr>
        <p:blipFill>
          <a:blip r:embed="rId7" cstate="print"/>
          <a:srcRect/>
          <a:stretch>
            <a:fillRect/>
          </a:stretch>
        </p:blipFill>
        <p:spPr bwMode="auto">
          <a:xfrm>
            <a:off x="6010110" y="4077072"/>
            <a:ext cx="218074" cy="2691494"/>
          </a:xfrm>
          <a:prstGeom prst="rect">
            <a:avLst/>
          </a:prstGeom>
          <a:noFill/>
        </p:spPr>
      </p:pic>
      <p:sp>
        <p:nvSpPr>
          <p:cNvPr id="59" name="Text Box 26"/>
          <p:cNvSpPr txBox="1">
            <a:spLocks noChangeArrowheads="1"/>
          </p:cNvSpPr>
          <p:nvPr/>
        </p:nvSpPr>
        <p:spPr bwMode="auto">
          <a:xfrm>
            <a:off x="3059832" y="3657857"/>
            <a:ext cx="5745501" cy="400110"/>
          </a:xfrm>
          <a:prstGeom prst="rect">
            <a:avLst/>
          </a:prstGeom>
          <a:noFill/>
          <a:ln w="9525">
            <a:solidFill>
              <a:srgbClr val="0000FF"/>
            </a:solid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it-IT" sz="2000" b="0" i="0" u="none" strike="noStrike" kern="0" cap="none" spc="0" normalizeH="0" baseline="0" noProof="0" dirty="0" smtClean="0">
                <a:ln>
                  <a:noFill/>
                </a:ln>
                <a:solidFill>
                  <a:srgbClr val="0000FF"/>
                </a:solidFill>
                <a:effectLst/>
                <a:uLnTx/>
                <a:uFillTx/>
              </a:rPr>
              <a:t>Data </a:t>
            </a:r>
            <a:r>
              <a:rPr kumimoji="0" lang="it-IT" sz="2000" b="0" i="0" u="none" strike="noStrike" kern="0" cap="none" spc="0" normalizeH="0" baseline="0" noProof="0" dirty="0" err="1" smtClean="0">
                <a:ln>
                  <a:noFill/>
                </a:ln>
                <a:solidFill>
                  <a:srgbClr val="0000FF"/>
                </a:solidFill>
                <a:effectLst/>
                <a:uLnTx/>
                <a:uFillTx/>
              </a:rPr>
              <a:t>Acquisition</a:t>
            </a:r>
            <a:r>
              <a:rPr kumimoji="0" lang="it-IT" sz="2000" b="0" i="0" u="none" strike="noStrike" kern="0" cap="none" spc="0" normalizeH="0" baseline="0" noProof="0" dirty="0" smtClean="0">
                <a:ln>
                  <a:noFill/>
                </a:ln>
                <a:solidFill>
                  <a:srgbClr val="0000FF"/>
                </a:solidFill>
                <a:effectLst/>
                <a:uLnTx/>
                <a:uFillTx/>
              </a:rPr>
              <a:t> and </a:t>
            </a:r>
            <a:r>
              <a:rPr kumimoji="0" lang="it-IT" sz="2000" b="0" i="0" u="none" strike="noStrike" kern="0" cap="none" spc="0" normalizeH="0" baseline="0" noProof="0" dirty="0" err="1" smtClean="0">
                <a:ln>
                  <a:noFill/>
                </a:ln>
                <a:solidFill>
                  <a:srgbClr val="0000FF"/>
                </a:solidFill>
                <a:effectLst/>
                <a:uLnTx/>
                <a:uFillTx/>
              </a:rPr>
              <a:t>monitoring</a:t>
            </a:r>
            <a:r>
              <a:rPr kumimoji="0" lang="it-IT" sz="2000" b="0" i="0" u="none" strike="noStrike" kern="0" cap="none" spc="0" normalizeH="0" baseline="0" noProof="0" dirty="0" smtClean="0">
                <a:ln>
                  <a:noFill/>
                </a:ln>
                <a:solidFill>
                  <a:srgbClr val="0000FF"/>
                </a:solidFill>
                <a:effectLst/>
                <a:uLnTx/>
                <a:uFillTx/>
              </a:rPr>
              <a:t> </a:t>
            </a:r>
            <a:r>
              <a:rPr kumimoji="0" lang="it-IT" sz="2000" b="0" i="0" u="none" strike="noStrike" kern="0" cap="none" spc="0" normalizeH="0" baseline="0" noProof="0" dirty="0" err="1" smtClean="0">
                <a:ln>
                  <a:noFill/>
                </a:ln>
                <a:solidFill>
                  <a:srgbClr val="0000FF"/>
                </a:solidFill>
                <a:effectLst/>
                <a:uLnTx/>
                <a:uFillTx/>
              </a:rPr>
              <a:t>based</a:t>
            </a:r>
            <a:r>
              <a:rPr kumimoji="0" lang="it-IT" sz="2000" b="0" i="0" u="none" strike="noStrike" kern="0" cap="none" spc="0" normalizeH="0" baseline="0" noProof="0" dirty="0" smtClean="0">
                <a:ln>
                  <a:noFill/>
                </a:ln>
                <a:solidFill>
                  <a:srgbClr val="0000FF"/>
                </a:solidFill>
                <a:effectLst/>
                <a:uLnTx/>
                <a:uFillTx/>
              </a:rPr>
              <a:t> on</a:t>
            </a:r>
            <a:r>
              <a:rPr lang="it-IT" sz="2000" kern="0" dirty="0">
                <a:solidFill>
                  <a:srgbClr val="0000FF"/>
                </a:solidFill>
              </a:rPr>
              <a:t> </a:t>
            </a:r>
            <a:r>
              <a:rPr kumimoji="0" lang="it-IT" sz="2000" b="0" i="0" u="none" strike="noStrike" kern="0" cap="none" spc="0" normalizeH="0" baseline="0" noProof="0" dirty="0" err="1" smtClean="0">
                <a:ln>
                  <a:noFill/>
                </a:ln>
                <a:solidFill>
                  <a:srgbClr val="0000FF"/>
                </a:solidFill>
                <a:effectLst/>
                <a:uLnTx/>
                <a:uFillTx/>
              </a:rPr>
              <a:t>Labview</a:t>
            </a:r>
            <a:endParaRPr kumimoji="0" lang="it-IT" sz="2000" b="0" i="0" u="none" strike="noStrike" kern="0" cap="none" spc="0" normalizeH="0" baseline="0" noProof="0" dirty="0" smtClean="0">
              <a:ln>
                <a:noFill/>
              </a:ln>
              <a:solidFill>
                <a:srgbClr val="0000FF"/>
              </a:solidFill>
              <a:effectLst/>
              <a:uLnTx/>
              <a:uFillTx/>
            </a:endParaRPr>
          </a:p>
        </p:txBody>
      </p:sp>
      <p:sp>
        <p:nvSpPr>
          <p:cNvPr id="60" name="Text Box 77"/>
          <p:cNvSpPr txBox="1">
            <a:spLocks noChangeArrowheads="1"/>
          </p:cNvSpPr>
          <p:nvPr/>
        </p:nvSpPr>
        <p:spPr bwMode="auto">
          <a:xfrm>
            <a:off x="3059832" y="5085184"/>
            <a:ext cx="2807568" cy="1200329"/>
          </a:xfrm>
          <a:prstGeom prst="rect">
            <a:avLst/>
          </a:prstGeom>
          <a:noFill/>
          <a:ln w="9525">
            <a:noFill/>
            <a:miter lim="800000"/>
            <a:headEnd/>
            <a:tailEnd/>
          </a:ln>
          <a:effectLst/>
        </p:spPr>
        <p:txBody>
          <a:bodyPr wrap="square">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lang="it-IT" kern="0" dirty="0" err="1" smtClean="0">
                <a:solidFill>
                  <a:srgbClr val="002060"/>
                </a:solidFill>
              </a:rPr>
              <a:t>Hytec</a:t>
            </a:r>
            <a:r>
              <a:rPr lang="it-IT" kern="0" dirty="0" smtClean="0">
                <a:solidFill>
                  <a:srgbClr val="002060"/>
                </a:solidFill>
              </a:rPr>
              <a:t> (or </a:t>
            </a:r>
            <a:r>
              <a:rPr lang="it-IT" kern="0" dirty="0" err="1" smtClean="0">
                <a:solidFill>
                  <a:srgbClr val="002060"/>
                </a:solidFill>
              </a:rPr>
              <a:t>Spectracom</a:t>
            </a:r>
            <a:r>
              <a:rPr lang="it-IT" kern="0" dirty="0" smtClean="0">
                <a:solidFill>
                  <a:srgbClr val="002060"/>
                </a:solidFill>
              </a:rPr>
              <a:t>) GPS to</a:t>
            </a:r>
            <a:r>
              <a:rPr lang="it-IT" kern="0" dirty="0">
                <a:solidFill>
                  <a:srgbClr val="002060"/>
                </a:solidFill>
              </a:rPr>
              <a:t> </a:t>
            </a:r>
            <a:r>
              <a:rPr lang="en-US" kern="0" dirty="0" smtClean="0">
                <a:solidFill>
                  <a:srgbClr val="C00000"/>
                </a:solidFill>
              </a:rPr>
              <a:t>g</a:t>
            </a:r>
            <a:r>
              <a:rPr kumimoji="0" lang="it-IT" b="0" i="0" u="none" strike="noStrike" kern="0" cap="none" spc="0" normalizeH="0" baseline="0" noProof="0" dirty="0" err="1" smtClean="0">
                <a:ln>
                  <a:noFill/>
                </a:ln>
                <a:solidFill>
                  <a:srgbClr val="C00000"/>
                </a:solidFill>
                <a:effectLst/>
                <a:uLnTx/>
                <a:uFillTx/>
              </a:rPr>
              <a:t>enerate</a:t>
            </a:r>
            <a:r>
              <a:rPr kumimoji="0" lang="it-IT" b="0" i="0" u="none" strike="noStrike" kern="0" cap="none" spc="0" normalizeH="0" baseline="0" noProof="0" dirty="0" smtClean="0">
                <a:ln>
                  <a:noFill/>
                </a:ln>
                <a:solidFill>
                  <a:srgbClr val="C00000"/>
                </a:solidFill>
                <a:effectLst/>
                <a:uLnTx/>
                <a:uFillTx/>
              </a:rPr>
              <a:t> time</a:t>
            </a:r>
            <a:r>
              <a:rPr kumimoji="0" lang="it-IT" b="0" i="0" u="none" strike="noStrike" kern="0" cap="none" spc="0" normalizeH="0" noProof="0" dirty="0" smtClean="0">
                <a:ln>
                  <a:noFill/>
                </a:ln>
                <a:solidFill>
                  <a:srgbClr val="C00000"/>
                </a:solidFill>
                <a:effectLst/>
                <a:uLnTx/>
                <a:uFillTx/>
              </a:rPr>
              <a:t> </a:t>
            </a:r>
            <a:r>
              <a:rPr kumimoji="0" lang="it-IT" b="0" i="0" u="none" strike="noStrike" kern="0" cap="none" spc="0" normalizeH="0" noProof="0" dirty="0" err="1" smtClean="0">
                <a:ln>
                  <a:noFill/>
                </a:ln>
                <a:solidFill>
                  <a:srgbClr val="C00000"/>
                </a:solidFill>
                <a:effectLst/>
                <a:uLnTx/>
                <a:uFillTx/>
              </a:rPr>
              <a:t>stamps</a:t>
            </a:r>
            <a:endParaRPr kumimoji="0" lang="it-IT" b="0" i="0" u="none" strike="noStrike" kern="0" cap="none" spc="0" normalizeH="0" noProof="0" dirty="0" smtClean="0">
              <a:ln>
                <a:noFill/>
              </a:ln>
              <a:solidFill>
                <a:srgbClr val="C00000"/>
              </a:solidFill>
              <a:effectLst/>
              <a:uLnTx/>
              <a:uFillTx/>
            </a:endParaRPr>
          </a:p>
          <a:p>
            <a:pPr lvl="0" defTabSz="914400">
              <a:defRPr/>
            </a:pPr>
            <a:r>
              <a:rPr lang="en-US" kern="0" dirty="0">
                <a:solidFill>
                  <a:srgbClr val="002060"/>
                </a:solidFill>
              </a:rPr>
              <a:t>a</a:t>
            </a:r>
            <a:r>
              <a:rPr lang="it-IT" kern="0" dirty="0" err="1" smtClean="0">
                <a:solidFill>
                  <a:srgbClr val="002060"/>
                </a:solidFill>
              </a:rPr>
              <a:t>nd</a:t>
            </a:r>
            <a:r>
              <a:rPr lang="it-IT" kern="0" dirty="0" smtClean="0">
                <a:solidFill>
                  <a:srgbClr val="002060"/>
                </a:solidFill>
              </a:rPr>
              <a:t> </a:t>
            </a:r>
            <a:r>
              <a:rPr lang="it-IT" kern="0" dirty="0" err="1" smtClean="0">
                <a:solidFill>
                  <a:srgbClr val="002060"/>
                </a:solidFill>
              </a:rPr>
              <a:t>synchronize</a:t>
            </a:r>
            <a:r>
              <a:rPr lang="it-IT" kern="0" dirty="0" smtClean="0">
                <a:solidFill>
                  <a:srgbClr val="002060"/>
                </a:solidFill>
              </a:rPr>
              <a:t> </a:t>
            </a:r>
            <a:r>
              <a:rPr lang="it-IT" kern="0" dirty="0" err="1">
                <a:solidFill>
                  <a:srgbClr val="002060"/>
                </a:solidFill>
              </a:rPr>
              <a:t>stations</a:t>
            </a:r>
            <a:r>
              <a:rPr lang="it-IT" kern="0" dirty="0">
                <a:solidFill>
                  <a:srgbClr val="002060"/>
                </a:solidFill>
              </a:rPr>
              <a:t> </a:t>
            </a:r>
            <a:r>
              <a:rPr lang="it-IT" kern="0" dirty="0" err="1">
                <a:solidFill>
                  <a:srgbClr val="002060"/>
                </a:solidFill>
              </a:rPr>
              <a:t>at</a:t>
            </a:r>
            <a:r>
              <a:rPr lang="it-IT" kern="0" dirty="0">
                <a:solidFill>
                  <a:srgbClr val="002060"/>
                </a:solidFill>
              </a:rPr>
              <a:t> </a:t>
            </a:r>
            <a:r>
              <a:rPr lang="it-IT" kern="0" dirty="0" err="1">
                <a:solidFill>
                  <a:srgbClr val="002060"/>
                </a:solidFill>
              </a:rPr>
              <a:t>different</a:t>
            </a:r>
            <a:r>
              <a:rPr lang="it-IT" kern="0" dirty="0">
                <a:solidFill>
                  <a:srgbClr val="002060"/>
                </a:solidFill>
              </a:rPr>
              <a:t> location</a:t>
            </a:r>
            <a:endParaRPr kumimoji="0" lang="it-IT" b="0" i="0" u="none" strike="noStrike" kern="0" cap="none" spc="0" normalizeH="0" baseline="0" noProof="0" dirty="0" smtClean="0">
              <a:ln>
                <a:noFill/>
              </a:ln>
              <a:solidFill>
                <a:srgbClr val="C00000"/>
              </a:solidFill>
              <a:effectLst/>
              <a:uLnTx/>
              <a:uFillTx/>
            </a:endParaRPr>
          </a:p>
        </p:txBody>
      </p:sp>
      <p:pic>
        <p:nvPicPr>
          <p:cNvPr id="4" name="Picture 3"/>
          <p:cNvPicPr>
            <a:picLocks noChangeAspect="1"/>
          </p:cNvPicPr>
          <p:nvPr/>
        </p:nvPicPr>
        <p:blipFill>
          <a:blip r:embed="rId8"/>
          <a:stretch>
            <a:fillRect/>
          </a:stretch>
        </p:blipFill>
        <p:spPr>
          <a:xfrm>
            <a:off x="1797752" y="4492239"/>
            <a:ext cx="864000" cy="2094193"/>
          </a:xfrm>
          <a:prstGeom prst="rect">
            <a:avLst/>
          </a:prstGeom>
        </p:spPr>
      </p:pic>
      <p:sp>
        <p:nvSpPr>
          <p:cNvPr id="5" name="TextBox 4"/>
          <p:cNvSpPr txBox="1"/>
          <p:nvPr/>
        </p:nvSpPr>
        <p:spPr>
          <a:xfrm>
            <a:off x="245797" y="5085184"/>
            <a:ext cx="1392851" cy="923330"/>
          </a:xfrm>
          <a:prstGeom prst="rect">
            <a:avLst/>
          </a:prstGeom>
          <a:noFill/>
        </p:spPr>
        <p:txBody>
          <a:bodyPr wrap="square" rtlCol="0">
            <a:spAutoFit/>
          </a:bodyPr>
          <a:lstStyle/>
          <a:p>
            <a:r>
              <a:rPr lang="fr-FR" dirty="0" smtClean="0"/>
              <a:t>Trigger </a:t>
            </a:r>
            <a:r>
              <a:rPr lang="fr-FR" dirty="0" err="1" smtClean="0"/>
              <a:t>card</a:t>
            </a:r>
            <a:endParaRPr lang="fr-FR" dirty="0" smtClean="0"/>
          </a:p>
          <a:p>
            <a:r>
              <a:rPr lang="fr-FR" dirty="0" smtClean="0"/>
              <a:t> </a:t>
            </a:r>
            <a:r>
              <a:rPr lang="fr-FR" dirty="0" smtClean="0">
                <a:solidFill>
                  <a:srgbClr val="0000FF"/>
                </a:solidFill>
              </a:rPr>
              <a:t>6-fold</a:t>
            </a:r>
          </a:p>
          <a:p>
            <a:r>
              <a:rPr lang="fr-FR" dirty="0" err="1" smtClean="0">
                <a:solidFill>
                  <a:srgbClr val="0000FF"/>
                </a:solidFill>
              </a:rPr>
              <a:t>coincidence</a:t>
            </a:r>
            <a:endParaRPr lang="fr-FR" dirty="0">
              <a:solidFill>
                <a:srgbClr val="0000FF"/>
              </a:solidFill>
            </a:endParaRPr>
          </a:p>
        </p:txBody>
      </p:sp>
      <p:sp>
        <p:nvSpPr>
          <p:cNvPr id="2" name="TextBox 1"/>
          <p:cNvSpPr txBox="1"/>
          <p:nvPr/>
        </p:nvSpPr>
        <p:spPr>
          <a:xfrm>
            <a:off x="321790" y="803629"/>
            <a:ext cx="2666031" cy="369332"/>
          </a:xfrm>
          <a:prstGeom prst="rect">
            <a:avLst/>
          </a:prstGeom>
          <a:noFill/>
        </p:spPr>
        <p:txBody>
          <a:bodyPr wrap="square" rtlCol="0">
            <a:spAutoFit/>
          </a:bodyPr>
          <a:lstStyle/>
          <a:p>
            <a:r>
              <a:rPr lang="fr-FR" dirty="0" smtClean="0"/>
              <a:t>TDC      TDC     VME Bridge</a:t>
            </a:r>
          </a:p>
        </p:txBody>
      </p:sp>
      <p:sp>
        <p:nvSpPr>
          <p:cNvPr id="3" name="TextBox 2"/>
          <p:cNvSpPr txBox="1"/>
          <p:nvPr/>
        </p:nvSpPr>
        <p:spPr>
          <a:xfrm>
            <a:off x="245797" y="3795958"/>
            <a:ext cx="2401920" cy="584776"/>
          </a:xfrm>
          <a:prstGeom prst="rect">
            <a:avLst/>
          </a:prstGeom>
          <a:noFill/>
        </p:spPr>
        <p:txBody>
          <a:bodyPr wrap="none" rtlCol="0">
            <a:spAutoFit/>
          </a:bodyPr>
          <a:lstStyle/>
          <a:p>
            <a:r>
              <a:rPr lang="fr-FR" sz="1600" dirty="0" smtClean="0"/>
              <a:t>CAEN       CAEN           CAEN</a:t>
            </a:r>
          </a:p>
          <a:p>
            <a:r>
              <a:rPr lang="fr-FR" sz="1600" dirty="0" smtClean="0"/>
              <a:t>V1190A   V1190B     V1718</a:t>
            </a:r>
            <a:endParaRPr lang="fr-FR" sz="1600" dirty="0"/>
          </a:p>
        </p:txBody>
      </p:sp>
      <p:sp>
        <p:nvSpPr>
          <p:cNvPr id="6" name="Footer Placeholder 5"/>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7868A55-279E-424A-BDF4-F00C3C365E8F}" type="slidenum">
              <a:rPr lang="fr-FR" smtClean="0"/>
              <a:t>16</a:t>
            </a:fld>
            <a:endParaRPr lang="fr-FR"/>
          </a:p>
        </p:txBody>
      </p:sp>
    </p:spTree>
    <p:extLst>
      <p:ext uri="{BB962C8B-B14F-4D97-AF65-F5344CB8AC3E}">
        <p14:creationId xmlns:p14="http://schemas.microsoft.com/office/powerpoint/2010/main" val="2625532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20889" y="959556"/>
            <a:ext cx="1979027" cy="584776"/>
          </a:xfrm>
          <a:prstGeom prst="rect">
            <a:avLst/>
          </a:prstGeom>
          <a:noFill/>
        </p:spPr>
        <p:txBody>
          <a:bodyPr wrap="none" rtlCol="0">
            <a:spAutoFit/>
          </a:bodyPr>
          <a:lstStyle/>
          <a:p>
            <a:r>
              <a:rPr lang="en-US" sz="3200" dirty="0" smtClean="0">
                <a:solidFill>
                  <a:srgbClr val="0000FF"/>
                </a:solidFill>
              </a:rPr>
              <a:t>I</a:t>
            </a:r>
            <a:r>
              <a:rPr lang="en-GB" sz="3200" dirty="0" smtClean="0">
                <a:solidFill>
                  <a:srgbClr val="0000FF"/>
                </a:solidFill>
              </a:rPr>
              <a:t>n addition</a:t>
            </a:r>
            <a:endParaRPr lang="fr-FR" sz="3200" dirty="0">
              <a:solidFill>
                <a:srgbClr val="0000FF"/>
              </a:solidFill>
            </a:endParaRPr>
          </a:p>
        </p:txBody>
      </p:sp>
      <p:sp>
        <p:nvSpPr>
          <p:cNvPr id="4" name="TextBox 3"/>
          <p:cNvSpPr txBox="1"/>
          <p:nvPr/>
        </p:nvSpPr>
        <p:spPr>
          <a:xfrm>
            <a:off x="620889" y="2280064"/>
            <a:ext cx="3584222" cy="1323439"/>
          </a:xfrm>
          <a:prstGeom prst="rect">
            <a:avLst/>
          </a:prstGeom>
          <a:noFill/>
          <a:ln>
            <a:solidFill>
              <a:srgbClr val="000000"/>
            </a:solidFill>
          </a:ln>
        </p:spPr>
        <p:txBody>
          <a:bodyPr wrap="square" rtlCol="0">
            <a:spAutoFit/>
          </a:bodyPr>
          <a:lstStyle/>
          <a:p>
            <a:r>
              <a:rPr lang="en-US" sz="2000" dirty="0" smtClean="0"/>
              <a:t>W</a:t>
            </a:r>
            <a:r>
              <a:rPr lang="fr-FR" sz="2000" dirty="0" err="1" smtClean="0"/>
              <a:t>eather</a:t>
            </a:r>
            <a:r>
              <a:rPr lang="fr-FR" sz="2000" dirty="0" smtClean="0"/>
              <a:t> station to monitor </a:t>
            </a:r>
          </a:p>
          <a:p>
            <a:pPr marL="285750" indent="-285750">
              <a:buFont typeface="Arial"/>
              <a:buChar char="•"/>
            </a:pPr>
            <a:r>
              <a:rPr lang="en-US" sz="2000" dirty="0"/>
              <a:t>t</a:t>
            </a:r>
            <a:r>
              <a:rPr lang="fr-FR" sz="2000" dirty="0" err="1" smtClean="0"/>
              <a:t>emperature</a:t>
            </a:r>
            <a:r>
              <a:rPr lang="fr-FR" sz="2000" dirty="0" smtClean="0"/>
              <a:t> </a:t>
            </a:r>
          </a:p>
          <a:p>
            <a:pPr marL="285750" indent="-285750">
              <a:buFont typeface="Arial"/>
              <a:buChar char="•"/>
            </a:pPr>
            <a:r>
              <a:rPr lang="fr-FR" sz="2000" dirty="0" smtClean="0"/>
              <a:t>pressure</a:t>
            </a:r>
          </a:p>
          <a:p>
            <a:r>
              <a:rPr lang="fr-FR" sz="2000" dirty="0" err="1" smtClean="0"/>
              <a:t>read</a:t>
            </a:r>
            <a:r>
              <a:rPr lang="fr-FR" sz="2000" dirty="0" smtClean="0"/>
              <a:t> </a:t>
            </a:r>
            <a:r>
              <a:rPr lang="fr-FR" sz="2000" dirty="0"/>
              <a:t>out by the </a:t>
            </a:r>
            <a:r>
              <a:rPr lang="fr-FR" sz="2000" dirty="0" smtClean="0"/>
              <a:t>DAQ</a:t>
            </a:r>
            <a:endParaRPr lang="fr-FR" sz="2000" dirty="0"/>
          </a:p>
        </p:txBody>
      </p:sp>
      <p:pic>
        <p:nvPicPr>
          <p:cNvPr id="5" name="Picture 4" descr="cWeatherSummary.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3358" y="959556"/>
            <a:ext cx="3893531" cy="2664000"/>
          </a:xfrm>
          <a:prstGeom prst="rect">
            <a:avLst/>
          </a:prstGeom>
        </p:spPr>
      </p:pic>
      <p:pic>
        <p:nvPicPr>
          <p:cNvPr id="6" name="Picture 5" descr="cRateSummary.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3358" y="3757392"/>
            <a:ext cx="3491989" cy="2389258"/>
          </a:xfrm>
          <a:prstGeom prst="rect">
            <a:avLst/>
          </a:prstGeom>
        </p:spPr>
      </p:pic>
      <p:sp>
        <p:nvSpPr>
          <p:cNvPr id="2" name="Footer Placeholder 1"/>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17</a:t>
            </a:fld>
            <a:endParaRPr lang="fr-FR"/>
          </a:p>
        </p:txBody>
      </p:sp>
    </p:spTree>
    <p:extLst>
      <p:ext uri="{BB962C8B-B14F-4D97-AF65-F5344CB8AC3E}">
        <p14:creationId xmlns:p14="http://schemas.microsoft.com/office/powerpoint/2010/main" val="131807506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8691" y="286048"/>
            <a:ext cx="2654693" cy="584776"/>
          </a:xfrm>
          <a:prstGeom prst="rect">
            <a:avLst/>
          </a:prstGeom>
          <a:noFill/>
          <a:ln w="9525">
            <a:noFill/>
            <a:miter lim="800000"/>
            <a:headEnd/>
            <a:tailEnd/>
          </a:ln>
        </p:spPr>
        <p:txBody>
          <a:bodyPr wrap="none">
            <a:spAutoFit/>
          </a:bodyPr>
          <a:lstStyle/>
          <a:p>
            <a:r>
              <a:rPr lang="it-IT" sz="3200" dirty="0" smtClean="0">
                <a:solidFill>
                  <a:srgbClr val="0000FF"/>
                </a:solidFill>
              </a:rPr>
              <a:t>The HV system</a:t>
            </a:r>
            <a:endParaRPr lang="it-IT" sz="3200" dirty="0">
              <a:solidFill>
                <a:srgbClr val="0000FF"/>
              </a:solidFill>
            </a:endParaRPr>
          </a:p>
        </p:txBody>
      </p:sp>
      <p:pic>
        <p:nvPicPr>
          <p:cNvPr id="4" name="Picture 11" descr="converters"/>
          <p:cNvPicPr>
            <a:picLocks noChangeAspect="1" noChangeArrowheads="1"/>
          </p:cNvPicPr>
          <p:nvPr/>
        </p:nvPicPr>
        <p:blipFill>
          <a:blip r:embed="rId3" cstate="print"/>
          <a:srcRect l="15129" t="18102" r="3185" b="26099"/>
          <a:stretch>
            <a:fillRect/>
          </a:stretch>
        </p:blipFill>
        <p:spPr bwMode="auto">
          <a:xfrm>
            <a:off x="180652" y="4152144"/>
            <a:ext cx="4751388" cy="2373200"/>
          </a:xfrm>
          <a:prstGeom prst="rect">
            <a:avLst/>
          </a:prstGeom>
          <a:noFill/>
        </p:spPr>
      </p:pic>
      <p:sp>
        <p:nvSpPr>
          <p:cNvPr id="9" name="Line 12"/>
          <p:cNvSpPr>
            <a:spLocks noChangeShapeType="1"/>
          </p:cNvSpPr>
          <p:nvPr/>
        </p:nvSpPr>
        <p:spPr bwMode="auto">
          <a:xfrm flipV="1">
            <a:off x="1064890" y="5301208"/>
            <a:ext cx="0" cy="1179155"/>
          </a:xfrm>
          <a:prstGeom prst="line">
            <a:avLst/>
          </a:prstGeom>
          <a:noFill/>
          <a:ln w="28575">
            <a:solidFill>
              <a:schemeClr val="tx1"/>
            </a:solidFill>
            <a:round/>
            <a:headEnd/>
            <a:tailEnd type="triangle" w="med" len="med"/>
          </a:ln>
          <a:effectLst/>
        </p:spPr>
        <p:txBody>
          <a:bodyPr/>
          <a:lstStyle/>
          <a:p>
            <a:endParaRPr lang="it-IT"/>
          </a:p>
        </p:txBody>
      </p:sp>
      <p:sp>
        <p:nvSpPr>
          <p:cNvPr id="10" name="Text Box 13"/>
          <p:cNvSpPr txBox="1">
            <a:spLocks noChangeArrowheads="1"/>
          </p:cNvSpPr>
          <p:nvPr/>
        </p:nvSpPr>
        <p:spPr bwMode="auto">
          <a:xfrm>
            <a:off x="752773" y="6470949"/>
            <a:ext cx="650875" cy="387051"/>
          </a:xfrm>
          <a:prstGeom prst="rect">
            <a:avLst/>
          </a:prstGeom>
          <a:noFill/>
          <a:ln w="9525">
            <a:noFill/>
            <a:miter lim="800000"/>
            <a:headEnd/>
            <a:tailEnd/>
          </a:ln>
          <a:effectLst/>
        </p:spPr>
        <p:txBody>
          <a:bodyPr wrap="none">
            <a:spAutoFit/>
          </a:bodyPr>
          <a:lstStyle/>
          <a:p>
            <a:r>
              <a:rPr lang="it-IT" sz="2000" u="none" dirty="0"/>
              <a:t>-HV</a:t>
            </a:r>
          </a:p>
        </p:txBody>
      </p:sp>
      <p:grpSp>
        <p:nvGrpSpPr>
          <p:cNvPr id="6" name="Group 16"/>
          <p:cNvGrpSpPr>
            <a:grpSpLocks/>
          </p:cNvGrpSpPr>
          <p:nvPr/>
        </p:nvGrpSpPr>
        <p:grpSpPr bwMode="auto">
          <a:xfrm>
            <a:off x="3185790" y="5359772"/>
            <a:ext cx="666750" cy="1525117"/>
            <a:chOff x="2425" y="2614"/>
            <a:chExt cx="420" cy="1515"/>
          </a:xfrm>
        </p:grpSpPr>
        <p:sp>
          <p:nvSpPr>
            <p:cNvPr id="7" name="Line 14"/>
            <p:cNvSpPr>
              <a:spLocks noChangeShapeType="1"/>
            </p:cNvSpPr>
            <p:nvPr/>
          </p:nvSpPr>
          <p:spPr bwMode="auto">
            <a:xfrm flipV="1">
              <a:off x="2608" y="2614"/>
              <a:ext cx="0" cy="1179"/>
            </a:xfrm>
            <a:prstGeom prst="line">
              <a:avLst/>
            </a:prstGeom>
            <a:noFill/>
            <a:ln w="28575">
              <a:solidFill>
                <a:schemeClr val="tx1"/>
              </a:solidFill>
              <a:round/>
              <a:headEnd/>
              <a:tailEnd type="triangle" w="med" len="med"/>
            </a:ln>
            <a:effectLst/>
          </p:spPr>
          <p:txBody>
            <a:bodyPr/>
            <a:lstStyle/>
            <a:p>
              <a:endParaRPr lang="it-IT"/>
            </a:p>
          </p:txBody>
        </p:sp>
        <p:sp>
          <p:nvSpPr>
            <p:cNvPr id="8" name="Text Box 15"/>
            <p:cNvSpPr txBox="1">
              <a:spLocks noChangeArrowheads="1"/>
            </p:cNvSpPr>
            <p:nvPr/>
          </p:nvSpPr>
          <p:spPr bwMode="auto">
            <a:xfrm>
              <a:off x="2425" y="3745"/>
              <a:ext cx="420" cy="384"/>
            </a:xfrm>
            <a:prstGeom prst="rect">
              <a:avLst/>
            </a:prstGeom>
            <a:noFill/>
            <a:ln w="9525">
              <a:noFill/>
              <a:miter lim="800000"/>
              <a:headEnd/>
              <a:tailEnd/>
            </a:ln>
            <a:effectLst/>
          </p:spPr>
          <p:txBody>
            <a:bodyPr wrap="none">
              <a:spAutoFit/>
            </a:bodyPr>
            <a:lstStyle/>
            <a:p>
              <a:r>
                <a:rPr lang="it-IT" sz="2000" u="none" dirty="0" err="1"/>
                <a:t>+HV</a:t>
              </a:r>
              <a:endParaRPr lang="it-IT" sz="2000" u="none" dirty="0"/>
            </a:p>
          </p:txBody>
        </p:sp>
      </p:grpSp>
      <p:pic>
        <p:nvPicPr>
          <p:cNvPr id="11" name="Picture 19" descr="coverters-on-chambers"/>
          <p:cNvPicPr>
            <a:picLocks noChangeAspect="1" noChangeArrowheads="1"/>
          </p:cNvPicPr>
          <p:nvPr/>
        </p:nvPicPr>
        <p:blipFill>
          <a:blip r:embed="rId4" cstate="print"/>
          <a:srcRect l="7469" t="15129" b="13153"/>
          <a:stretch>
            <a:fillRect/>
          </a:stretch>
        </p:blipFill>
        <p:spPr bwMode="auto">
          <a:xfrm>
            <a:off x="4995863" y="2420938"/>
            <a:ext cx="3968750" cy="4103687"/>
          </a:xfrm>
          <a:prstGeom prst="rect">
            <a:avLst/>
          </a:prstGeom>
          <a:noFill/>
        </p:spPr>
      </p:pic>
      <p:pic>
        <p:nvPicPr>
          <p:cNvPr id="12" name="Picture 21" descr="scatola"/>
          <p:cNvPicPr>
            <a:picLocks noChangeAspect="1" noChangeArrowheads="1"/>
          </p:cNvPicPr>
          <p:nvPr/>
        </p:nvPicPr>
        <p:blipFill>
          <a:blip r:embed="rId5" cstate="print"/>
          <a:srcRect/>
          <a:stretch>
            <a:fillRect/>
          </a:stretch>
        </p:blipFill>
        <p:spPr bwMode="auto">
          <a:xfrm>
            <a:off x="1042988" y="2404095"/>
            <a:ext cx="2806700" cy="2105025"/>
          </a:xfrm>
          <a:prstGeom prst="rect">
            <a:avLst/>
          </a:prstGeom>
          <a:noFill/>
        </p:spPr>
      </p:pic>
      <p:sp>
        <p:nvSpPr>
          <p:cNvPr id="14" name="Text Box 3"/>
          <p:cNvSpPr txBox="1">
            <a:spLocks noChangeArrowheads="1"/>
          </p:cNvSpPr>
          <p:nvPr/>
        </p:nvSpPr>
        <p:spPr bwMode="auto">
          <a:xfrm>
            <a:off x="287312" y="934120"/>
            <a:ext cx="8569377" cy="923330"/>
          </a:xfrm>
          <a:prstGeom prst="rect">
            <a:avLst/>
          </a:prstGeom>
          <a:noFill/>
          <a:ln w="9525">
            <a:solidFill>
              <a:schemeClr val="tx1"/>
            </a:solidFill>
            <a:miter lim="800000"/>
            <a:headEnd/>
            <a:tailEnd/>
          </a:ln>
          <a:effectLst/>
        </p:spPr>
        <p:txBody>
          <a:bodyPr wrap="square">
            <a:spAutoFit/>
          </a:bodyPr>
          <a:lstStyle/>
          <a:p>
            <a:pPr marL="0" marR="0" lvl="0" indent="0" algn="just" defTabSz="914400" eaLnBrk="1" fontAlgn="auto" latinLnBrk="0" hangingPunct="1">
              <a:lnSpc>
                <a:spcPct val="100000"/>
              </a:lnSpc>
              <a:spcBef>
                <a:spcPct val="50000"/>
              </a:spcBef>
              <a:spcAft>
                <a:spcPts val="0"/>
              </a:spcAft>
              <a:buClrTx/>
              <a:buSzTx/>
              <a:buFontTx/>
              <a:buNone/>
              <a:tabLst/>
              <a:defRPr/>
            </a:pPr>
            <a:r>
              <a:rPr kumimoji="0" lang="it-IT" b="0" i="0" u="none" strike="noStrike" kern="0" cap="none" spc="0" normalizeH="0" baseline="0" noProof="0" dirty="0" err="1" smtClean="0">
                <a:ln>
                  <a:noFill/>
                </a:ln>
                <a:solidFill>
                  <a:srgbClr val="002060"/>
                </a:solidFill>
                <a:effectLst/>
                <a:uLnTx/>
                <a:uFillTx/>
                <a:latin typeface="Calibri"/>
                <a:cs typeface="Calibri"/>
              </a:rPr>
              <a:t>Working</a:t>
            </a:r>
            <a:r>
              <a:rPr kumimoji="0" lang="it-IT" b="0" i="0" u="none" strike="noStrike" kern="0" cap="none" spc="0" normalizeH="0" baseline="0" noProof="0" dirty="0" smtClean="0">
                <a:ln>
                  <a:noFill/>
                </a:ln>
                <a:solidFill>
                  <a:srgbClr val="002060"/>
                </a:solidFill>
                <a:effectLst/>
                <a:uLnTx/>
                <a:uFillTx/>
                <a:latin typeface="Calibri"/>
                <a:cs typeface="Calibri"/>
              </a:rPr>
              <a:t> </a:t>
            </a:r>
            <a:r>
              <a:rPr kumimoji="0" lang="it-IT" b="0" i="0" u="none" strike="noStrike" kern="0" cap="none" spc="0" normalizeH="0" baseline="0" noProof="0" dirty="0" err="1" smtClean="0">
                <a:ln>
                  <a:noFill/>
                </a:ln>
                <a:solidFill>
                  <a:srgbClr val="002060"/>
                </a:solidFill>
                <a:effectLst/>
                <a:uLnTx/>
                <a:uFillTx/>
                <a:latin typeface="Calibri"/>
                <a:cs typeface="Calibri"/>
              </a:rPr>
              <a:t>voltage</a:t>
            </a:r>
            <a:r>
              <a:rPr kumimoji="0" lang="it-IT" b="0" i="0" u="none" strike="noStrike" kern="0" cap="none" spc="0" normalizeH="0" baseline="0" noProof="0" dirty="0" smtClean="0">
                <a:ln>
                  <a:noFill/>
                </a:ln>
                <a:solidFill>
                  <a:srgbClr val="002060"/>
                </a:solidFill>
                <a:effectLst/>
                <a:uLnTx/>
                <a:uFillTx/>
                <a:latin typeface="Calibri"/>
                <a:cs typeface="Calibri"/>
              </a:rPr>
              <a:t> for </a:t>
            </a:r>
            <a:r>
              <a:rPr kumimoji="0" lang="it-IT" b="0" i="0" u="none" strike="noStrike" kern="0" cap="none" spc="0" normalizeH="0" baseline="0" noProof="0" dirty="0" err="1" smtClean="0">
                <a:ln>
                  <a:noFill/>
                </a:ln>
                <a:solidFill>
                  <a:srgbClr val="002060"/>
                </a:solidFill>
                <a:effectLst/>
                <a:uLnTx/>
                <a:uFillTx/>
                <a:latin typeface="Calibri"/>
                <a:cs typeface="Calibri"/>
              </a:rPr>
              <a:t>MRPCs</a:t>
            </a:r>
            <a:r>
              <a:rPr kumimoji="0" lang="it-IT" b="0" i="0" u="none" strike="noStrike" kern="0" cap="none" spc="0" normalizeH="0" baseline="0" noProof="0" dirty="0" smtClean="0">
                <a:ln>
                  <a:noFill/>
                </a:ln>
                <a:solidFill>
                  <a:srgbClr val="002060"/>
                </a:solidFill>
                <a:effectLst/>
                <a:uLnTx/>
                <a:uFillTx/>
                <a:latin typeface="Calibri"/>
                <a:cs typeface="Calibri"/>
              </a:rPr>
              <a:t> : 18 - 20 </a:t>
            </a:r>
            <a:r>
              <a:rPr kumimoji="0" lang="it-IT" b="0" i="0" u="none" strike="noStrike" kern="0" cap="none" spc="0" normalizeH="0" baseline="0" noProof="0" dirty="0" err="1" smtClean="0">
                <a:ln>
                  <a:noFill/>
                </a:ln>
                <a:solidFill>
                  <a:srgbClr val="002060"/>
                </a:solidFill>
                <a:effectLst/>
                <a:uLnTx/>
                <a:uFillTx/>
                <a:latin typeface="Calibri"/>
                <a:cs typeface="Calibri"/>
              </a:rPr>
              <a:t>kV</a:t>
            </a:r>
            <a:r>
              <a:rPr kumimoji="0" lang="it-IT" b="0" i="0" u="none" strike="noStrike" kern="0" cap="none" spc="0" normalizeH="0" baseline="0" noProof="0" dirty="0" smtClean="0">
                <a:ln>
                  <a:noFill/>
                </a:ln>
                <a:solidFill>
                  <a:srgbClr val="002060"/>
                </a:solidFill>
                <a:effectLst/>
                <a:uLnTx/>
                <a:uFillTx/>
                <a:latin typeface="Calibri"/>
                <a:cs typeface="Calibri"/>
              </a:rPr>
              <a:t> </a:t>
            </a:r>
            <a:endParaRPr kumimoji="0" lang="it-IT" b="0" i="0" u="none" strike="noStrike" kern="0" cap="none" spc="0" normalizeH="0" baseline="0" noProof="0" dirty="0" smtClean="0">
              <a:ln>
                <a:noFill/>
              </a:ln>
              <a:solidFill>
                <a:srgbClr val="C00000"/>
              </a:solidFill>
              <a:effectLst/>
              <a:uLnTx/>
              <a:uFillTx/>
              <a:latin typeface="Calibri"/>
              <a:cs typeface="Calibri"/>
            </a:endParaRPr>
          </a:p>
          <a:p>
            <a:pPr marL="285750" marR="0" lvl="0" indent="-285750" algn="just" defTabSz="914400" eaLnBrk="1" fontAlgn="auto" latinLnBrk="0" hangingPunct="1">
              <a:lnSpc>
                <a:spcPct val="100000"/>
              </a:lnSpc>
              <a:spcBef>
                <a:spcPts val="0"/>
              </a:spcBef>
              <a:spcAft>
                <a:spcPts val="0"/>
              </a:spcAft>
              <a:buClrTx/>
              <a:buSzTx/>
              <a:buFont typeface="Arial"/>
              <a:buChar char="•"/>
              <a:tabLst/>
              <a:defRPr/>
            </a:pPr>
            <a:r>
              <a:rPr kumimoji="0" lang="it-IT" b="0" i="0" u="none" strike="noStrike" kern="0" cap="none" spc="0" normalizeH="0" baseline="0" noProof="0" dirty="0" smtClean="0">
                <a:ln>
                  <a:noFill/>
                </a:ln>
                <a:solidFill>
                  <a:srgbClr val="C00000"/>
                </a:solidFill>
                <a:effectLst/>
                <a:uLnTx/>
                <a:uFillTx/>
                <a:latin typeface="Calibri"/>
                <a:cs typeface="Calibri"/>
              </a:rPr>
              <a:t>DC-DC </a:t>
            </a:r>
            <a:r>
              <a:rPr kumimoji="0" lang="it-IT" b="0" i="0" u="none" strike="noStrike" kern="0" cap="none" spc="0" normalizeH="0" baseline="0" noProof="0" dirty="0" err="1" smtClean="0">
                <a:ln>
                  <a:noFill/>
                </a:ln>
                <a:solidFill>
                  <a:srgbClr val="C00000"/>
                </a:solidFill>
                <a:effectLst/>
                <a:uLnTx/>
                <a:uFillTx/>
                <a:latin typeface="Calibri"/>
                <a:cs typeface="Calibri"/>
              </a:rPr>
              <a:t>converters</a:t>
            </a:r>
            <a:r>
              <a:rPr kumimoji="0" lang="it-IT" b="0" i="0" u="none" strike="noStrike" kern="0" cap="none" spc="0" normalizeH="0" baseline="0" noProof="0" dirty="0" smtClean="0">
                <a:ln>
                  <a:noFill/>
                </a:ln>
                <a:solidFill>
                  <a:srgbClr val="C00000"/>
                </a:solidFill>
                <a:effectLst/>
                <a:uLnTx/>
                <a:uFillTx/>
                <a:latin typeface="Calibri"/>
                <a:cs typeface="Calibri"/>
              </a:rPr>
              <a:t> inside small boxes </a:t>
            </a:r>
          </a:p>
          <a:p>
            <a:pPr marL="285750" marR="0" lvl="0" indent="-285750" algn="just" defTabSz="914400" eaLnBrk="1" fontAlgn="auto" latinLnBrk="0" hangingPunct="1">
              <a:lnSpc>
                <a:spcPct val="100000"/>
              </a:lnSpc>
              <a:spcBef>
                <a:spcPts val="0"/>
              </a:spcBef>
              <a:spcAft>
                <a:spcPts val="0"/>
              </a:spcAft>
              <a:buClrTx/>
              <a:buSzTx/>
              <a:buFont typeface="Arial"/>
              <a:buChar char="•"/>
              <a:tabLst/>
              <a:defRPr/>
            </a:pPr>
            <a:r>
              <a:rPr kumimoji="0" lang="it-IT" b="0" i="0" u="none" strike="noStrike" kern="0" cap="none" spc="0" normalizeH="0" baseline="0" noProof="0" dirty="0" smtClean="0">
                <a:ln>
                  <a:noFill/>
                </a:ln>
                <a:solidFill>
                  <a:srgbClr val="C00000"/>
                </a:solidFill>
                <a:effectLst/>
                <a:uLnTx/>
                <a:uFillTx/>
                <a:latin typeface="Calibri"/>
                <a:cs typeface="Calibri"/>
              </a:rPr>
              <a:t>EMCO Q </a:t>
            </a:r>
            <a:r>
              <a:rPr kumimoji="0" lang="it-IT" b="0" i="0" u="none" strike="noStrike" kern="0" cap="none" spc="0" normalizeH="0" baseline="0" noProof="0" dirty="0" err="1" smtClean="0">
                <a:ln>
                  <a:noFill/>
                </a:ln>
                <a:solidFill>
                  <a:srgbClr val="C00000"/>
                </a:solidFill>
                <a:effectLst/>
                <a:uLnTx/>
                <a:uFillTx/>
                <a:latin typeface="Calibri"/>
                <a:cs typeface="Calibri"/>
              </a:rPr>
              <a:t>series</a:t>
            </a:r>
            <a:r>
              <a:rPr kumimoji="0" lang="it-IT" b="0" i="0" u="none" strike="noStrike" kern="0" cap="none" spc="0" normalizeH="0" baseline="0" noProof="0" dirty="0" smtClean="0">
                <a:ln>
                  <a:noFill/>
                </a:ln>
                <a:solidFill>
                  <a:srgbClr val="C00000"/>
                </a:solidFill>
                <a:effectLst/>
                <a:uLnTx/>
                <a:uFillTx/>
                <a:latin typeface="Calibri"/>
                <a:cs typeface="Calibri"/>
              </a:rPr>
              <a:t> </a:t>
            </a:r>
            <a:r>
              <a:rPr kumimoji="0" lang="it-IT" b="0" i="0" u="none" strike="noStrike" kern="0" cap="none" spc="0" normalizeH="0" baseline="0" noProof="0" dirty="0" err="1" smtClean="0">
                <a:ln>
                  <a:noFill/>
                </a:ln>
                <a:solidFill>
                  <a:srgbClr val="C00000"/>
                </a:solidFill>
                <a:effectLst/>
                <a:uLnTx/>
                <a:uFillTx/>
                <a:latin typeface="Calibri"/>
                <a:cs typeface="Calibri"/>
              </a:rPr>
              <a:t>converters</a:t>
            </a:r>
            <a:r>
              <a:rPr kumimoji="0" lang="it-IT" b="0" i="0" u="none" strike="noStrike" kern="0" cap="none" spc="0" normalizeH="0" baseline="0" noProof="0" dirty="0" smtClean="0">
                <a:ln>
                  <a:noFill/>
                </a:ln>
                <a:solidFill>
                  <a:srgbClr val="C00000"/>
                </a:solidFill>
                <a:effectLst/>
                <a:uLnTx/>
                <a:uFillTx/>
                <a:latin typeface="Calibri"/>
                <a:cs typeface="Calibri"/>
              </a:rPr>
              <a:t> </a:t>
            </a:r>
            <a:r>
              <a:rPr kumimoji="0" lang="it-IT" b="0" i="0" u="none" strike="noStrike" kern="0" cap="none" spc="0" normalizeH="0" baseline="0" noProof="0" dirty="0" err="1" smtClean="0">
                <a:ln>
                  <a:noFill/>
                </a:ln>
                <a:solidFill>
                  <a:srgbClr val="C00000"/>
                </a:solidFill>
                <a:effectLst/>
                <a:uLnTx/>
                <a:uFillTx/>
                <a:latin typeface="Calibri"/>
                <a:cs typeface="Calibri"/>
              </a:rPr>
              <a:t>providing</a:t>
            </a:r>
            <a:r>
              <a:rPr kumimoji="0" lang="it-IT" b="0" i="0" u="none" strike="noStrike" kern="0" cap="none" spc="0" normalizeH="0" baseline="0" noProof="0" dirty="0" smtClean="0">
                <a:ln>
                  <a:noFill/>
                </a:ln>
                <a:solidFill>
                  <a:srgbClr val="C00000"/>
                </a:solidFill>
                <a:effectLst/>
                <a:uLnTx/>
                <a:uFillTx/>
                <a:latin typeface="Calibri"/>
                <a:cs typeface="Calibri"/>
              </a:rPr>
              <a:t> an output </a:t>
            </a:r>
            <a:r>
              <a:rPr kumimoji="0" lang="it-IT" b="0" i="0" u="none" strike="noStrike" kern="0" cap="none" spc="0" normalizeH="0" baseline="0" noProof="0" dirty="0" err="1" smtClean="0">
                <a:ln>
                  <a:noFill/>
                </a:ln>
                <a:solidFill>
                  <a:srgbClr val="C00000"/>
                </a:solidFill>
                <a:effectLst/>
                <a:uLnTx/>
                <a:uFillTx/>
                <a:latin typeface="Calibri"/>
                <a:cs typeface="Calibri"/>
              </a:rPr>
              <a:t>voltage</a:t>
            </a:r>
            <a:r>
              <a:rPr kumimoji="0" lang="it-IT" b="0" i="0" u="none" strike="noStrike" kern="0" cap="none" spc="0" normalizeH="0" baseline="0" noProof="0" dirty="0" smtClean="0">
                <a:ln>
                  <a:noFill/>
                </a:ln>
                <a:solidFill>
                  <a:srgbClr val="C00000"/>
                </a:solidFill>
                <a:effectLst/>
                <a:uLnTx/>
                <a:uFillTx/>
                <a:latin typeface="Calibri"/>
                <a:cs typeface="Calibri"/>
              </a:rPr>
              <a:t> up to </a:t>
            </a:r>
            <a:r>
              <a:rPr kumimoji="0" lang="it-IT" b="0" i="0" u="none" strike="noStrike" kern="0" cap="none" spc="0" normalizeH="0" baseline="0" noProof="0" dirty="0" smtClean="0">
                <a:ln>
                  <a:noFill/>
                </a:ln>
                <a:solidFill>
                  <a:srgbClr val="C00000"/>
                </a:solidFill>
                <a:effectLst/>
                <a:uLnTx/>
                <a:uFillTx/>
                <a:latin typeface="Calibri"/>
                <a:cs typeface="Calibri"/>
                <a:sym typeface="Symbol" pitchFamily="18" charset="2"/>
              </a:rPr>
              <a:t>10 </a:t>
            </a:r>
            <a:r>
              <a:rPr kumimoji="0" lang="it-IT" b="0" i="0" u="none" strike="noStrike" kern="0" cap="none" spc="0" normalizeH="0" baseline="0" noProof="0" dirty="0" err="1" smtClean="0">
                <a:ln>
                  <a:noFill/>
                </a:ln>
                <a:solidFill>
                  <a:srgbClr val="C00000"/>
                </a:solidFill>
                <a:effectLst/>
                <a:uLnTx/>
                <a:uFillTx/>
                <a:latin typeface="Calibri"/>
                <a:cs typeface="Calibri"/>
                <a:sym typeface="Symbol" pitchFamily="18" charset="2"/>
              </a:rPr>
              <a:t>kV</a:t>
            </a:r>
            <a:r>
              <a:rPr kumimoji="0" lang="it-IT" b="0" i="0" u="none" strike="noStrike" kern="0" cap="none" spc="0" normalizeH="0" baseline="0" noProof="0" dirty="0" smtClean="0">
                <a:ln>
                  <a:noFill/>
                </a:ln>
                <a:solidFill>
                  <a:srgbClr val="C00000"/>
                </a:solidFill>
                <a:effectLst/>
                <a:uLnTx/>
                <a:uFillTx/>
                <a:latin typeface="Calibri"/>
                <a:cs typeface="Calibri"/>
                <a:sym typeface="Symbol" pitchFamily="18" charset="2"/>
              </a:rPr>
              <a:t> for 0-5 V input</a:t>
            </a:r>
          </a:p>
        </p:txBody>
      </p:sp>
      <p:sp>
        <p:nvSpPr>
          <p:cNvPr id="2" name="Footer Placeholder 1"/>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18</a:t>
            </a:fld>
            <a:endParaRPr lang="fr-FR"/>
          </a:p>
        </p:txBody>
      </p:sp>
    </p:spTree>
    <p:extLst>
      <p:ext uri="{BB962C8B-B14F-4D97-AF65-F5344CB8AC3E}">
        <p14:creationId xmlns:p14="http://schemas.microsoft.com/office/powerpoint/2010/main" val="109555284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01353" y="2450087"/>
            <a:ext cx="5728301" cy="707886"/>
          </a:xfrm>
          <a:prstGeom prst="rect">
            <a:avLst/>
          </a:prstGeom>
          <a:noFill/>
          <a:ln>
            <a:solidFill>
              <a:srgbClr val="000000"/>
            </a:solidFill>
          </a:ln>
        </p:spPr>
        <p:txBody>
          <a:bodyPr wrap="none" rtlCol="0">
            <a:spAutoFit/>
          </a:bodyPr>
          <a:lstStyle/>
          <a:p>
            <a:r>
              <a:rPr lang="fr-FR" sz="4000" dirty="0" smtClean="0">
                <a:solidFill>
                  <a:srgbClr val="0000FF"/>
                </a:solidFill>
              </a:rPr>
              <a:t>The </a:t>
            </a:r>
            <a:r>
              <a:rPr lang="fr-FR" sz="4000" dirty="0" err="1" smtClean="0">
                <a:solidFill>
                  <a:srgbClr val="0000FF"/>
                </a:solidFill>
              </a:rPr>
              <a:t>students</a:t>
            </a:r>
            <a:r>
              <a:rPr lang="fr-FR" sz="4000" dirty="0" smtClean="0">
                <a:solidFill>
                  <a:srgbClr val="0000FF"/>
                </a:solidFill>
              </a:rPr>
              <a:t>’ </a:t>
            </a:r>
            <a:r>
              <a:rPr lang="fr-FR" sz="4000" dirty="0" err="1" smtClean="0">
                <a:solidFill>
                  <a:srgbClr val="0000FF"/>
                </a:solidFill>
              </a:rPr>
              <a:t>involvement</a:t>
            </a:r>
            <a:endParaRPr lang="fr-FR" sz="4000" dirty="0">
              <a:solidFill>
                <a:srgbClr val="0000FF"/>
              </a:solidFill>
            </a:endParaRPr>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19</a:t>
            </a:fld>
            <a:endParaRPr lang="fr-FR"/>
          </a:p>
        </p:txBody>
      </p:sp>
    </p:spTree>
    <p:extLst>
      <p:ext uri="{BB962C8B-B14F-4D97-AF65-F5344CB8AC3E}">
        <p14:creationId xmlns:p14="http://schemas.microsoft.com/office/powerpoint/2010/main" val="421150127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970092" y="757719"/>
            <a:ext cx="7203816" cy="4401205"/>
          </a:xfrm>
          <a:prstGeom prst="rect">
            <a:avLst/>
          </a:prstGeom>
          <a:noFill/>
          <a:ln>
            <a:solidFill>
              <a:srgbClr val="000000"/>
            </a:solidFill>
          </a:ln>
        </p:spPr>
        <p:txBody>
          <a:bodyPr wrap="square" rtlCol="0">
            <a:spAutoFit/>
          </a:bodyPr>
          <a:lstStyle/>
          <a:p>
            <a:r>
              <a:rPr lang="fr-FR" sz="2000" dirty="0" err="1" smtClean="0"/>
              <a:t>Cosmic</a:t>
            </a:r>
            <a:r>
              <a:rPr lang="fr-FR" sz="2000" dirty="0" smtClean="0"/>
              <a:t> ray </a:t>
            </a:r>
            <a:r>
              <a:rPr lang="fr-FR" sz="2000" dirty="0" err="1" smtClean="0"/>
              <a:t>physics</a:t>
            </a:r>
            <a:r>
              <a:rPr lang="fr-FR" sz="2000" dirty="0" smtClean="0"/>
              <a:t> </a:t>
            </a:r>
            <a:r>
              <a:rPr lang="fr-FR" sz="2000" dirty="0" err="1" smtClean="0"/>
              <a:t>experiment</a:t>
            </a:r>
            <a:r>
              <a:rPr lang="fr-FR" sz="2000" dirty="0" smtClean="0"/>
              <a:t> </a:t>
            </a:r>
            <a:r>
              <a:rPr lang="fr-FR" sz="2000" dirty="0" err="1" smtClean="0"/>
              <a:t>with</a:t>
            </a:r>
            <a:r>
              <a:rPr lang="fr-FR" sz="2000" dirty="0" smtClean="0"/>
              <a:t> double goal :</a:t>
            </a:r>
          </a:p>
          <a:p>
            <a:r>
              <a:rPr lang="en-US" sz="2000" dirty="0" smtClean="0"/>
              <a:t>E</a:t>
            </a:r>
            <a:r>
              <a:rPr lang="fr-FR" sz="2000" dirty="0" err="1" smtClean="0"/>
              <a:t>ducational</a:t>
            </a:r>
            <a:r>
              <a:rPr lang="fr-FR" sz="2000" dirty="0"/>
              <a:t> </a:t>
            </a:r>
            <a:r>
              <a:rPr lang="fr-FR" sz="2000" dirty="0" smtClean="0"/>
              <a:t>/ </a:t>
            </a:r>
            <a:r>
              <a:rPr lang="fr-FR" sz="2000" dirty="0" err="1" smtClean="0"/>
              <a:t>outreach</a:t>
            </a:r>
            <a:r>
              <a:rPr lang="fr-FR" sz="2000" dirty="0"/>
              <a:t> </a:t>
            </a:r>
            <a:r>
              <a:rPr lang="fr-FR" sz="2000" dirty="0" smtClean="0"/>
              <a:t>and </a:t>
            </a:r>
            <a:r>
              <a:rPr lang="fr-FR" sz="2000" dirty="0" err="1" smtClean="0"/>
              <a:t>scientific</a:t>
            </a:r>
            <a:r>
              <a:rPr lang="fr-FR" sz="2000" dirty="0" smtClean="0"/>
              <a:t> </a:t>
            </a:r>
            <a:r>
              <a:rPr lang="fr-FR" sz="2000" dirty="0" err="1" smtClean="0"/>
              <a:t>research</a:t>
            </a:r>
            <a:endParaRPr lang="fr-FR" sz="2000" dirty="0"/>
          </a:p>
          <a:p>
            <a:pPr marL="342900" indent="-342900">
              <a:buFont typeface="Arial"/>
              <a:buChar char="•"/>
            </a:pPr>
            <a:r>
              <a:rPr lang="fr-FR" sz="2000" dirty="0" smtClean="0"/>
              <a:t>hands-on </a:t>
            </a:r>
            <a:r>
              <a:rPr lang="fr-FR" sz="2000" dirty="0" err="1" smtClean="0"/>
              <a:t>activity</a:t>
            </a:r>
            <a:r>
              <a:rPr lang="fr-FR" sz="2000" dirty="0" smtClean="0"/>
              <a:t> for </a:t>
            </a:r>
            <a:r>
              <a:rPr lang="fr-FR" sz="2000" dirty="0" err="1" smtClean="0"/>
              <a:t>high-school</a:t>
            </a:r>
            <a:r>
              <a:rPr lang="fr-FR" sz="2000" dirty="0" smtClean="0"/>
              <a:t> </a:t>
            </a:r>
            <a:r>
              <a:rPr lang="fr-FR" sz="2000" dirty="0" err="1" smtClean="0"/>
              <a:t>students</a:t>
            </a:r>
            <a:r>
              <a:rPr lang="fr-FR" sz="2000" dirty="0" smtClean="0"/>
              <a:t> </a:t>
            </a:r>
            <a:r>
              <a:rPr lang="fr-FR" sz="2000" dirty="0" err="1" smtClean="0"/>
              <a:t>with</a:t>
            </a:r>
            <a:r>
              <a:rPr lang="fr-FR" sz="2000" dirty="0" smtClean="0"/>
              <a:t> the </a:t>
            </a:r>
            <a:r>
              <a:rPr lang="fr-FR" sz="2000" dirty="0" err="1" smtClean="0"/>
              <a:t>aim</a:t>
            </a:r>
            <a:r>
              <a:rPr lang="fr-FR" sz="2000" dirty="0" smtClean="0"/>
              <a:t> </a:t>
            </a:r>
            <a:r>
              <a:rPr lang="fr-FR" sz="2000" dirty="0" smtClean="0">
                <a:solidFill>
                  <a:srgbClr val="5B14B9"/>
                </a:solidFill>
              </a:rPr>
              <a:t>to </a:t>
            </a:r>
            <a:r>
              <a:rPr lang="fr-FR" sz="2000" dirty="0" err="1" smtClean="0">
                <a:solidFill>
                  <a:srgbClr val="5B14B9"/>
                </a:solidFill>
              </a:rPr>
              <a:t>stimulate</a:t>
            </a:r>
            <a:r>
              <a:rPr lang="fr-FR" sz="2000" dirty="0" smtClean="0">
                <a:solidFill>
                  <a:srgbClr val="5B14B9"/>
                </a:solidFill>
              </a:rPr>
              <a:t> </a:t>
            </a:r>
            <a:r>
              <a:rPr lang="fr-FR" sz="2000" dirty="0" err="1" smtClean="0">
                <a:solidFill>
                  <a:srgbClr val="5B14B9"/>
                </a:solidFill>
              </a:rPr>
              <a:t>their</a:t>
            </a:r>
            <a:r>
              <a:rPr lang="fr-FR" sz="2000" dirty="0" smtClean="0">
                <a:solidFill>
                  <a:srgbClr val="5B14B9"/>
                </a:solidFill>
              </a:rPr>
              <a:t> </a:t>
            </a:r>
            <a:r>
              <a:rPr lang="fr-FR" sz="2000" dirty="0" err="1" smtClean="0">
                <a:solidFill>
                  <a:srgbClr val="5B14B9"/>
                </a:solidFill>
              </a:rPr>
              <a:t>interest</a:t>
            </a:r>
            <a:r>
              <a:rPr lang="fr-FR" sz="2000" dirty="0" smtClean="0">
                <a:solidFill>
                  <a:srgbClr val="5B14B9"/>
                </a:solidFill>
              </a:rPr>
              <a:t> </a:t>
            </a:r>
            <a:r>
              <a:rPr lang="fr-FR" sz="2000" dirty="0">
                <a:solidFill>
                  <a:srgbClr val="5B14B9"/>
                </a:solidFill>
              </a:rPr>
              <a:t>i</a:t>
            </a:r>
            <a:r>
              <a:rPr lang="fr-FR" sz="2000" dirty="0" smtClean="0">
                <a:solidFill>
                  <a:srgbClr val="5B14B9"/>
                </a:solidFill>
              </a:rPr>
              <a:t>n science</a:t>
            </a:r>
            <a:r>
              <a:rPr lang="fr-FR" sz="2000" dirty="0" smtClean="0"/>
              <a:t> </a:t>
            </a:r>
            <a:r>
              <a:rPr lang="fr-FR" sz="2000" dirty="0" err="1" smtClean="0"/>
              <a:t>through</a:t>
            </a:r>
            <a:r>
              <a:rPr lang="fr-FR" sz="2000" dirty="0" smtClean="0"/>
              <a:t> </a:t>
            </a:r>
            <a:r>
              <a:rPr lang="fr-FR" sz="2000" dirty="0" err="1" smtClean="0"/>
              <a:t>their</a:t>
            </a:r>
            <a:r>
              <a:rPr lang="fr-FR" sz="2000" dirty="0" smtClean="0"/>
              <a:t> </a:t>
            </a:r>
            <a:r>
              <a:rPr lang="fr-FR" sz="2000" dirty="0" err="1" smtClean="0"/>
              <a:t>involvement</a:t>
            </a:r>
            <a:r>
              <a:rPr lang="fr-FR" sz="2000" dirty="0" smtClean="0"/>
              <a:t> in all stages of the </a:t>
            </a:r>
            <a:r>
              <a:rPr lang="fr-FR" sz="2000" dirty="0" err="1" smtClean="0"/>
              <a:t>project</a:t>
            </a:r>
            <a:r>
              <a:rPr lang="fr-FR" sz="2000" dirty="0" smtClean="0"/>
              <a:t> (detector construction, installation, </a:t>
            </a:r>
            <a:r>
              <a:rPr lang="fr-FR" sz="2000" dirty="0" err="1" smtClean="0"/>
              <a:t>comissioning</a:t>
            </a:r>
            <a:r>
              <a:rPr lang="fr-FR" sz="2000" dirty="0" smtClean="0"/>
              <a:t>, data-</a:t>
            </a:r>
            <a:r>
              <a:rPr lang="fr-FR" sz="2000" dirty="0" err="1" smtClean="0"/>
              <a:t>taking</a:t>
            </a:r>
            <a:r>
              <a:rPr lang="fr-FR" sz="2000" dirty="0" smtClean="0"/>
              <a:t>, </a:t>
            </a:r>
            <a:r>
              <a:rPr lang="fr-FR" sz="2000" dirty="0" err="1" smtClean="0"/>
              <a:t>analysis</a:t>
            </a:r>
            <a:r>
              <a:rPr lang="fr-FR" sz="2000" dirty="0" smtClean="0"/>
              <a:t>)</a:t>
            </a:r>
          </a:p>
          <a:p>
            <a:pPr marL="342900" indent="-342900">
              <a:buFont typeface="Arial"/>
              <a:buChar char="•"/>
            </a:pPr>
            <a:r>
              <a:rPr lang="en-US" sz="2000" dirty="0" smtClean="0"/>
              <a:t>r</a:t>
            </a:r>
            <a:r>
              <a:rPr lang="fr-FR" sz="2000" dirty="0" err="1" smtClean="0"/>
              <a:t>esearch</a:t>
            </a:r>
            <a:r>
              <a:rPr lang="fr-FR" sz="2000" dirty="0" smtClean="0"/>
              <a:t> in </a:t>
            </a:r>
            <a:r>
              <a:rPr lang="fr-FR" sz="2000" dirty="0" err="1" smtClean="0"/>
              <a:t>cosmic</a:t>
            </a:r>
            <a:r>
              <a:rPr lang="fr-FR" sz="2000" dirty="0" smtClean="0"/>
              <a:t> ray </a:t>
            </a:r>
            <a:r>
              <a:rPr lang="fr-FR" sz="2000" dirty="0" err="1" smtClean="0"/>
              <a:t>physics</a:t>
            </a:r>
            <a:endParaRPr lang="fr-FR" sz="2000" dirty="0" smtClean="0"/>
          </a:p>
          <a:p>
            <a:endParaRPr lang="fr-FR" sz="2000" dirty="0"/>
          </a:p>
          <a:p>
            <a:r>
              <a:rPr lang="fr-FR" sz="2000" dirty="0"/>
              <a:t>A collaboration of</a:t>
            </a:r>
          </a:p>
          <a:p>
            <a:pPr marL="342900" indent="-342900">
              <a:buFont typeface="Arial"/>
              <a:buChar char="•"/>
            </a:pPr>
            <a:r>
              <a:rPr lang="fr-FR" sz="2000" dirty="0"/>
              <a:t>Centro </a:t>
            </a:r>
            <a:r>
              <a:rPr lang="fr-FR" sz="2000" dirty="0" smtClean="0"/>
              <a:t>Fermi </a:t>
            </a:r>
            <a:r>
              <a:rPr lang="en-US" sz="2000" dirty="0" smtClean="0"/>
              <a:t>–</a:t>
            </a:r>
            <a:r>
              <a:rPr lang="fr-FR" sz="2000" dirty="0" smtClean="0"/>
              <a:t> Roma  </a:t>
            </a:r>
            <a:r>
              <a:rPr lang="it-IT" sz="2000" dirty="0" smtClean="0">
                <a:solidFill>
                  <a:srgbClr val="0000FF"/>
                </a:solidFill>
              </a:rPr>
              <a:t>Museo </a:t>
            </a:r>
            <a:r>
              <a:rPr lang="it-IT" sz="2000" dirty="0">
                <a:solidFill>
                  <a:srgbClr val="0000FF"/>
                </a:solidFill>
              </a:rPr>
              <a:t>Storico della Fisica e Centro Studi e Ricerche "Enrico Fermi”</a:t>
            </a:r>
            <a:endParaRPr lang="fr-FR" sz="2000" dirty="0">
              <a:solidFill>
                <a:srgbClr val="0000FF"/>
              </a:solidFill>
            </a:endParaRPr>
          </a:p>
          <a:p>
            <a:pPr marL="342900" indent="-342900">
              <a:buFont typeface="Arial"/>
              <a:buChar char="•"/>
            </a:pPr>
            <a:r>
              <a:rPr lang="fr-FR" sz="2000" dirty="0"/>
              <a:t>INFN  </a:t>
            </a:r>
            <a:r>
              <a:rPr lang="fr-FR" sz="2000" dirty="0" err="1">
                <a:solidFill>
                  <a:srgbClr val="0000FF"/>
                </a:solidFill>
              </a:rPr>
              <a:t>Istituto</a:t>
            </a:r>
            <a:r>
              <a:rPr lang="fr-FR" sz="2000" dirty="0">
                <a:solidFill>
                  <a:srgbClr val="0000FF"/>
                </a:solidFill>
              </a:rPr>
              <a:t> </a:t>
            </a:r>
            <a:r>
              <a:rPr lang="fr-FR" sz="2000" dirty="0" err="1">
                <a:solidFill>
                  <a:srgbClr val="0000FF"/>
                </a:solidFill>
              </a:rPr>
              <a:t>Nazionale</a:t>
            </a:r>
            <a:r>
              <a:rPr lang="fr-FR" sz="2000" dirty="0">
                <a:solidFill>
                  <a:srgbClr val="0000FF"/>
                </a:solidFill>
              </a:rPr>
              <a:t> di </a:t>
            </a:r>
            <a:r>
              <a:rPr lang="fr-FR" sz="2000" dirty="0" err="1">
                <a:solidFill>
                  <a:srgbClr val="0000FF"/>
                </a:solidFill>
              </a:rPr>
              <a:t>Fisica</a:t>
            </a:r>
            <a:r>
              <a:rPr lang="fr-FR" sz="2000" dirty="0">
                <a:solidFill>
                  <a:srgbClr val="0000FF"/>
                </a:solidFill>
              </a:rPr>
              <a:t> </a:t>
            </a:r>
            <a:r>
              <a:rPr lang="fr-FR" sz="2000" dirty="0" err="1">
                <a:solidFill>
                  <a:srgbClr val="0000FF"/>
                </a:solidFill>
              </a:rPr>
              <a:t>Nucleare</a:t>
            </a:r>
            <a:endParaRPr lang="fr-FR" sz="2000" dirty="0">
              <a:solidFill>
                <a:srgbClr val="0000FF"/>
              </a:solidFill>
            </a:endParaRPr>
          </a:p>
          <a:p>
            <a:pPr marL="342900" indent="-342900">
              <a:buFont typeface="Arial"/>
              <a:buChar char="•"/>
            </a:pPr>
            <a:r>
              <a:rPr lang="fr-FR" sz="2000" dirty="0"/>
              <a:t>MIUR </a:t>
            </a:r>
            <a:r>
              <a:rPr lang="fr-FR" sz="2000" dirty="0" err="1">
                <a:solidFill>
                  <a:srgbClr val="0000FF"/>
                </a:solidFill>
              </a:rPr>
              <a:t>Ministero</a:t>
            </a:r>
            <a:r>
              <a:rPr lang="fr-FR" sz="2000" dirty="0">
                <a:solidFill>
                  <a:srgbClr val="0000FF"/>
                </a:solidFill>
              </a:rPr>
              <a:t> dell’ </a:t>
            </a:r>
            <a:r>
              <a:rPr lang="fr-FR" sz="2000" dirty="0" err="1">
                <a:solidFill>
                  <a:srgbClr val="0000FF"/>
                </a:solidFill>
              </a:rPr>
              <a:t>I</a:t>
            </a:r>
            <a:r>
              <a:rPr lang="fr-FR" sz="2000" dirty="0" err="1" smtClean="0">
                <a:solidFill>
                  <a:srgbClr val="0000FF"/>
                </a:solidFill>
              </a:rPr>
              <a:t>struzione</a:t>
            </a:r>
            <a:r>
              <a:rPr lang="fr-FR" sz="2000" dirty="0">
                <a:solidFill>
                  <a:srgbClr val="0000FF"/>
                </a:solidFill>
              </a:rPr>
              <a:t>, dell’ </a:t>
            </a:r>
            <a:r>
              <a:rPr lang="fr-FR" sz="2000" dirty="0" err="1">
                <a:solidFill>
                  <a:srgbClr val="0000FF"/>
                </a:solidFill>
              </a:rPr>
              <a:t>Università</a:t>
            </a:r>
            <a:r>
              <a:rPr lang="fr-FR" sz="2000" dirty="0">
                <a:solidFill>
                  <a:srgbClr val="0000FF"/>
                </a:solidFill>
              </a:rPr>
              <a:t> e </a:t>
            </a:r>
            <a:r>
              <a:rPr lang="fr-FR" sz="2000" dirty="0" err="1">
                <a:solidFill>
                  <a:srgbClr val="0000FF"/>
                </a:solidFill>
              </a:rPr>
              <a:t>della</a:t>
            </a:r>
            <a:r>
              <a:rPr lang="fr-FR" sz="2000" dirty="0">
                <a:solidFill>
                  <a:srgbClr val="0000FF"/>
                </a:solidFill>
              </a:rPr>
              <a:t> </a:t>
            </a:r>
            <a:r>
              <a:rPr lang="fr-FR" sz="2000" dirty="0" err="1">
                <a:solidFill>
                  <a:srgbClr val="0000FF"/>
                </a:solidFill>
              </a:rPr>
              <a:t>Ricerca</a:t>
            </a:r>
            <a:endParaRPr lang="fr-FR" sz="2000" dirty="0">
              <a:solidFill>
                <a:srgbClr val="0000FF"/>
              </a:solidFill>
            </a:endParaRPr>
          </a:p>
          <a:p>
            <a:pPr marL="342900" indent="-342900">
              <a:buFont typeface="Arial"/>
              <a:buChar char="•"/>
            </a:pPr>
            <a:r>
              <a:rPr lang="fr-FR" sz="2000" dirty="0" smtClean="0"/>
              <a:t>CERN </a:t>
            </a:r>
            <a:r>
              <a:rPr lang="fr-FR" sz="2000" dirty="0" err="1" smtClean="0">
                <a:solidFill>
                  <a:srgbClr val="0000FF"/>
                </a:solidFill>
              </a:rPr>
              <a:t>European</a:t>
            </a:r>
            <a:r>
              <a:rPr lang="fr-FR" sz="2000" dirty="0" smtClean="0">
                <a:solidFill>
                  <a:srgbClr val="0000FF"/>
                </a:solidFill>
              </a:rPr>
              <a:t> </a:t>
            </a:r>
            <a:r>
              <a:rPr lang="fr-FR" sz="2000" dirty="0" err="1" smtClean="0">
                <a:solidFill>
                  <a:srgbClr val="0000FF"/>
                </a:solidFill>
              </a:rPr>
              <a:t>Organization</a:t>
            </a:r>
            <a:r>
              <a:rPr lang="fr-FR" sz="2000" dirty="0" smtClean="0">
                <a:solidFill>
                  <a:srgbClr val="0000FF"/>
                </a:solidFill>
              </a:rPr>
              <a:t> for </a:t>
            </a:r>
            <a:r>
              <a:rPr lang="fr-FR" sz="2000" dirty="0" err="1" smtClean="0">
                <a:solidFill>
                  <a:srgbClr val="0000FF"/>
                </a:solidFill>
              </a:rPr>
              <a:t>Nuclear</a:t>
            </a:r>
            <a:r>
              <a:rPr lang="fr-FR" sz="2000" dirty="0" smtClean="0">
                <a:solidFill>
                  <a:srgbClr val="0000FF"/>
                </a:solidFill>
              </a:rPr>
              <a:t> </a:t>
            </a:r>
            <a:r>
              <a:rPr lang="fr-FR" sz="2000" dirty="0" err="1" smtClean="0">
                <a:solidFill>
                  <a:srgbClr val="0000FF"/>
                </a:solidFill>
              </a:rPr>
              <a:t>Research</a:t>
            </a:r>
            <a:endParaRPr lang="fr-FR" sz="2000" dirty="0">
              <a:solidFill>
                <a:srgbClr val="0000FF"/>
              </a:solidFill>
            </a:endParaRPr>
          </a:p>
        </p:txBody>
      </p:sp>
      <p:pic>
        <p:nvPicPr>
          <p:cNvPr id="5" name="Picture 4"/>
          <p:cNvPicPr>
            <a:picLocks noChangeAspect="1"/>
          </p:cNvPicPr>
          <p:nvPr/>
        </p:nvPicPr>
        <p:blipFill>
          <a:blip r:embed="rId2"/>
          <a:srcRect/>
          <a:stretch>
            <a:fillRect/>
          </a:stretch>
        </p:blipFill>
        <p:spPr bwMode="auto">
          <a:xfrm>
            <a:off x="3272623" y="5379140"/>
            <a:ext cx="1412985" cy="971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MIUR.tiff"/>
          <p:cNvPicPr>
            <a:picLocks noChangeAspect="1"/>
          </p:cNvPicPr>
          <p:nvPr/>
        </p:nvPicPr>
        <p:blipFill>
          <a:blip r:embed="rId3"/>
          <a:stretch>
            <a:fillRect/>
          </a:stretch>
        </p:blipFill>
        <p:spPr>
          <a:xfrm>
            <a:off x="4870326" y="5381144"/>
            <a:ext cx="2043169" cy="9719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11"/>
          <p:cNvPicPr>
            <a:picLocks noChangeAspect="1"/>
          </p:cNvPicPr>
          <p:nvPr/>
        </p:nvPicPr>
        <p:blipFill>
          <a:blip r:embed="rId4"/>
          <a:srcRect/>
          <a:stretch>
            <a:fillRect/>
          </a:stretch>
        </p:blipFill>
        <p:spPr bwMode="auto">
          <a:xfrm>
            <a:off x="7030138" y="5381144"/>
            <a:ext cx="899295" cy="971997"/>
          </a:xfrm>
          <a:prstGeom prst="rect">
            <a:avLst/>
          </a:prstGeom>
          <a:noFill/>
          <a:ln w="9525">
            <a:noFill/>
            <a:miter lim="800000"/>
            <a:headEnd/>
            <a:tailEnd/>
          </a:ln>
        </p:spPr>
      </p:pic>
      <p:sp>
        <p:nvSpPr>
          <p:cNvPr id="2" name="Footer Placeholder 1"/>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17868A55-279E-424A-BDF4-F00C3C365E8F}" type="slidenum">
              <a:rPr lang="fr-FR" smtClean="0"/>
              <a:t>2</a:t>
            </a:fld>
            <a:endParaRPr lang="fr-FR"/>
          </a:p>
        </p:txBody>
      </p:sp>
      <p:pic>
        <p:nvPicPr>
          <p:cNvPr id="8" name="Picture 7" descr="logo_centroferm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9265" y="5351755"/>
            <a:ext cx="1619087" cy="972000"/>
          </a:xfrm>
          <a:prstGeom prst="rect">
            <a:avLst/>
          </a:prstGeom>
        </p:spPr>
      </p:pic>
    </p:spTree>
    <p:extLst>
      <p:ext uri="{BB962C8B-B14F-4D97-AF65-F5344CB8AC3E}">
        <p14:creationId xmlns:p14="http://schemas.microsoft.com/office/powerpoint/2010/main" val="352780773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8766" y="423314"/>
            <a:ext cx="8402060" cy="6063199"/>
          </a:xfrm>
          <a:prstGeom prst="rect">
            <a:avLst/>
          </a:prstGeom>
          <a:noFill/>
        </p:spPr>
        <p:txBody>
          <a:bodyPr wrap="none" rtlCol="0">
            <a:spAutoFit/>
          </a:bodyPr>
          <a:lstStyle/>
          <a:p>
            <a:r>
              <a:rPr lang="fr-FR" sz="3200" dirty="0" smtClean="0">
                <a:solidFill>
                  <a:srgbClr val="0000FF"/>
                </a:solidFill>
              </a:rPr>
              <a:t>Phase I. Construction of muon detectors (</a:t>
            </a:r>
            <a:r>
              <a:rPr lang="fr-FR" sz="3200" dirty="0" err="1" smtClean="0">
                <a:solidFill>
                  <a:srgbClr val="0000FF"/>
                </a:solidFill>
              </a:rPr>
              <a:t>MRPCs</a:t>
            </a:r>
            <a:r>
              <a:rPr lang="fr-FR" sz="3200" dirty="0" smtClean="0">
                <a:solidFill>
                  <a:srgbClr val="0000FF"/>
                </a:solidFill>
              </a:rPr>
              <a:t>)</a:t>
            </a:r>
          </a:p>
          <a:p>
            <a:endParaRPr lang="fr-FR" dirty="0"/>
          </a:p>
          <a:p>
            <a:pPr marL="285750" indent="-285750">
              <a:buFont typeface="Arial"/>
              <a:buChar char="•"/>
            </a:pPr>
            <a:r>
              <a:rPr lang="en-US" dirty="0" smtClean="0"/>
              <a:t>D</a:t>
            </a:r>
            <a:r>
              <a:rPr lang="fr-FR" dirty="0" smtClean="0"/>
              <a:t>one by </a:t>
            </a:r>
            <a:r>
              <a:rPr lang="fr-FR" dirty="0" err="1" smtClean="0"/>
              <a:t>high-school</a:t>
            </a:r>
            <a:r>
              <a:rPr lang="fr-FR" dirty="0" smtClean="0"/>
              <a:t> </a:t>
            </a:r>
            <a:r>
              <a:rPr lang="fr-FR" dirty="0" err="1" smtClean="0"/>
              <a:t>students</a:t>
            </a:r>
            <a:r>
              <a:rPr lang="fr-FR" dirty="0" smtClean="0"/>
              <a:t> and </a:t>
            </a:r>
            <a:r>
              <a:rPr lang="fr-FR" dirty="0" err="1" smtClean="0"/>
              <a:t>teachers</a:t>
            </a:r>
            <a:r>
              <a:rPr lang="fr-FR" dirty="0" smtClean="0"/>
              <a:t> </a:t>
            </a:r>
            <a:r>
              <a:rPr lang="fr-FR" dirty="0" err="1" smtClean="0"/>
              <a:t>at</a:t>
            </a:r>
            <a:r>
              <a:rPr lang="fr-FR" dirty="0" smtClean="0"/>
              <a:t> CERN </a:t>
            </a:r>
            <a:r>
              <a:rPr lang="fr-FR" dirty="0" err="1" smtClean="0"/>
              <a:t>supervised</a:t>
            </a:r>
            <a:r>
              <a:rPr lang="fr-FR" dirty="0" smtClean="0"/>
              <a:t> by </a:t>
            </a:r>
            <a:r>
              <a:rPr lang="fr-FR" dirty="0" err="1" smtClean="0"/>
              <a:t>researchers</a:t>
            </a:r>
            <a:r>
              <a:rPr lang="fr-FR" dirty="0" smtClean="0"/>
              <a:t>*</a:t>
            </a:r>
          </a:p>
          <a:p>
            <a:pPr marL="285750" indent="-285750">
              <a:buFont typeface="Arial"/>
              <a:buChar char="•"/>
            </a:pPr>
            <a:r>
              <a:rPr lang="fr-FR" dirty="0" err="1" smtClean="0"/>
              <a:t>Each</a:t>
            </a:r>
            <a:r>
              <a:rPr lang="fr-FR" dirty="0" smtClean="0"/>
              <a:t> </a:t>
            </a:r>
            <a:r>
              <a:rPr lang="fr-FR" dirty="0" err="1" smtClean="0"/>
              <a:t>school</a:t>
            </a:r>
            <a:r>
              <a:rPr lang="fr-FR" dirty="0" smtClean="0"/>
              <a:t> </a:t>
            </a:r>
            <a:r>
              <a:rPr lang="fr-FR" dirty="0" err="1" smtClean="0"/>
              <a:t>sends</a:t>
            </a:r>
            <a:r>
              <a:rPr lang="fr-FR" dirty="0" smtClean="0"/>
              <a:t> 4-6 </a:t>
            </a:r>
            <a:r>
              <a:rPr lang="fr-FR" dirty="0" err="1" smtClean="0"/>
              <a:t>students</a:t>
            </a:r>
            <a:r>
              <a:rPr lang="fr-FR" dirty="0" smtClean="0"/>
              <a:t> </a:t>
            </a:r>
            <a:r>
              <a:rPr lang="fr-FR" dirty="0" err="1" smtClean="0"/>
              <a:t>accompanied</a:t>
            </a:r>
            <a:r>
              <a:rPr lang="fr-FR" dirty="0" smtClean="0"/>
              <a:t> by 1-2 </a:t>
            </a:r>
            <a:r>
              <a:rPr lang="fr-FR" dirty="0" err="1" smtClean="0"/>
              <a:t>teachers</a:t>
            </a:r>
            <a:endParaRPr lang="fr-FR" dirty="0" smtClean="0"/>
          </a:p>
          <a:p>
            <a:pPr marL="285750" indent="-285750">
              <a:buFont typeface="Arial"/>
              <a:buChar char="•"/>
            </a:pPr>
            <a:r>
              <a:rPr lang="fr-FR" dirty="0" err="1" smtClean="0"/>
              <a:t>During</a:t>
            </a:r>
            <a:r>
              <a:rPr lang="fr-FR" dirty="0" smtClean="0"/>
              <a:t> </a:t>
            </a:r>
            <a:r>
              <a:rPr lang="fr-FR" dirty="0" err="1" smtClean="0"/>
              <a:t>their</a:t>
            </a:r>
            <a:r>
              <a:rPr lang="fr-FR" dirty="0" smtClean="0"/>
              <a:t> </a:t>
            </a:r>
            <a:r>
              <a:rPr lang="fr-FR" dirty="0" err="1" smtClean="0"/>
              <a:t>week</a:t>
            </a:r>
            <a:r>
              <a:rPr lang="fr-FR" dirty="0" smtClean="0"/>
              <a:t>-long </a:t>
            </a:r>
            <a:r>
              <a:rPr lang="fr-FR" dirty="0" err="1" smtClean="0"/>
              <a:t>stay</a:t>
            </a:r>
            <a:r>
              <a:rPr lang="fr-FR" dirty="0" smtClean="0"/>
              <a:t> </a:t>
            </a:r>
            <a:r>
              <a:rPr lang="fr-FR" dirty="0" err="1" smtClean="0"/>
              <a:t>at</a:t>
            </a:r>
            <a:r>
              <a:rPr lang="fr-FR" dirty="0" smtClean="0"/>
              <a:t> CERN </a:t>
            </a:r>
            <a:r>
              <a:rPr lang="fr-FR" dirty="0" err="1" smtClean="0"/>
              <a:t>they</a:t>
            </a:r>
            <a:r>
              <a:rPr lang="fr-FR" dirty="0" smtClean="0"/>
              <a:t> </a:t>
            </a:r>
            <a:r>
              <a:rPr lang="fr-FR" dirty="0" err="1" smtClean="0"/>
              <a:t>build</a:t>
            </a:r>
            <a:r>
              <a:rPr lang="fr-FR" dirty="0" smtClean="0"/>
              <a:t> 3 </a:t>
            </a:r>
            <a:r>
              <a:rPr lang="fr-FR" dirty="0" err="1" smtClean="0"/>
              <a:t>chambers</a:t>
            </a:r>
            <a:endParaRPr lang="fr-FR" dirty="0" smtClean="0"/>
          </a:p>
          <a:p>
            <a:endParaRPr lang="fr-FR" dirty="0"/>
          </a:p>
          <a:p>
            <a:r>
              <a:rPr lang="fr-FR" dirty="0" smtClean="0"/>
              <a:t>*</a:t>
            </a:r>
            <a:r>
              <a:rPr lang="fr-FR" dirty="0" err="1" smtClean="0"/>
              <a:t>Special</a:t>
            </a:r>
            <a:r>
              <a:rPr lang="fr-FR" dirty="0" smtClean="0"/>
              <a:t> agreement </a:t>
            </a:r>
            <a:r>
              <a:rPr lang="fr-FR" dirty="0" err="1" smtClean="0"/>
              <a:t>with</a:t>
            </a:r>
            <a:r>
              <a:rPr lang="fr-FR" dirty="0" smtClean="0"/>
              <a:t> CERN to </a:t>
            </a:r>
            <a:r>
              <a:rPr lang="fr-FR" dirty="0" err="1" smtClean="0"/>
              <a:t>allow</a:t>
            </a:r>
            <a:r>
              <a:rPr lang="fr-FR" dirty="0" smtClean="0"/>
              <a:t> </a:t>
            </a:r>
            <a:r>
              <a:rPr lang="fr-FR" dirty="0" err="1" smtClean="0"/>
              <a:t>children</a:t>
            </a:r>
            <a:r>
              <a:rPr lang="fr-FR" dirty="0" smtClean="0"/>
              <a:t> &lt;18-years </a:t>
            </a:r>
            <a:r>
              <a:rPr lang="fr-FR" dirty="0" err="1" smtClean="0"/>
              <a:t>old</a:t>
            </a:r>
            <a:r>
              <a:rPr lang="fr-FR" dirty="0" smtClean="0"/>
              <a:t> to </a:t>
            </a:r>
            <a:r>
              <a:rPr lang="fr-FR" dirty="0" err="1" smtClean="0"/>
              <a:t>work</a:t>
            </a:r>
            <a:r>
              <a:rPr lang="fr-FR" dirty="0" smtClean="0"/>
              <a:t> in CERN </a:t>
            </a:r>
            <a:r>
              <a:rPr lang="fr-FR" dirty="0" err="1" smtClean="0"/>
              <a:t>labs</a:t>
            </a:r>
            <a:r>
              <a:rPr lang="fr-FR" dirty="0" smtClean="0"/>
              <a:t> </a:t>
            </a:r>
          </a:p>
          <a:p>
            <a:endParaRPr lang="fr-FR" dirty="0"/>
          </a:p>
          <a:p>
            <a:pPr marL="1200150" lvl="2" indent="-285750">
              <a:buFont typeface="Wingdings" charset="2"/>
              <a:buChar char="Ø"/>
            </a:pPr>
            <a:r>
              <a:rPr lang="en-GB" dirty="0">
                <a:solidFill>
                  <a:srgbClr val="0000FF"/>
                </a:solidFill>
              </a:rPr>
              <a:t>2005</a:t>
            </a:r>
            <a:r>
              <a:rPr lang="en-GB" dirty="0"/>
              <a:t> 	</a:t>
            </a:r>
            <a:r>
              <a:rPr lang="en-GB" dirty="0" smtClean="0"/>
              <a:t>  7 schools (pilot)</a:t>
            </a:r>
            <a:endParaRPr lang="en-GB" dirty="0"/>
          </a:p>
          <a:p>
            <a:pPr marL="1200150" lvl="2" indent="-285750">
              <a:buFont typeface="Wingdings" charset="2"/>
              <a:buChar char="Ø"/>
            </a:pPr>
            <a:r>
              <a:rPr lang="en-GB" dirty="0">
                <a:solidFill>
                  <a:srgbClr val="0000FF"/>
                </a:solidFill>
              </a:rPr>
              <a:t>2006</a:t>
            </a:r>
            <a:r>
              <a:rPr lang="en-GB" dirty="0"/>
              <a:t> 	14 schools</a:t>
            </a:r>
          </a:p>
          <a:p>
            <a:pPr marL="1200150" lvl="2" indent="-285750">
              <a:buFont typeface="Wingdings" charset="2"/>
              <a:buChar char="Ø"/>
            </a:pPr>
            <a:r>
              <a:rPr lang="en-US" dirty="0" smtClean="0">
                <a:solidFill>
                  <a:srgbClr val="0000FF"/>
                </a:solidFill>
              </a:rPr>
              <a:t>2009</a:t>
            </a:r>
            <a:r>
              <a:rPr lang="en-US" dirty="0" smtClean="0"/>
              <a:t> </a:t>
            </a:r>
            <a:r>
              <a:rPr lang="en-US" dirty="0"/>
              <a:t>	10 schools</a:t>
            </a:r>
          </a:p>
          <a:p>
            <a:pPr marL="1200150" lvl="2" indent="-285750">
              <a:buFont typeface="Wingdings" charset="2"/>
              <a:buChar char="Ø"/>
            </a:pPr>
            <a:r>
              <a:rPr lang="en-US" dirty="0" smtClean="0">
                <a:solidFill>
                  <a:srgbClr val="0000FF"/>
                </a:solidFill>
              </a:rPr>
              <a:t>2012</a:t>
            </a:r>
            <a:r>
              <a:rPr lang="en-US" dirty="0" smtClean="0"/>
              <a:t>  </a:t>
            </a:r>
            <a:r>
              <a:rPr lang="en-US" dirty="0"/>
              <a:t>	  3 schools</a:t>
            </a:r>
          </a:p>
          <a:p>
            <a:pPr marL="1200150" lvl="2" indent="-285750">
              <a:buFont typeface="Wingdings" charset="2"/>
              <a:buChar char="Ø"/>
            </a:pPr>
            <a:r>
              <a:rPr lang="en-US" dirty="0" smtClean="0">
                <a:solidFill>
                  <a:srgbClr val="0000FF"/>
                </a:solidFill>
              </a:rPr>
              <a:t>2014 </a:t>
            </a:r>
            <a:r>
              <a:rPr lang="en-US" dirty="0" smtClean="0"/>
              <a:t>	  6 schools</a:t>
            </a:r>
          </a:p>
          <a:p>
            <a:pPr marL="1200150" lvl="2" indent="-285750">
              <a:buFont typeface="Wingdings" charset="2"/>
              <a:buChar char="Ø"/>
            </a:pPr>
            <a:r>
              <a:rPr lang="en-US" dirty="0" smtClean="0">
                <a:solidFill>
                  <a:srgbClr val="0000FF"/>
                </a:solidFill>
              </a:rPr>
              <a:t>2015     </a:t>
            </a:r>
            <a:r>
              <a:rPr lang="en-US" dirty="0" smtClean="0"/>
              <a:t>6 </a:t>
            </a:r>
            <a:r>
              <a:rPr lang="en-US" dirty="0" smtClean="0"/>
              <a:t>schools</a:t>
            </a:r>
          </a:p>
          <a:p>
            <a:pPr marL="1200150" lvl="2" indent="-285750">
              <a:buFont typeface="Wingdings" charset="2"/>
              <a:buChar char="Ø"/>
            </a:pPr>
            <a:r>
              <a:rPr lang="en-US" dirty="0">
                <a:solidFill>
                  <a:srgbClr val="0000FF"/>
                </a:solidFill>
              </a:rPr>
              <a:t>2017     </a:t>
            </a:r>
            <a:r>
              <a:rPr lang="en-US" dirty="0"/>
              <a:t>6 schools  </a:t>
            </a:r>
          </a:p>
          <a:p>
            <a:pPr marL="1200150" lvl="2" indent="-285750">
              <a:buFont typeface="Wingdings" charset="2"/>
              <a:buChar char="Ø"/>
            </a:pPr>
            <a:endParaRPr lang="en-US" dirty="0"/>
          </a:p>
          <a:p>
            <a:pPr marL="285750" indent="-285750">
              <a:buFont typeface="Wingdings" charset="2"/>
              <a:buChar char="Ø"/>
            </a:pPr>
            <a:endParaRPr lang="en-GB" sz="1400" dirty="0"/>
          </a:p>
          <a:p>
            <a:r>
              <a:rPr lang="fr-FR" dirty="0" smtClean="0"/>
              <a:t>Total   :     </a:t>
            </a:r>
            <a:r>
              <a:rPr lang="fr-FR" dirty="0" smtClean="0"/>
              <a:t>52 </a:t>
            </a:r>
            <a:r>
              <a:rPr lang="fr-FR" dirty="0" err="1" smtClean="0"/>
              <a:t>schools</a:t>
            </a:r>
            <a:r>
              <a:rPr lang="fr-FR" dirty="0" smtClean="0"/>
              <a:t>  </a:t>
            </a:r>
            <a:r>
              <a:rPr lang="fr-FR" dirty="0" smtClean="0"/>
              <a:t>250-300 </a:t>
            </a:r>
            <a:r>
              <a:rPr lang="fr-FR" dirty="0" err="1" smtClean="0"/>
              <a:t>students</a:t>
            </a:r>
            <a:r>
              <a:rPr lang="fr-FR" dirty="0" smtClean="0"/>
              <a:t>   50-80 </a:t>
            </a:r>
            <a:r>
              <a:rPr lang="fr-FR" dirty="0" err="1" smtClean="0"/>
              <a:t>teachers</a:t>
            </a:r>
            <a:endParaRPr lang="fr-FR" dirty="0" smtClean="0"/>
          </a:p>
          <a:p>
            <a:pPr marL="0" lvl="2"/>
            <a:endParaRPr lang="en-US" dirty="0" smtClean="0">
              <a:solidFill>
                <a:srgbClr val="0000FF"/>
              </a:solidFill>
            </a:endParaRPr>
          </a:p>
          <a:p>
            <a:endParaRPr lang="fr-FR" dirty="0"/>
          </a:p>
          <a:p>
            <a:endParaRPr lang="fr-FR" dirty="0"/>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20</a:t>
            </a:fld>
            <a:endParaRPr lang="fr-FR"/>
          </a:p>
        </p:txBody>
      </p:sp>
    </p:spTree>
    <p:extLst>
      <p:ext uri="{BB962C8B-B14F-4D97-AF65-F5344CB8AC3E}">
        <p14:creationId xmlns:p14="http://schemas.microsoft.com/office/powerpoint/2010/main" val="417422240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9" name="Picture 8" descr="holesare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062" y="0"/>
            <a:ext cx="5143500" cy="6858000"/>
          </a:xfrm>
          <a:prstGeom prst="rect">
            <a:avLst/>
          </a:prstGeom>
        </p:spPr>
      </p:pic>
      <p:pic>
        <p:nvPicPr>
          <p:cNvPr id="11" name="Picture 10" descr="strips-alb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5550" y="-2448468"/>
            <a:ext cx="4572000" cy="6858000"/>
          </a:xfrm>
          <a:prstGeom prst="rect">
            <a:avLst/>
          </a:prstGeom>
        </p:spPr>
      </p:pic>
      <p:pic>
        <p:nvPicPr>
          <p:cNvPr id="12" name="Picture 11" descr="strips-al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5550" y="3495889"/>
            <a:ext cx="4572000" cy="3429000"/>
          </a:xfrm>
          <a:prstGeom prst="rect">
            <a:avLst/>
          </a:prstGeom>
        </p:spPr>
      </p:pic>
      <p:sp>
        <p:nvSpPr>
          <p:cNvPr id="10" name="Rectangle 9"/>
          <p:cNvSpPr/>
          <p:nvPr/>
        </p:nvSpPr>
        <p:spPr>
          <a:xfrm>
            <a:off x="4870688" y="2902821"/>
            <a:ext cx="3614015" cy="369332"/>
          </a:xfrm>
          <a:prstGeom prst="rect">
            <a:avLst/>
          </a:prstGeom>
        </p:spPr>
        <p:txBody>
          <a:bodyPr wrap="none">
            <a:spAutoFit/>
          </a:bodyPr>
          <a:lstStyle/>
          <a:p>
            <a:r>
              <a:rPr lang="en-GB" dirty="0" smtClean="0">
                <a:solidFill>
                  <a:srgbClr val="FFFF00"/>
                </a:solidFill>
              </a:rPr>
              <a:t>preparation of readout copper strips</a:t>
            </a:r>
            <a:endParaRPr lang="fr-FR" dirty="0">
              <a:solidFill>
                <a:srgbClr val="FFFF00"/>
              </a:solidFill>
            </a:endParaRPr>
          </a:p>
        </p:txBody>
      </p:sp>
      <p:sp>
        <p:nvSpPr>
          <p:cNvPr id="13" name="Rectangle 12"/>
          <p:cNvSpPr/>
          <p:nvPr/>
        </p:nvSpPr>
        <p:spPr>
          <a:xfrm>
            <a:off x="317759" y="6221755"/>
            <a:ext cx="3365024" cy="369332"/>
          </a:xfrm>
          <a:prstGeom prst="rect">
            <a:avLst/>
          </a:prstGeom>
        </p:spPr>
        <p:txBody>
          <a:bodyPr wrap="none">
            <a:spAutoFit/>
          </a:bodyPr>
          <a:lstStyle/>
          <a:p>
            <a:r>
              <a:rPr lang="en-GB" dirty="0" smtClean="0">
                <a:solidFill>
                  <a:srgbClr val="FFFF00"/>
                </a:solidFill>
              </a:rPr>
              <a:t>preparation of honeycomb panels</a:t>
            </a:r>
            <a:endParaRPr lang="fr-FR" dirty="0">
              <a:solidFill>
                <a:srgbClr val="FFFF00"/>
              </a:solidFill>
            </a:endParaRPr>
          </a:p>
        </p:txBody>
      </p:sp>
      <p:sp>
        <p:nvSpPr>
          <p:cNvPr id="3" name="Slide Number Placeholder 2"/>
          <p:cNvSpPr>
            <a:spLocks noGrp="1"/>
          </p:cNvSpPr>
          <p:nvPr>
            <p:ph type="sldNum" sz="quarter" idx="12"/>
          </p:nvPr>
        </p:nvSpPr>
        <p:spPr/>
        <p:txBody>
          <a:bodyPr/>
          <a:lstStyle/>
          <a:p>
            <a:fld id="{17868A55-279E-424A-BDF4-F00C3C365E8F}" type="slidenum">
              <a:rPr lang="fr-FR" smtClean="0"/>
              <a:t>21</a:t>
            </a:fld>
            <a:endParaRPr lang="fr-FR"/>
          </a:p>
        </p:txBody>
      </p:sp>
    </p:spTree>
    <p:extLst>
      <p:ext uri="{BB962C8B-B14F-4D97-AF65-F5344CB8AC3E}">
        <p14:creationId xmlns:p14="http://schemas.microsoft.com/office/powerpoint/2010/main" val="210818660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3" name="Picture 2" descr="constr1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 y="0"/>
            <a:ext cx="5143500" cy="6858000"/>
          </a:xfrm>
          <a:prstGeom prst="rect">
            <a:avLst/>
          </a:prstGeom>
        </p:spPr>
      </p:pic>
      <p:pic>
        <p:nvPicPr>
          <p:cNvPr id="7" name="Picture 6" descr="constr2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3448" y="1801113"/>
            <a:ext cx="4067997" cy="5423997"/>
          </a:xfrm>
          <a:prstGeom prst="rect">
            <a:avLst/>
          </a:prstGeom>
        </p:spPr>
      </p:pic>
      <p:pic>
        <p:nvPicPr>
          <p:cNvPr id="8" name="Picture 7" descr="constr3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4328" y="-136525"/>
            <a:ext cx="4368000" cy="3276000"/>
          </a:xfrm>
          <a:prstGeom prst="rect">
            <a:avLst/>
          </a:prstGeom>
        </p:spPr>
      </p:pic>
      <p:sp>
        <p:nvSpPr>
          <p:cNvPr id="9" name="Rectangle 8"/>
          <p:cNvSpPr/>
          <p:nvPr/>
        </p:nvSpPr>
        <p:spPr>
          <a:xfrm>
            <a:off x="317759" y="6221755"/>
            <a:ext cx="2008445" cy="369332"/>
          </a:xfrm>
          <a:prstGeom prst="rect">
            <a:avLst/>
          </a:prstGeom>
        </p:spPr>
        <p:txBody>
          <a:bodyPr wrap="none">
            <a:spAutoFit/>
          </a:bodyPr>
          <a:lstStyle/>
          <a:p>
            <a:r>
              <a:rPr lang="en-US" dirty="0" smtClean="0">
                <a:solidFill>
                  <a:srgbClr val="FFFF00"/>
                </a:solidFill>
              </a:rPr>
              <a:t>F</a:t>
            </a:r>
            <a:r>
              <a:rPr lang="en-GB" dirty="0" err="1" smtClean="0">
                <a:solidFill>
                  <a:srgbClr val="FFFF00"/>
                </a:solidFill>
              </a:rPr>
              <a:t>ishing</a:t>
            </a:r>
            <a:r>
              <a:rPr lang="en-GB" dirty="0" smtClean="0">
                <a:solidFill>
                  <a:srgbClr val="FFFF00"/>
                </a:solidFill>
              </a:rPr>
              <a:t>-line spacers</a:t>
            </a:r>
            <a:endParaRPr lang="fr-FR" dirty="0">
              <a:solidFill>
                <a:srgbClr val="FFFF00"/>
              </a:solidFill>
            </a:endParaRPr>
          </a:p>
        </p:txBody>
      </p:sp>
      <p:sp>
        <p:nvSpPr>
          <p:cNvPr id="10" name="Slide Number Placeholder 9"/>
          <p:cNvSpPr>
            <a:spLocks noGrp="1"/>
          </p:cNvSpPr>
          <p:nvPr>
            <p:ph type="sldNum" sz="quarter" idx="12"/>
          </p:nvPr>
        </p:nvSpPr>
        <p:spPr/>
        <p:txBody>
          <a:bodyPr/>
          <a:lstStyle/>
          <a:p>
            <a:fld id="{17868A55-279E-424A-BDF4-F00C3C365E8F}" type="slidenum">
              <a:rPr lang="fr-FR" smtClean="0"/>
              <a:t>22</a:t>
            </a:fld>
            <a:endParaRPr lang="fr-FR"/>
          </a:p>
        </p:txBody>
      </p:sp>
    </p:spTree>
    <p:extLst>
      <p:ext uri="{BB962C8B-B14F-4D97-AF65-F5344CB8AC3E}">
        <p14:creationId xmlns:p14="http://schemas.microsoft.com/office/powerpoint/2010/main" val="27276463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2" name="Picture 1" descr="alber-co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81476"/>
            <a:ext cx="4679999" cy="3119999"/>
          </a:xfrm>
          <a:prstGeom prst="rect">
            <a:avLst/>
          </a:prstGeom>
        </p:spPr>
      </p:pic>
      <p:pic>
        <p:nvPicPr>
          <p:cNvPr id="10" name="Picture 9" descr="alber-co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01475"/>
            <a:ext cx="4680000" cy="3120000"/>
          </a:xfrm>
          <a:prstGeom prst="rect">
            <a:avLst/>
          </a:prstGeom>
        </p:spPr>
      </p:pic>
      <p:sp>
        <p:nvSpPr>
          <p:cNvPr id="14" name="Rectangle 13"/>
          <p:cNvSpPr/>
          <p:nvPr/>
        </p:nvSpPr>
        <p:spPr>
          <a:xfrm>
            <a:off x="317759" y="3190748"/>
            <a:ext cx="2159566" cy="369332"/>
          </a:xfrm>
          <a:prstGeom prst="rect">
            <a:avLst/>
          </a:prstGeom>
        </p:spPr>
        <p:txBody>
          <a:bodyPr wrap="none">
            <a:spAutoFit/>
          </a:bodyPr>
          <a:lstStyle/>
          <a:p>
            <a:r>
              <a:rPr lang="en-US" dirty="0" smtClean="0">
                <a:solidFill>
                  <a:srgbClr val="FFFF00"/>
                </a:solidFill>
              </a:rPr>
              <a:t>C</a:t>
            </a:r>
            <a:r>
              <a:rPr lang="en-GB" dirty="0" smtClean="0">
                <a:solidFill>
                  <a:srgbClr val="FFFF00"/>
                </a:solidFill>
              </a:rPr>
              <a:t>leaning glass panels</a:t>
            </a:r>
            <a:endParaRPr lang="fr-FR" dirty="0">
              <a:solidFill>
                <a:srgbClr val="FFFF00"/>
              </a:solidFill>
            </a:endParaRPr>
          </a:p>
        </p:txBody>
      </p:sp>
      <p:sp>
        <p:nvSpPr>
          <p:cNvPr id="15" name="Rectangle 14"/>
          <p:cNvSpPr/>
          <p:nvPr/>
        </p:nvSpPr>
        <p:spPr>
          <a:xfrm>
            <a:off x="4991270" y="6408021"/>
            <a:ext cx="1928733" cy="369332"/>
          </a:xfrm>
          <a:prstGeom prst="rect">
            <a:avLst/>
          </a:prstGeom>
        </p:spPr>
        <p:txBody>
          <a:bodyPr wrap="none">
            <a:spAutoFit/>
          </a:bodyPr>
          <a:lstStyle/>
          <a:p>
            <a:r>
              <a:rPr lang="en-GB" dirty="0" smtClean="0">
                <a:solidFill>
                  <a:srgbClr val="FFFF00"/>
                </a:solidFill>
              </a:rPr>
              <a:t>Lifting glass panels</a:t>
            </a:r>
            <a:endParaRPr lang="fr-FR" dirty="0">
              <a:solidFill>
                <a:srgbClr val="FFFF00"/>
              </a:solidFill>
            </a:endParaRPr>
          </a:p>
        </p:txBody>
      </p:sp>
      <p:pic>
        <p:nvPicPr>
          <p:cNvPr id="7" name="Picture 6" descr="j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903" y="481476"/>
            <a:ext cx="4680200" cy="3517325"/>
          </a:xfrm>
          <a:prstGeom prst="rect">
            <a:avLst/>
          </a:prstGeom>
        </p:spPr>
      </p:pic>
      <p:pic>
        <p:nvPicPr>
          <p:cNvPr id="11" name="Picture 10" descr="alber-co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0000" y="3601476"/>
            <a:ext cx="4679999" cy="3119999"/>
          </a:xfrm>
          <a:prstGeom prst="rect">
            <a:avLst/>
          </a:prstGeom>
        </p:spPr>
      </p:pic>
      <p:sp>
        <p:nvSpPr>
          <p:cNvPr id="8" name="Slide Number Placeholder 7"/>
          <p:cNvSpPr>
            <a:spLocks noGrp="1"/>
          </p:cNvSpPr>
          <p:nvPr>
            <p:ph type="sldNum" sz="quarter" idx="12"/>
          </p:nvPr>
        </p:nvSpPr>
        <p:spPr/>
        <p:txBody>
          <a:bodyPr/>
          <a:lstStyle/>
          <a:p>
            <a:fld id="{17868A55-279E-424A-BDF4-F00C3C365E8F}" type="slidenum">
              <a:rPr lang="fr-FR" smtClean="0"/>
              <a:t>23</a:t>
            </a:fld>
            <a:endParaRPr lang="fr-FR"/>
          </a:p>
        </p:txBody>
      </p:sp>
    </p:spTree>
    <p:extLst>
      <p:ext uri="{BB962C8B-B14F-4D97-AF65-F5344CB8AC3E}">
        <p14:creationId xmlns:p14="http://schemas.microsoft.com/office/powerpoint/2010/main" val="3301962362"/>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3" name="Picture 2" descr="cablear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2" y="0"/>
            <a:ext cx="5143500" cy="6858000"/>
          </a:xfrm>
          <a:prstGeom prst="rect">
            <a:avLst/>
          </a:prstGeom>
        </p:spPr>
      </p:pic>
      <p:pic>
        <p:nvPicPr>
          <p:cNvPr id="2" name="Picture 1" descr="cable3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6000" y="3402000"/>
            <a:ext cx="4608000" cy="3456000"/>
          </a:xfrm>
          <a:prstGeom prst="rect">
            <a:avLst/>
          </a:prstGeom>
        </p:spPr>
      </p:pic>
      <p:pic>
        <p:nvPicPr>
          <p:cNvPr id="7" name="Picture 6" descr="cables-al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113" y="1"/>
            <a:ext cx="4607999" cy="3455999"/>
          </a:xfrm>
          <a:prstGeom prst="rect">
            <a:avLst/>
          </a:prstGeom>
        </p:spPr>
      </p:pic>
      <p:sp>
        <p:nvSpPr>
          <p:cNvPr id="8" name="Rectangle 7"/>
          <p:cNvSpPr/>
          <p:nvPr/>
        </p:nvSpPr>
        <p:spPr>
          <a:xfrm>
            <a:off x="317759" y="5741981"/>
            <a:ext cx="2768794" cy="369332"/>
          </a:xfrm>
          <a:prstGeom prst="rect">
            <a:avLst/>
          </a:prstGeom>
        </p:spPr>
        <p:txBody>
          <a:bodyPr wrap="none">
            <a:spAutoFit/>
          </a:bodyPr>
          <a:lstStyle/>
          <a:p>
            <a:r>
              <a:rPr lang="en-GB" dirty="0" smtClean="0">
                <a:solidFill>
                  <a:srgbClr val="FFFF00"/>
                </a:solidFill>
              </a:rPr>
              <a:t>preparation of signal cables</a:t>
            </a:r>
            <a:endParaRPr lang="fr-FR" dirty="0">
              <a:solidFill>
                <a:srgbClr val="FFFF00"/>
              </a:solidFill>
            </a:endParaRPr>
          </a:p>
        </p:txBody>
      </p:sp>
      <p:sp>
        <p:nvSpPr>
          <p:cNvPr id="10" name="Slide Number Placeholder 9"/>
          <p:cNvSpPr>
            <a:spLocks noGrp="1"/>
          </p:cNvSpPr>
          <p:nvPr>
            <p:ph type="sldNum" sz="quarter" idx="12"/>
          </p:nvPr>
        </p:nvSpPr>
        <p:spPr/>
        <p:txBody>
          <a:bodyPr/>
          <a:lstStyle/>
          <a:p>
            <a:fld id="{17868A55-279E-424A-BDF4-F00C3C365E8F}" type="slidenum">
              <a:rPr lang="fr-FR" smtClean="0"/>
              <a:t>24</a:t>
            </a:fld>
            <a:endParaRPr lang="fr-FR"/>
          </a:p>
        </p:txBody>
      </p:sp>
    </p:spTree>
    <p:extLst>
      <p:ext uri="{BB962C8B-B14F-4D97-AF65-F5344CB8AC3E}">
        <p14:creationId xmlns:p14="http://schemas.microsoft.com/office/powerpoint/2010/main" val="5771541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2" name="Picture 1" descr="soldarez.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83" y="14111"/>
            <a:ext cx="5143500" cy="6858000"/>
          </a:xfrm>
          <a:prstGeom prst="rect">
            <a:avLst/>
          </a:prstGeom>
        </p:spPr>
      </p:pic>
      <p:pic>
        <p:nvPicPr>
          <p:cNvPr id="7" name="Picture 6" descr="solderarez.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001" y="-83535"/>
            <a:ext cx="4679999" cy="3509999"/>
          </a:xfrm>
          <a:prstGeom prst="rect">
            <a:avLst/>
          </a:prstGeom>
        </p:spPr>
      </p:pic>
      <p:pic>
        <p:nvPicPr>
          <p:cNvPr id="8" name="Picture 7" descr="sold-alb.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2007" y="2625035"/>
            <a:ext cx="4031993" cy="6047991"/>
          </a:xfrm>
          <a:prstGeom prst="rect">
            <a:avLst/>
          </a:prstGeom>
        </p:spPr>
      </p:pic>
      <p:sp>
        <p:nvSpPr>
          <p:cNvPr id="9" name="Rectangle 8"/>
          <p:cNvSpPr/>
          <p:nvPr/>
        </p:nvSpPr>
        <p:spPr>
          <a:xfrm>
            <a:off x="317759" y="6221755"/>
            <a:ext cx="2293604" cy="369332"/>
          </a:xfrm>
          <a:prstGeom prst="rect">
            <a:avLst/>
          </a:prstGeom>
        </p:spPr>
        <p:txBody>
          <a:bodyPr wrap="none">
            <a:spAutoFit/>
          </a:bodyPr>
          <a:lstStyle/>
          <a:p>
            <a:r>
              <a:rPr lang="en-US" dirty="0" smtClean="0">
                <a:solidFill>
                  <a:srgbClr val="FFFF00"/>
                </a:solidFill>
              </a:rPr>
              <a:t>S</a:t>
            </a:r>
            <a:r>
              <a:rPr lang="en-GB" dirty="0" err="1" smtClean="0">
                <a:solidFill>
                  <a:srgbClr val="FFFF00"/>
                </a:solidFill>
              </a:rPr>
              <a:t>oldering</a:t>
            </a:r>
            <a:r>
              <a:rPr lang="en-GB" dirty="0" smtClean="0">
                <a:solidFill>
                  <a:srgbClr val="FFFF00"/>
                </a:solidFill>
              </a:rPr>
              <a:t> signal cables</a:t>
            </a:r>
            <a:endParaRPr lang="fr-FR" dirty="0">
              <a:solidFill>
                <a:srgbClr val="FFFF00"/>
              </a:solidFill>
            </a:endParaRPr>
          </a:p>
        </p:txBody>
      </p:sp>
      <p:sp>
        <p:nvSpPr>
          <p:cNvPr id="10" name="Slide Number Placeholder 9"/>
          <p:cNvSpPr>
            <a:spLocks noGrp="1"/>
          </p:cNvSpPr>
          <p:nvPr>
            <p:ph type="sldNum" sz="quarter" idx="12"/>
          </p:nvPr>
        </p:nvSpPr>
        <p:spPr/>
        <p:txBody>
          <a:bodyPr/>
          <a:lstStyle/>
          <a:p>
            <a:fld id="{17868A55-279E-424A-BDF4-F00C3C365E8F}" type="slidenum">
              <a:rPr lang="fr-FR" smtClean="0"/>
              <a:t>25</a:t>
            </a:fld>
            <a:endParaRPr lang="fr-FR"/>
          </a:p>
        </p:txBody>
      </p:sp>
    </p:spTree>
    <p:extLst>
      <p:ext uri="{BB962C8B-B14F-4D97-AF65-F5344CB8AC3E}">
        <p14:creationId xmlns:p14="http://schemas.microsoft.com/office/powerpoint/2010/main" val="910822897"/>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10" name="Picture 9" descr="boxarez.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997" y="-606775"/>
            <a:ext cx="4751997" cy="6335997"/>
          </a:xfrm>
          <a:prstGeom prst="rect">
            <a:avLst/>
          </a:prstGeom>
        </p:spPr>
      </p:pic>
      <p:pic>
        <p:nvPicPr>
          <p:cNvPr id="11" name="Picture 10" descr="box2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64000" y="0"/>
            <a:ext cx="5143500" cy="6858000"/>
          </a:xfrm>
          <a:prstGeom prst="rect">
            <a:avLst/>
          </a:prstGeom>
        </p:spPr>
      </p:pic>
      <p:pic>
        <p:nvPicPr>
          <p:cNvPr id="12" name="Picture 11" descr="boxa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44334"/>
            <a:ext cx="4824000" cy="3618000"/>
          </a:xfrm>
          <a:prstGeom prst="rect">
            <a:avLst/>
          </a:prstGeom>
        </p:spPr>
      </p:pic>
      <p:sp>
        <p:nvSpPr>
          <p:cNvPr id="8" name="Rectangle 7"/>
          <p:cNvSpPr/>
          <p:nvPr/>
        </p:nvSpPr>
        <p:spPr>
          <a:xfrm>
            <a:off x="5256609" y="6348754"/>
            <a:ext cx="3429144" cy="369332"/>
          </a:xfrm>
          <a:prstGeom prst="rect">
            <a:avLst/>
          </a:prstGeom>
        </p:spPr>
        <p:txBody>
          <a:bodyPr wrap="none">
            <a:spAutoFit/>
          </a:bodyPr>
          <a:lstStyle/>
          <a:p>
            <a:r>
              <a:rPr lang="en-US" dirty="0" smtClean="0">
                <a:solidFill>
                  <a:srgbClr val="FFFF00"/>
                </a:solidFill>
              </a:rPr>
              <a:t>C</a:t>
            </a:r>
            <a:r>
              <a:rPr lang="en-GB" dirty="0" smtClean="0">
                <a:solidFill>
                  <a:srgbClr val="FFFF00"/>
                </a:solidFill>
              </a:rPr>
              <a:t>losing the gas box with the MRPC</a:t>
            </a:r>
            <a:endParaRPr lang="fr-FR" dirty="0">
              <a:solidFill>
                <a:srgbClr val="FFFF00"/>
              </a:solidFill>
            </a:endParaRPr>
          </a:p>
        </p:txBody>
      </p:sp>
      <p:sp>
        <p:nvSpPr>
          <p:cNvPr id="3" name="Slide Number Placeholder 2"/>
          <p:cNvSpPr>
            <a:spLocks noGrp="1"/>
          </p:cNvSpPr>
          <p:nvPr>
            <p:ph type="sldNum" sz="quarter" idx="12"/>
          </p:nvPr>
        </p:nvSpPr>
        <p:spPr/>
        <p:txBody>
          <a:bodyPr/>
          <a:lstStyle/>
          <a:p>
            <a:fld id="{17868A55-279E-424A-BDF4-F00C3C365E8F}" type="slidenum">
              <a:rPr lang="fr-FR" smtClean="0"/>
              <a:t>26</a:t>
            </a:fld>
            <a:endParaRPr lang="fr-FR"/>
          </a:p>
        </p:txBody>
      </p:sp>
    </p:spTree>
    <p:extLst>
      <p:ext uri="{BB962C8B-B14F-4D97-AF65-F5344CB8AC3E}">
        <p14:creationId xmlns:p14="http://schemas.microsoft.com/office/powerpoint/2010/main" val="44228356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GB"/>
          </a:p>
        </p:txBody>
      </p:sp>
      <p:pic>
        <p:nvPicPr>
          <p:cNvPr id="3" name="Picture 2" descr="gasleaksa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6"/>
          <p:cNvSpPr/>
          <p:nvPr/>
        </p:nvSpPr>
        <p:spPr>
          <a:xfrm>
            <a:off x="317759" y="6221755"/>
            <a:ext cx="4083169" cy="369332"/>
          </a:xfrm>
          <a:prstGeom prst="rect">
            <a:avLst/>
          </a:prstGeom>
        </p:spPr>
        <p:txBody>
          <a:bodyPr wrap="none">
            <a:spAutoFit/>
          </a:bodyPr>
          <a:lstStyle/>
          <a:p>
            <a:r>
              <a:rPr lang="en-US" dirty="0" smtClean="0">
                <a:solidFill>
                  <a:srgbClr val="FFFF00"/>
                </a:solidFill>
              </a:rPr>
              <a:t>C</a:t>
            </a:r>
            <a:r>
              <a:rPr lang="en-GB" dirty="0" err="1" smtClean="0">
                <a:solidFill>
                  <a:srgbClr val="FFFF00"/>
                </a:solidFill>
              </a:rPr>
              <a:t>hambers</a:t>
            </a:r>
            <a:r>
              <a:rPr lang="en-GB" dirty="0" smtClean="0">
                <a:solidFill>
                  <a:srgbClr val="FFFF00"/>
                </a:solidFill>
              </a:rPr>
              <a:t> under gas flow to test for leaks</a:t>
            </a:r>
            <a:endParaRPr lang="fr-FR" dirty="0">
              <a:solidFill>
                <a:srgbClr val="FFFF00"/>
              </a:solidFill>
            </a:endParaRPr>
          </a:p>
        </p:txBody>
      </p:sp>
      <p:sp>
        <p:nvSpPr>
          <p:cNvPr id="8" name="Slide Number Placeholder 7"/>
          <p:cNvSpPr>
            <a:spLocks noGrp="1"/>
          </p:cNvSpPr>
          <p:nvPr>
            <p:ph type="sldNum" sz="quarter" idx="12"/>
          </p:nvPr>
        </p:nvSpPr>
        <p:spPr/>
        <p:txBody>
          <a:bodyPr/>
          <a:lstStyle/>
          <a:p>
            <a:fld id="{17868A55-279E-424A-BDF4-F00C3C365E8F}" type="slidenum">
              <a:rPr lang="fr-FR" smtClean="0"/>
              <a:t>27</a:t>
            </a:fld>
            <a:endParaRPr lang="fr-FR"/>
          </a:p>
        </p:txBody>
      </p:sp>
    </p:spTree>
    <p:extLst>
      <p:ext uri="{BB962C8B-B14F-4D97-AF65-F5344CB8AC3E}">
        <p14:creationId xmlns:p14="http://schemas.microsoft.com/office/powerpoint/2010/main" val="699781911"/>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N3065_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210" y="114182"/>
            <a:ext cx="4212000" cy="3159000"/>
          </a:xfrm>
          <a:prstGeom prst="rect">
            <a:avLst/>
          </a:prstGeom>
        </p:spPr>
      </p:pic>
      <p:pic>
        <p:nvPicPr>
          <p:cNvPr id="4" name="Picture 3" descr="DSC_058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093" y="3435302"/>
            <a:ext cx="4644000" cy="3172682"/>
          </a:xfrm>
          <a:prstGeom prst="rect">
            <a:avLst/>
          </a:prstGeom>
        </p:spPr>
      </p:pic>
      <p:pic>
        <p:nvPicPr>
          <p:cNvPr id="3" name="Picture 2" descr="DSCN30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0093" y="105182"/>
            <a:ext cx="4224000" cy="3168000"/>
          </a:xfrm>
          <a:prstGeom prst="rect">
            <a:avLst/>
          </a:prstGeom>
        </p:spPr>
      </p:pic>
      <p:sp>
        <p:nvSpPr>
          <p:cNvPr id="5" name="TextBox 4"/>
          <p:cNvSpPr txBox="1"/>
          <p:nvPr/>
        </p:nvSpPr>
        <p:spPr>
          <a:xfrm>
            <a:off x="635001" y="4579881"/>
            <a:ext cx="3485444" cy="400110"/>
          </a:xfrm>
          <a:prstGeom prst="rect">
            <a:avLst/>
          </a:prstGeom>
          <a:noFill/>
        </p:spPr>
        <p:txBody>
          <a:bodyPr wrap="square" rtlCol="0">
            <a:spAutoFit/>
          </a:bodyPr>
          <a:lstStyle/>
          <a:p>
            <a:r>
              <a:rPr lang="fr-FR" sz="2000" dirty="0" smtClean="0"/>
              <a:t>Chambers are </a:t>
            </a:r>
            <a:r>
              <a:rPr lang="fr-FR" sz="2000" dirty="0" err="1" smtClean="0"/>
              <a:t>shipped</a:t>
            </a:r>
            <a:r>
              <a:rPr lang="fr-FR" sz="2000" dirty="0" smtClean="0"/>
              <a:t> to </a:t>
            </a:r>
            <a:r>
              <a:rPr lang="fr-FR" sz="2000" dirty="0" err="1" smtClean="0"/>
              <a:t>Italy</a:t>
            </a:r>
            <a:endParaRPr lang="fr-FR" sz="2000" dirty="0"/>
          </a:p>
        </p:txBody>
      </p:sp>
      <p:sp>
        <p:nvSpPr>
          <p:cNvPr id="6" name="Footer Placeholder 5"/>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28</a:t>
            </a:fld>
            <a:endParaRPr lang="fr-FR"/>
          </a:p>
        </p:txBody>
      </p:sp>
    </p:spTree>
    <p:extLst>
      <p:ext uri="{BB962C8B-B14F-4D97-AF65-F5344CB8AC3E}">
        <p14:creationId xmlns:p14="http://schemas.microsoft.com/office/powerpoint/2010/main" val="257106048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8691" y="71508"/>
            <a:ext cx="6959157" cy="584776"/>
          </a:xfrm>
          <a:prstGeom prst="rect">
            <a:avLst/>
          </a:prstGeom>
          <a:noFill/>
          <a:ln w="9525">
            <a:noFill/>
            <a:miter lim="800000"/>
            <a:headEnd/>
            <a:tailEnd/>
          </a:ln>
        </p:spPr>
        <p:txBody>
          <a:bodyPr wrap="none">
            <a:spAutoFit/>
          </a:bodyPr>
          <a:lstStyle/>
          <a:p>
            <a:r>
              <a:rPr lang="it-IT" sz="3200" dirty="0" err="1" smtClean="0">
                <a:solidFill>
                  <a:srgbClr val="0000FF"/>
                </a:solidFill>
              </a:rPr>
              <a:t>Phase</a:t>
            </a:r>
            <a:r>
              <a:rPr lang="it-IT" sz="3200" dirty="0" smtClean="0">
                <a:solidFill>
                  <a:srgbClr val="0000FF"/>
                </a:solidFill>
              </a:rPr>
              <a:t> II: </a:t>
            </a:r>
            <a:r>
              <a:rPr lang="it-IT" sz="3200" dirty="0" err="1" smtClean="0">
                <a:solidFill>
                  <a:srgbClr val="0000FF"/>
                </a:solidFill>
              </a:rPr>
              <a:t>assembling</a:t>
            </a:r>
            <a:r>
              <a:rPr lang="it-IT" sz="3200" dirty="0" smtClean="0">
                <a:solidFill>
                  <a:srgbClr val="0000FF"/>
                </a:solidFill>
              </a:rPr>
              <a:t> the </a:t>
            </a:r>
            <a:r>
              <a:rPr lang="it-IT" sz="3200" dirty="0" err="1" smtClean="0">
                <a:solidFill>
                  <a:srgbClr val="0000FF"/>
                </a:solidFill>
              </a:rPr>
              <a:t>muon</a:t>
            </a:r>
            <a:r>
              <a:rPr lang="it-IT" sz="3200" dirty="0" smtClean="0">
                <a:solidFill>
                  <a:srgbClr val="0000FF"/>
                </a:solidFill>
              </a:rPr>
              <a:t> </a:t>
            </a:r>
            <a:r>
              <a:rPr lang="it-IT" sz="3200" dirty="0" err="1" smtClean="0">
                <a:solidFill>
                  <a:srgbClr val="0000FF"/>
                </a:solidFill>
              </a:rPr>
              <a:t>telescope</a:t>
            </a:r>
            <a:endParaRPr lang="it-IT" sz="3200" dirty="0">
              <a:solidFill>
                <a:srgbClr val="0000FF"/>
              </a:solidFill>
            </a:endParaRPr>
          </a:p>
        </p:txBody>
      </p:sp>
      <p:pic>
        <p:nvPicPr>
          <p:cNvPr id="5" name="Picture 26" descr="Title01 007_0001"/>
          <p:cNvPicPr>
            <a:picLocks noChangeAspect="1" noChangeArrowheads="1"/>
          </p:cNvPicPr>
          <p:nvPr/>
        </p:nvPicPr>
        <p:blipFill>
          <a:blip r:embed="rId3" cstate="print"/>
          <a:srcRect r="757"/>
          <a:stretch>
            <a:fillRect/>
          </a:stretch>
        </p:blipFill>
        <p:spPr bwMode="auto">
          <a:xfrm>
            <a:off x="2916238" y="2636838"/>
            <a:ext cx="3529012" cy="2424112"/>
          </a:xfrm>
          <a:prstGeom prst="rect">
            <a:avLst/>
          </a:prstGeom>
          <a:noFill/>
        </p:spPr>
      </p:pic>
      <p:pic>
        <p:nvPicPr>
          <p:cNvPr id="10" name="Picture 9" descr="MRPC7"/>
          <p:cNvPicPr>
            <a:picLocks noChangeAspect="1" noChangeArrowheads="1"/>
          </p:cNvPicPr>
          <p:nvPr/>
        </p:nvPicPr>
        <p:blipFill>
          <a:blip r:embed="rId4" cstate="print"/>
          <a:srcRect/>
          <a:stretch>
            <a:fillRect/>
          </a:stretch>
        </p:blipFill>
        <p:spPr bwMode="auto">
          <a:xfrm>
            <a:off x="6300788" y="2012950"/>
            <a:ext cx="2879725" cy="1920875"/>
          </a:xfrm>
          <a:prstGeom prst="rect">
            <a:avLst/>
          </a:prstGeom>
          <a:noFill/>
        </p:spPr>
      </p:pic>
      <p:pic>
        <p:nvPicPr>
          <p:cNvPr id="11" name="Picture 10" descr="MRPC8"/>
          <p:cNvPicPr>
            <a:picLocks noChangeAspect="1" noChangeArrowheads="1"/>
          </p:cNvPicPr>
          <p:nvPr/>
        </p:nvPicPr>
        <p:blipFill>
          <a:blip r:embed="rId5" cstate="print"/>
          <a:srcRect/>
          <a:stretch>
            <a:fillRect/>
          </a:stretch>
        </p:blipFill>
        <p:spPr bwMode="auto">
          <a:xfrm>
            <a:off x="5940425" y="3956050"/>
            <a:ext cx="2879725" cy="2713038"/>
          </a:xfrm>
          <a:prstGeom prst="rect">
            <a:avLst/>
          </a:prstGeom>
          <a:noFill/>
        </p:spPr>
      </p:pic>
      <p:pic>
        <p:nvPicPr>
          <p:cNvPr id="12" name="Picture 11" descr="MRPC9"/>
          <p:cNvPicPr>
            <a:picLocks noChangeAspect="1" noChangeArrowheads="1"/>
          </p:cNvPicPr>
          <p:nvPr/>
        </p:nvPicPr>
        <p:blipFill>
          <a:blip r:embed="rId6" cstate="print"/>
          <a:srcRect/>
          <a:stretch>
            <a:fillRect/>
          </a:stretch>
        </p:blipFill>
        <p:spPr bwMode="auto">
          <a:xfrm>
            <a:off x="3205163" y="4752975"/>
            <a:ext cx="2879725" cy="2205038"/>
          </a:xfrm>
          <a:prstGeom prst="rect">
            <a:avLst/>
          </a:prstGeom>
          <a:noFill/>
        </p:spPr>
      </p:pic>
      <p:pic>
        <p:nvPicPr>
          <p:cNvPr id="13" name="Picture 14" descr="MRPC10"/>
          <p:cNvPicPr>
            <a:picLocks noChangeAspect="1" noChangeArrowheads="1"/>
          </p:cNvPicPr>
          <p:nvPr/>
        </p:nvPicPr>
        <p:blipFill>
          <a:blip r:embed="rId7" cstate="print"/>
          <a:srcRect/>
          <a:stretch>
            <a:fillRect/>
          </a:stretch>
        </p:blipFill>
        <p:spPr bwMode="auto">
          <a:xfrm>
            <a:off x="539750" y="3933825"/>
            <a:ext cx="2879725" cy="2573338"/>
          </a:xfrm>
          <a:prstGeom prst="rect">
            <a:avLst/>
          </a:prstGeom>
          <a:noFill/>
        </p:spPr>
      </p:pic>
      <p:pic>
        <p:nvPicPr>
          <p:cNvPr id="14" name="Picture 15" descr="MRPC11"/>
          <p:cNvPicPr>
            <a:picLocks noChangeAspect="1" noChangeArrowheads="1"/>
          </p:cNvPicPr>
          <p:nvPr/>
        </p:nvPicPr>
        <p:blipFill>
          <a:blip r:embed="rId8" cstate="print"/>
          <a:srcRect/>
          <a:stretch>
            <a:fillRect/>
          </a:stretch>
        </p:blipFill>
        <p:spPr bwMode="auto">
          <a:xfrm>
            <a:off x="250825" y="2543175"/>
            <a:ext cx="2879725" cy="1720850"/>
          </a:xfrm>
          <a:prstGeom prst="rect">
            <a:avLst/>
          </a:prstGeom>
          <a:noFill/>
        </p:spPr>
      </p:pic>
      <p:pic>
        <p:nvPicPr>
          <p:cNvPr id="15" name="Picture 16" descr="MRPC12"/>
          <p:cNvPicPr>
            <a:picLocks noChangeAspect="1" noChangeArrowheads="1"/>
          </p:cNvPicPr>
          <p:nvPr/>
        </p:nvPicPr>
        <p:blipFill>
          <a:blip r:embed="rId9" cstate="print"/>
          <a:srcRect/>
          <a:stretch>
            <a:fillRect/>
          </a:stretch>
        </p:blipFill>
        <p:spPr bwMode="auto">
          <a:xfrm>
            <a:off x="1692275" y="836613"/>
            <a:ext cx="2879725" cy="2127250"/>
          </a:xfrm>
          <a:prstGeom prst="rect">
            <a:avLst/>
          </a:prstGeom>
          <a:noFill/>
        </p:spPr>
      </p:pic>
      <p:pic>
        <p:nvPicPr>
          <p:cNvPr id="16" name="Picture 17" descr="MRPC13"/>
          <p:cNvPicPr>
            <a:picLocks noChangeAspect="1" noChangeArrowheads="1"/>
          </p:cNvPicPr>
          <p:nvPr/>
        </p:nvPicPr>
        <p:blipFill>
          <a:blip r:embed="rId10" cstate="print"/>
          <a:srcRect/>
          <a:stretch>
            <a:fillRect/>
          </a:stretch>
        </p:blipFill>
        <p:spPr bwMode="auto">
          <a:xfrm>
            <a:off x="4356100" y="765175"/>
            <a:ext cx="2879725" cy="2127250"/>
          </a:xfrm>
          <a:prstGeom prst="rect">
            <a:avLst/>
          </a:prstGeom>
          <a:noFill/>
        </p:spPr>
      </p:pic>
      <p:sp>
        <p:nvSpPr>
          <p:cNvPr id="17" name="Rectangle 19"/>
          <p:cNvSpPr>
            <a:spLocks noChangeArrowheads="1"/>
          </p:cNvSpPr>
          <p:nvPr/>
        </p:nvSpPr>
        <p:spPr bwMode="auto">
          <a:xfrm>
            <a:off x="7092950" y="3933826"/>
            <a:ext cx="2051050" cy="330200"/>
          </a:xfrm>
          <a:prstGeom prst="rect">
            <a:avLst/>
          </a:prstGeom>
          <a:noFill/>
          <a:ln w="9525" algn="ctr">
            <a:noFill/>
            <a:miter lim="800000"/>
            <a:headEnd/>
            <a:tailEnd/>
          </a:ln>
          <a:effectLst/>
        </p:spPr>
        <p:txBody>
          <a:bodyPr/>
          <a:lstStyle/>
          <a:p>
            <a:pPr algn="ctr"/>
            <a:r>
              <a:rPr lang="it-IT" dirty="0" err="1" smtClean="0">
                <a:solidFill>
                  <a:srgbClr val="002060"/>
                </a:solidFill>
                <a:latin typeface="Calibri"/>
                <a:cs typeface="Calibri"/>
              </a:rPr>
              <a:t>Chamber</a:t>
            </a:r>
            <a:r>
              <a:rPr lang="it-IT" dirty="0" smtClean="0">
                <a:solidFill>
                  <a:srgbClr val="002060"/>
                </a:solidFill>
                <a:latin typeface="Calibri"/>
                <a:cs typeface="Calibri"/>
              </a:rPr>
              <a:t> </a:t>
            </a:r>
            <a:r>
              <a:rPr lang="it-IT" dirty="0" err="1" smtClean="0">
                <a:solidFill>
                  <a:srgbClr val="002060"/>
                </a:solidFill>
                <a:latin typeface="Calibri"/>
                <a:cs typeface="Calibri"/>
              </a:rPr>
              <a:t>arrival</a:t>
            </a:r>
            <a:endParaRPr lang="it-IT" dirty="0">
              <a:solidFill>
                <a:srgbClr val="002060"/>
              </a:solidFill>
              <a:latin typeface="Calibri"/>
              <a:cs typeface="Calibri"/>
            </a:endParaRPr>
          </a:p>
        </p:txBody>
      </p:sp>
      <p:sp>
        <p:nvSpPr>
          <p:cNvPr id="18" name="Rectangle 20"/>
          <p:cNvSpPr>
            <a:spLocks noChangeArrowheads="1"/>
          </p:cNvSpPr>
          <p:nvPr/>
        </p:nvSpPr>
        <p:spPr bwMode="auto">
          <a:xfrm>
            <a:off x="-36513" y="3602038"/>
            <a:ext cx="3270251" cy="763587"/>
          </a:xfrm>
          <a:prstGeom prst="rect">
            <a:avLst/>
          </a:prstGeom>
          <a:noFill/>
          <a:ln w="9525" algn="ctr">
            <a:noFill/>
            <a:miter lim="800000"/>
            <a:headEnd/>
            <a:tailEnd/>
          </a:ln>
          <a:effectLst/>
        </p:spPr>
        <p:txBody>
          <a:bodyPr/>
          <a:lstStyle/>
          <a:p>
            <a:pPr algn="ctr"/>
            <a:r>
              <a:rPr lang="it-IT" sz="2400" dirty="0" smtClean="0">
                <a:solidFill>
                  <a:schemeClr val="bg1"/>
                </a:solidFill>
                <a:latin typeface="Arial" pitchFamily="34" charset="0"/>
                <a:cs typeface="Arial" pitchFamily="34" charset="0"/>
              </a:rPr>
              <a:t>Gas system</a:t>
            </a:r>
            <a:endParaRPr lang="it-IT" sz="2400" dirty="0">
              <a:solidFill>
                <a:schemeClr val="bg1"/>
              </a:solidFill>
              <a:latin typeface="Arial" pitchFamily="34" charset="0"/>
              <a:cs typeface="Arial" pitchFamily="34" charset="0"/>
            </a:endParaRPr>
          </a:p>
        </p:txBody>
      </p:sp>
      <p:sp>
        <p:nvSpPr>
          <p:cNvPr id="19" name="Rectangle 21"/>
          <p:cNvSpPr>
            <a:spLocks noChangeArrowheads="1"/>
          </p:cNvSpPr>
          <p:nvPr/>
        </p:nvSpPr>
        <p:spPr bwMode="auto">
          <a:xfrm>
            <a:off x="71438" y="1196975"/>
            <a:ext cx="1908175" cy="673699"/>
          </a:xfrm>
          <a:prstGeom prst="rect">
            <a:avLst/>
          </a:prstGeom>
          <a:noFill/>
          <a:ln w="9525" algn="ctr">
            <a:noFill/>
            <a:miter lim="800000"/>
            <a:headEnd/>
            <a:tailEnd/>
          </a:ln>
          <a:effectLst/>
        </p:spPr>
        <p:txBody>
          <a:bodyPr/>
          <a:lstStyle/>
          <a:p>
            <a:pPr algn="ctr"/>
            <a:r>
              <a:rPr lang="it-IT" dirty="0" err="1" smtClean="0">
                <a:solidFill>
                  <a:srgbClr val="002060"/>
                </a:solidFill>
                <a:latin typeface="Arial" pitchFamily="34" charset="0"/>
                <a:cs typeface="Arial" pitchFamily="34" charset="0"/>
              </a:rPr>
              <a:t>readout</a:t>
            </a:r>
            <a:r>
              <a:rPr lang="it-IT" dirty="0" smtClean="0">
                <a:solidFill>
                  <a:srgbClr val="002060"/>
                </a:solidFill>
                <a:latin typeface="Arial" pitchFamily="34" charset="0"/>
                <a:cs typeface="Arial" pitchFamily="34" charset="0"/>
              </a:rPr>
              <a:t> and DAQ</a:t>
            </a:r>
            <a:endParaRPr lang="it-IT" dirty="0">
              <a:solidFill>
                <a:srgbClr val="002060"/>
              </a:solidFill>
              <a:latin typeface="Arial" pitchFamily="34" charset="0"/>
              <a:cs typeface="Arial" pitchFamily="34" charset="0"/>
            </a:endParaRPr>
          </a:p>
        </p:txBody>
      </p:sp>
      <p:sp>
        <p:nvSpPr>
          <p:cNvPr id="20" name="Rectangle 22"/>
          <p:cNvSpPr>
            <a:spLocks noChangeArrowheads="1"/>
          </p:cNvSpPr>
          <p:nvPr/>
        </p:nvSpPr>
        <p:spPr bwMode="auto">
          <a:xfrm>
            <a:off x="7056784" y="1340694"/>
            <a:ext cx="2195736" cy="792162"/>
          </a:xfrm>
          <a:prstGeom prst="rect">
            <a:avLst/>
          </a:prstGeom>
          <a:noFill/>
          <a:ln w="9525" algn="ctr">
            <a:noFill/>
            <a:miter lim="800000"/>
            <a:headEnd/>
            <a:tailEnd/>
          </a:ln>
          <a:effectLst/>
        </p:spPr>
        <p:txBody>
          <a:bodyPr/>
          <a:lstStyle/>
          <a:p>
            <a:pPr algn="ctr"/>
            <a:r>
              <a:rPr lang="it-IT" dirty="0" smtClean="0">
                <a:solidFill>
                  <a:srgbClr val="CA1612"/>
                </a:solidFill>
                <a:latin typeface="Calibri"/>
                <a:cs typeface="Calibri"/>
              </a:rPr>
              <a:t>The </a:t>
            </a:r>
            <a:r>
              <a:rPr lang="it-IT" dirty="0" err="1" smtClean="0">
                <a:solidFill>
                  <a:srgbClr val="CA1612"/>
                </a:solidFill>
                <a:latin typeface="Calibri"/>
                <a:cs typeface="Calibri"/>
              </a:rPr>
              <a:t>telescope</a:t>
            </a:r>
            <a:r>
              <a:rPr lang="it-IT" dirty="0" smtClean="0">
                <a:solidFill>
                  <a:srgbClr val="CA1612"/>
                </a:solidFill>
                <a:latin typeface="Calibri"/>
                <a:cs typeface="Calibri"/>
              </a:rPr>
              <a:t> </a:t>
            </a:r>
            <a:r>
              <a:rPr lang="it-IT" dirty="0" err="1" smtClean="0">
                <a:solidFill>
                  <a:srgbClr val="CA1612"/>
                </a:solidFill>
                <a:latin typeface="Calibri"/>
                <a:cs typeface="Calibri"/>
              </a:rPr>
              <a:t>assembled</a:t>
            </a:r>
            <a:endParaRPr lang="it-IT" dirty="0">
              <a:solidFill>
                <a:srgbClr val="CA1612"/>
              </a:solidFill>
              <a:latin typeface="Calibri"/>
              <a:cs typeface="Calibri"/>
            </a:endParaRPr>
          </a:p>
        </p:txBody>
      </p:sp>
      <p:sp>
        <p:nvSpPr>
          <p:cNvPr id="21" name="AutoShape 23"/>
          <p:cNvSpPr>
            <a:spLocks noChangeArrowheads="1"/>
          </p:cNvSpPr>
          <p:nvPr/>
        </p:nvSpPr>
        <p:spPr bwMode="auto">
          <a:xfrm rot="20892331">
            <a:off x="6588125" y="1695584"/>
            <a:ext cx="792163" cy="287337"/>
          </a:xfrm>
          <a:prstGeom prst="leftArrow">
            <a:avLst>
              <a:gd name="adj1" fmla="val 50000"/>
              <a:gd name="adj2" fmla="val 68923"/>
            </a:avLst>
          </a:prstGeom>
          <a:solidFill>
            <a:srgbClr val="C00000"/>
          </a:solidFill>
          <a:ln w="9525">
            <a:solidFill>
              <a:srgbClr val="C00000"/>
            </a:solidFill>
            <a:miter lim="800000"/>
            <a:headEnd/>
            <a:tailEnd/>
          </a:ln>
          <a:effectLst>
            <a:outerShdw dist="107763" dir="2700000" algn="ctr" rotWithShape="0">
              <a:schemeClr val="bg2">
                <a:alpha val="50000"/>
              </a:schemeClr>
            </a:outerShdw>
          </a:effectLst>
        </p:spPr>
        <p:txBody>
          <a:bodyPr wrap="none" anchor="ctr"/>
          <a:lstStyle/>
          <a:p>
            <a:endParaRPr lang="it-IT"/>
          </a:p>
        </p:txBody>
      </p:sp>
      <p:sp>
        <p:nvSpPr>
          <p:cNvPr id="22" name="AutoShape 25"/>
          <p:cNvSpPr>
            <a:spLocks noChangeArrowheads="1"/>
          </p:cNvSpPr>
          <p:nvPr/>
        </p:nvSpPr>
        <p:spPr bwMode="auto">
          <a:xfrm rot="15762685">
            <a:off x="1488950" y="1608133"/>
            <a:ext cx="792163" cy="287337"/>
          </a:xfrm>
          <a:prstGeom prst="leftArrow">
            <a:avLst>
              <a:gd name="adj1" fmla="val 50000"/>
              <a:gd name="adj2" fmla="val 68923"/>
            </a:avLst>
          </a:prstGeom>
          <a:solidFill>
            <a:srgbClr val="C00000"/>
          </a:solidFill>
          <a:ln w="9525">
            <a:solidFill>
              <a:srgbClr val="C00000"/>
            </a:solidFill>
            <a:miter lim="800000"/>
            <a:headEnd/>
            <a:tailEnd/>
          </a:ln>
          <a:effectLst>
            <a:outerShdw dist="107763" dir="2700000" algn="ctr" rotWithShape="0">
              <a:schemeClr val="bg2">
                <a:alpha val="50000"/>
              </a:schemeClr>
            </a:outerShdw>
          </a:effectLst>
        </p:spPr>
        <p:txBody>
          <a:bodyPr wrap="none" anchor="ctr"/>
          <a:lstStyle/>
          <a:p>
            <a:endParaRPr lang="it-IT"/>
          </a:p>
        </p:txBody>
      </p:sp>
      <p:pic>
        <p:nvPicPr>
          <p:cNvPr id="23" name="Picture 11" descr="DSCN1618"/>
          <p:cNvPicPr>
            <a:picLocks noChangeAspect="1" noChangeArrowheads="1"/>
          </p:cNvPicPr>
          <p:nvPr/>
        </p:nvPicPr>
        <p:blipFill>
          <a:blip r:embed="rId11" cstate="print"/>
          <a:srcRect/>
          <a:stretch>
            <a:fillRect/>
          </a:stretch>
        </p:blipFill>
        <p:spPr bwMode="auto">
          <a:xfrm>
            <a:off x="7308304" y="1"/>
            <a:ext cx="1835696" cy="1375748"/>
          </a:xfrm>
          <a:prstGeom prst="rect">
            <a:avLst/>
          </a:prstGeom>
          <a:noFill/>
          <a:ln w="9525">
            <a:noFill/>
            <a:miter lim="800000"/>
            <a:headEnd/>
            <a:tailEnd/>
          </a:ln>
        </p:spPr>
      </p:pic>
      <p:sp>
        <p:nvSpPr>
          <p:cNvPr id="26" name="AutoShape 25"/>
          <p:cNvSpPr>
            <a:spLocks noChangeArrowheads="1"/>
          </p:cNvSpPr>
          <p:nvPr/>
        </p:nvSpPr>
        <p:spPr bwMode="auto">
          <a:xfrm rot="15762685">
            <a:off x="1641350" y="1760533"/>
            <a:ext cx="792163" cy="287337"/>
          </a:xfrm>
          <a:prstGeom prst="leftArrow">
            <a:avLst>
              <a:gd name="adj1" fmla="val 50000"/>
              <a:gd name="adj2" fmla="val 68923"/>
            </a:avLst>
          </a:prstGeom>
          <a:solidFill>
            <a:srgbClr val="C00000"/>
          </a:solidFill>
          <a:ln w="9525">
            <a:solidFill>
              <a:srgbClr val="C00000"/>
            </a:solidFill>
            <a:miter lim="800000"/>
            <a:headEnd/>
            <a:tailEnd/>
          </a:ln>
          <a:effectLst>
            <a:outerShdw dist="107763" dir="2700000" algn="ctr" rotWithShape="0">
              <a:schemeClr val="bg2">
                <a:alpha val="50000"/>
              </a:schemeClr>
            </a:outerShdw>
          </a:effectLst>
        </p:spPr>
        <p:txBody>
          <a:bodyPr wrap="none" anchor="ctr"/>
          <a:lstStyle/>
          <a:p>
            <a:endParaRPr lang="it-IT"/>
          </a:p>
        </p:txBody>
      </p:sp>
      <p:sp>
        <p:nvSpPr>
          <p:cNvPr id="27" name="AutoShape 25"/>
          <p:cNvSpPr>
            <a:spLocks noChangeArrowheads="1"/>
          </p:cNvSpPr>
          <p:nvPr/>
        </p:nvSpPr>
        <p:spPr bwMode="auto">
          <a:xfrm rot="15762685">
            <a:off x="1906134" y="4223489"/>
            <a:ext cx="792163" cy="287337"/>
          </a:xfrm>
          <a:prstGeom prst="leftArrow">
            <a:avLst>
              <a:gd name="adj1" fmla="val 50000"/>
              <a:gd name="adj2" fmla="val 68923"/>
            </a:avLst>
          </a:prstGeom>
          <a:solidFill>
            <a:srgbClr val="C00000"/>
          </a:solidFill>
          <a:ln w="9525">
            <a:solidFill>
              <a:srgbClr val="C00000"/>
            </a:solidFill>
            <a:miter lim="800000"/>
            <a:headEnd/>
            <a:tailEnd/>
          </a:ln>
          <a:effectLst>
            <a:outerShdw dist="107763" dir="2700000" algn="ctr" rotWithShape="0">
              <a:schemeClr val="bg2">
                <a:alpha val="50000"/>
              </a:schemeClr>
            </a:outerShdw>
          </a:effectLst>
        </p:spPr>
        <p:txBody>
          <a:bodyPr wrap="none" anchor="ctr"/>
          <a:lstStyle/>
          <a:p>
            <a:endParaRPr lang="it-IT"/>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29</a:t>
            </a:fld>
            <a:endParaRPr lang="fr-FR"/>
          </a:p>
        </p:txBody>
      </p:sp>
    </p:spTree>
    <p:extLst>
      <p:ext uri="{BB962C8B-B14F-4D97-AF65-F5344CB8AC3E}">
        <p14:creationId xmlns:p14="http://schemas.microsoft.com/office/powerpoint/2010/main" val="502824943"/>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36842"/>
            <a:ext cx="9144000" cy="5521157"/>
          </a:xfrm>
          <a:prstGeom prst="rect">
            <a:avLst/>
          </a:prstGeom>
        </p:spPr>
      </p:pic>
      <p:pic>
        <p:nvPicPr>
          <p:cNvPr id="3" name="Picture 2"/>
          <p:cNvPicPr>
            <a:picLocks noChangeAspect="1"/>
          </p:cNvPicPr>
          <p:nvPr/>
        </p:nvPicPr>
        <p:blipFill>
          <a:blip r:embed="rId3"/>
          <a:stretch>
            <a:fillRect/>
          </a:stretch>
        </p:blipFill>
        <p:spPr>
          <a:xfrm>
            <a:off x="0" y="0"/>
            <a:ext cx="9144000" cy="1336842"/>
          </a:xfrm>
          <a:prstGeom prst="rect">
            <a:avLst/>
          </a:prstGeom>
        </p:spPr>
      </p:pic>
      <p:sp>
        <p:nvSpPr>
          <p:cNvPr id="4" name="TextBox 3"/>
          <p:cNvSpPr txBox="1"/>
          <p:nvPr/>
        </p:nvSpPr>
        <p:spPr>
          <a:xfrm>
            <a:off x="5815263" y="1367436"/>
            <a:ext cx="2478363" cy="584776"/>
          </a:xfrm>
          <a:prstGeom prst="rect">
            <a:avLst/>
          </a:prstGeom>
          <a:noFill/>
        </p:spPr>
        <p:txBody>
          <a:bodyPr wrap="none" rtlCol="0">
            <a:spAutoFit/>
          </a:bodyPr>
          <a:lstStyle/>
          <a:p>
            <a:r>
              <a:rPr lang="en-US" sz="3200" dirty="0" smtClean="0">
                <a:solidFill>
                  <a:schemeClr val="bg1"/>
                </a:solidFill>
                <a:latin typeface="Calibri"/>
                <a:cs typeface="Calibri"/>
              </a:rPr>
              <a:t>COSMIC RAYS</a:t>
            </a:r>
            <a:endParaRPr lang="en-US" sz="3200" dirty="0">
              <a:solidFill>
                <a:schemeClr val="bg1"/>
              </a:solidFill>
              <a:latin typeface="Calibri"/>
              <a:cs typeface="Calibri"/>
            </a:endParaRPr>
          </a:p>
        </p:txBody>
      </p:sp>
    </p:spTree>
    <p:extLst>
      <p:ext uri="{BB962C8B-B14F-4D97-AF65-F5344CB8AC3E}">
        <p14:creationId xmlns:p14="http://schemas.microsoft.com/office/powerpoint/2010/main" val="3406410603"/>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75822" y="3086090"/>
            <a:ext cx="1836673"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b="1" dirty="0" smtClean="0">
                <a:solidFill>
                  <a:srgbClr val="000090"/>
                </a:solidFill>
                <a:latin typeface="Times New Roman"/>
                <a:cs typeface="Times New Roman"/>
              </a:rPr>
              <a:t> </a:t>
            </a:r>
            <a:r>
              <a:rPr lang="it-IT" dirty="0" err="1" smtClean="0">
                <a:solidFill>
                  <a:srgbClr val="000090"/>
                </a:solidFill>
                <a:latin typeface="Calibri"/>
                <a:cs typeface="Calibri"/>
              </a:rPr>
              <a:t>Check</a:t>
            </a:r>
            <a:r>
              <a:rPr lang="it-IT" dirty="0" smtClean="0">
                <a:solidFill>
                  <a:srgbClr val="000090"/>
                </a:solidFill>
                <a:latin typeface="Calibri"/>
                <a:cs typeface="Calibri"/>
              </a:rPr>
              <a:t> DAQ </a:t>
            </a:r>
            <a:r>
              <a:rPr lang="it-IT" dirty="0" err="1" smtClean="0">
                <a:solidFill>
                  <a:srgbClr val="000090"/>
                </a:solidFill>
                <a:latin typeface="Calibri"/>
                <a:cs typeface="Calibri"/>
              </a:rPr>
              <a:t>is</a:t>
            </a:r>
            <a:r>
              <a:rPr lang="it-IT" dirty="0" smtClean="0">
                <a:solidFill>
                  <a:srgbClr val="000090"/>
                </a:solidFill>
                <a:latin typeface="Calibri"/>
                <a:cs typeface="Calibri"/>
              </a:rPr>
              <a:t> ON</a:t>
            </a:r>
          </a:p>
        </p:txBody>
      </p:sp>
      <p:sp>
        <p:nvSpPr>
          <p:cNvPr id="10" name="TextBox 9"/>
          <p:cNvSpPr txBox="1"/>
          <p:nvPr/>
        </p:nvSpPr>
        <p:spPr>
          <a:xfrm>
            <a:off x="5230019" y="3113400"/>
            <a:ext cx="2059131" cy="36933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smtClean="0">
                <a:solidFill>
                  <a:srgbClr val="000090"/>
                </a:solidFill>
                <a:latin typeface="Times New Roman"/>
                <a:cs typeface="Times New Roman"/>
              </a:rPr>
              <a:t> </a:t>
            </a:r>
            <a:r>
              <a:rPr lang="it-IT" dirty="0" err="1" smtClean="0">
                <a:solidFill>
                  <a:srgbClr val="000090"/>
                </a:solidFill>
                <a:latin typeface="Calibri"/>
                <a:cs typeface="Calibri"/>
              </a:rPr>
              <a:t>Check</a:t>
            </a:r>
            <a:r>
              <a:rPr lang="it-IT" dirty="0" smtClean="0">
                <a:solidFill>
                  <a:srgbClr val="000090"/>
                </a:solidFill>
                <a:latin typeface="Calibri"/>
                <a:cs typeface="Calibri"/>
              </a:rPr>
              <a:t> GAS  flow</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77" y="920738"/>
            <a:ext cx="2804549" cy="21587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t="12592" r="27107"/>
          <a:stretch/>
        </p:blipFill>
        <p:spPr bwMode="auto">
          <a:xfrm>
            <a:off x="4938253" y="920737"/>
            <a:ext cx="3111654"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7" name="TextBox 16"/>
          <p:cNvSpPr txBox="1"/>
          <p:nvPr/>
        </p:nvSpPr>
        <p:spPr>
          <a:xfrm>
            <a:off x="7082429" y="5427254"/>
            <a:ext cx="1934956"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smtClean="0">
                <a:solidFill>
                  <a:srgbClr val="000090"/>
                </a:solidFill>
                <a:latin typeface="Times New Roman"/>
                <a:cs typeface="Times New Roman"/>
              </a:rPr>
              <a:t> </a:t>
            </a:r>
            <a:r>
              <a:rPr lang="it-IT" dirty="0" err="1" smtClean="0">
                <a:solidFill>
                  <a:srgbClr val="000090"/>
                </a:solidFill>
                <a:latin typeface="Calibri"/>
                <a:cs typeface="Calibri"/>
              </a:rPr>
              <a:t>Check</a:t>
            </a:r>
            <a:r>
              <a:rPr lang="it-IT" dirty="0" smtClean="0">
                <a:solidFill>
                  <a:srgbClr val="000090"/>
                </a:solidFill>
                <a:latin typeface="Calibri"/>
                <a:cs typeface="Calibri"/>
              </a:rPr>
              <a:t> </a:t>
            </a:r>
            <a:r>
              <a:rPr lang="it-IT" dirty="0" err="1" smtClean="0">
                <a:solidFill>
                  <a:srgbClr val="000090"/>
                </a:solidFill>
                <a:latin typeface="Calibri"/>
                <a:cs typeface="Calibri"/>
              </a:rPr>
              <a:t>chamber</a:t>
            </a:r>
            <a:r>
              <a:rPr lang="it-IT" dirty="0" smtClean="0">
                <a:solidFill>
                  <a:srgbClr val="000090"/>
                </a:solidFill>
                <a:latin typeface="Calibri"/>
                <a:cs typeface="Calibri"/>
              </a:rPr>
              <a:t> hit </a:t>
            </a:r>
            <a:r>
              <a:rPr lang="it-IT" dirty="0" err="1" smtClean="0">
                <a:solidFill>
                  <a:srgbClr val="000090"/>
                </a:solidFill>
                <a:latin typeface="Calibri"/>
                <a:cs typeface="Calibri"/>
              </a:rPr>
              <a:t>distributions</a:t>
            </a:r>
            <a:endParaRPr lang="it-IT" dirty="0" smtClean="0">
              <a:solidFill>
                <a:srgbClr val="000090"/>
              </a:solidFill>
              <a:latin typeface="Calibri"/>
              <a:cs typeface="Calibri"/>
            </a:endParaRPr>
          </a:p>
        </p:txBody>
      </p:sp>
      <p:pic>
        <p:nvPicPr>
          <p:cNvPr id="19" name="Picture 18"/>
          <p:cNvPicPr>
            <a:picLocks noChangeAspect="1"/>
          </p:cNvPicPr>
          <p:nvPr/>
        </p:nvPicPr>
        <p:blipFill>
          <a:blip r:embed="rId4"/>
          <a:stretch>
            <a:fillRect/>
          </a:stretch>
        </p:blipFill>
        <p:spPr>
          <a:xfrm>
            <a:off x="2894366" y="3584239"/>
            <a:ext cx="4087772" cy="2772111"/>
          </a:xfrm>
          <a:prstGeom prst="rect">
            <a:avLst/>
          </a:prstGeom>
        </p:spPr>
      </p:pic>
      <p:sp>
        <p:nvSpPr>
          <p:cNvPr id="21" name="TextBox 20"/>
          <p:cNvSpPr txBox="1"/>
          <p:nvPr/>
        </p:nvSpPr>
        <p:spPr>
          <a:xfrm>
            <a:off x="7289150" y="1672446"/>
            <a:ext cx="1583917" cy="646331"/>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smtClean="0">
                <a:solidFill>
                  <a:srgbClr val="000090"/>
                </a:solidFill>
                <a:latin typeface="Times New Roman"/>
                <a:cs typeface="Times New Roman"/>
              </a:rPr>
              <a:t>(</a:t>
            </a:r>
            <a:r>
              <a:rPr lang="it-IT" dirty="0" err="1" smtClean="0">
                <a:solidFill>
                  <a:srgbClr val="000090"/>
                </a:solidFill>
                <a:latin typeface="Calibri"/>
                <a:cs typeface="Calibri"/>
              </a:rPr>
              <a:t>empty</a:t>
            </a:r>
            <a:r>
              <a:rPr lang="it-IT" dirty="0" smtClean="0">
                <a:solidFill>
                  <a:srgbClr val="000090"/>
                </a:solidFill>
                <a:latin typeface="Calibri"/>
                <a:cs typeface="Calibri"/>
              </a:rPr>
              <a:t> </a:t>
            </a:r>
            <a:r>
              <a:rPr lang="it-IT" dirty="0" err="1" smtClean="0">
                <a:solidFill>
                  <a:srgbClr val="000090"/>
                </a:solidFill>
                <a:latin typeface="Calibri"/>
                <a:cs typeface="Calibri"/>
              </a:rPr>
              <a:t>bottle</a:t>
            </a:r>
            <a:r>
              <a:rPr lang="it-IT" dirty="0" smtClean="0">
                <a:solidFill>
                  <a:srgbClr val="000090"/>
                </a:solidFill>
                <a:latin typeface="Calibri"/>
                <a:cs typeface="Calibri"/>
              </a:rPr>
              <a:t>?)</a:t>
            </a:r>
          </a:p>
        </p:txBody>
      </p:sp>
      <p:sp>
        <p:nvSpPr>
          <p:cNvPr id="23" name="TextBox 22"/>
          <p:cNvSpPr txBox="1"/>
          <p:nvPr/>
        </p:nvSpPr>
        <p:spPr>
          <a:xfrm>
            <a:off x="7119817" y="4848829"/>
            <a:ext cx="1753250" cy="369332"/>
          </a:xfrm>
          <a:prstGeom prst="rect">
            <a:avLst/>
          </a:prstGeom>
          <a:solidFill>
            <a:srgbClr val="FFFF00"/>
          </a:solidFill>
        </p:spPr>
        <p:style>
          <a:lnRef idx="2">
            <a:schemeClr val="accent2"/>
          </a:lnRef>
          <a:fillRef idx="1">
            <a:schemeClr val="lt1"/>
          </a:fillRef>
          <a:effectRef idx="0">
            <a:schemeClr val="accent2"/>
          </a:effectRef>
          <a:fontRef idx="minor">
            <a:schemeClr val="dk1"/>
          </a:fontRef>
        </p:style>
        <p:txBody>
          <a:bodyPr wrap="square" rtlCol="0">
            <a:spAutoFit/>
          </a:bodyPr>
          <a:lstStyle/>
          <a:p>
            <a:r>
              <a:rPr lang="it-IT" dirty="0" smtClean="0">
                <a:solidFill>
                  <a:srgbClr val="000090"/>
                </a:solidFill>
                <a:latin typeface="Times New Roman"/>
                <a:cs typeface="Times New Roman"/>
              </a:rPr>
              <a:t>(</a:t>
            </a:r>
            <a:r>
              <a:rPr lang="it-IT" dirty="0" smtClean="0">
                <a:solidFill>
                  <a:srgbClr val="000090"/>
                </a:solidFill>
                <a:latin typeface="Calibri"/>
                <a:cs typeface="Calibri"/>
              </a:rPr>
              <a:t>dead </a:t>
            </a:r>
            <a:r>
              <a:rPr lang="it-IT" dirty="0" err="1" smtClean="0">
                <a:solidFill>
                  <a:srgbClr val="000090"/>
                </a:solidFill>
                <a:latin typeface="Calibri"/>
                <a:cs typeface="Calibri"/>
              </a:rPr>
              <a:t>wires</a:t>
            </a:r>
            <a:r>
              <a:rPr lang="it-IT" dirty="0" smtClean="0">
                <a:solidFill>
                  <a:srgbClr val="000090"/>
                </a:solidFill>
                <a:latin typeface="Calibri"/>
                <a:cs typeface="Calibri"/>
              </a:rPr>
              <a:t>?</a:t>
            </a:r>
            <a:r>
              <a:rPr lang="it-IT" dirty="0" smtClean="0">
                <a:solidFill>
                  <a:srgbClr val="000090"/>
                </a:solidFill>
                <a:latin typeface="Times New Roman"/>
                <a:cs typeface="Times New Roman"/>
              </a:rPr>
              <a:t>)</a:t>
            </a:r>
          </a:p>
        </p:txBody>
      </p:sp>
      <p:sp>
        <p:nvSpPr>
          <p:cNvPr id="2" name="TextBox 1"/>
          <p:cNvSpPr txBox="1"/>
          <p:nvPr/>
        </p:nvSpPr>
        <p:spPr>
          <a:xfrm>
            <a:off x="530933" y="218472"/>
            <a:ext cx="6372257" cy="584776"/>
          </a:xfrm>
          <a:prstGeom prst="rect">
            <a:avLst/>
          </a:prstGeom>
          <a:noFill/>
        </p:spPr>
        <p:txBody>
          <a:bodyPr wrap="none" rtlCol="0">
            <a:spAutoFit/>
          </a:bodyPr>
          <a:lstStyle/>
          <a:p>
            <a:r>
              <a:rPr lang="fr-FR" sz="3200" dirty="0">
                <a:solidFill>
                  <a:srgbClr val="0000FF"/>
                </a:solidFill>
              </a:rPr>
              <a:t>Phase III. </a:t>
            </a:r>
            <a:r>
              <a:rPr lang="fr-FR" sz="3200" dirty="0" smtClean="0">
                <a:solidFill>
                  <a:srgbClr val="0000FF"/>
                </a:solidFill>
              </a:rPr>
              <a:t>Data</a:t>
            </a:r>
            <a:r>
              <a:rPr lang="fr-FR" sz="3200" dirty="0">
                <a:solidFill>
                  <a:srgbClr val="0000FF"/>
                </a:solidFill>
              </a:rPr>
              <a:t>-</a:t>
            </a:r>
            <a:r>
              <a:rPr lang="fr-FR" sz="3200" dirty="0" err="1" smtClean="0">
                <a:solidFill>
                  <a:srgbClr val="0000FF"/>
                </a:solidFill>
              </a:rPr>
              <a:t>taking</a:t>
            </a:r>
            <a:r>
              <a:rPr lang="fr-FR" sz="3200" dirty="0">
                <a:solidFill>
                  <a:srgbClr val="0000FF"/>
                </a:solidFill>
              </a:rPr>
              <a:t> and </a:t>
            </a:r>
            <a:r>
              <a:rPr lang="fr-FR" sz="3200" dirty="0" smtClean="0">
                <a:solidFill>
                  <a:srgbClr val="0000FF"/>
                </a:solidFill>
              </a:rPr>
              <a:t>monitoring</a:t>
            </a:r>
            <a:endParaRPr lang="fr-FR" sz="3200" dirty="0">
              <a:solidFill>
                <a:srgbClr val="0000FF"/>
              </a:solidFill>
            </a:endParaRPr>
          </a:p>
        </p:txBody>
      </p:sp>
      <p:sp>
        <p:nvSpPr>
          <p:cNvPr id="7" name="Rectangle 6"/>
          <p:cNvSpPr/>
          <p:nvPr/>
        </p:nvSpPr>
        <p:spPr>
          <a:xfrm>
            <a:off x="136419" y="4108211"/>
            <a:ext cx="2757947" cy="1754327"/>
          </a:xfrm>
          <a:prstGeom prst="rect">
            <a:avLst/>
          </a:prstGeom>
          <a:ln>
            <a:solidFill>
              <a:schemeClr val="tx1"/>
            </a:solidFill>
          </a:ln>
        </p:spPr>
        <p:txBody>
          <a:bodyPr wrap="square">
            <a:spAutoFit/>
          </a:bodyPr>
          <a:lstStyle/>
          <a:p>
            <a:r>
              <a:rPr lang="fr-FR" dirty="0">
                <a:solidFill>
                  <a:schemeClr val="accent6">
                    <a:lumMod val="50000"/>
                  </a:schemeClr>
                </a:solidFill>
              </a:rPr>
              <a:t>The </a:t>
            </a:r>
            <a:r>
              <a:rPr lang="fr-FR" dirty="0" err="1">
                <a:solidFill>
                  <a:schemeClr val="accent6">
                    <a:lumMod val="50000"/>
                  </a:schemeClr>
                </a:solidFill>
              </a:rPr>
              <a:t>schools</a:t>
            </a:r>
            <a:r>
              <a:rPr lang="fr-FR" dirty="0">
                <a:solidFill>
                  <a:schemeClr val="accent6">
                    <a:lumMod val="50000"/>
                  </a:schemeClr>
                </a:solidFill>
              </a:rPr>
              <a:t> have the </a:t>
            </a:r>
            <a:r>
              <a:rPr lang="fr-FR" dirty="0" err="1">
                <a:solidFill>
                  <a:schemeClr val="accent6">
                    <a:lumMod val="50000"/>
                  </a:schemeClr>
                </a:solidFill>
              </a:rPr>
              <a:t>responsibility</a:t>
            </a:r>
            <a:r>
              <a:rPr lang="fr-FR" dirty="0">
                <a:solidFill>
                  <a:schemeClr val="accent6">
                    <a:lumMod val="50000"/>
                  </a:schemeClr>
                </a:solidFill>
              </a:rPr>
              <a:t> for </a:t>
            </a:r>
            <a:r>
              <a:rPr lang="fr-FR" dirty="0" err="1">
                <a:solidFill>
                  <a:schemeClr val="accent6">
                    <a:lumMod val="50000"/>
                  </a:schemeClr>
                </a:solidFill>
              </a:rPr>
              <a:t>keeping</a:t>
            </a:r>
            <a:r>
              <a:rPr lang="fr-FR" dirty="0">
                <a:solidFill>
                  <a:schemeClr val="accent6">
                    <a:lumMod val="50000"/>
                  </a:schemeClr>
                </a:solidFill>
              </a:rPr>
              <a:t> the </a:t>
            </a:r>
            <a:r>
              <a:rPr lang="fr-FR" dirty="0" err="1">
                <a:solidFill>
                  <a:schemeClr val="accent6">
                    <a:lumMod val="50000"/>
                  </a:schemeClr>
                </a:solidFill>
              </a:rPr>
              <a:t>telescope</a:t>
            </a:r>
            <a:r>
              <a:rPr lang="fr-FR" dirty="0">
                <a:solidFill>
                  <a:schemeClr val="accent6">
                    <a:lumMod val="50000"/>
                  </a:schemeClr>
                </a:solidFill>
              </a:rPr>
              <a:t> </a:t>
            </a:r>
            <a:r>
              <a:rPr lang="fr-FR" dirty="0" smtClean="0">
                <a:solidFill>
                  <a:schemeClr val="accent6">
                    <a:lumMod val="50000"/>
                  </a:schemeClr>
                </a:solidFill>
              </a:rPr>
              <a:t>alive </a:t>
            </a:r>
            <a:r>
              <a:rPr lang="fr-FR" dirty="0">
                <a:solidFill>
                  <a:schemeClr val="accent6">
                    <a:lumMod val="50000"/>
                  </a:schemeClr>
                </a:solidFill>
              </a:rPr>
              <a:t>and </a:t>
            </a:r>
            <a:r>
              <a:rPr lang="fr-FR" dirty="0" err="1">
                <a:solidFill>
                  <a:schemeClr val="accent6">
                    <a:lumMod val="50000"/>
                  </a:schemeClr>
                </a:solidFill>
              </a:rPr>
              <a:t>ensure</a:t>
            </a:r>
            <a:r>
              <a:rPr lang="fr-FR" dirty="0">
                <a:solidFill>
                  <a:schemeClr val="accent6">
                    <a:lumMod val="50000"/>
                  </a:schemeClr>
                </a:solidFill>
              </a:rPr>
              <a:t> data-</a:t>
            </a:r>
            <a:r>
              <a:rPr lang="fr-FR" dirty="0" err="1">
                <a:solidFill>
                  <a:schemeClr val="accent6">
                    <a:lumMod val="50000"/>
                  </a:schemeClr>
                </a:solidFill>
              </a:rPr>
              <a:t>taking</a:t>
            </a:r>
            <a:r>
              <a:rPr lang="fr-FR" dirty="0">
                <a:solidFill>
                  <a:schemeClr val="accent6">
                    <a:lumMod val="50000"/>
                  </a:schemeClr>
                </a:solidFill>
              </a:rPr>
              <a:t> </a:t>
            </a:r>
            <a:r>
              <a:rPr lang="fr-FR" dirty="0" smtClean="0">
                <a:solidFill>
                  <a:schemeClr val="accent6">
                    <a:lumMod val="50000"/>
                  </a:schemeClr>
                </a:solidFill>
              </a:rPr>
              <a:t>(</a:t>
            </a:r>
            <a:r>
              <a:rPr lang="fr-FR" dirty="0" err="1" smtClean="0">
                <a:solidFill>
                  <a:schemeClr val="accent6">
                    <a:lumMod val="50000"/>
                  </a:schemeClr>
                </a:solidFill>
              </a:rPr>
              <a:t>with</a:t>
            </a:r>
            <a:r>
              <a:rPr lang="fr-FR" dirty="0" smtClean="0">
                <a:solidFill>
                  <a:schemeClr val="accent6">
                    <a:lumMod val="50000"/>
                  </a:schemeClr>
                </a:solidFill>
              </a:rPr>
              <a:t> </a:t>
            </a:r>
            <a:r>
              <a:rPr lang="fr-FR" dirty="0">
                <a:solidFill>
                  <a:schemeClr val="accent6">
                    <a:lumMod val="50000"/>
                  </a:schemeClr>
                </a:solidFill>
              </a:rPr>
              <a:t>help </a:t>
            </a:r>
            <a:r>
              <a:rPr lang="fr-FR" dirty="0" err="1">
                <a:solidFill>
                  <a:schemeClr val="accent6">
                    <a:lumMod val="50000"/>
                  </a:schemeClr>
                </a:solidFill>
              </a:rPr>
              <a:t>from</a:t>
            </a:r>
            <a:r>
              <a:rPr lang="fr-FR" dirty="0">
                <a:solidFill>
                  <a:schemeClr val="accent6">
                    <a:lumMod val="50000"/>
                  </a:schemeClr>
                </a:solidFill>
              </a:rPr>
              <a:t> INFN and </a:t>
            </a:r>
            <a:r>
              <a:rPr lang="fr-FR" dirty="0" err="1">
                <a:solidFill>
                  <a:schemeClr val="accent6">
                    <a:lumMod val="50000"/>
                  </a:schemeClr>
                </a:solidFill>
              </a:rPr>
              <a:t>University</a:t>
            </a:r>
            <a:r>
              <a:rPr lang="fr-FR" dirty="0">
                <a:solidFill>
                  <a:schemeClr val="accent6">
                    <a:lumMod val="50000"/>
                  </a:schemeClr>
                </a:solidFill>
              </a:rPr>
              <a:t> </a:t>
            </a:r>
            <a:r>
              <a:rPr lang="fr-FR" dirty="0" err="1" smtClean="0">
                <a:solidFill>
                  <a:schemeClr val="accent6">
                    <a:lumMod val="50000"/>
                  </a:schemeClr>
                </a:solidFill>
              </a:rPr>
              <a:t>researchers</a:t>
            </a:r>
            <a:r>
              <a:rPr lang="fr-FR" dirty="0" smtClean="0">
                <a:solidFill>
                  <a:schemeClr val="accent6">
                    <a:lumMod val="50000"/>
                  </a:schemeClr>
                </a:solidFill>
              </a:rPr>
              <a:t>)</a:t>
            </a:r>
            <a:endParaRPr lang="fr-FR" dirty="0">
              <a:solidFill>
                <a:schemeClr val="accent6">
                  <a:lumMod val="50000"/>
                </a:schemeClr>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30</a:t>
            </a:fld>
            <a:endParaRPr lang="fr-FR"/>
          </a:p>
        </p:txBody>
      </p:sp>
    </p:spTree>
    <p:extLst>
      <p:ext uri="{BB962C8B-B14F-4D97-AF65-F5344CB8AC3E}">
        <p14:creationId xmlns:p14="http://schemas.microsoft.com/office/powerpoint/2010/main" val="218845667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514" y="939465"/>
            <a:ext cx="8520972" cy="5078314"/>
          </a:xfrm>
          <a:prstGeom prst="rect">
            <a:avLst/>
          </a:prstGeom>
          <a:noFill/>
          <a:ln>
            <a:solidFill>
              <a:srgbClr val="000000"/>
            </a:solidFill>
          </a:ln>
        </p:spPr>
        <p:txBody>
          <a:bodyPr wrap="square" rtlCol="0">
            <a:spAutoFit/>
          </a:bodyPr>
          <a:lstStyle/>
          <a:p>
            <a:endParaRPr lang="fr-FR" dirty="0" smtClean="0"/>
          </a:p>
          <a:p>
            <a:pPr marL="285750" indent="-285750">
              <a:buFont typeface="Wingdings" charset="2"/>
              <a:buChar char="Ø"/>
            </a:pPr>
            <a:r>
              <a:rPr lang="fr-FR" dirty="0" smtClean="0"/>
              <a:t>The </a:t>
            </a:r>
            <a:r>
              <a:rPr lang="fr-FR" dirty="0" err="1" smtClean="0"/>
              <a:t>students</a:t>
            </a:r>
            <a:r>
              <a:rPr lang="fr-FR" dirty="0" smtClean="0"/>
              <a:t> </a:t>
            </a:r>
            <a:r>
              <a:rPr lang="fr-FR" dirty="0" err="1" smtClean="0"/>
              <a:t>follow</a:t>
            </a:r>
            <a:r>
              <a:rPr lang="fr-FR" dirty="0" smtClean="0"/>
              <a:t> </a:t>
            </a:r>
            <a:r>
              <a:rPr lang="fr-FR" dirty="0" err="1" smtClean="0"/>
              <a:t>seminars</a:t>
            </a:r>
            <a:r>
              <a:rPr lang="fr-FR" dirty="0" smtClean="0"/>
              <a:t> (</a:t>
            </a:r>
            <a:r>
              <a:rPr lang="fr-FR" dirty="0" err="1" smtClean="0"/>
              <a:t>at</a:t>
            </a:r>
            <a:r>
              <a:rPr lang="fr-FR" dirty="0" smtClean="0"/>
              <a:t> </a:t>
            </a:r>
            <a:r>
              <a:rPr lang="fr-FR" dirty="0" err="1" smtClean="0"/>
              <a:t>school</a:t>
            </a:r>
            <a:r>
              <a:rPr lang="fr-FR" dirty="0" smtClean="0"/>
              <a:t> or INFN or </a:t>
            </a:r>
            <a:r>
              <a:rPr lang="fr-FR" dirty="0" err="1" smtClean="0"/>
              <a:t>University</a:t>
            </a:r>
            <a:r>
              <a:rPr lang="fr-FR" dirty="0" smtClean="0"/>
              <a:t>) on</a:t>
            </a:r>
          </a:p>
          <a:p>
            <a:pPr marL="742950" lvl="1" indent="-285750">
              <a:buFont typeface="Arial"/>
              <a:buChar char="•"/>
            </a:pPr>
            <a:r>
              <a:rPr lang="en-US" dirty="0" smtClean="0">
                <a:solidFill>
                  <a:srgbClr val="940000"/>
                </a:solidFill>
              </a:rPr>
              <a:t>C</a:t>
            </a:r>
            <a:r>
              <a:rPr lang="fr-FR" dirty="0" err="1" smtClean="0">
                <a:solidFill>
                  <a:srgbClr val="940000"/>
                </a:solidFill>
              </a:rPr>
              <a:t>osmic</a:t>
            </a:r>
            <a:r>
              <a:rPr lang="fr-FR" dirty="0" smtClean="0">
                <a:solidFill>
                  <a:srgbClr val="940000"/>
                </a:solidFill>
              </a:rPr>
              <a:t> </a:t>
            </a:r>
            <a:r>
              <a:rPr lang="fr-FR" dirty="0">
                <a:solidFill>
                  <a:srgbClr val="940000"/>
                </a:solidFill>
              </a:rPr>
              <a:t>rays, Detectors, </a:t>
            </a:r>
            <a:r>
              <a:rPr lang="fr-FR" dirty="0" err="1" smtClean="0">
                <a:solidFill>
                  <a:srgbClr val="940000"/>
                </a:solidFill>
              </a:rPr>
              <a:t>electronics</a:t>
            </a:r>
            <a:r>
              <a:rPr lang="fr-FR" dirty="0" smtClean="0">
                <a:solidFill>
                  <a:srgbClr val="940000"/>
                </a:solidFill>
              </a:rPr>
              <a:t>, </a:t>
            </a:r>
            <a:r>
              <a:rPr lang="fr-FR" dirty="0" err="1" smtClean="0">
                <a:solidFill>
                  <a:srgbClr val="940000"/>
                </a:solidFill>
              </a:rPr>
              <a:t>Particle</a:t>
            </a:r>
            <a:r>
              <a:rPr lang="fr-FR" dirty="0" smtClean="0">
                <a:solidFill>
                  <a:srgbClr val="940000"/>
                </a:solidFill>
              </a:rPr>
              <a:t> </a:t>
            </a:r>
            <a:r>
              <a:rPr lang="fr-FR" dirty="0" err="1" smtClean="0">
                <a:solidFill>
                  <a:srgbClr val="940000"/>
                </a:solidFill>
              </a:rPr>
              <a:t>Physics</a:t>
            </a:r>
            <a:endParaRPr lang="fr-FR" dirty="0">
              <a:solidFill>
                <a:srgbClr val="940000"/>
              </a:solidFill>
            </a:endParaRPr>
          </a:p>
          <a:p>
            <a:pPr marL="285750" indent="-285750">
              <a:buFont typeface="Wingdings" charset="2"/>
              <a:buChar char="Ø"/>
            </a:pPr>
            <a:r>
              <a:rPr lang="en-US" dirty="0" smtClean="0"/>
              <a:t>They follow courses on </a:t>
            </a:r>
            <a:r>
              <a:rPr lang="en-US" dirty="0" smtClean="0">
                <a:solidFill>
                  <a:srgbClr val="940000"/>
                </a:solidFill>
              </a:rPr>
              <a:t>ROOT</a:t>
            </a:r>
          </a:p>
          <a:p>
            <a:pPr marL="285750" indent="-285750">
              <a:buFont typeface="Wingdings" charset="2"/>
              <a:buChar char="Ø"/>
            </a:pPr>
            <a:r>
              <a:rPr lang="fr-FR" dirty="0" err="1"/>
              <a:t>Other</a:t>
            </a:r>
            <a:r>
              <a:rPr lang="fr-FR" dirty="0"/>
              <a:t> </a:t>
            </a:r>
            <a:r>
              <a:rPr lang="fr-FR" dirty="0" err="1"/>
              <a:t>cosmic</a:t>
            </a:r>
            <a:r>
              <a:rPr lang="fr-FR" dirty="0"/>
              <a:t> ray </a:t>
            </a:r>
            <a:r>
              <a:rPr lang="fr-FR" dirty="0" err="1"/>
              <a:t>related</a:t>
            </a:r>
            <a:r>
              <a:rPr lang="fr-FR" dirty="0"/>
              <a:t> </a:t>
            </a:r>
            <a:r>
              <a:rPr lang="fr-FR" dirty="0" err="1"/>
              <a:t>activities</a:t>
            </a:r>
            <a:r>
              <a:rPr lang="fr-FR" dirty="0"/>
              <a:t> : building a </a:t>
            </a:r>
            <a:r>
              <a:rPr lang="fr-FR" dirty="0" err="1"/>
              <a:t>cloud</a:t>
            </a:r>
            <a:r>
              <a:rPr lang="fr-FR" dirty="0"/>
              <a:t> </a:t>
            </a:r>
            <a:r>
              <a:rPr lang="fr-FR" dirty="0" err="1"/>
              <a:t>chamber</a:t>
            </a:r>
            <a:endParaRPr lang="fr-FR" dirty="0"/>
          </a:p>
          <a:p>
            <a:endParaRPr lang="en-US" dirty="0"/>
          </a:p>
          <a:p>
            <a:pPr marL="285750" indent="-285750">
              <a:buFont typeface="Wingdings" charset="2"/>
              <a:buChar char="Ø"/>
            </a:pPr>
            <a:r>
              <a:rPr lang="en-US" dirty="0" smtClean="0"/>
              <a:t>They make videos</a:t>
            </a:r>
            <a:r>
              <a:rPr lang="en-US" dirty="0"/>
              <a:t> </a:t>
            </a:r>
            <a:r>
              <a:rPr lang="en-US" dirty="0" smtClean="0"/>
              <a:t>and photos and post on social media, blogs, school’s web site</a:t>
            </a:r>
          </a:p>
          <a:p>
            <a:endParaRPr lang="en-US" dirty="0"/>
          </a:p>
          <a:p>
            <a:pPr marL="285750" indent="-285750">
              <a:buFont typeface="Wingdings" charset="2"/>
              <a:buChar char="Ø"/>
            </a:pPr>
            <a:r>
              <a:rPr lang="en-US" dirty="0" smtClean="0"/>
              <a:t>They </a:t>
            </a:r>
            <a:r>
              <a:rPr lang="en-US" dirty="0" smtClean="0">
                <a:solidFill>
                  <a:srgbClr val="940000"/>
                </a:solidFill>
              </a:rPr>
              <a:t>participate in </a:t>
            </a:r>
            <a:r>
              <a:rPr lang="en-US" dirty="0" smtClean="0"/>
              <a:t>periodical </a:t>
            </a:r>
            <a:r>
              <a:rPr lang="en-US" dirty="0" smtClean="0">
                <a:solidFill>
                  <a:srgbClr val="940000"/>
                </a:solidFill>
              </a:rPr>
              <a:t>local or national conferences </a:t>
            </a:r>
            <a:r>
              <a:rPr lang="en-US" dirty="0" smtClean="0"/>
              <a:t>and present their work</a:t>
            </a:r>
          </a:p>
          <a:p>
            <a:r>
              <a:rPr lang="en-US" dirty="0" smtClean="0"/>
              <a:t>     Last </a:t>
            </a:r>
            <a:r>
              <a:rPr lang="en-US" dirty="0" smtClean="0"/>
              <a:t>year</a:t>
            </a:r>
            <a:r>
              <a:rPr lang="en-US" dirty="0"/>
              <a:t>: National Conference of the EEE project, </a:t>
            </a:r>
            <a:r>
              <a:rPr lang="en-US" dirty="0" err="1"/>
              <a:t>Erice</a:t>
            </a:r>
            <a:r>
              <a:rPr lang="en-US" dirty="0"/>
              <a:t>, May 2017</a:t>
            </a:r>
          </a:p>
          <a:p>
            <a:r>
              <a:rPr lang="en-US" dirty="0" smtClean="0"/>
              <a:t>                       National </a:t>
            </a:r>
            <a:r>
              <a:rPr lang="en-US" dirty="0"/>
              <a:t>Conference of the EEE project, </a:t>
            </a:r>
            <a:r>
              <a:rPr lang="en-US" dirty="0" err="1"/>
              <a:t>Erice</a:t>
            </a:r>
            <a:r>
              <a:rPr lang="en-US" dirty="0"/>
              <a:t>, </a:t>
            </a:r>
            <a:r>
              <a:rPr lang="en-US" dirty="0" smtClean="0"/>
              <a:t>December </a:t>
            </a:r>
            <a:r>
              <a:rPr lang="en-US" dirty="0"/>
              <a:t>2017</a:t>
            </a:r>
          </a:p>
          <a:p>
            <a:endParaRPr lang="en-US" dirty="0"/>
          </a:p>
          <a:p>
            <a:pPr marL="285750" indent="-285750">
              <a:buFont typeface="Wingdings" charset="2"/>
              <a:buChar char="Ø"/>
            </a:pPr>
            <a:r>
              <a:rPr lang="fr-FR" dirty="0" err="1" smtClean="0"/>
              <a:t>They</a:t>
            </a:r>
            <a:r>
              <a:rPr lang="fr-FR" dirty="0" smtClean="0"/>
              <a:t> </a:t>
            </a:r>
            <a:r>
              <a:rPr lang="fr-FR" dirty="0" err="1" smtClean="0"/>
              <a:t>participate</a:t>
            </a:r>
            <a:r>
              <a:rPr lang="fr-FR" dirty="0" smtClean="0"/>
              <a:t> in </a:t>
            </a:r>
            <a:r>
              <a:rPr lang="fr-FR" dirty="0" err="1" smtClean="0"/>
              <a:t>monthly</a:t>
            </a:r>
            <a:r>
              <a:rPr lang="fr-FR" dirty="0" smtClean="0"/>
              <a:t> </a:t>
            </a:r>
            <a:r>
              <a:rPr lang="fr-FR" dirty="0" err="1" smtClean="0"/>
              <a:t>video-conferences</a:t>
            </a:r>
            <a:r>
              <a:rPr lang="fr-FR" dirty="0" smtClean="0"/>
              <a:t> </a:t>
            </a:r>
            <a:r>
              <a:rPr lang="fr-FR" dirty="0" err="1" smtClean="0"/>
              <a:t>where</a:t>
            </a:r>
            <a:r>
              <a:rPr lang="fr-FR" dirty="0" smtClean="0"/>
              <a:t> </a:t>
            </a:r>
            <a:r>
              <a:rPr lang="fr-FR" dirty="0" err="1" smtClean="0"/>
              <a:t>they</a:t>
            </a:r>
            <a:r>
              <a:rPr lang="fr-FR" dirty="0" smtClean="0"/>
              <a:t> </a:t>
            </a:r>
            <a:r>
              <a:rPr lang="fr-FR" dirty="0" err="1" smtClean="0"/>
              <a:t>present</a:t>
            </a:r>
            <a:r>
              <a:rPr lang="fr-FR" dirty="0" smtClean="0"/>
              <a:t> the </a:t>
            </a:r>
            <a:r>
              <a:rPr lang="fr-FR" dirty="0" err="1" smtClean="0"/>
              <a:t>status</a:t>
            </a:r>
            <a:r>
              <a:rPr lang="fr-FR" dirty="0" smtClean="0"/>
              <a:t> of </a:t>
            </a:r>
            <a:r>
              <a:rPr lang="fr-FR" dirty="0" err="1" smtClean="0"/>
              <a:t>their</a:t>
            </a:r>
            <a:r>
              <a:rPr lang="fr-FR" dirty="0" smtClean="0"/>
              <a:t> </a:t>
            </a:r>
            <a:r>
              <a:rPr lang="fr-FR" dirty="0" err="1" smtClean="0"/>
              <a:t>telescope</a:t>
            </a:r>
            <a:r>
              <a:rPr lang="fr-FR" dirty="0" smtClean="0"/>
              <a:t> / data-</a:t>
            </a:r>
            <a:r>
              <a:rPr lang="fr-FR" dirty="0" err="1" smtClean="0"/>
              <a:t>taking</a:t>
            </a:r>
            <a:r>
              <a:rPr lang="fr-FR" dirty="0" smtClean="0"/>
              <a:t> /</a:t>
            </a:r>
            <a:r>
              <a:rPr lang="fr-FR" dirty="0" err="1" smtClean="0"/>
              <a:t>analysis</a:t>
            </a:r>
            <a:endParaRPr lang="en-US" dirty="0" smtClean="0"/>
          </a:p>
          <a:p>
            <a:endParaRPr lang="fr-FR" dirty="0"/>
          </a:p>
          <a:p>
            <a:pPr marL="285750" indent="-285750">
              <a:buFont typeface="Wingdings" charset="2"/>
              <a:buChar char="Ø"/>
            </a:pPr>
            <a:r>
              <a:rPr lang="fr-FR" dirty="0"/>
              <a:t>I</a:t>
            </a:r>
            <a:r>
              <a:rPr lang="fr-FR" dirty="0" smtClean="0"/>
              <a:t>nauguration </a:t>
            </a:r>
            <a:r>
              <a:rPr lang="fr-FR" dirty="0" err="1" smtClean="0"/>
              <a:t>ceremonies</a:t>
            </a:r>
            <a:r>
              <a:rPr lang="fr-FR" dirty="0" smtClean="0"/>
              <a:t> in </a:t>
            </a:r>
            <a:r>
              <a:rPr lang="fr-FR" dirty="0" err="1" smtClean="0"/>
              <a:t>many</a:t>
            </a:r>
            <a:r>
              <a:rPr lang="fr-FR" dirty="0" smtClean="0"/>
              <a:t> </a:t>
            </a:r>
            <a:r>
              <a:rPr lang="fr-FR" dirty="0" err="1" smtClean="0"/>
              <a:t>schools</a:t>
            </a:r>
            <a:r>
              <a:rPr lang="fr-FR" dirty="0" smtClean="0"/>
              <a:t> </a:t>
            </a:r>
            <a:r>
              <a:rPr lang="fr-FR" dirty="0" err="1" smtClean="0"/>
              <a:t>with</a:t>
            </a:r>
            <a:r>
              <a:rPr lang="fr-FR" dirty="0" smtClean="0"/>
              <a:t> Prof. </a:t>
            </a:r>
            <a:r>
              <a:rPr lang="fr-FR" dirty="0" err="1" smtClean="0"/>
              <a:t>Zichichi</a:t>
            </a:r>
            <a:r>
              <a:rPr lang="fr-FR" dirty="0" smtClean="0"/>
              <a:t>, local </a:t>
            </a:r>
            <a:r>
              <a:rPr lang="fr-FR" dirty="0" err="1" smtClean="0"/>
              <a:t>authorities</a:t>
            </a:r>
            <a:r>
              <a:rPr lang="fr-FR" dirty="0" smtClean="0"/>
              <a:t> and media </a:t>
            </a:r>
            <a:r>
              <a:rPr lang="fr-FR" dirty="0" err="1" smtClean="0"/>
              <a:t>coverage</a:t>
            </a:r>
            <a:endParaRPr lang="fr-FR" dirty="0" smtClean="0"/>
          </a:p>
          <a:p>
            <a:endParaRPr lang="fr-FR" dirty="0"/>
          </a:p>
        </p:txBody>
      </p:sp>
      <p:sp>
        <p:nvSpPr>
          <p:cNvPr id="2" name="TextBox 1"/>
          <p:cNvSpPr txBox="1"/>
          <p:nvPr/>
        </p:nvSpPr>
        <p:spPr>
          <a:xfrm>
            <a:off x="719667" y="282222"/>
            <a:ext cx="2345915" cy="584776"/>
          </a:xfrm>
          <a:prstGeom prst="rect">
            <a:avLst/>
          </a:prstGeom>
          <a:noFill/>
        </p:spPr>
        <p:txBody>
          <a:bodyPr wrap="none" rtlCol="0">
            <a:spAutoFit/>
          </a:bodyPr>
          <a:lstStyle/>
          <a:p>
            <a:r>
              <a:rPr lang="en-US" sz="3200" dirty="0">
                <a:solidFill>
                  <a:srgbClr val="0000FF"/>
                </a:solidFill>
                <a:cs typeface="Calibri"/>
              </a:rPr>
              <a:t>… in addition</a:t>
            </a:r>
          </a:p>
        </p:txBody>
      </p:sp>
      <p:sp>
        <p:nvSpPr>
          <p:cNvPr id="3" name="Footer Placeholder 2"/>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31</a:t>
            </a:fld>
            <a:endParaRPr lang="fr-FR"/>
          </a:p>
        </p:txBody>
      </p:sp>
    </p:spTree>
    <p:extLst>
      <p:ext uri="{BB962C8B-B14F-4D97-AF65-F5344CB8AC3E}">
        <p14:creationId xmlns:p14="http://schemas.microsoft.com/office/powerpoint/2010/main" val="273891075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90148" y="1238499"/>
            <a:ext cx="8363704" cy="4801315"/>
          </a:xfrm>
          <a:prstGeom prst="rect">
            <a:avLst/>
          </a:prstGeom>
          <a:noFill/>
          <a:ln>
            <a:solidFill>
              <a:srgbClr val="000000"/>
            </a:solidFill>
          </a:ln>
        </p:spPr>
        <p:txBody>
          <a:bodyPr wrap="square" rtlCol="0">
            <a:spAutoFit/>
          </a:bodyPr>
          <a:lstStyle/>
          <a:p>
            <a:endParaRPr lang="fr-FR" dirty="0"/>
          </a:p>
          <a:p>
            <a:r>
              <a:rPr lang="fr-FR" dirty="0" smtClean="0"/>
              <a:t>For </a:t>
            </a:r>
            <a:r>
              <a:rPr lang="fr-FR" dirty="0" err="1" smtClean="0"/>
              <a:t>many</a:t>
            </a:r>
            <a:r>
              <a:rPr lang="fr-FR" dirty="0" smtClean="0"/>
              <a:t> </a:t>
            </a:r>
            <a:r>
              <a:rPr lang="fr-FR" dirty="0" err="1" smtClean="0"/>
              <a:t>years</a:t>
            </a:r>
            <a:r>
              <a:rPr lang="fr-FR" dirty="0" smtClean="0"/>
              <a:t>: data </a:t>
            </a:r>
            <a:r>
              <a:rPr lang="fr-FR" dirty="0" err="1" smtClean="0"/>
              <a:t>taking</a:t>
            </a:r>
            <a:r>
              <a:rPr lang="fr-FR" dirty="0" smtClean="0"/>
              <a:t> « </a:t>
            </a:r>
            <a:r>
              <a:rPr lang="fr-FR" dirty="0" err="1" smtClean="0"/>
              <a:t>independent</a:t>
            </a:r>
            <a:r>
              <a:rPr lang="fr-FR" dirty="0" smtClean="0"/>
              <a:t> » ; data </a:t>
            </a:r>
            <a:r>
              <a:rPr lang="fr-FR" dirty="0" err="1" smtClean="0"/>
              <a:t>transferred</a:t>
            </a:r>
            <a:r>
              <a:rPr lang="fr-FR" dirty="0" smtClean="0"/>
              <a:t> to Erice server</a:t>
            </a:r>
          </a:p>
          <a:p>
            <a:endParaRPr lang="fr-FR" dirty="0"/>
          </a:p>
          <a:p>
            <a:r>
              <a:rPr lang="fr-FR" dirty="0" err="1" smtClean="0"/>
              <a:t>Starting</a:t>
            </a:r>
            <a:r>
              <a:rPr lang="fr-FR" dirty="0" smtClean="0"/>
              <a:t> in 2014: Effort to centralise and </a:t>
            </a:r>
            <a:r>
              <a:rPr lang="fr-FR" dirty="0" err="1" smtClean="0"/>
              <a:t>coordinate</a:t>
            </a:r>
            <a:r>
              <a:rPr lang="fr-FR" dirty="0" smtClean="0"/>
              <a:t> data-</a:t>
            </a:r>
            <a:r>
              <a:rPr lang="fr-FR" dirty="0" err="1" smtClean="0"/>
              <a:t>taking</a:t>
            </a:r>
            <a:endParaRPr lang="fr-FR" dirty="0" smtClean="0"/>
          </a:p>
          <a:p>
            <a:endParaRPr lang="fr-FR" dirty="0"/>
          </a:p>
          <a:p>
            <a:r>
              <a:rPr lang="en-US" b="1" dirty="0" smtClean="0">
                <a:solidFill>
                  <a:srgbClr val="C0504D"/>
                </a:solidFill>
                <a:cs typeface="Times New Roman"/>
              </a:rPr>
              <a:t>Pilot run : </a:t>
            </a:r>
            <a:r>
              <a:rPr lang="en-US" dirty="0" smtClean="0">
                <a:solidFill>
                  <a:srgbClr val="000000"/>
                </a:solidFill>
                <a:cs typeface="Times New Roman"/>
              </a:rPr>
              <a:t>simultaneous and, for the first time, completely automatic acquisition, reconstruction and data storage from half (23) of the EEE telescopes at the INFN-CNAF computer </a:t>
            </a:r>
            <a:r>
              <a:rPr lang="en-US" dirty="0" err="1" smtClean="0">
                <a:solidFill>
                  <a:srgbClr val="000000"/>
                </a:solidFill>
                <a:cs typeface="Times New Roman"/>
              </a:rPr>
              <a:t>centre</a:t>
            </a:r>
            <a:r>
              <a:rPr lang="en-US" dirty="0" smtClean="0">
                <a:solidFill>
                  <a:srgbClr val="000000"/>
                </a:solidFill>
                <a:cs typeface="Times New Roman"/>
              </a:rPr>
              <a:t> of Bologna </a:t>
            </a:r>
          </a:p>
          <a:p>
            <a:r>
              <a:rPr lang="en-US" dirty="0" smtClean="0">
                <a:solidFill>
                  <a:srgbClr val="B34946"/>
                </a:solidFill>
                <a:cs typeface="Times New Roman"/>
              </a:rPr>
              <a:t>Nearly </a:t>
            </a:r>
            <a:r>
              <a:rPr lang="en-US" u="sng" dirty="0">
                <a:solidFill>
                  <a:srgbClr val="B34946"/>
                </a:solidFill>
                <a:cs typeface="Times New Roman"/>
              </a:rPr>
              <a:t>1 billion </a:t>
            </a:r>
            <a:r>
              <a:rPr lang="en-US" u="sng" dirty="0" err="1" smtClean="0">
                <a:solidFill>
                  <a:srgbClr val="B34946"/>
                </a:solidFill>
                <a:cs typeface="Times New Roman"/>
              </a:rPr>
              <a:t>muon</a:t>
            </a:r>
            <a:r>
              <a:rPr lang="en-US" u="sng" dirty="0" smtClean="0">
                <a:solidFill>
                  <a:srgbClr val="B34946"/>
                </a:solidFill>
                <a:cs typeface="Times New Roman"/>
              </a:rPr>
              <a:t> </a:t>
            </a:r>
            <a:r>
              <a:rPr lang="en-US" u="sng" dirty="0">
                <a:solidFill>
                  <a:srgbClr val="B34946"/>
                </a:solidFill>
                <a:cs typeface="Times New Roman"/>
              </a:rPr>
              <a:t>tracks collected </a:t>
            </a:r>
            <a:r>
              <a:rPr lang="en-US" dirty="0">
                <a:solidFill>
                  <a:srgbClr val="B34946"/>
                </a:solidFill>
                <a:cs typeface="Times New Roman"/>
              </a:rPr>
              <a:t>in </a:t>
            </a:r>
            <a:r>
              <a:rPr lang="en-US" dirty="0" smtClean="0">
                <a:solidFill>
                  <a:srgbClr val="B34946"/>
                </a:solidFill>
                <a:cs typeface="Times New Roman"/>
              </a:rPr>
              <a:t>3 weeks </a:t>
            </a:r>
            <a:r>
              <a:rPr lang="en-US" b="1" dirty="0" smtClean="0">
                <a:solidFill>
                  <a:srgbClr val="B34946"/>
                </a:solidFill>
                <a:cs typeface="Times New Roman"/>
              </a:rPr>
              <a:t>(</a:t>
            </a:r>
            <a:r>
              <a:rPr lang="en-US" b="1" dirty="0">
                <a:solidFill>
                  <a:srgbClr val="B34946"/>
                </a:solidFill>
                <a:cs typeface="Times New Roman"/>
              </a:rPr>
              <a:t>27 October-14 November 2014</a:t>
            </a:r>
            <a:r>
              <a:rPr lang="en-US" b="1" dirty="0" smtClean="0">
                <a:solidFill>
                  <a:srgbClr val="B34946"/>
                </a:solidFill>
                <a:cs typeface="Times New Roman"/>
              </a:rPr>
              <a:t>)</a:t>
            </a:r>
          </a:p>
          <a:p>
            <a:pPr>
              <a:buClr>
                <a:srgbClr val="FF0000"/>
              </a:buClr>
            </a:pPr>
            <a:endParaRPr lang="en-US" dirty="0" smtClean="0">
              <a:solidFill>
                <a:schemeClr val="bg1"/>
              </a:solidFill>
              <a:cs typeface="Times New Roman"/>
            </a:endParaRPr>
          </a:p>
          <a:p>
            <a:r>
              <a:rPr lang="en-US" b="1" dirty="0" smtClean="0">
                <a:solidFill>
                  <a:srgbClr val="B34946"/>
                </a:solidFill>
                <a:cs typeface="Times New Roman"/>
              </a:rPr>
              <a:t>Run 1</a:t>
            </a:r>
            <a:r>
              <a:rPr lang="en-US" dirty="0">
                <a:solidFill>
                  <a:srgbClr val="B34946"/>
                </a:solidFill>
                <a:cs typeface="Times New Roman"/>
              </a:rPr>
              <a:t> </a:t>
            </a:r>
            <a:r>
              <a:rPr lang="en-US" dirty="0" smtClean="0">
                <a:solidFill>
                  <a:srgbClr val="B34946"/>
                </a:solidFill>
                <a:cs typeface="Times New Roman"/>
              </a:rPr>
              <a:t>: </a:t>
            </a:r>
            <a:r>
              <a:rPr lang="en-US" dirty="0" smtClean="0">
                <a:solidFill>
                  <a:srgbClr val="000000"/>
                </a:solidFill>
                <a:cs typeface="Times New Roman"/>
              </a:rPr>
              <a:t>two </a:t>
            </a:r>
            <a:r>
              <a:rPr lang="en-US" dirty="0">
                <a:solidFill>
                  <a:srgbClr val="000000"/>
                </a:solidFill>
                <a:cs typeface="Times New Roman"/>
              </a:rPr>
              <a:t>thirds (35) of the EEE telescopes took part </a:t>
            </a:r>
            <a:r>
              <a:rPr lang="en-US" dirty="0" smtClean="0">
                <a:solidFill>
                  <a:srgbClr val="000000"/>
                </a:solidFill>
                <a:cs typeface="Times New Roman"/>
              </a:rPr>
              <a:t>in </a:t>
            </a:r>
            <a:r>
              <a:rPr lang="en-US" dirty="0">
                <a:solidFill>
                  <a:srgbClr val="000000"/>
                </a:solidFill>
                <a:cs typeface="Times New Roman"/>
              </a:rPr>
              <a:t>the data taking:</a:t>
            </a:r>
            <a:endParaRPr lang="en-US" dirty="0" smtClean="0">
              <a:solidFill>
                <a:srgbClr val="000000"/>
              </a:solidFill>
              <a:cs typeface="Times New Roman"/>
            </a:endParaRPr>
          </a:p>
          <a:p>
            <a:pPr>
              <a:buClr>
                <a:srgbClr val="FF0000"/>
              </a:buClr>
            </a:pPr>
            <a:r>
              <a:rPr lang="en-US" dirty="0" smtClean="0">
                <a:solidFill>
                  <a:srgbClr val="C00000"/>
                </a:solidFill>
                <a:cs typeface="Times New Roman"/>
              </a:rPr>
              <a:t>More </a:t>
            </a:r>
            <a:r>
              <a:rPr lang="en-US" dirty="0">
                <a:solidFill>
                  <a:srgbClr val="C00000"/>
                </a:solidFill>
                <a:cs typeface="Times New Roman"/>
              </a:rPr>
              <a:t>than  </a:t>
            </a:r>
            <a:r>
              <a:rPr lang="en-US" u="sng" dirty="0">
                <a:solidFill>
                  <a:srgbClr val="C00000"/>
                </a:solidFill>
                <a:cs typeface="Times New Roman"/>
              </a:rPr>
              <a:t>5 billion </a:t>
            </a:r>
            <a:r>
              <a:rPr lang="en-US" u="sng" dirty="0" err="1" smtClean="0">
                <a:solidFill>
                  <a:srgbClr val="C00000"/>
                </a:solidFill>
                <a:cs typeface="Times New Roman"/>
              </a:rPr>
              <a:t>muon</a:t>
            </a:r>
            <a:r>
              <a:rPr lang="en-US" u="sng" dirty="0" smtClean="0">
                <a:solidFill>
                  <a:srgbClr val="C00000"/>
                </a:solidFill>
                <a:cs typeface="Times New Roman"/>
              </a:rPr>
              <a:t> </a:t>
            </a:r>
            <a:r>
              <a:rPr lang="en-US" u="sng" dirty="0">
                <a:solidFill>
                  <a:srgbClr val="C00000"/>
                </a:solidFill>
                <a:cs typeface="Times New Roman"/>
              </a:rPr>
              <a:t>tracks collected </a:t>
            </a:r>
            <a:r>
              <a:rPr lang="en-US" dirty="0" smtClean="0">
                <a:solidFill>
                  <a:srgbClr val="C00000"/>
                </a:solidFill>
                <a:cs typeface="Times New Roman"/>
              </a:rPr>
              <a:t>in three </a:t>
            </a:r>
            <a:r>
              <a:rPr lang="en-US" dirty="0">
                <a:solidFill>
                  <a:srgbClr val="C00000"/>
                </a:solidFill>
                <a:cs typeface="Times New Roman"/>
              </a:rPr>
              <a:t>months </a:t>
            </a:r>
            <a:r>
              <a:rPr lang="en-US" dirty="0" smtClean="0">
                <a:solidFill>
                  <a:srgbClr val="C00000"/>
                </a:solidFill>
                <a:cs typeface="Times New Roman"/>
              </a:rPr>
              <a:t> </a:t>
            </a:r>
            <a:r>
              <a:rPr lang="en-US" b="1" dirty="0" smtClean="0">
                <a:solidFill>
                  <a:srgbClr val="C00000"/>
                </a:solidFill>
                <a:cs typeface="Times New Roman"/>
              </a:rPr>
              <a:t>(February – April 2015)</a:t>
            </a:r>
            <a:endParaRPr lang="en-US" b="1" dirty="0">
              <a:solidFill>
                <a:srgbClr val="C00000"/>
              </a:solidFill>
              <a:cs typeface="Times New Roman"/>
            </a:endParaRPr>
          </a:p>
          <a:p>
            <a:r>
              <a:rPr lang="en-US" b="1" dirty="0" smtClean="0">
                <a:solidFill>
                  <a:srgbClr val="C00000"/>
                </a:solidFill>
                <a:cs typeface="Times New Roman"/>
              </a:rPr>
              <a:t>Run 2 : </a:t>
            </a:r>
            <a:r>
              <a:rPr lang="en-US" b="1" dirty="0" smtClean="0">
                <a:solidFill>
                  <a:srgbClr val="B34946"/>
                </a:solidFill>
                <a:cs typeface="Times New Roman"/>
              </a:rPr>
              <a:t>November 2015</a:t>
            </a:r>
            <a:r>
              <a:rPr lang="en-US" dirty="0" smtClean="0">
                <a:solidFill>
                  <a:srgbClr val="000000"/>
                </a:solidFill>
                <a:cs typeface="Times New Roman"/>
              </a:rPr>
              <a:t> </a:t>
            </a:r>
            <a:r>
              <a:rPr lang="en-US" dirty="0">
                <a:solidFill>
                  <a:srgbClr val="000000"/>
                </a:solidFill>
                <a:cs typeface="Times New Roman"/>
              </a:rPr>
              <a:t>until </a:t>
            </a:r>
            <a:r>
              <a:rPr lang="en-US" b="1" dirty="0" smtClean="0">
                <a:solidFill>
                  <a:srgbClr val="B34946"/>
                </a:solidFill>
                <a:cs typeface="Times New Roman"/>
              </a:rPr>
              <a:t>May 2016 </a:t>
            </a:r>
          </a:p>
          <a:p>
            <a:r>
              <a:rPr lang="en-US" b="1" dirty="0">
                <a:solidFill>
                  <a:srgbClr val="B34946"/>
                </a:solidFill>
                <a:cs typeface="Times New Roman"/>
              </a:rPr>
              <a:t>Run 3 : October 2016 </a:t>
            </a:r>
            <a:r>
              <a:rPr lang="en-US" dirty="0">
                <a:solidFill>
                  <a:srgbClr val="000000"/>
                </a:solidFill>
                <a:cs typeface="Times New Roman"/>
              </a:rPr>
              <a:t>until  </a:t>
            </a:r>
            <a:r>
              <a:rPr lang="en-US" b="1" dirty="0">
                <a:solidFill>
                  <a:srgbClr val="B34946"/>
                </a:solidFill>
                <a:cs typeface="Times New Roman"/>
              </a:rPr>
              <a:t>May 2017</a:t>
            </a:r>
          </a:p>
          <a:p>
            <a:r>
              <a:rPr lang="en-US" b="1" dirty="0">
                <a:solidFill>
                  <a:srgbClr val="B34946"/>
                </a:solidFill>
                <a:cs typeface="Times New Roman"/>
              </a:rPr>
              <a:t>Run </a:t>
            </a:r>
            <a:r>
              <a:rPr lang="en-US" b="1" dirty="0" smtClean="0">
                <a:solidFill>
                  <a:srgbClr val="B34946"/>
                </a:solidFill>
                <a:cs typeface="Times New Roman"/>
              </a:rPr>
              <a:t>4 </a:t>
            </a:r>
            <a:r>
              <a:rPr lang="en-US" b="1" dirty="0">
                <a:solidFill>
                  <a:srgbClr val="B34946"/>
                </a:solidFill>
                <a:cs typeface="Times New Roman"/>
              </a:rPr>
              <a:t>: October </a:t>
            </a:r>
            <a:r>
              <a:rPr lang="en-US" b="1" dirty="0" smtClean="0">
                <a:solidFill>
                  <a:srgbClr val="B34946"/>
                </a:solidFill>
                <a:cs typeface="Times New Roman"/>
              </a:rPr>
              <a:t>2017 </a:t>
            </a:r>
            <a:r>
              <a:rPr lang="en-US" dirty="0">
                <a:solidFill>
                  <a:srgbClr val="000000"/>
                </a:solidFill>
                <a:cs typeface="Times New Roman"/>
              </a:rPr>
              <a:t>until  </a:t>
            </a:r>
            <a:r>
              <a:rPr lang="en-US" b="1" dirty="0" smtClean="0">
                <a:solidFill>
                  <a:srgbClr val="B34946"/>
                </a:solidFill>
                <a:cs typeface="Times New Roman"/>
              </a:rPr>
              <a:t>May/June 2018</a:t>
            </a:r>
            <a:endParaRPr lang="en-US" b="1" dirty="0">
              <a:solidFill>
                <a:srgbClr val="B34946"/>
              </a:solidFill>
              <a:cs typeface="Times New Roman"/>
            </a:endParaRPr>
          </a:p>
          <a:p>
            <a:endParaRPr lang="en-US" b="1" dirty="0">
              <a:solidFill>
                <a:srgbClr val="B34946"/>
              </a:solidFill>
              <a:cs typeface="Times New Roman"/>
            </a:endParaRPr>
          </a:p>
          <a:p>
            <a:r>
              <a:rPr lang="en-US" b="1" dirty="0" smtClean="0">
                <a:solidFill>
                  <a:srgbClr val="B34946"/>
                </a:solidFill>
                <a:cs typeface="Times New Roman"/>
              </a:rPr>
              <a:t>~70 </a:t>
            </a:r>
            <a:r>
              <a:rPr lang="en-US" b="1" dirty="0" smtClean="0">
                <a:solidFill>
                  <a:srgbClr val="B34946"/>
                </a:solidFill>
                <a:cs typeface="Times New Roman"/>
              </a:rPr>
              <a:t>billion tracks collected in all </a:t>
            </a:r>
            <a:r>
              <a:rPr lang="en-US" b="1" dirty="0" smtClean="0">
                <a:solidFill>
                  <a:srgbClr val="B34946"/>
                </a:solidFill>
                <a:cs typeface="Times New Roman"/>
              </a:rPr>
              <a:t>4 </a:t>
            </a:r>
            <a:r>
              <a:rPr lang="en-US" b="1" dirty="0" smtClean="0">
                <a:solidFill>
                  <a:srgbClr val="B34946"/>
                </a:solidFill>
                <a:cs typeface="Times New Roman"/>
              </a:rPr>
              <a:t>Runs</a:t>
            </a:r>
            <a:endParaRPr lang="fr-FR" b="1" dirty="0">
              <a:solidFill>
                <a:srgbClr val="B34946"/>
              </a:solidFill>
            </a:endParaRPr>
          </a:p>
        </p:txBody>
      </p:sp>
      <p:sp>
        <p:nvSpPr>
          <p:cNvPr id="2" name="TextBox 1"/>
          <p:cNvSpPr txBox="1"/>
          <p:nvPr/>
        </p:nvSpPr>
        <p:spPr>
          <a:xfrm>
            <a:off x="733778" y="366889"/>
            <a:ext cx="2116886" cy="584776"/>
          </a:xfrm>
          <a:prstGeom prst="rect">
            <a:avLst/>
          </a:prstGeom>
          <a:noFill/>
        </p:spPr>
        <p:txBody>
          <a:bodyPr wrap="none" rtlCol="0">
            <a:spAutoFit/>
          </a:bodyPr>
          <a:lstStyle/>
          <a:p>
            <a:r>
              <a:rPr lang="fr-FR" sz="3200" dirty="0">
                <a:solidFill>
                  <a:srgbClr val="0000FF"/>
                </a:solidFill>
              </a:rPr>
              <a:t>Data-</a:t>
            </a:r>
            <a:r>
              <a:rPr lang="fr-FR" sz="3200" dirty="0" err="1">
                <a:solidFill>
                  <a:srgbClr val="0000FF"/>
                </a:solidFill>
              </a:rPr>
              <a:t>taking</a:t>
            </a:r>
            <a:endParaRPr lang="fr-FR" sz="3200" dirty="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32</a:t>
            </a:fld>
            <a:endParaRPr lang="fr-FR"/>
          </a:p>
        </p:txBody>
      </p:sp>
    </p:spTree>
    <p:extLst>
      <p:ext uri="{BB962C8B-B14F-4D97-AF65-F5344CB8AC3E}">
        <p14:creationId xmlns:p14="http://schemas.microsoft.com/office/powerpoint/2010/main" val="281392065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79777" y="297230"/>
            <a:ext cx="2610555" cy="646331"/>
          </a:xfrm>
          <a:prstGeom prst="rect">
            <a:avLst/>
          </a:prstGeom>
          <a:noFill/>
          <a:ln w="9525">
            <a:noFill/>
            <a:miter lim="800000"/>
            <a:headEnd/>
            <a:tailEnd/>
          </a:ln>
        </p:spPr>
        <p:txBody>
          <a:bodyPr wrap="square">
            <a:spAutoFit/>
          </a:bodyPr>
          <a:lstStyle/>
          <a:p>
            <a:r>
              <a:rPr lang="it-IT" sz="3600" dirty="0" err="1" smtClean="0">
                <a:solidFill>
                  <a:srgbClr val="0000FF"/>
                </a:solidFill>
              </a:rPr>
              <a:t>EEE@CNAF</a:t>
            </a:r>
            <a:endParaRPr lang="it-IT" sz="3600" dirty="0" smtClean="0">
              <a:solidFill>
                <a:srgbClr val="0000FF"/>
              </a:solidFill>
            </a:endParaRPr>
          </a:p>
        </p:txBody>
      </p:sp>
      <p:pic>
        <p:nvPicPr>
          <p:cNvPr id="74754" name="Picture 2"/>
          <p:cNvPicPr>
            <a:picLocks noChangeAspect="1" noChangeArrowheads="1"/>
          </p:cNvPicPr>
          <p:nvPr/>
        </p:nvPicPr>
        <p:blipFill>
          <a:blip r:embed="rId3" cstate="print"/>
          <a:srcRect l="490" t="896"/>
          <a:stretch>
            <a:fillRect/>
          </a:stretch>
        </p:blipFill>
        <p:spPr bwMode="auto">
          <a:xfrm>
            <a:off x="796384" y="1038131"/>
            <a:ext cx="7200000" cy="3919689"/>
          </a:xfrm>
          <a:prstGeom prst="rect">
            <a:avLst/>
          </a:prstGeom>
          <a:noFill/>
          <a:ln w="9525">
            <a:noFill/>
            <a:miter lim="800000"/>
            <a:headEnd/>
            <a:tailEnd/>
          </a:ln>
        </p:spPr>
      </p:pic>
      <p:sp>
        <p:nvSpPr>
          <p:cNvPr id="8" name="CasellaDiTesto 7"/>
          <p:cNvSpPr txBox="1"/>
          <p:nvPr/>
        </p:nvSpPr>
        <p:spPr>
          <a:xfrm>
            <a:off x="796385" y="5059988"/>
            <a:ext cx="7200000" cy="923330"/>
          </a:xfrm>
          <a:prstGeom prst="rect">
            <a:avLst/>
          </a:prstGeom>
          <a:noFill/>
          <a:ln>
            <a:solidFill>
              <a:schemeClr val="bg1"/>
            </a:solidFill>
          </a:ln>
        </p:spPr>
        <p:txBody>
          <a:bodyPr wrap="square" rtlCol="0">
            <a:spAutoFit/>
          </a:bodyPr>
          <a:lstStyle/>
          <a:p>
            <a:r>
              <a:rPr lang="it-IT" dirty="0" smtClean="0">
                <a:solidFill>
                  <a:srgbClr val="000000"/>
                </a:solidFill>
              </a:rPr>
              <a:t>A </a:t>
            </a:r>
            <a:r>
              <a:rPr lang="it-IT" u="sng" dirty="0" err="1" smtClean="0">
                <a:solidFill>
                  <a:srgbClr val="000000"/>
                </a:solidFill>
              </a:rPr>
              <a:t>complex</a:t>
            </a:r>
            <a:r>
              <a:rPr lang="it-IT" u="sng" dirty="0" smtClean="0">
                <a:solidFill>
                  <a:srgbClr val="000000"/>
                </a:solidFill>
              </a:rPr>
              <a:t> </a:t>
            </a:r>
            <a:r>
              <a:rPr lang="it-IT" dirty="0" smtClean="0">
                <a:solidFill>
                  <a:srgbClr val="000000"/>
                </a:solidFill>
              </a:rPr>
              <a:t>software </a:t>
            </a:r>
            <a:r>
              <a:rPr lang="it-IT" dirty="0" err="1" smtClean="0">
                <a:solidFill>
                  <a:srgbClr val="000000"/>
                </a:solidFill>
              </a:rPr>
              <a:t>architecture</a:t>
            </a:r>
            <a:r>
              <a:rPr lang="it-IT" dirty="0" smtClean="0">
                <a:solidFill>
                  <a:srgbClr val="000000"/>
                </a:solidFill>
              </a:rPr>
              <a:t> </a:t>
            </a:r>
            <a:r>
              <a:rPr lang="it-IT" dirty="0" err="1" smtClean="0">
                <a:solidFill>
                  <a:srgbClr val="000000"/>
                </a:solidFill>
              </a:rPr>
              <a:t>has</a:t>
            </a:r>
            <a:r>
              <a:rPr lang="it-IT" dirty="0" smtClean="0">
                <a:solidFill>
                  <a:srgbClr val="000000"/>
                </a:solidFill>
              </a:rPr>
              <a:t> </a:t>
            </a:r>
            <a:r>
              <a:rPr lang="it-IT" dirty="0" err="1" smtClean="0">
                <a:solidFill>
                  <a:srgbClr val="000000"/>
                </a:solidFill>
              </a:rPr>
              <a:t>been</a:t>
            </a:r>
            <a:r>
              <a:rPr lang="it-IT" dirty="0" smtClean="0">
                <a:solidFill>
                  <a:srgbClr val="000000"/>
                </a:solidFill>
              </a:rPr>
              <a:t> set-up </a:t>
            </a:r>
            <a:r>
              <a:rPr lang="it-IT" dirty="0" err="1" smtClean="0">
                <a:solidFill>
                  <a:srgbClr val="000000"/>
                </a:solidFill>
              </a:rPr>
              <a:t>to</a:t>
            </a:r>
            <a:r>
              <a:rPr lang="it-IT" dirty="0" smtClean="0">
                <a:solidFill>
                  <a:srgbClr val="000000"/>
                </a:solidFill>
              </a:rPr>
              <a:t> </a:t>
            </a:r>
            <a:r>
              <a:rPr lang="it-IT" dirty="0" err="1" smtClean="0">
                <a:solidFill>
                  <a:srgbClr val="000000"/>
                </a:solidFill>
              </a:rPr>
              <a:t>reconstruct</a:t>
            </a:r>
            <a:r>
              <a:rPr lang="it-IT" dirty="0" smtClean="0">
                <a:solidFill>
                  <a:srgbClr val="000000"/>
                </a:solidFill>
              </a:rPr>
              <a:t> the data and </a:t>
            </a:r>
            <a:r>
              <a:rPr lang="it-IT" dirty="0" err="1" smtClean="0">
                <a:solidFill>
                  <a:srgbClr val="000000"/>
                </a:solidFill>
              </a:rPr>
              <a:t>provide</a:t>
            </a:r>
            <a:r>
              <a:rPr lang="it-IT" dirty="0" smtClean="0">
                <a:solidFill>
                  <a:srgbClr val="000000"/>
                </a:solidFill>
              </a:rPr>
              <a:t> </a:t>
            </a:r>
            <a:r>
              <a:rPr lang="it-IT" dirty="0" err="1" smtClean="0">
                <a:solidFill>
                  <a:srgbClr val="000000"/>
                </a:solidFill>
              </a:rPr>
              <a:t>quasi-online</a:t>
            </a:r>
            <a:r>
              <a:rPr lang="it-IT" dirty="0" smtClean="0">
                <a:solidFill>
                  <a:srgbClr val="000000"/>
                </a:solidFill>
              </a:rPr>
              <a:t> (</a:t>
            </a:r>
            <a:r>
              <a:rPr lang="it-IT" dirty="0" err="1" smtClean="0">
                <a:solidFill>
                  <a:srgbClr val="000000"/>
                </a:solidFill>
              </a:rPr>
              <a:t>few</a:t>
            </a:r>
            <a:r>
              <a:rPr lang="it-IT" dirty="0" smtClean="0">
                <a:solidFill>
                  <a:srgbClr val="000000"/>
                </a:solidFill>
              </a:rPr>
              <a:t> </a:t>
            </a:r>
            <a:r>
              <a:rPr lang="it-IT" dirty="0" err="1" smtClean="0">
                <a:solidFill>
                  <a:srgbClr val="000000"/>
                </a:solidFill>
              </a:rPr>
              <a:t>hours</a:t>
            </a:r>
            <a:r>
              <a:rPr lang="it-IT" dirty="0" smtClean="0">
                <a:solidFill>
                  <a:srgbClr val="000000"/>
                </a:solidFill>
              </a:rPr>
              <a:t>) </a:t>
            </a:r>
            <a:r>
              <a:rPr lang="it-IT" b="1" dirty="0" err="1" smtClean="0">
                <a:solidFill>
                  <a:srgbClr val="000000"/>
                </a:solidFill>
              </a:rPr>
              <a:t>histograms</a:t>
            </a:r>
            <a:r>
              <a:rPr lang="it-IT" b="1" dirty="0" smtClean="0">
                <a:solidFill>
                  <a:srgbClr val="000000"/>
                </a:solidFill>
              </a:rPr>
              <a:t> on the web </a:t>
            </a:r>
            <a:r>
              <a:rPr lang="it-IT" b="1" dirty="0" err="1" smtClean="0">
                <a:solidFill>
                  <a:srgbClr val="000000"/>
                </a:solidFill>
              </a:rPr>
              <a:t>for</a:t>
            </a:r>
            <a:r>
              <a:rPr lang="it-IT" b="1" dirty="0" smtClean="0">
                <a:solidFill>
                  <a:srgbClr val="000000"/>
                </a:solidFill>
              </a:rPr>
              <a:t> </a:t>
            </a:r>
            <a:r>
              <a:rPr lang="it-IT" b="1" dirty="0" err="1" smtClean="0">
                <a:solidFill>
                  <a:srgbClr val="000000"/>
                </a:solidFill>
              </a:rPr>
              <a:t>monitoring</a:t>
            </a:r>
            <a:r>
              <a:rPr lang="it-IT" b="1" dirty="0" smtClean="0">
                <a:solidFill>
                  <a:srgbClr val="000000"/>
                </a:solidFill>
              </a:rPr>
              <a:t> </a:t>
            </a:r>
            <a:r>
              <a:rPr lang="it-IT" b="1" dirty="0" err="1" smtClean="0">
                <a:solidFill>
                  <a:srgbClr val="000000"/>
                </a:solidFill>
              </a:rPr>
              <a:t>purposes</a:t>
            </a:r>
            <a:endParaRPr lang="it-IT" b="1" dirty="0">
              <a:solidFill>
                <a:srgbClr val="000000"/>
              </a:solidFill>
            </a:endParaRPr>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33</a:t>
            </a:fld>
            <a:endParaRPr lang="fr-FR"/>
          </a:p>
        </p:txBody>
      </p:sp>
    </p:spTree>
    <p:extLst>
      <p:ext uri="{BB962C8B-B14F-4D97-AF65-F5344CB8AC3E}">
        <p14:creationId xmlns:p14="http://schemas.microsoft.com/office/powerpoint/2010/main" val="329093949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a:spLocks noGrp="1"/>
          </p:cNvSpPr>
          <p:nvPr>
            <p:ph type="title"/>
          </p:nvPr>
        </p:nvSpPr>
        <p:spPr>
          <a:xfrm>
            <a:off x="270999" y="274638"/>
            <a:ext cx="7932864" cy="724429"/>
          </a:xfrm>
          <a:noFill/>
          <a:ln>
            <a:noFill/>
          </a:ln>
        </p:spPr>
        <p:style>
          <a:lnRef idx="2">
            <a:schemeClr val="accent1"/>
          </a:lnRef>
          <a:fillRef idx="1">
            <a:schemeClr val="lt1"/>
          </a:fillRef>
          <a:effectRef idx="0">
            <a:schemeClr val="accent1"/>
          </a:effectRef>
          <a:fontRef idx="minor">
            <a:schemeClr val="dk1"/>
          </a:fontRef>
        </p:style>
        <p:txBody>
          <a:bodyPr>
            <a:normAutofit fontScale="90000"/>
          </a:bodyPr>
          <a:lstStyle/>
          <a:p>
            <a:r>
              <a:rPr lang="en-US" sz="3200" dirty="0" smtClean="0">
                <a:solidFill>
                  <a:srgbClr val="000090"/>
                </a:solidFill>
                <a:latin typeface="Calibri"/>
                <a:cs typeface="Calibri"/>
              </a:rPr>
              <a:t>Phase IV: students’ participation in coordinated run</a:t>
            </a:r>
            <a:endParaRPr lang="en-US" sz="3200" dirty="0">
              <a:latin typeface="Calibri"/>
              <a:cs typeface="Calibri"/>
            </a:endParaRPr>
          </a:p>
        </p:txBody>
      </p:sp>
      <p:sp>
        <p:nvSpPr>
          <p:cNvPr id="18" name="TextBox 17"/>
          <p:cNvSpPr txBox="1"/>
          <p:nvPr/>
        </p:nvSpPr>
        <p:spPr>
          <a:xfrm>
            <a:off x="1076998" y="4284133"/>
            <a:ext cx="2438333" cy="9233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olidFill>
                  <a:srgbClr val="000090"/>
                </a:solidFill>
                <a:latin typeface="Calibri"/>
                <a:cs typeface="Calibri"/>
              </a:rPr>
              <a:t>S</a:t>
            </a:r>
            <a:r>
              <a:rPr lang="it-IT" dirty="0" err="1" smtClean="0">
                <a:solidFill>
                  <a:srgbClr val="000090"/>
                </a:solidFill>
                <a:latin typeface="Calibri"/>
                <a:cs typeface="Calibri"/>
              </a:rPr>
              <a:t>hifter</a:t>
            </a:r>
            <a:r>
              <a:rPr lang="it-IT" dirty="0" smtClean="0">
                <a:solidFill>
                  <a:srgbClr val="000090"/>
                </a:solidFill>
                <a:latin typeface="Calibri"/>
                <a:cs typeface="Calibri"/>
              </a:rPr>
              <a:t> :</a:t>
            </a:r>
          </a:p>
          <a:p>
            <a:r>
              <a:rPr lang="it-IT" dirty="0" err="1" smtClean="0">
                <a:solidFill>
                  <a:srgbClr val="000090"/>
                </a:solidFill>
                <a:latin typeface="Calibri"/>
                <a:cs typeface="Calibri"/>
              </a:rPr>
              <a:t>Check</a:t>
            </a:r>
            <a:r>
              <a:rPr lang="it-IT" dirty="0" smtClean="0">
                <a:solidFill>
                  <a:srgbClr val="000090"/>
                </a:solidFill>
                <a:latin typeface="Calibri"/>
                <a:cs typeface="Calibri"/>
              </a:rPr>
              <a:t> the CNAF on-line </a:t>
            </a:r>
            <a:r>
              <a:rPr lang="it-IT" dirty="0" err="1" smtClean="0">
                <a:solidFill>
                  <a:srgbClr val="000090"/>
                </a:solidFill>
                <a:latin typeface="Calibri"/>
                <a:cs typeface="Calibri"/>
              </a:rPr>
              <a:t>monitoring</a:t>
            </a:r>
            <a:r>
              <a:rPr lang="it-IT" dirty="0" smtClean="0">
                <a:solidFill>
                  <a:srgbClr val="000090"/>
                </a:solidFill>
                <a:latin typeface="Calibri"/>
                <a:cs typeface="Calibri"/>
              </a:rPr>
              <a:t> system</a:t>
            </a:r>
          </a:p>
        </p:txBody>
      </p:sp>
      <p:sp>
        <p:nvSpPr>
          <p:cNvPr id="19" name="TextBox 18"/>
          <p:cNvSpPr txBox="1"/>
          <p:nvPr/>
        </p:nvSpPr>
        <p:spPr>
          <a:xfrm>
            <a:off x="457200" y="1329267"/>
            <a:ext cx="1838965" cy="369332"/>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it-IT" dirty="0" err="1" smtClean="0">
                <a:solidFill>
                  <a:srgbClr val="000090"/>
                </a:solidFill>
                <a:latin typeface="Calibri"/>
                <a:cs typeface="Calibri"/>
              </a:rPr>
              <a:t>Fill</a:t>
            </a:r>
            <a:r>
              <a:rPr lang="it-IT" dirty="0" smtClean="0">
                <a:solidFill>
                  <a:srgbClr val="000090"/>
                </a:solidFill>
                <a:latin typeface="Calibri"/>
                <a:cs typeface="Calibri"/>
              </a:rPr>
              <a:t> the </a:t>
            </a:r>
            <a:r>
              <a:rPr lang="it-IT" dirty="0" err="1" smtClean="0">
                <a:solidFill>
                  <a:srgbClr val="000090"/>
                </a:solidFill>
                <a:latin typeface="Calibri"/>
                <a:cs typeface="Calibri"/>
              </a:rPr>
              <a:t>e-logbook</a:t>
            </a:r>
            <a:endParaRPr lang="it-IT" dirty="0" smtClean="0">
              <a:solidFill>
                <a:srgbClr val="000090"/>
              </a:solidFill>
              <a:latin typeface="Calibri"/>
              <a:cs typeface="Calibri"/>
            </a:endParaRPr>
          </a:p>
        </p:txBody>
      </p:sp>
      <p:pic>
        <p:nvPicPr>
          <p:cNvPr id="20" name="Picture 19" descr="eee_elog1.tiff"/>
          <p:cNvPicPr>
            <a:picLocks noChangeAspect="1"/>
          </p:cNvPicPr>
          <p:nvPr/>
        </p:nvPicPr>
        <p:blipFill rotWithShape="1">
          <a:blip r:embed="rId2">
            <a:extLst>
              <a:ext uri="{28A0092B-C50C-407E-A947-70E740481C1C}">
                <a14:useLocalDpi xmlns:a14="http://schemas.microsoft.com/office/drawing/2010/main" val="0"/>
              </a:ext>
            </a:extLst>
          </a:blip>
          <a:srcRect l="8917" r="11809" b="66754"/>
          <a:stretch/>
        </p:blipFill>
        <p:spPr>
          <a:xfrm>
            <a:off x="2878666" y="1329267"/>
            <a:ext cx="5092698" cy="1904461"/>
          </a:xfrm>
          <a:prstGeom prst="rect">
            <a:avLst/>
          </a:prstGeom>
        </p:spPr>
      </p:pic>
      <p:pic>
        <p:nvPicPr>
          <p:cNvPr id="22" name="Picture 21" descr="eee_monitor.tiff"/>
          <p:cNvPicPr>
            <a:picLocks noChangeAspect="1"/>
          </p:cNvPicPr>
          <p:nvPr/>
        </p:nvPicPr>
        <p:blipFill rotWithShape="1">
          <a:blip r:embed="rId3">
            <a:extLst>
              <a:ext uri="{28A0092B-C50C-407E-A947-70E740481C1C}">
                <a14:useLocalDpi xmlns:a14="http://schemas.microsoft.com/office/drawing/2010/main" val="0"/>
              </a:ext>
            </a:extLst>
          </a:blip>
          <a:srcRect t="20410"/>
          <a:stretch/>
        </p:blipFill>
        <p:spPr>
          <a:xfrm>
            <a:off x="3520460" y="3032522"/>
            <a:ext cx="4683403" cy="3323828"/>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34</a:t>
            </a:fld>
            <a:endParaRPr lang="fr-FR"/>
          </a:p>
        </p:txBody>
      </p:sp>
    </p:spTree>
    <p:extLst>
      <p:ext uri="{BB962C8B-B14F-4D97-AF65-F5344CB8AC3E}">
        <p14:creationId xmlns:p14="http://schemas.microsoft.com/office/powerpoint/2010/main" val="98866673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1514" y="939465"/>
            <a:ext cx="8520972" cy="5078314"/>
          </a:xfrm>
          <a:prstGeom prst="rect">
            <a:avLst/>
          </a:prstGeom>
          <a:noFill/>
          <a:ln>
            <a:solidFill>
              <a:srgbClr val="000000"/>
            </a:solidFill>
          </a:ln>
        </p:spPr>
        <p:txBody>
          <a:bodyPr wrap="square" rtlCol="0">
            <a:spAutoFit/>
          </a:bodyPr>
          <a:lstStyle/>
          <a:p>
            <a:endParaRPr lang="fr-FR" dirty="0" smtClean="0"/>
          </a:p>
          <a:p>
            <a:pPr marL="285750" indent="-285750">
              <a:buFont typeface="Wingdings" charset="2"/>
              <a:buChar char="Ø"/>
            </a:pPr>
            <a:r>
              <a:rPr lang="fr-FR" dirty="0" smtClean="0"/>
              <a:t>The </a:t>
            </a:r>
            <a:r>
              <a:rPr lang="fr-FR" dirty="0" err="1" smtClean="0"/>
              <a:t>students</a:t>
            </a:r>
            <a:r>
              <a:rPr lang="fr-FR" dirty="0" smtClean="0"/>
              <a:t> </a:t>
            </a:r>
            <a:r>
              <a:rPr lang="fr-FR" dirty="0" err="1" smtClean="0"/>
              <a:t>follow</a:t>
            </a:r>
            <a:r>
              <a:rPr lang="fr-FR" dirty="0" smtClean="0"/>
              <a:t> </a:t>
            </a:r>
            <a:r>
              <a:rPr lang="fr-FR" dirty="0" err="1" smtClean="0"/>
              <a:t>seminars</a:t>
            </a:r>
            <a:r>
              <a:rPr lang="fr-FR" dirty="0" smtClean="0"/>
              <a:t> (</a:t>
            </a:r>
            <a:r>
              <a:rPr lang="fr-FR" dirty="0" err="1" smtClean="0"/>
              <a:t>at</a:t>
            </a:r>
            <a:r>
              <a:rPr lang="fr-FR" dirty="0" smtClean="0"/>
              <a:t> </a:t>
            </a:r>
            <a:r>
              <a:rPr lang="fr-FR" dirty="0" err="1" smtClean="0"/>
              <a:t>school</a:t>
            </a:r>
            <a:r>
              <a:rPr lang="fr-FR" dirty="0" smtClean="0"/>
              <a:t> or INFN or </a:t>
            </a:r>
            <a:r>
              <a:rPr lang="fr-FR" dirty="0" err="1" smtClean="0"/>
              <a:t>University</a:t>
            </a:r>
            <a:r>
              <a:rPr lang="fr-FR" dirty="0" smtClean="0"/>
              <a:t>) on</a:t>
            </a:r>
          </a:p>
          <a:p>
            <a:pPr marL="742950" lvl="1" indent="-285750">
              <a:buFont typeface="Arial"/>
              <a:buChar char="•"/>
            </a:pPr>
            <a:r>
              <a:rPr lang="en-US" dirty="0" smtClean="0">
                <a:solidFill>
                  <a:srgbClr val="940000"/>
                </a:solidFill>
              </a:rPr>
              <a:t>C</a:t>
            </a:r>
            <a:r>
              <a:rPr lang="fr-FR" dirty="0" err="1" smtClean="0">
                <a:solidFill>
                  <a:srgbClr val="940000"/>
                </a:solidFill>
              </a:rPr>
              <a:t>osmic</a:t>
            </a:r>
            <a:r>
              <a:rPr lang="fr-FR" dirty="0" smtClean="0">
                <a:solidFill>
                  <a:srgbClr val="940000"/>
                </a:solidFill>
              </a:rPr>
              <a:t> </a:t>
            </a:r>
            <a:r>
              <a:rPr lang="fr-FR" dirty="0">
                <a:solidFill>
                  <a:srgbClr val="940000"/>
                </a:solidFill>
              </a:rPr>
              <a:t>rays, Detectors, </a:t>
            </a:r>
            <a:r>
              <a:rPr lang="fr-FR" dirty="0" err="1" smtClean="0">
                <a:solidFill>
                  <a:srgbClr val="940000"/>
                </a:solidFill>
              </a:rPr>
              <a:t>electronics</a:t>
            </a:r>
            <a:r>
              <a:rPr lang="fr-FR" dirty="0" smtClean="0">
                <a:solidFill>
                  <a:srgbClr val="940000"/>
                </a:solidFill>
              </a:rPr>
              <a:t>, </a:t>
            </a:r>
            <a:r>
              <a:rPr lang="fr-FR" dirty="0" err="1" smtClean="0">
                <a:solidFill>
                  <a:srgbClr val="940000"/>
                </a:solidFill>
              </a:rPr>
              <a:t>Particle</a:t>
            </a:r>
            <a:r>
              <a:rPr lang="fr-FR" dirty="0" smtClean="0">
                <a:solidFill>
                  <a:srgbClr val="940000"/>
                </a:solidFill>
              </a:rPr>
              <a:t> </a:t>
            </a:r>
            <a:r>
              <a:rPr lang="fr-FR" dirty="0" err="1" smtClean="0">
                <a:solidFill>
                  <a:srgbClr val="940000"/>
                </a:solidFill>
              </a:rPr>
              <a:t>Physics</a:t>
            </a:r>
            <a:endParaRPr lang="fr-FR" dirty="0">
              <a:solidFill>
                <a:srgbClr val="940000"/>
              </a:solidFill>
            </a:endParaRPr>
          </a:p>
          <a:p>
            <a:pPr marL="285750" indent="-285750">
              <a:buFont typeface="Wingdings" charset="2"/>
              <a:buChar char="Ø"/>
            </a:pPr>
            <a:r>
              <a:rPr lang="en-US" dirty="0" smtClean="0"/>
              <a:t>They follow courses on </a:t>
            </a:r>
            <a:r>
              <a:rPr lang="en-US" dirty="0" smtClean="0">
                <a:solidFill>
                  <a:srgbClr val="940000"/>
                </a:solidFill>
              </a:rPr>
              <a:t>ROOT</a:t>
            </a:r>
          </a:p>
          <a:p>
            <a:pPr marL="285750" indent="-285750">
              <a:buFont typeface="Wingdings" charset="2"/>
              <a:buChar char="Ø"/>
            </a:pPr>
            <a:r>
              <a:rPr lang="fr-FR" dirty="0" err="1"/>
              <a:t>Other</a:t>
            </a:r>
            <a:r>
              <a:rPr lang="fr-FR" dirty="0"/>
              <a:t> </a:t>
            </a:r>
            <a:r>
              <a:rPr lang="fr-FR" dirty="0" err="1"/>
              <a:t>cosmic</a:t>
            </a:r>
            <a:r>
              <a:rPr lang="fr-FR" dirty="0"/>
              <a:t> ray </a:t>
            </a:r>
            <a:r>
              <a:rPr lang="fr-FR" dirty="0" err="1"/>
              <a:t>related</a:t>
            </a:r>
            <a:r>
              <a:rPr lang="fr-FR" dirty="0"/>
              <a:t> </a:t>
            </a:r>
            <a:r>
              <a:rPr lang="fr-FR" dirty="0" err="1"/>
              <a:t>activities</a:t>
            </a:r>
            <a:r>
              <a:rPr lang="fr-FR" dirty="0"/>
              <a:t> : building a </a:t>
            </a:r>
            <a:r>
              <a:rPr lang="fr-FR" dirty="0" err="1"/>
              <a:t>cloud</a:t>
            </a:r>
            <a:r>
              <a:rPr lang="fr-FR" dirty="0"/>
              <a:t> </a:t>
            </a:r>
            <a:r>
              <a:rPr lang="fr-FR" dirty="0" err="1"/>
              <a:t>chamber</a:t>
            </a:r>
            <a:endParaRPr lang="fr-FR" dirty="0"/>
          </a:p>
          <a:p>
            <a:endParaRPr lang="en-US" dirty="0"/>
          </a:p>
          <a:p>
            <a:pPr marL="285750" indent="-285750">
              <a:buFont typeface="Wingdings" charset="2"/>
              <a:buChar char="Ø"/>
            </a:pPr>
            <a:r>
              <a:rPr lang="en-US" dirty="0" smtClean="0"/>
              <a:t>They make videos</a:t>
            </a:r>
            <a:r>
              <a:rPr lang="en-US" dirty="0"/>
              <a:t> </a:t>
            </a:r>
            <a:r>
              <a:rPr lang="en-US" dirty="0" smtClean="0"/>
              <a:t>and photos and post on social media, blogs, school’s web site</a:t>
            </a:r>
          </a:p>
          <a:p>
            <a:endParaRPr lang="en-US" dirty="0"/>
          </a:p>
          <a:p>
            <a:pPr marL="285750" indent="-285750">
              <a:buFont typeface="Wingdings" charset="2"/>
              <a:buChar char="Ø"/>
            </a:pPr>
            <a:r>
              <a:rPr lang="en-US" dirty="0" smtClean="0"/>
              <a:t>They </a:t>
            </a:r>
            <a:r>
              <a:rPr lang="en-US" dirty="0" smtClean="0">
                <a:solidFill>
                  <a:srgbClr val="940000"/>
                </a:solidFill>
              </a:rPr>
              <a:t>participate in </a:t>
            </a:r>
            <a:r>
              <a:rPr lang="en-US" dirty="0" smtClean="0"/>
              <a:t>periodical </a:t>
            </a:r>
            <a:r>
              <a:rPr lang="en-US" dirty="0" smtClean="0">
                <a:solidFill>
                  <a:srgbClr val="940000"/>
                </a:solidFill>
              </a:rPr>
              <a:t>local or national conferences </a:t>
            </a:r>
            <a:r>
              <a:rPr lang="en-US" dirty="0" smtClean="0"/>
              <a:t>and present their work</a:t>
            </a:r>
          </a:p>
          <a:p>
            <a:r>
              <a:rPr lang="en-US" dirty="0" smtClean="0"/>
              <a:t>     </a:t>
            </a:r>
            <a:r>
              <a:rPr lang="en-US" dirty="0" smtClean="0"/>
              <a:t>Last year: </a:t>
            </a:r>
            <a:r>
              <a:rPr lang="en-US" dirty="0" smtClean="0"/>
              <a:t>National Conference of the EEE project, </a:t>
            </a:r>
            <a:r>
              <a:rPr lang="en-US" dirty="0" err="1" smtClean="0"/>
              <a:t>Erice</a:t>
            </a:r>
            <a:r>
              <a:rPr lang="en-US" dirty="0" smtClean="0"/>
              <a:t>, May </a:t>
            </a:r>
            <a:r>
              <a:rPr lang="en-US" dirty="0" smtClean="0"/>
              <a:t>2017</a:t>
            </a:r>
          </a:p>
          <a:p>
            <a:r>
              <a:rPr lang="en-US" dirty="0" smtClean="0"/>
              <a:t>                       National </a:t>
            </a:r>
            <a:r>
              <a:rPr lang="en-US" dirty="0"/>
              <a:t>Conference of the EEE project, </a:t>
            </a:r>
            <a:r>
              <a:rPr lang="en-US" dirty="0" err="1"/>
              <a:t>Erice</a:t>
            </a:r>
            <a:r>
              <a:rPr lang="en-US" dirty="0"/>
              <a:t>, </a:t>
            </a:r>
            <a:r>
              <a:rPr lang="en-US" dirty="0" smtClean="0"/>
              <a:t>December </a:t>
            </a:r>
            <a:r>
              <a:rPr lang="en-US" dirty="0"/>
              <a:t>2017</a:t>
            </a:r>
          </a:p>
          <a:p>
            <a:endParaRPr lang="en-US" dirty="0"/>
          </a:p>
          <a:p>
            <a:pPr marL="285750" indent="-285750">
              <a:buFont typeface="Wingdings" charset="2"/>
              <a:buChar char="Ø"/>
            </a:pPr>
            <a:r>
              <a:rPr lang="fr-FR" dirty="0" err="1" smtClean="0"/>
              <a:t>They</a:t>
            </a:r>
            <a:r>
              <a:rPr lang="fr-FR" dirty="0" smtClean="0"/>
              <a:t> </a:t>
            </a:r>
            <a:r>
              <a:rPr lang="fr-FR" dirty="0" err="1" smtClean="0"/>
              <a:t>participate</a:t>
            </a:r>
            <a:r>
              <a:rPr lang="fr-FR" dirty="0" smtClean="0"/>
              <a:t> in </a:t>
            </a:r>
            <a:r>
              <a:rPr lang="fr-FR" dirty="0" err="1" smtClean="0"/>
              <a:t>monthly</a:t>
            </a:r>
            <a:r>
              <a:rPr lang="fr-FR" dirty="0" smtClean="0"/>
              <a:t> </a:t>
            </a:r>
            <a:r>
              <a:rPr lang="fr-FR" dirty="0" err="1" smtClean="0"/>
              <a:t>video-conferences</a:t>
            </a:r>
            <a:r>
              <a:rPr lang="fr-FR" dirty="0" smtClean="0"/>
              <a:t> </a:t>
            </a:r>
            <a:r>
              <a:rPr lang="fr-FR" dirty="0" err="1" smtClean="0"/>
              <a:t>where</a:t>
            </a:r>
            <a:r>
              <a:rPr lang="fr-FR" dirty="0" smtClean="0"/>
              <a:t> </a:t>
            </a:r>
            <a:r>
              <a:rPr lang="fr-FR" dirty="0" err="1" smtClean="0"/>
              <a:t>they</a:t>
            </a:r>
            <a:r>
              <a:rPr lang="fr-FR" dirty="0" smtClean="0"/>
              <a:t> </a:t>
            </a:r>
            <a:r>
              <a:rPr lang="fr-FR" dirty="0" err="1" smtClean="0"/>
              <a:t>present</a:t>
            </a:r>
            <a:r>
              <a:rPr lang="fr-FR" dirty="0" smtClean="0"/>
              <a:t> the </a:t>
            </a:r>
            <a:r>
              <a:rPr lang="fr-FR" dirty="0" err="1" smtClean="0"/>
              <a:t>status</a:t>
            </a:r>
            <a:r>
              <a:rPr lang="fr-FR" dirty="0" smtClean="0"/>
              <a:t> of </a:t>
            </a:r>
            <a:r>
              <a:rPr lang="fr-FR" dirty="0" err="1" smtClean="0"/>
              <a:t>their</a:t>
            </a:r>
            <a:r>
              <a:rPr lang="fr-FR" dirty="0" smtClean="0"/>
              <a:t> </a:t>
            </a:r>
            <a:r>
              <a:rPr lang="fr-FR" dirty="0" err="1" smtClean="0"/>
              <a:t>telescope</a:t>
            </a:r>
            <a:r>
              <a:rPr lang="fr-FR" dirty="0" smtClean="0"/>
              <a:t> / data-</a:t>
            </a:r>
            <a:r>
              <a:rPr lang="fr-FR" dirty="0" err="1" smtClean="0"/>
              <a:t>taking</a:t>
            </a:r>
            <a:r>
              <a:rPr lang="fr-FR" dirty="0" smtClean="0"/>
              <a:t> /</a:t>
            </a:r>
            <a:r>
              <a:rPr lang="fr-FR" dirty="0" err="1" smtClean="0"/>
              <a:t>analysis</a:t>
            </a:r>
            <a:endParaRPr lang="en-US" dirty="0" smtClean="0"/>
          </a:p>
          <a:p>
            <a:endParaRPr lang="fr-FR" dirty="0"/>
          </a:p>
          <a:p>
            <a:pPr marL="285750" indent="-285750">
              <a:buFont typeface="Wingdings" charset="2"/>
              <a:buChar char="Ø"/>
            </a:pPr>
            <a:r>
              <a:rPr lang="fr-FR" dirty="0"/>
              <a:t>I</a:t>
            </a:r>
            <a:r>
              <a:rPr lang="fr-FR" dirty="0" smtClean="0"/>
              <a:t>nauguration </a:t>
            </a:r>
            <a:r>
              <a:rPr lang="fr-FR" dirty="0" err="1" smtClean="0"/>
              <a:t>ceremonies</a:t>
            </a:r>
            <a:r>
              <a:rPr lang="fr-FR" dirty="0" smtClean="0"/>
              <a:t> in </a:t>
            </a:r>
            <a:r>
              <a:rPr lang="fr-FR" dirty="0" err="1" smtClean="0"/>
              <a:t>many</a:t>
            </a:r>
            <a:r>
              <a:rPr lang="fr-FR" dirty="0" smtClean="0"/>
              <a:t> </a:t>
            </a:r>
            <a:r>
              <a:rPr lang="fr-FR" dirty="0" err="1" smtClean="0"/>
              <a:t>schools</a:t>
            </a:r>
            <a:r>
              <a:rPr lang="fr-FR" dirty="0" smtClean="0"/>
              <a:t> </a:t>
            </a:r>
            <a:r>
              <a:rPr lang="fr-FR" dirty="0" err="1" smtClean="0"/>
              <a:t>with</a:t>
            </a:r>
            <a:r>
              <a:rPr lang="fr-FR" dirty="0" smtClean="0"/>
              <a:t> Prof. </a:t>
            </a:r>
            <a:r>
              <a:rPr lang="fr-FR" dirty="0" err="1" smtClean="0"/>
              <a:t>Zichichi</a:t>
            </a:r>
            <a:r>
              <a:rPr lang="fr-FR" dirty="0" smtClean="0"/>
              <a:t>,  </a:t>
            </a:r>
            <a:r>
              <a:rPr lang="fr-FR" dirty="0" smtClean="0"/>
              <a:t>local </a:t>
            </a:r>
            <a:r>
              <a:rPr lang="fr-FR" dirty="0" err="1" smtClean="0"/>
              <a:t>authorities</a:t>
            </a:r>
            <a:r>
              <a:rPr lang="fr-FR" dirty="0" smtClean="0"/>
              <a:t> and media </a:t>
            </a:r>
            <a:r>
              <a:rPr lang="fr-FR" dirty="0" err="1" smtClean="0"/>
              <a:t>coverage</a:t>
            </a:r>
            <a:r>
              <a:rPr lang="fr-FR" dirty="0" smtClean="0"/>
              <a:t> </a:t>
            </a:r>
            <a:endParaRPr lang="fr-FR" dirty="0" smtClean="0"/>
          </a:p>
          <a:p>
            <a:endParaRPr lang="fr-FR" dirty="0"/>
          </a:p>
        </p:txBody>
      </p:sp>
      <p:sp>
        <p:nvSpPr>
          <p:cNvPr id="2" name="TextBox 1"/>
          <p:cNvSpPr txBox="1"/>
          <p:nvPr/>
        </p:nvSpPr>
        <p:spPr>
          <a:xfrm>
            <a:off x="719667" y="282222"/>
            <a:ext cx="2345915" cy="584776"/>
          </a:xfrm>
          <a:prstGeom prst="rect">
            <a:avLst/>
          </a:prstGeom>
          <a:noFill/>
        </p:spPr>
        <p:txBody>
          <a:bodyPr wrap="none" rtlCol="0">
            <a:spAutoFit/>
          </a:bodyPr>
          <a:lstStyle/>
          <a:p>
            <a:r>
              <a:rPr lang="en-US" sz="3200" dirty="0">
                <a:solidFill>
                  <a:srgbClr val="0000FF"/>
                </a:solidFill>
                <a:cs typeface="Calibri"/>
              </a:rPr>
              <a:t>… in addition</a:t>
            </a:r>
          </a:p>
        </p:txBody>
      </p:sp>
      <p:sp>
        <p:nvSpPr>
          <p:cNvPr id="3" name="Footer Placeholder 2"/>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35</a:t>
            </a:fld>
            <a:endParaRPr lang="fr-FR"/>
          </a:p>
        </p:txBody>
      </p:sp>
    </p:spTree>
    <p:extLst>
      <p:ext uri="{BB962C8B-B14F-4D97-AF65-F5344CB8AC3E}">
        <p14:creationId xmlns:p14="http://schemas.microsoft.com/office/powerpoint/2010/main" val="1833386976"/>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81438" y="2455669"/>
            <a:ext cx="5981125" cy="2616101"/>
          </a:xfrm>
          <a:prstGeom prst="rect">
            <a:avLst/>
          </a:prstGeom>
          <a:noFill/>
        </p:spPr>
        <p:txBody>
          <a:bodyPr wrap="none" rtlCol="0">
            <a:spAutoFit/>
          </a:bodyPr>
          <a:lstStyle/>
          <a:p>
            <a:endParaRPr lang="fr-FR" sz="2000" dirty="0" smtClean="0"/>
          </a:p>
          <a:p>
            <a:pPr marL="342900" indent="-342900">
              <a:buFont typeface="Wingdings" charset="2"/>
              <a:buChar char="Ø"/>
            </a:pPr>
            <a:r>
              <a:rPr lang="fr-FR" sz="2400" dirty="0" err="1" smtClean="0"/>
              <a:t>Search</a:t>
            </a:r>
            <a:r>
              <a:rPr lang="fr-FR" sz="2400" dirty="0" smtClean="0"/>
              <a:t> for </a:t>
            </a:r>
            <a:r>
              <a:rPr lang="fr-FR" sz="2400" dirty="0" err="1" smtClean="0"/>
              <a:t>extended</a:t>
            </a:r>
            <a:r>
              <a:rPr lang="fr-FR" sz="2400" dirty="0" smtClean="0"/>
              <a:t> air </a:t>
            </a:r>
            <a:r>
              <a:rPr lang="fr-FR" sz="2400" dirty="0" err="1" smtClean="0"/>
              <a:t>showers</a:t>
            </a:r>
            <a:endParaRPr lang="fr-FR" sz="2400" dirty="0" smtClean="0"/>
          </a:p>
          <a:p>
            <a:r>
              <a:rPr lang="fr-FR" sz="2400" dirty="0"/>
              <a:t> </a:t>
            </a:r>
            <a:r>
              <a:rPr lang="fr-FR" sz="2400" dirty="0" smtClean="0"/>
              <a:t>    </a:t>
            </a:r>
            <a:r>
              <a:rPr lang="fr-FR" sz="2400" dirty="0" err="1" smtClean="0">
                <a:solidFill>
                  <a:srgbClr val="0000FF"/>
                </a:solidFill>
              </a:rPr>
              <a:t>Coincidences</a:t>
            </a:r>
            <a:r>
              <a:rPr lang="fr-FR" sz="2400" dirty="0" smtClean="0">
                <a:solidFill>
                  <a:srgbClr val="0000FF"/>
                </a:solidFill>
              </a:rPr>
              <a:t> </a:t>
            </a:r>
            <a:r>
              <a:rPr lang="fr-FR" sz="2400" dirty="0" err="1" smtClean="0">
                <a:solidFill>
                  <a:srgbClr val="0000FF"/>
                </a:solidFill>
              </a:rPr>
              <a:t>between</a:t>
            </a:r>
            <a:r>
              <a:rPr lang="fr-FR" sz="2400" dirty="0" smtClean="0">
                <a:solidFill>
                  <a:srgbClr val="0000FF"/>
                </a:solidFill>
              </a:rPr>
              <a:t> muon </a:t>
            </a:r>
            <a:r>
              <a:rPr lang="fr-FR" sz="2400" dirty="0" err="1" smtClean="0">
                <a:solidFill>
                  <a:srgbClr val="0000FF"/>
                </a:solidFill>
              </a:rPr>
              <a:t>telescopes</a:t>
            </a:r>
            <a:endParaRPr lang="fr-FR" sz="2400" dirty="0" smtClean="0">
              <a:solidFill>
                <a:srgbClr val="0000FF"/>
              </a:solidFill>
            </a:endParaRPr>
          </a:p>
          <a:p>
            <a:pPr marL="342900" indent="-342900">
              <a:buFont typeface="Wingdings" charset="2"/>
              <a:buChar char="Ø"/>
            </a:pPr>
            <a:r>
              <a:rPr lang="fr-FR" sz="2400" dirty="0" smtClean="0"/>
              <a:t>Variation of muon flux in single EEE stations</a:t>
            </a:r>
          </a:p>
          <a:p>
            <a:r>
              <a:rPr lang="fr-FR" sz="2400" dirty="0" smtClean="0"/>
              <a:t>     </a:t>
            </a:r>
            <a:r>
              <a:rPr lang="fr-FR" sz="2400" dirty="0" smtClean="0">
                <a:solidFill>
                  <a:srgbClr val="0000FF"/>
                </a:solidFill>
              </a:rPr>
              <a:t>Observation of </a:t>
            </a:r>
            <a:r>
              <a:rPr lang="fr-FR" sz="2400" dirty="0" err="1" smtClean="0">
                <a:solidFill>
                  <a:srgbClr val="0000FF"/>
                </a:solidFill>
              </a:rPr>
              <a:t>Forbusch</a:t>
            </a:r>
            <a:r>
              <a:rPr lang="fr-FR" sz="2400" dirty="0" smtClean="0">
                <a:solidFill>
                  <a:srgbClr val="0000FF"/>
                </a:solidFill>
              </a:rPr>
              <a:t> </a:t>
            </a:r>
            <a:r>
              <a:rPr lang="fr-FR" sz="2400" dirty="0" err="1" smtClean="0">
                <a:solidFill>
                  <a:srgbClr val="0000FF"/>
                </a:solidFill>
              </a:rPr>
              <a:t>decreases</a:t>
            </a:r>
            <a:endParaRPr lang="fr-FR" sz="2400" dirty="0" smtClean="0">
              <a:solidFill>
                <a:srgbClr val="0000FF"/>
              </a:solidFill>
            </a:endParaRPr>
          </a:p>
          <a:p>
            <a:pPr marL="342900" indent="-342900">
              <a:buFont typeface="Wingdings" charset="2"/>
              <a:buChar char="Ø"/>
            </a:pPr>
            <a:r>
              <a:rPr lang="fr-FR" sz="2400" dirty="0" err="1" smtClean="0"/>
              <a:t>Study</a:t>
            </a:r>
            <a:r>
              <a:rPr lang="fr-FR" sz="2400" dirty="0" smtClean="0"/>
              <a:t> of </a:t>
            </a:r>
            <a:r>
              <a:rPr lang="fr-FR" sz="2400" dirty="0" err="1" smtClean="0"/>
              <a:t>upward</a:t>
            </a:r>
            <a:r>
              <a:rPr lang="fr-FR" sz="2400" dirty="0" err="1"/>
              <a:t>-</a:t>
            </a:r>
            <a:r>
              <a:rPr lang="fr-FR" sz="2400" dirty="0" err="1" smtClean="0"/>
              <a:t>going</a:t>
            </a:r>
            <a:r>
              <a:rPr lang="fr-FR" sz="2400" dirty="0" smtClean="0"/>
              <a:t> </a:t>
            </a:r>
            <a:r>
              <a:rPr lang="fr-FR" sz="2400" dirty="0" err="1" smtClean="0"/>
              <a:t>particles</a:t>
            </a:r>
            <a:r>
              <a:rPr lang="fr-FR" sz="2400" dirty="0" smtClean="0"/>
              <a:t> </a:t>
            </a:r>
          </a:p>
          <a:p>
            <a:r>
              <a:rPr lang="fr-FR" sz="2400" dirty="0"/>
              <a:t> </a:t>
            </a:r>
            <a:r>
              <a:rPr lang="fr-FR" sz="2400" dirty="0" smtClean="0"/>
              <a:t>   </a:t>
            </a:r>
            <a:r>
              <a:rPr lang="fr-FR" sz="2400" dirty="0" smtClean="0">
                <a:solidFill>
                  <a:srgbClr val="0000FF"/>
                </a:solidFill>
              </a:rPr>
              <a:t> </a:t>
            </a:r>
            <a:r>
              <a:rPr lang="fr-FR" sz="2400" dirty="0" err="1" smtClean="0">
                <a:solidFill>
                  <a:srgbClr val="0000FF"/>
                </a:solidFill>
              </a:rPr>
              <a:t>electrons</a:t>
            </a:r>
            <a:r>
              <a:rPr lang="fr-FR" sz="2400" dirty="0" smtClean="0">
                <a:solidFill>
                  <a:srgbClr val="0000FF"/>
                </a:solidFill>
              </a:rPr>
              <a:t> </a:t>
            </a:r>
            <a:r>
              <a:rPr lang="fr-FR" sz="2400" dirty="0" err="1" smtClean="0">
                <a:solidFill>
                  <a:srgbClr val="0000FF"/>
                </a:solidFill>
              </a:rPr>
              <a:t>from</a:t>
            </a:r>
            <a:r>
              <a:rPr lang="fr-FR" sz="2400" dirty="0">
                <a:solidFill>
                  <a:srgbClr val="0000FF"/>
                </a:solidFill>
              </a:rPr>
              <a:t> </a:t>
            </a:r>
            <a:r>
              <a:rPr lang="el-GR" sz="2400" dirty="0" smtClean="0">
                <a:solidFill>
                  <a:srgbClr val="0000FF"/>
                </a:solidFill>
              </a:rPr>
              <a:t>μ-</a:t>
            </a:r>
            <a:r>
              <a:rPr lang="en-GB" sz="2400" dirty="0" smtClean="0">
                <a:solidFill>
                  <a:srgbClr val="0000FF"/>
                </a:solidFill>
              </a:rPr>
              <a:t>decay</a:t>
            </a:r>
          </a:p>
        </p:txBody>
      </p:sp>
      <p:sp>
        <p:nvSpPr>
          <p:cNvPr id="2" name="TextBox 1"/>
          <p:cNvSpPr txBox="1"/>
          <p:nvPr/>
        </p:nvSpPr>
        <p:spPr>
          <a:xfrm>
            <a:off x="2444317" y="1747783"/>
            <a:ext cx="2866189" cy="707886"/>
          </a:xfrm>
          <a:prstGeom prst="rect">
            <a:avLst/>
          </a:prstGeom>
          <a:noFill/>
          <a:ln>
            <a:solidFill>
              <a:schemeClr val="tx1"/>
            </a:solidFill>
          </a:ln>
        </p:spPr>
        <p:txBody>
          <a:bodyPr wrap="none" rtlCol="0">
            <a:spAutoFit/>
          </a:bodyPr>
          <a:lstStyle/>
          <a:p>
            <a:r>
              <a:rPr lang="fr-FR" sz="4000" dirty="0" err="1">
                <a:solidFill>
                  <a:srgbClr val="0000FF"/>
                </a:solidFill>
              </a:rPr>
              <a:t>Some</a:t>
            </a:r>
            <a:r>
              <a:rPr lang="fr-FR" sz="4000" dirty="0">
                <a:solidFill>
                  <a:srgbClr val="0000FF"/>
                </a:solidFill>
              </a:rPr>
              <a:t> </a:t>
            </a:r>
            <a:r>
              <a:rPr lang="fr-FR" sz="4000" dirty="0" err="1" smtClean="0">
                <a:solidFill>
                  <a:srgbClr val="0000FF"/>
                </a:solidFill>
              </a:rPr>
              <a:t>results</a:t>
            </a:r>
            <a:endParaRPr lang="fr-FR" sz="4000" dirty="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36</a:t>
            </a:fld>
            <a:endParaRPr lang="fr-FR"/>
          </a:p>
        </p:txBody>
      </p:sp>
    </p:spTree>
    <p:extLst>
      <p:ext uri="{BB962C8B-B14F-4D97-AF65-F5344CB8AC3E}">
        <p14:creationId xmlns:p14="http://schemas.microsoft.com/office/powerpoint/2010/main" val="415660950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533164" y="-150897"/>
            <a:ext cx="10101327" cy="7163999"/>
          </a:xfrm>
          <a:prstGeom prst="rect">
            <a:avLst/>
          </a:prstGeom>
        </p:spPr>
      </p:pic>
      <p:sp>
        <p:nvSpPr>
          <p:cNvPr id="9" name="TextBox 8"/>
          <p:cNvSpPr txBox="1"/>
          <p:nvPr/>
        </p:nvSpPr>
        <p:spPr>
          <a:xfrm>
            <a:off x="-177947" y="8166"/>
            <a:ext cx="8862784" cy="461665"/>
          </a:xfrm>
          <a:prstGeom prst="rect">
            <a:avLst/>
          </a:prstGeom>
          <a:noFill/>
          <a:ln>
            <a:solidFill>
              <a:srgbClr val="FF6600"/>
            </a:solidFill>
          </a:ln>
        </p:spPr>
        <p:txBody>
          <a:bodyPr wrap="square" rtlCol="0">
            <a:spAutoFit/>
          </a:bodyPr>
          <a:lstStyle/>
          <a:p>
            <a:r>
              <a:rPr lang="fr-FR" dirty="0" smtClean="0"/>
              <a:t>            </a:t>
            </a:r>
            <a:r>
              <a:rPr lang="fr-FR" sz="2400" dirty="0" smtClean="0">
                <a:solidFill>
                  <a:srgbClr val="A04000"/>
                </a:solidFill>
              </a:rPr>
              <a:t>First </a:t>
            </a:r>
            <a:r>
              <a:rPr lang="fr-FR" sz="2400" dirty="0" err="1" smtClean="0">
                <a:solidFill>
                  <a:srgbClr val="A04000"/>
                </a:solidFill>
              </a:rPr>
              <a:t>detection</a:t>
            </a:r>
            <a:r>
              <a:rPr lang="fr-FR" sz="2400" dirty="0" smtClean="0">
                <a:solidFill>
                  <a:srgbClr val="A04000"/>
                </a:solidFill>
              </a:rPr>
              <a:t> of extensive air </a:t>
            </a:r>
            <a:r>
              <a:rPr lang="fr-FR" sz="2400" dirty="0" err="1" smtClean="0">
                <a:solidFill>
                  <a:srgbClr val="A04000"/>
                </a:solidFill>
              </a:rPr>
              <a:t>showers</a:t>
            </a:r>
            <a:r>
              <a:rPr lang="fr-FR" sz="2400" dirty="0">
                <a:solidFill>
                  <a:srgbClr val="A04000"/>
                </a:solidFill>
              </a:rPr>
              <a:t> </a:t>
            </a:r>
            <a:r>
              <a:rPr lang="fr-FR" sz="2400" dirty="0" err="1" smtClean="0">
                <a:solidFill>
                  <a:srgbClr val="A04000"/>
                </a:solidFill>
              </a:rPr>
              <a:t>with</a:t>
            </a:r>
            <a:r>
              <a:rPr lang="fr-FR" sz="2400" dirty="0" smtClean="0">
                <a:solidFill>
                  <a:srgbClr val="A04000"/>
                </a:solidFill>
              </a:rPr>
              <a:t> the EEE </a:t>
            </a:r>
            <a:r>
              <a:rPr lang="fr-FR" sz="2400" dirty="0" err="1" smtClean="0">
                <a:solidFill>
                  <a:srgbClr val="A04000"/>
                </a:solidFill>
              </a:rPr>
              <a:t>experiment</a:t>
            </a:r>
            <a:endParaRPr lang="fr-FR" sz="2400" dirty="0">
              <a:solidFill>
                <a:srgbClr val="A04000"/>
              </a:solidFill>
            </a:endParaRPr>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37</a:t>
            </a:fld>
            <a:endParaRPr lang="fr-FR"/>
          </a:p>
        </p:txBody>
      </p:sp>
    </p:spTree>
    <p:extLst>
      <p:ext uri="{BB962C8B-B14F-4D97-AF65-F5344CB8AC3E}">
        <p14:creationId xmlns:p14="http://schemas.microsoft.com/office/powerpoint/2010/main" val="79189665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0" y="622300"/>
            <a:ext cx="8245475" cy="498475"/>
          </a:xfrm>
          <a:prstGeom prst="rect">
            <a:avLst/>
          </a:prstGeom>
          <a:noFill/>
          <a:ln w="9525">
            <a:noFill/>
            <a:miter lim="800000"/>
            <a:headEnd/>
            <a:tailEnd/>
          </a:ln>
        </p:spPr>
        <p:txBody>
          <a:bodyPr/>
          <a:lstStyle/>
          <a:p>
            <a:pPr algn="ctr">
              <a:lnSpc>
                <a:spcPct val="90000"/>
              </a:lnSpc>
            </a:pPr>
            <a:endParaRPr lang="en-GB" sz="2400">
              <a:solidFill>
                <a:srgbClr val="7889FB"/>
              </a:solidFill>
              <a:latin typeface="Calibri" pitchFamily="34" charset="0"/>
            </a:endParaRPr>
          </a:p>
        </p:txBody>
      </p:sp>
      <p:sp>
        <p:nvSpPr>
          <p:cNvPr id="17" name="Rettangolo 4"/>
          <p:cNvSpPr>
            <a:spLocks noChangeArrowheads="1"/>
          </p:cNvSpPr>
          <p:nvPr/>
        </p:nvSpPr>
        <p:spPr bwMode="auto">
          <a:xfrm>
            <a:off x="307879" y="2230468"/>
            <a:ext cx="4489907" cy="369332"/>
          </a:xfrm>
          <a:prstGeom prst="rect">
            <a:avLst/>
          </a:prstGeom>
          <a:noFill/>
          <a:ln w="9525">
            <a:noFill/>
            <a:miter lim="800000"/>
            <a:headEnd/>
            <a:tailEnd/>
          </a:ln>
        </p:spPr>
        <p:txBody>
          <a:bodyPr wrap="square">
            <a:spAutoFit/>
          </a:bodyPr>
          <a:lstStyle/>
          <a:p>
            <a:pPr marL="0" lvl="1"/>
            <a:r>
              <a:rPr lang="it-IT" dirty="0" smtClean="0">
                <a:solidFill>
                  <a:srgbClr val="002060"/>
                </a:solidFill>
              </a:rPr>
              <a:t>At L’Aquila, </a:t>
            </a:r>
            <a:r>
              <a:rPr lang="it-IT" dirty="0" err="1" smtClean="0">
                <a:solidFill>
                  <a:srgbClr val="002060"/>
                </a:solidFill>
              </a:rPr>
              <a:t>closest</a:t>
            </a:r>
            <a:r>
              <a:rPr lang="it-IT" dirty="0" smtClean="0">
                <a:solidFill>
                  <a:srgbClr val="002060"/>
                </a:solidFill>
              </a:rPr>
              <a:t> </a:t>
            </a:r>
            <a:r>
              <a:rPr lang="it-IT" dirty="0" err="1" smtClean="0">
                <a:solidFill>
                  <a:srgbClr val="002060"/>
                </a:solidFill>
              </a:rPr>
              <a:t>stations</a:t>
            </a:r>
            <a:r>
              <a:rPr lang="it-IT" dirty="0" smtClean="0">
                <a:solidFill>
                  <a:srgbClr val="002060"/>
                </a:solidFill>
              </a:rPr>
              <a:t> </a:t>
            </a:r>
            <a:r>
              <a:rPr lang="it-IT" dirty="0" err="1" smtClean="0">
                <a:solidFill>
                  <a:srgbClr val="002060"/>
                </a:solidFill>
              </a:rPr>
              <a:t>of</a:t>
            </a:r>
            <a:r>
              <a:rPr lang="it-IT" dirty="0" smtClean="0">
                <a:solidFill>
                  <a:srgbClr val="002060"/>
                </a:solidFill>
              </a:rPr>
              <a:t> the </a:t>
            </a:r>
            <a:r>
              <a:rPr lang="it-IT" dirty="0" err="1" smtClean="0">
                <a:solidFill>
                  <a:srgbClr val="002060"/>
                </a:solidFill>
              </a:rPr>
              <a:t>experiment</a:t>
            </a:r>
            <a:endParaRPr lang="it-IT" dirty="0" smtClean="0">
              <a:solidFill>
                <a:srgbClr val="002060"/>
              </a:solidFill>
            </a:endParaRPr>
          </a:p>
        </p:txBody>
      </p:sp>
      <p:pic>
        <p:nvPicPr>
          <p:cNvPr id="73735" name="Picture 7"/>
          <p:cNvPicPr>
            <a:picLocks noChangeAspect="1" noChangeArrowheads="1"/>
          </p:cNvPicPr>
          <p:nvPr/>
        </p:nvPicPr>
        <p:blipFill>
          <a:blip r:embed="rId3" cstate="print"/>
          <a:srcRect l="2277" r="2277"/>
          <a:stretch>
            <a:fillRect/>
          </a:stretch>
        </p:blipFill>
        <p:spPr bwMode="auto">
          <a:xfrm>
            <a:off x="5448332" y="3578616"/>
            <a:ext cx="3707036" cy="3306768"/>
          </a:xfrm>
          <a:prstGeom prst="rect">
            <a:avLst/>
          </a:prstGeom>
          <a:noFill/>
          <a:ln w="9525">
            <a:noFill/>
            <a:miter lim="800000"/>
            <a:headEnd/>
            <a:tailEnd/>
          </a:ln>
        </p:spPr>
      </p:pic>
      <p:pic>
        <p:nvPicPr>
          <p:cNvPr id="73736" name="Picture 8"/>
          <p:cNvPicPr>
            <a:picLocks noChangeAspect="1" noChangeArrowheads="1"/>
          </p:cNvPicPr>
          <p:nvPr/>
        </p:nvPicPr>
        <p:blipFill>
          <a:blip r:embed="rId4" cstate="print"/>
          <a:srcRect/>
          <a:stretch>
            <a:fillRect/>
          </a:stretch>
        </p:blipFill>
        <p:spPr bwMode="auto">
          <a:xfrm>
            <a:off x="5438775" y="0"/>
            <a:ext cx="3705225" cy="3501008"/>
          </a:xfrm>
          <a:prstGeom prst="rect">
            <a:avLst/>
          </a:prstGeom>
          <a:noFill/>
          <a:ln w="9525">
            <a:noFill/>
            <a:miter lim="800000"/>
            <a:headEnd/>
            <a:tailEnd/>
          </a:ln>
        </p:spPr>
      </p:pic>
      <p:pic>
        <p:nvPicPr>
          <p:cNvPr id="73737" name="Picture 9"/>
          <p:cNvPicPr>
            <a:picLocks noChangeAspect="1" noChangeArrowheads="1"/>
          </p:cNvPicPr>
          <p:nvPr/>
        </p:nvPicPr>
        <p:blipFill>
          <a:blip r:embed="rId5" cstate="print"/>
          <a:srcRect/>
          <a:stretch>
            <a:fillRect/>
          </a:stretch>
        </p:blipFill>
        <p:spPr bwMode="auto">
          <a:xfrm>
            <a:off x="35496" y="3717032"/>
            <a:ext cx="3563888" cy="2508519"/>
          </a:xfrm>
          <a:prstGeom prst="rect">
            <a:avLst/>
          </a:prstGeom>
          <a:noFill/>
          <a:ln w="9525">
            <a:noFill/>
            <a:miter lim="800000"/>
            <a:headEnd/>
            <a:tailEnd/>
          </a:ln>
        </p:spPr>
      </p:pic>
      <p:sp>
        <p:nvSpPr>
          <p:cNvPr id="21" name="Rettangolo 4"/>
          <p:cNvSpPr>
            <a:spLocks noChangeArrowheads="1"/>
          </p:cNvSpPr>
          <p:nvPr/>
        </p:nvSpPr>
        <p:spPr bwMode="auto">
          <a:xfrm>
            <a:off x="3599384" y="2845536"/>
            <a:ext cx="1839391" cy="3139321"/>
          </a:xfrm>
          <a:prstGeom prst="rect">
            <a:avLst/>
          </a:prstGeom>
          <a:solidFill>
            <a:srgbClr val="C2BE8B"/>
          </a:solidFill>
          <a:ln w="9525">
            <a:noFill/>
            <a:miter lim="800000"/>
            <a:headEnd/>
            <a:tailEnd/>
          </a:ln>
        </p:spPr>
        <p:txBody>
          <a:bodyPr wrap="square">
            <a:spAutoFit/>
          </a:bodyPr>
          <a:lstStyle/>
          <a:p>
            <a:pPr marL="0" lvl="1"/>
            <a:r>
              <a:rPr lang="it-IT" dirty="0" smtClean="0">
                <a:solidFill>
                  <a:srgbClr val="002060"/>
                </a:solidFill>
              </a:rPr>
              <a:t>7.6 </a:t>
            </a:r>
            <a:r>
              <a:rPr lang="it-IT" dirty="0" err="1" smtClean="0">
                <a:solidFill>
                  <a:srgbClr val="002060"/>
                </a:solidFill>
              </a:rPr>
              <a:t>events</a:t>
            </a:r>
            <a:r>
              <a:rPr lang="it-IT" dirty="0" smtClean="0">
                <a:solidFill>
                  <a:srgbClr val="002060"/>
                </a:solidFill>
              </a:rPr>
              <a:t>/hour</a:t>
            </a:r>
          </a:p>
          <a:p>
            <a:pPr marL="0" lvl="1"/>
            <a:r>
              <a:rPr lang="it-IT" dirty="0" err="1" smtClean="0">
                <a:solidFill>
                  <a:srgbClr val="002060"/>
                </a:solidFill>
              </a:rPr>
              <a:t>Signal</a:t>
            </a:r>
            <a:r>
              <a:rPr lang="it-IT" dirty="0" smtClean="0">
                <a:solidFill>
                  <a:srgbClr val="002060"/>
                </a:solidFill>
              </a:rPr>
              <a:t>/</a:t>
            </a:r>
            <a:r>
              <a:rPr lang="it-IT" dirty="0" err="1" smtClean="0">
                <a:solidFill>
                  <a:srgbClr val="002060"/>
                </a:solidFill>
              </a:rPr>
              <a:t>Noise</a:t>
            </a:r>
            <a:r>
              <a:rPr lang="it-IT" dirty="0" smtClean="0">
                <a:solidFill>
                  <a:srgbClr val="002060"/>
                </a:solidFill>
              </a:rPr>
              <a:t> = 2</a:t>
            </a:r>
          </a:p>
          <a:p>
            <a:pPr marL="0" lvl="1"/>
            <a:endParaRPr lang="it-IT" dirty="0" smtClean="0">
              <a:solidFill>
                <a:srgbClr val="002060"/>
              </a:solidFill>
            </a:endParaRPr>
          </a:p>
          <a:p>
            <a:pPr marL="0" lvl="1"/>
            <a:endParaRPr lang="it-IT" dirty="0" smtClean="0">
              <a:solidFill>
                <a:srgbClr val="002060"/>
              </a:solidFill>
            </a:endParaRPr>
          </a:p>
          <a:p>
            <a:pPr marL="0" lvl="1"/>
            <a:r>
              <a:rPr lang="it-IT" dirty="0" err="1" smtClean="0">
                <a:solidFill>
                  <a:srgbClr val="002060"/>
                </a:solidFill>
              </a:rPr>
              <a:t>Angular</a:t>
            </a:r>
            <a:r>
              <a:rPr lang="it-IT" dirty="0" smtClean="0">
                <a:solidFill>
                  <a:srgbClr val="002060"/>
                </a:solidFill>
              </a:rPr>
              <a:t> cut</a:t>
            </a:r>
          </a:p>
          <a:p>
            <a:pPr marL="0" lvl="1"/>
            <a:r>
              <a:rPr lang="it-IT" dirty="0" smtClean="0">
                <a:solidFill>
                  <a:srgbClr val="002060"/>
                </a:solidFill>
              </a:rPr>
              <a:t>(</a:t>
            </a:r>
            <a:r>
              <a:rPr lang="it-IT" dirty="0" err="1" smtClean="0">
                <a:solidFill>
                  <a:srgbClr val="002060"/>
                </a:solidFill>
              </a:rPr>
              <a:t>requiring</a:t>
            </a:r>
            <a:r>
              <a:rPr lang="it-IT" dirty="0" smtClean="0">
                <a:solidFill>
                  <a:srgbClr val="002060"/>
                </a:solidFill>
              </a:rPr>
              <a:t> quasi </a:t>
            </a:r>
            <a:r>
              <a:rPr lang="it-IT" dirty="0" err="1" smtClean="0">
                <a:solidFill>
                  <a:srgbClr val="002060"/>
                </a:solidFill>
              </a:rPr>
              <a:t>parallelism</a:t>
            </a:r>
            <a:r>
              <a:rPr lang="it-IT" dirty="0" smtClean="0">
                <a:solidFill>
                  <a:srgbClr val="002060"/>
                </a:solidFill>
              </a:rPr>
              <a:t>) </a:t>
            </a:r>
            <a:r>
              <a:rPr lang="it-IT" dirty="0" err="1" smtClean="0">
                <a:solidFill>
                  <a:srgbClr val="002060"/>
                </a:solidFill>
              </a:rPr>
              <a:t>improves</a:t>
            </a:r>
            <a:r>
              <a:rPr lang="it-IT" dirty="0" smtClean="0">
                <a:solidFill>
                  <a:srgbClr val="002060"/>
                </a:solidFill>
              </a:rPr>
              <a:t> S/</a:t>
            </a:r>
            <a:r>
              <a:rPr lang="it-IT" dirty="0" err="1" smtClean="0">
                <a:solidFill>
                  <a:srgbClr val="002060"/>
                </a:solidFill>
              </a:rPr>
              <a:t>N</a:t>
            </a:r>
            <a:endParaRPr lang="it-IT" dirty="0" smtClean="0">
              <a:solidFill>
                <a:srgbClr val="002060"/>
              </a:solidFill>
            </a:endParaRPr>
          </a:p>
          <a:p>
            <a:pPr marL="0" lvl="1"/>
            <a:endParaRPr lang="it-IT" dirty="0">
              <a:solidFill>
                <a:srgbClr val="002060"/>
              </a:solidFill>
            </a:endParaRPr>
          </a:p>
          <a:p>
            <a:pPr marL="0" lvl="1"/>
            <a:r>
              <a:rPr lang="it-IT" dirty="0" smtClean="0">
                <a:solidFill>
                  <a:srgbClr val="002060"/>
                </a:solidFill>
              </a:rPr>
              <a:t>1.6 </a:t>
            </a:r>
            <a:r>
              <a:rPr lang="it-IT" dirty="0" err="1" smtClean="0">
                <a:solidFill>
                  <a:srgbClr val="002060"/>
                </a:solidFill>
              </a:rPr>
              <a:t>events</a:t>
            </a:r>
            <a:r>
              <a:rPr lang="it-IT" dirty="0" smtClean="0">
                <a:solidFill>
                  <a:srgbClr val="002060"/>
                </a:solidFill>
              </a:rPr>
              <a:t>/hour</a:t>
            </a:r>
          </a:p>
          <a:p>
            <a:pPr marL="0" lvl="1"/>
            <a:r>
              <a:rPr lang="it-IT" dirty="0" err="1" smtClean="0">
                <a:solidFill>
                  <a:srgbClr val="002060"/>
                </a:solidFill>
              </a:rPr>
              <a:t>Signal</a:t>
            </a:r>
            <a:r>
              <a:rPr lang="it-IT" dirty="0" smtClean="0">
                <a:solidFill>
                  <a:srgbClr val="002060"/>
                </a:solidFill>
              </a:rPr>
              <a:t>/</a:t>
            </a:r>
            <a:r>
              <a:rPr lang="it-IT" dirty="0" err="1" smtClean="0">
                <a:solidFill>
                  <a:srgbClr val="002060"/>
                </a:solidFill>
              </a:rPr>
              <a:t>Noise</a:t>
            </a:r>
            <a:r>
              <a:rPr lang="it-IT" dirty="0" smtClean="0">
                <a:solidFill>
                  <a:srgbClr val="002060"/>
                </a:solidFill>
              </a:rPr>
              <a:t>=18</a:t>
            </a:r>
          </a:p>
        </p:txBody>
      </p:sp>
      <p:sp>
        <p:nvSpPr>
          <p:cNvPr id="22" name="Rettangolo 4"/>
          <p:cNvSpPr>
            <a:spLocks noChangeArrowheads="1"/>
          </p:cNvSpPr>
          <p:nvPr/>
        </p:nvSpPr>
        <p:spPr bwMode="auto">
          <a:xfrm>
            <a:off x="216024" y="2780928"/>
            <a:ext cx="2843808" cy="646331"/>
          </a:xfrm>
          <a:prstGeom prst="rect">
            <a:avLst/>
          </a:prstGeom>
          <a:noFill/>
          <a:ln w="9525">
            <a:noFill/>
            <a:miter lim="800000"/>
            <a:headEnd/>
            <a:tailEnd/>
          </a:ln>
        </p:spPr>
        <p:txBody>
          <a:bodyPr wrap="square">
            <a:spAutoFit/>
          </a:bodyPr>
          <a:lstStyle/>
          <a:p>
            <a:pPr marL="0" lvl="1"/>
            <a:r>
              <a:rPr lang="it-IT" dirty="0" err="1" smtClean="0">
                <a:solidFill>
                  <a:srgbClr val="0000FF"/>
                </a:solidFill>
              </a:rPr>
              <a:t>Angular</a:t>
            </a:r>
            <a:r>
              <a:rPr lang="it-IT" dirty="0" smtClean="0">
                <a:solidFill>
                  <a:srgbClr val="0000FF"/>
                </a:solidFill>
              </a:rPr>
              <a:t> </a:t>
            </a:r>
            <a:r>
              <a:rPr lang="it-IT" dirty="0" err="1" smtClean="0">
                <a:solidFill>
                  <a:srgbClr val="0000FF"/>
                </a:solidFill>
              </a:rPr>
              <a:t>correlations</a:t>
            </a:r>
            <a:r>
              <a:rPr lang="it-IT" dirty="0" smtClean="0">
                <a:solidFill>
                  <a:srgbClr val="0000FF"/>
                </a:solidFill>
              </a:rPr>
              <a:t> </a:t>
            </a:r>
            <a:r>
              <a:rPr lang="it-IT" dirty="0" err="1" smtClean="0">
                <a:solidFill>
                  <a:srgbClr val="0000FF"/>
                </a:solidFill>
              </a:rPr>
              <a:t>between</a:t>
            </a:r>
            <a:r>
              <a:rPr lang="it-IT" dirty="0" smtClean="0">
                <a:solidFill>
                  <a:srgbClr val="0000FF"/>
                </a:solidFill>
              </a:rPr>
              <a:t> “</a:t>
            </a:r>
            <a:r>
              <a:rPr lang="it-IT" dirty="0" err="1" smtClean="0">
                <a:solidFill>
                  <a:srgbClr val="0000FF"/>
                </a:solidFill>
              </a:rPr>
              <a:t>coincidences</a:t>
            </a:r>
            <a:r>
              <a:rPr lang="it-IT" dirty="0" smtClean="0">
                <a:solidFill>
                  <a:srgbClr val="0000FF"/>
                </a:solidFill>
              </a:rPr>
              <a:t>”</a:t>
            </a:r>
          </a:p>
        </p:txBody>
      </p:sp>
      <p:sp>
        <p:nvSpPr>
          <p:cNvPr id="23" name="AutoShape 38"/>
          <p:cNvSpPr>
            <a:spLocks noChangeArrowheads="1"/>
          </p:cNvSpPr>
          <p:nvPr/>
        </p:nvSpPr>
        <p:spPr bwMode="auto">
          <a:xfrm rot="26220000" flipH="1">
            <a:off x="1277406" y="3611963"/>
            <a:ext cx="576000" cy="25200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25" name="AutoShape 38"/>
          <p:cNvSpPr>
            <a:spLocks noChangeArrowheads="1"/>
          </p:cNvSpPr>
          <p:nvPr/>
        </p:nvSpPr>
        <p:spPr bwMode="auto">
          <a:xfrm rot="22740000" flipH="1">
            <a:off x="4972214" y="4877791"/>
            <a:ext cx="1083762" cy="45719"/>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pic>
        <p:nvPicPr>
          <p:cNvPr id="2" name="Picture 1" descr="laquila.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7146" y="109633"/>
            <a:ext cx="4067997" cy="2076554"/>
          </a:xfrm>
          <a:prstGeom prst="rect">
            <a:avLst/>
          </a:prstGeom>
        </p:spPr>
      </p:pic>
      <p:sp>
        <p:nvSpPr>
          <p:cNvPr id="4" name="TextBox 3"/>
          <p:cNvSpPr txBox="1"/>
          <p:nvPr/>
        </p:nvSpPr>
        <p:spPr>
          <a:xfrm>
            <a:off x="35496" y="6409223"/>
            <a:ext cx="5227947" cy="369332"/>
          </a:xfrm>
          <a:prstGeom prst="rect">
            <a:avLst/>
          </a:prstGeom>
          <a:noFill/>
        </p:spPr>
        <p:txBody>
          <a:bodyPr wrap="square" rtlCol="0">
            <a:spAutoFit/>
          </a:bodyPr>
          <a:lstStyle/>
          <a:p>
            <a:pPr marL="0" lvl="1"/>
            <a:r>
              <a:rPr lang="it-IT" dirty="0">
                <a:solidFill>
                  <a:srgbClr val="C00000"/>
                </a:solidFill>
              </a:rPr>
              <a:t>Time </a:t>
            </a:r>
            <a:r>
              <a:rPr lang="it-IT" dirty="0" err="1">
                <a:solidFill>
                  <a:srgbClr val="C00000"/>
                </a:solidFill>
              </a:rPr>
              <a:t>difference</a:t>
            </a:r>
            <a:r>
              <a:rPr lang="it-IT" dirty="0">
                <a:solidFill>
                  <a:srgbClr val="C00000"/>
                </a:solidFill>
              </a:rPr>
              <a:t> </a:t>
            </a:r>
            <a:r>
              <a:rPr lang="it-IT" dirty="0" err="1" smtClean="0">
                <a:solidFill>
                  <a:srgbClr val="C00000"/>
                </a:solidFill>
              </a:rPr>
              <a:t>between</a:t>
            </a:r>
            <a:r>
              <a:rPr lang="it-IT" dirty="0" smtClean="0">
                <a:solidFill>
                  <a:srgbClr val="C00000"/>
                </a:solidFill>
              </a:rPr>
              <a:t> </a:t>
            </a:r>
            <a:r>
              <a:rPr lang="it-IT" dirty="0" err="1" smtClean="0">
                <a:solidFill>
                  <a:srgbClr val="C00000"/>
                </a:solidFill>
              </a:rPr>
              <a:t>events</a:t>
            </a:r>
            <a:r>
              <a:rPr lang="it-IT" dirty="0" smtClean="0">
                <a:solidFill>
                  <a:srgbClr val="C00000"/>
                </a:solidFill>
              </a:rPr>
              <a:t> </a:t>
            </a:r>
            <a:r>
              <a:rPr lang="it-IT" dirty="0" err="1" smtClean="0">
                <a:solidFill>
                  <a:srgbClr val="C00000"/>
                </a:solidFill>
              </a:rPr>
              <a:t>at</a:t>
            </a:r>
            <a:r>
              <a:rPr lang="it-IT" dirty="0" smtClean="0">
                <a:solidFill>
                  <a:srgbClr val="C00000"/>
                </a:solidFill>
              </a:rPr>
              <a:t> </a:t>
            </a:r>
            <a:r>
              <a:rPr lang="it-IT" dirty="0">
                <a:solidFill>
                  <a:srgbClr val="C00000"/>
                </a:solidFill>
              </a:rPr>
              <a:t>the </a:t>
            </a:r>
            <a:r>
              <a:rPr lang="it-IT" dirty="0" err="1" smtClean="0">
                <a:solidFill>
                  <a:srgbClr val="C00000"/>
                </a:solidFill>
              </a:rPr>
              <a:t>two</a:t>
            </a:r>
            <a:r>
              <a:rPr lang="it-IT" dirty="0" smtClean="0">
                <a:solidFill>
                  <a:srgbClr val="C00000"/>
                </a:solidFill>
              </a:rPr>
              <a:t> </a:t>
            </a:r>
            <a:r>
              <a:rPr lang="it-IT" dirty="0" err="1" smtClean="0">
                <a:solidFill>
                  <a:srgbClr val="C00000"/>
                </a:solidFill>
              </a:rPr>
              <a:t>stations</a:t>
            </a:r>
            <a:endParaRPr lang="it-IT" dirty="0">
              <a:solidFill>
                <a:srgbClr val="C00000"/>
              </a:solidFill>
            </a:endParaRPr>
          </a:p>
        </p:txBody>
      </p:sp>
      <p:sp>
        <p:nvSpPr>
          <p:cNvPr id="3" name="Footer Placeholder 2"/>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38</a:t>
            </a:fld>
            <a:endParaRPr lang="fr-FR"/>
          </a:p>
        </p:txBody>
      </p:sp>
    </p:spTree>
    <p:extLst>
      <p:ext uri="{BB962C8B-B14F-4D97-AF65-F5344CB8AC3E}">
        <p14:creationId xmlns:p14="http://schemas.microsoft.com/office/powerpoint/2010/main" val="39796715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0" y="622300"/>
            <a:ext cx="8245475" cy="498475"/>
          </a:xfrm>
          <a:prstGeom prst="rect">
            <a:avLst/>
          </a:prstGeom>
          <a:noFill/>
          <a:ln w="9525">
            <a:noFill/>
            <a:miter lim="800000"/>
            <a:headEnd/>
            <a:tailEnd/>
          </a:ln>
        </p:spPr>
        <p:txBody>
          <a:bodyPr/>
          <a:lstStyle/>
          <a:p>
            <a:pPr algn="ctr">
              <a:lnSpc>
                <a:spcPct val="90000"/>
              </a:lnSpc>
            </a:pPr>
            <a:endParaRPr lang="en-GB" sz="2400">
              <a:solidFill>
                <a:srgbClr val="7889FB"/>
              </a:solidFill>
              <a:latin typeface="Calibri" pitchFamily="34" charset="0"/>
            </a:endParaRPr>
          </a:p>
        </p:txBody>
      </p:sp>
      <p:sp>
        <p:nvSpPr>
          <p:cNvPr id="6" name="Titolo 5"/>
          <p:cNvSpPr>
            <a:spLocks noGrp="1"/>
          </p:cNvSpPr>
          <p:nvPr>
            <p:ph type="title"/>
          </p:nvPr>
        </p:nvSpPr>
        <p:spPr>
          <a:xfrm>
            <a:off x="179513" y="262788"/>
            <a:ext cx="5256584" cy="857988"/>
          </a:xfrm>
        </p:spPr>
        <p:txBody>
          <a:bodyPr>
            <a:normAutofit/>
          </a:bodyPr>
          <a:lstStyle/>
          <a:p>
            <a:r>
              <a:rPr lang="it-IT" sz="3200" dirty="0" smtClean="0">
                <a:solidFill>
                  <a:srgbClr val="0000FF"/>
                </a:solidFill>
                <a:latin typeface="+mn-lt"/>
              </a:rPr>
              <a:t>First </a:t>
            </a:r>
            <a:r>
              <a:rPr lang="it-IT" sz="3200" dirty="0" err="1" smtClean="0">
                <a:solidFill>
                  <a:srgbClr val="0000FF"/>
                </a:solidFill>
                <a:latin typeface="+mn-lt"/>
              </a:rPr>
              <a:t>coincidences</a:t>
            </a:r>
            <a:r>
              <a:rPr lang="it-IT" sz="3200" dirty="0" smtClean="0">
                <a:solidFill>
                  <a:srgbClr val="0000FF"/>
                </a:solidFill>
                <a:latin typeface="+mn-lt"/>
              </a:rPr>
              <a:t> </a:t>
            </a:r>
            <a:r>
              <a:rPr lang="it-IT" sz="3200" dirty="0" err="1" smtClean="0">
                <a:solidFill>
                  <a:srgbClr val="0000FF"/>
                </a:solidFill>
                <a:latin typeface="+mn-lt"/>
              </a:rPr>
              <a:t>detected</a:t>
            </a:r>
            <a:endParaRPr lang="it-IT" sz="3200" dirty="0">
              <a:solidFill>
                <a:srgbClr val="0000FF"/>
              </a:solidFill>
              <a:latin typeface="+mn-lt"/>
            </a:endParaRPr>
          </a:p>
        </p:txBody>
      </p:sp>
      <p:pic>
        <p:nvPicPr>
          <p:cNvPr id="2" name="Picture 1" descr="s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890889"/>
            <a:ext cx="3636000" cy="3146852"/>
          </a:xfrm>
          <a:prstGeom prst="rect">
            <a:avLst/>
          </a:prstGeom>
        </p:spPr>
      </p:pic>
      <p:pic>
        <p:nvPicPr>
          <p:cNvPr id="3" name="Picture 2" descr="m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1945" y="1890889"/>
            <a:ext cx="3816000" cy="2983211"/>
          </a:xfrm>
          <a:prstGeom prst="rect">
            <a:avLst/>
          </a:prstGeom>
        </p:spPr>
      </p:pic>
      <p:sp>
        <p:nvSpPr>
          <p:cNvPr id="4" name="TextBox 3"/>
          <p:cNvSpPr txBox="1"/>
          <p:nvPr/>
        </p:nvSpPr>
        <p:spPr>
          <a:xfrm>
            <a:off x="609600" y="5192889"/>
            <a:ext cx="3636000" cy="1200329"/>
          </a:xfrm>
          <a:prstGeom prst="rect">
            <a:avLst/>
          </a:prstGeom>
          <a:solidFill>
            <a:srgbClr val="C2BE8B"/>
          </a:solidFill>
        </p:spPr>
        <p:txBody>
          <a:bodyPr wrap="square" rtlCol="0">
            <a:spAutoFit/>
          </a:bodyPr>
          <a:lstStyle/>
          <a:p>
            <a:r>
              <a:rPr lang="en-US" dirty="0" smtClean="0"/>
              <a:t>S</a:t>
            </a:r>
            <a:r>
              <a:rPr lang="fr-FR" dirty="0" err="1" smtClean="0"/>
              <a:t>ingle</a:t>
            </a:r>
            <a:r>
              <a:rPr lang="fr-FR" dirty="0" smtClean="0"/>
              <a:t> </a:t>
            </a:r>
            <a:r>
              <a:rPr lang="fr-FR" dirty="0" err="1" smtClean="0"/>
              <a:t>track</a:t>
            </a:r>
            <a:r>
              <a:rPr lang="fr-FR" dirty="0" smtClean="0"/>
              <a:t> in one </a:t>
            </a:r>
            <a:r>
              <a:rPr lang="fr-FR" dirty="0" err="1" smtClean="0"/>
              <a:t>school</a:t>
            </a:r>
            <a:r>
              <a:rPr lang="fr-FR" dirty="0" smtClean="0"/>
              <a:t> + multiple</a:t>
            </a:r>
          </a:p>
          <a:p>
            <a:r>
              <a:rPr lang="en-US" dirty="0"/>
              <a:t>t</a:t>
            </a:r>
            <a:r>
              <a:rPr lang="fr-FR" dirty="0" smtClean="0"/>
              <a:t>racks in the </a:t>
            </a:r>
            <a:r>
              <a:rPr lang="fr-FR" dirty="0" err="1" smtClean="0"/>
              <a:t>other</a:t>
            </a:r>
            <a:r>
              <a:rPr lang="fr-FR" dirty="0" smtClean="0"/>
              <a:t> </a:t>
            </a:r>
            <a:r>
              <a:rPr lang="fr-FR" dirty="0" err="1" smtClean="0"/>
              <a:t>school</a:t>
            </a:r>
            <a:endParaRPr lang="fr-FR" dirty="0" smtClean="0"/>
          </a:p>
          <a:p>
            <a:r>
              <a:rPr lang="fr-FR" dirty="0" smtClean="0"/>
              <a:t>3.6 </a:t>
            </a:r>
            <a:r>
              <a:rPr lang="fr-FR" dirty="0" err="1" smtClean="0"/>
              <a:t>events</a:t>
            </a:r>
            <a:r>
              <a:rPr lang="fr-FR" dirty="0" smtClean="0"/>
              <a:t> / </a:t>
            </a:r>
            <a:r>
              <a:rPr lang="fr-FR" dirty="0" err="1" smtClean="0"/>
              <a:t>hour</a:t>
            </a:r>
            <a:endParaRPr lang="fr-FR" dirty="0" smtClean="0"/>
          </a:p>
          <a:p>
            <a:r>
              <a:rPr lang="fr-FR" dirty="0" smtClean="0"/>
              <a:t>Signal / Noise = 26.4</a:t>
            </a:r>
            <a:endParaRPr lang="fr-FR" dirty="0"/>
          </a:p>
        </p:txBody>
      </p:sp>
      <p:sp>
        <p:nvSpPr>
          <p:cNvPr id="18" name="TextBox 17"/>
          <p:cNvSpPr txBox="1"/>
          <p:nvPr/>
        </p:nvSpPr>
        <p:spPr>
          <a:xfrm>
            <a:off x="4691945" y="5345289"/>
            <a:ext cx="3636000" cy="923330"/>
          </a:xfrm>
          <a:prstGeom prst="rect">
            <a:avLst/>
          </a:prstGeom>
          <a:solidFill>
            <a:srgbClr val="C2BE8B"/>
          </a:solidFill>
        </p:spPr>
        <p:txBody>
          <a:bodyPr wrap="square" rtlCol="0">
            <a:spAutoFit/>
          </a:bodyPr>
          <a:lstStyle/>
          <a:p>
            <a:r>
              <a:rPr lang="en-GB" dirty="0" smtClean="0"/>
              <a:t>Multiple</a:t>
            </a:r>
            <a:r>
              <a:rPr lang="fr-FR" dirty="0" smtClean="0"/>
              <a:t> </a:t>
            </a:r>
            <a:r>
              <a:rPr lang="fr-FR" dirty="0" err="1" smtClean="0"/>
              <a:t>tracks</a:t>
            </a:r>
            <a:r>
              <a:rPr lang="fr-FR" dirty="0" smtClean="0"/>
              <a:t> in </a:t>
            </a:r>
            <a:r>
              <a:rPr lang="fr-FR" dirty="0" err="1" smtClean="0"/>
              <a:t>both</a:t>
            </a:r>
            <a:r>
              <a:rPr lang="fr-FR" dirty="0" smtClean="0"/>
              <a:t> </a:t>
            </a:r>
            <a:r>
              <a:rPr lang="fr-FR" dirty="0" err="1" smtClean="0"/>
              <a:t>schools</a:t>
            </a:r>
            <a:endParaRPr lang="fr-FR" dirty="0" smtClean="0"/>
          </a:p>
          <a:p>
            <a:r>
              <a:rPr lang="fr-FR" dirty="0" smtClean="0"/>
              <a:t>0.8 </a:t>
            </a:r>
            <a:r>
              <a:rPr lang="fr-FR" dirty="0" err="1" smtClean="0"/>
              <a:t>events</a:t>
            </a:r>
            <a:r>
              <a:rPr lang="fr-FR" dirty="0" smtClean="0"/>
              <a:t> / </a:t>
            </a:r>
            <a:r>
              <a:rPr lang="fr-FR" dirty="0" err="1" smtClean="0"/>
              <a:t>hour</a:t>
            </a:r>
            <a:endParaRPr lang="fr-FR" dirty="0" smtClean="0"/>
          </a:p>
          <a:p>
            <a:r>
              <a:rPr lang="fr-FR" dirty="0" smtClean="0"/>
              <a:t>Signal / Noise = 76</a:t>
            </a:r>
            <a:endParaRPr lang="fr-FR" dirty="0"/>
          </a:p>
        </p:txBody>
      </p:sp>
      <p:sp>
        <p:nvSpPr>
          <p:cNvPr id="5" name="Footer Placeholder 4"/>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39</a:t>
            </a:fld>
            <a:endParaRPr lang="fr-FR"/>
          </a:p>
        </p:txBody>
      </p:sp>
    </p:spTree>
    <p:extLst>
      <p:ext uri="{BB962C8B-B14F-4D97-AF65-F5344CB8AC3E}">
        <p14:creationId xmlns:p14="http://schemas.microsoft.com/office/powerpoint/2010/main" val="1775987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ssball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656" y="802155"/>
            <a:ext cx="4646758" cy="5400000"/>
          </a:xfrm>
          <a:prstGeom prst="rect">
            <a:avLst/>
          </a:prstGeom>
        </p:spPr>
      </p:pic>
      <p:sp>
        <p:nvSpPr>
          <p:cNvPr id="5" name="TextBox 4"/>
          <p:cNvSpPr txBox="1"/>
          <p:nvPr/>
        </p:nvSpPr>
        <p:spPr>
          <a:xfrm>
            <a:off x="4850677" y="644607"/>
            <a:ext cx="4012957" cy="5062924"/>
          </a:xfrm>
          <a:prstGeom prst="rect">
            <a:avLst/>
          </a:prstGeom>
          <a:noFill/>
        </p:spPr>
        <p:txBody>
          <a:bodyPr wrap="square" rtlCol="0">
            <a:spAutoFit/>
          </a:bodyPr>
          <a:lstStyle/>
          <a:p>
            <a:endParaRPr lang="en-US" sz="1900" dirty="0"/>
          </a:p>
          <a:p>
            <a:r>
              <a:rPr lang="en-US" sz="1900" dirty="0" smtClean="0"/>
              <a:t>In 1909 </a:t>
            </a:r>
            <a:r>
              <a:rPr lang="en-US" sz="1900" dirty="0" smtClean="0">
                <a:solidFill>
                  <a:srgbClr val="0000FF"/>
                </a:solidFill>
              </a:rPr>
              <a:t>Theodor </a:t>
            </a:r>
            <a:r>
              <a:rPr lang="en-US" sz="1900" dirty="0" err="1" smtClean="0">
                <a:solidFill>
                  <a:srgbClr val="0000FF"/>
                </a:solidFill>
              </a:rPr>
              <a:t>Wulf</a:t>
            </a:r>
            <a:r>
              <a:rPr lang="en-US" sz="1900" dirty="0" smtClean="0">
                <a:solidFill>
                  <a:srgbClr val="0000FF"/>
                </a:solidFill>
              </a:rPr>
              <a:t> </a:t>
            </a:r>
            <a:r>
              <a:rPr lang="en-US" sz="1900" dirty="0" smtClean="0"/>
              <a:t>measured, using an electrometer, higher level of radiation at  the top of the Eiffel Tower than at its base.</a:t>
            </a:r>
          </a:p>
          <a:p>
            <a:endParaRPr lang="en-US" sz="1900" dirty="0" smtClean="0"/>
          </a:p>
          <a:p>
            <a:r>
              <a:rPr lang="en-US" sz="1900" dirty="0" smtClean="0">
                <a:solidFill>
                  <a:srgbClr val="0000FF"/>
                </a:solidFill>
              </a:rPr>
              <a:t>Victor </a:t>
            </a:r>
            <a:r>
              <a:rPr lang="en-US" sz="1900" dirty="0">
                <a:solidFill>
                  <a:srgbClr val="0000FF"/>
                </a:solidFill>
              </a:rPr>
              <a:t>Hess</a:t>
            </a:r>
            <a:r>
              <a:rPr lang="en-US" sz="1900" dirty="0"/>
              <a:t>, using balloons, measured in 1912 atmospheric </a:t>
            </a:r>
            <a:r>
              <a:rPr lang="en-US" sz="1900" dirty="0" err="1"/>
              <a:t>ionisation</a:t>
            </a:r>
            <a:r>
              <a:rPr lang="en-US" sz="1900" dirty="0"/>
              <a:t> as </a:t>
            </a:r>
            <a:r>
              <a:rPr lang="en-US" sz="1900" dirty="0" smtClean="0"/>
              <a:t>a function </a:t>
            </a:r>
            <a:r>
              <a:rPr lang="en-US" sz="1900" dirty="0"/>
              <a:t>of altitude. As he ascended to 5300 </a:t>
            </a:r>
            <a:r>
              <a:rPr lang="en-US" sz="1900" dirty="0" err="1"/>
              <a:t>metres</a:t>
            </a:r>
            <a:r>
              <a:rPr lang="en-US" sz="1900" dirty="0"/>
              <a:t>, he measured the rate of ionization in the atmosphere and found that it increased to some three times that at sea level. He concluded that penetrating radiation was entering the atmosphere from above. He had discovered cosmic rays. </a:t>
            </a:r>
            <a:endParaRPr lang="fr-FR" sz="1900" dirty="0"/>
          </a:p>
          <a:p>
            <a:endParaRPr lang="fr-FR" sz="1900" dirty="0"/>
          </a:p>
        </p:txBody>
      </p:sp>
      <p:sp>
        <p:nvSpPr>
          <p:cNvPr id="6" name="TextBox 5"/>
          <p:cNvSpPr txBox="1"/>
          <p:nvPr/>
        </p:nvSpPr>
        <p:spPr>
          <a:xfrm>
            <a:off x="0" y="137820"/>
            <a:ext cx="4850678" cy="584776"/>
          </a:xfrm>
          <a:prstGeom prst="rect">
            <a:avLst/>
          </a:prstGeom>
          <a:noFill/>
          <a:ln>
            <a:noFill/>
          </a:ln>
        </p:spPr>
        <p:txBody>
          <a:bodyPr wrap="square" rtlCol="0">
            <a:spAutoFit/>
          </a:bodyPr>
          <a:lstStyle/>
          <a:p>
            <a:r>
              <a:rPr lang="fr-FR" sz="3200" dirty="0" smtClean="0">
                <a:solidFill>
                  <a:srgbClr val="0000FF"/>
                </a:solidFill>
              </a:rPr>
              <a:t>First </a:t>
            </a:r>
            <a:r>
              <a:rPr lang="fr-FR" sz="3200" dirty="0" err="1" smtClean="0">
                <a:solidFill>
                  <a:srgbClr val="0000FF"/>
                </a:solidFill>
              </a:rPr>
              <a:t>studies</a:t>
            </a:r>
            <a:r>
              <a:rPr lang="fr-FR" sz="3200" dirty="0" smtClean="0">
                <a:solidFill>
                  <a:srgbClr val="0000FF"/>
                </a:solidFill>
              </a:rPr>
              <a:t> of </a:t>
            </a:r>
            <a:r>
              <a:rPr lang="fr-FR" sz="3200" dirty="0" err="1" smtClean="0">
                <a:solidFill>
                  <a:srgbClr val="0000FF"/>
                </a:solidFill>
              </a:rPr>
              <a:t>cosmic</a:t>
            </a:r>
            <a:r>
              <a:rPr lang="fr-FR" sz="3200" dirty="0" smtClean="0">
                <a:solidFill>
                  <a:srgbClr val="0000FF"/>
                </a:solidFill>
              </a:rPr>
              <a:t> rays</a:t>
            </a:r>
          </a:p>
        </p:txBody>
      </p:sp>
    </p:spTree>
    <p:extLst>
      <p:ext uri="{BB962C8B-B14F-4D97-AF65-F5344CB8AC3E}">
        <p14:creationId xmlns:p14="http://schemas.microsoft.com/office/powerpoint/2010/main" val="18188133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0" y="622300"/>
            <a:ext cx="8245475" cy="498475"/>
          </a:xfrm>
          <a:prstGeom prst="rect">
            <a:avLst/>
          </a:prstGeom>
          <a:noFill/>
          <a:ln w="9525">
            <a:noFill/>
            <a:miter lim="800000"/>
            <a:headEnd/>
            <a:tailEnd/>
          </a:ln>
        </p:spPr>
        <p:txBody>
          <a:bodyPr/>
          <a:lstStyle/>
          <a:p>
            <a:pPr algn="ctr">
              <a:lnSpc>
                <a:spcPct val="90000"/>
              </a:lnSpc>
            </a:pPr>
            <a:endParaRPr lang="en-GB" sz="2400">
              <a:solidFill>
                <a:srgbClr val="7889FB"/>
              </a:solidFill>
              <a:latin typeface="Calibri" pitchFamily="34" charset="0"/>
            </a:endParaRPr>
          </a:p>
        </p:txBody>
      </p:sp>
      <p:sp>
        <p:nvSpPr>
          <p:cNvPr id="6" name="Titolo 5"/>
          <p:cNvSpPr>
            <a:spLocks noGrp="1"/>
          </p:cNvSpPr>
          <p:nvPr>
            <p:ph type="title"/>
          </p:nvPr>
        </p:nvSpPr>
        <p:spPr>
          <a:xfrm>
            <a:off x="-1067" y="175192"/>
            <a:ext cx="8245475" cy="700764"/>
          </a:xfrm>
        </p:spPr>
        <p:txBody>
          <a:bodyPr>
            <a:normAutofit/>
          </a:bodyPr>
          <a:lstStyle/>
          <a:p>
            <a:r>
              <a:rPr lang="it-IT" sz="3200" dirty="0" err="1" smtClean="0">
                <a:solidFill>
                  <a:srgbClr val="0000FF"/>
                </a:solidFill>
                <a:latin typeface="+mn-lt"/>
              </a:rPr>
              <a:t>Coincidences</a:t>
            </a:r>
            <a:r>
              <a:rPr lang="it-IT" sz="3200" dirty="0" smtClean="0">
                <a:solidFill>
                  <a:srgbClr val="0000FF"/>
                </a:solidFill>
                <a:latin typeface="+mn-lt"/>
              </a:rPr>
              <a:t> up </a:t>
            </a:r>
            <a:r>
              <a:rPr lang="it-IT" sz="3200" dirty="0" err="1" smtClean="0">
                <a:solidFill>
                  <a:srgbClr val="0000FF"/>
                </a:solidFill>
                <a:latin typeface="+mn-lt"/>
              </a:rPr>
              <a:t>to</a:t>
            </a:r>
            <a:r>
              <a:rPr lang="it-IT" sz="3200" dirty="0" smtClean="0">
                <a:solidFill>
                  <a:srgbClr val="0000FF"/>
                </a:solidFill>
                <a:latin typeface="+mn-lt"/>
              </a:rPr>
              <a:t> 2012…</a:t>
            </a:r>
            <a:endParaRPr lang="it-IT" sz="3200" dirty="0">
              <a:solidFill>
                <a:srgbClr val="0000FF"/>
              </a:solidFill>
              <a:latin typeface="+mn-lt"/>
            </a:endParaRPr>
          </a:p>
        </p:txBody>
      </p:sp>
      <p:sp>
        <p:nvSpPr>
          <p:cNvPr id="23" name="AutoShape 38"/>
          <p:cNvSpPr>
            <a:spLocks noChangeArrowheads="1"/>
          </p:cNvSpPr>
          <p:nvPr/>
        </p:nvSpPr>
        <p:spPr bwMode="auto">
          <a:xfrm rot="26220000" flipH="1">
            <a:off x="5432565" y="3967935"/>
            <a:ext cx="576000" cy="25200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25" name="AutoShape 38"/>
          <p:cNvSpPr>
            <a:spLocks noChangeArrowheads="1"/>
          </p:cNvSpPr>
          <p:nvPr/>
        </p:nvSpPr>
        <p:spPr bwMode="auto">
          <a:xfrm rot="22740000" flipH="1">
            <a:off x="5194503" y="5628124"/>
            <a:ext cx="1584000" cy="10800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pic>
        <p:nvPicPr>
          <p:cNvPr id="74756" name="Picture 4"/>
          <p:cNvPicPr>
            <a:picLocks noChangeAspect="1" noChangeArrowheads="1"/>
          </p:cNvPicPr>
          <p:nvPr/>
        </p:nvPicPr>
        <p:blipFill>
          <a:blip r:embed="rId3" cstate="print"/>
          <a:srcRect t="6015"/>
          <a:stretch>
            <a:fillRect/>
          </a:stretch>
        </p:blipFill>
        <p:spPr bwMode="auto">
          <a:xfrm>
            <a:off x="35495" y="1052736"/>
            <a:ext cx="4620737" cy="3248511"/>
          </a:xfrm>
          <a:prstGeom prst="rect">
            <a:avLst/>
          </a:prstGeom>
          <a:noFill/>
          <a:ln w="9525">
            <a:noFill/>
            <a:miter lim="800000"/>
            <a:headEnd/>
            <a:tailEnd/>
          </a:ln>
        </p:spPr>
      </p:pic>
      <p:pic>
        <p:nvPicPr>
          <p:cNvPr id="74757" name="Picture 5"/>
          <p:cNvPicPr>
            <a:picLocks noChangeAspect="1" noChangeArrowheads="1"/>
          </p:cNvPicPr>
          <p:nvPr/>
        </p:nvPicPr>
        <p:blipFill>
          <a:blip r:embed="rId4" cstate="print"/>
          <a:srcRect r="7504"/>
          <a:stretch>
            <a:fillRect/>
          </a:stretch>
        </p:blipFill>
        <p:spPr bwMode="auto">
          <a:xfrm>
            <a:off x="4695750" y="3429000"/>
            <a:ext cx="4412754" cy="3237954"/>
          </a:xfrm>
          <a:prstGeom prst="rect">
            <a:avLst/>
          </a:prstGeom>
          <a:noFill/>
          <a:ln w="9525">
            <a:noFill/>
            <a:miter lim="800000"/>
            <a:headEnd/>
            <a:tailEnd/>
          </a:ln>
        </p:spPr>
      </p:pic>
      <p:sp>
        <p:nvSpPr>
          <p:cNvPr id="26" name="CasellaDiTesto 25"/>
          <p:cNvSpPr txBox="1"/>
          <p:nvPr/>
        </p:nvSpPr>
        <p:spPr>
          <a:xfrm>
            <a:off x="4788024" y="1015568"/>
            <a:ext cx="3960440" cy="1200329"/>
          </a:xfrm>
          <a:prstGeom prst="rect">
            <a:avLst/>
          </a:prstGeom>
          <a:noFill/>
        </p:spPr>
        <p:txBody>
          <a:bodyPr wrap="square" rtlCol="0">
            <a:spAutoFit/>
          </a:bodyPr>
          <a:lstStyle/>
          <a:p>
            <a:r>
              <a:rPr lang="it-IT" dirty="0" err="1" smtClean="0">
                <a:solidFill>
                  <a:srgbClr val="C00000"/>
                </a:solidFill>
              </a:rPr>
              <a:t>Number</a:t>
            </a:r>
            <a:r>
              <a:rPr lang="it-IT" dirty="0" smtClean="0">
                <a:solidFill>
                  <a:srgbClr val="C00000"/>
                </a:solidFill>
              </a:rPr>
              <a:t> </a:t>
            </a:r>
            <a:r>
              <a:rPr lang="it-IT" dirty="0" err="1" smtClean="0">
                <a:solidFill>
                  <a:srgbClr val="C00000"/>
                </a:solidFill>
              </a:rPr>
              <a:t>of</a:t>
            </a:r>
            <a:r>
              <a:rPr lang="it-IT" dirty="0" smtClean="0">
                <a:solidFill>
                  <a:srgbClr val="C00000"/>
                </a:solidFill>
              </a:rPr>
              <a:t> </a:t>
            </a:r>
            <a:r>
              <a:rPr lang="it-IT" dirty="0" err="1" smtClean="0">
                <a:solidFill>
                  <a:srgbClr val="C00000"/>
                </a:solidFill>
              </a:rPr>
              <a:t>coincidences</a:t>
            </a:r>
            <a:r>
              <a:rPr lang="it-IT" dirty="0" smtClean="0">
                <a:solidFill>
                  <a:srgbClr val="C00000"/>
                </a:solidFill>
              </a:rPr>
              <a:t> </a:t>
            </a:r>
            <a:r>
              <a:rPr lang="en-US" dirty="0" smtClean="0">
                <a:solidFill>
                  <a:srgbClr val="C00000"/>
                </a:solidFill>
              </a:rPr>
              <a:t>per day, as measured by </a:t>
            </a:r>
            <a:r>
              <a:rPr lang="it-IT" dirty="0" err="1" smtClean="0">
                <a:solidFill>
                  <a:srgbClr val="C00000"/>
                </a:solidFill>
              </a:rPr>
              <a:t>different</a:t>
            </a:r>
            <a:r>
              <a:rPr lang="it-IT" dirty="0" smtClean="0">
                <a:solidFill>
                  <a:srgbClr val="C00000"/>
                </a:solidFill>
              </a:rPr>
              <a:t> </a:t>
            </a:r>
            <a:r>
              <a:rPr lang="it-IT" dirty="0" err="1" smtClean="0">
                <a:solidFill>
                  <a:srgbClr val="C00000"/>
                </a:solidFill>
              </a:rPr>
              <a:t>telescope</a:t>
            </a:r>
            <a:r>
              <a:rPr lang="it-IT" dirty="0" smtClean="0">
                <a:solidFill>
                  <a:srgbClr val="C00000"/>
                </a:solidFill>
              </a:rPr>
              <a:t> </a:t>
            </a:r>
            <a:r>
              <a:rPr lang="it-IT" dirty="0" err="1" smtClean="0">
                <a:solidFill>
                  <a:srgbClr val="C00000"/>
                </a:solidFill>
              </a:rPr>
              <a:t>pairs</a:t>
            </a:r>
            <a:r>
              <a:rPr lang="it-IT" dirty="0" smtClean="0">
                <a:solidFill>
                  <a:srgbClr val="C00000"/>
                </a:solidFill>
              </a:rPr>
              <a:t> </a:t>
            </a:r>
            <a:r>
              <a:rPr lang="en-US" dirty="0" smtClean="0">
                <a:solidFill>
                  <a:srgbClr val="000000"/>
                </a:solidFill>
              </a:rPr>
              <a:t>of the EEE network, versus</a:t>
            </a:r>
            <a:r>
              <a:rPr lang="it-IT" dirty="0" smtClean="0">
                <a:solidFill>
                  <a:srgbClr val="000000"/>
                </a:solidFill>
              </a:rPr>
              <a:t> the relative </a:t>
            </a:r>
            <a:r>
              <a:rPr lang="it-IT" dirty="0" err="1" smtClean="0">
                <a:solidFill>
                  <a:srgbClr val="000000"/>
                </a:solidFill>
              </a:rPr>
              <a:t>distance</a:t>
            </a:r>
            <a:r>
              <a:rPr lang="it-IT" dirty="0" smtClean="0">
                <a:solidFill>
                  <a:srgbClr val="000000"/>
                </a:solidFill>
              </a:rPr>
              <a:t> </a:t>
            </a:r>
            <a:r>
              <a:rPr lang="it-IT" dirty="0" err="1" smtClean="0">
                <a:solidFill>
                  <a:srgbClr val="000000"/>
                </a:solidFill>
              </a:rPr>
              <a:t>between</a:t>
            </a:r>
            <a:r>
              <a:rPr lang="it-IT" dirty="0" smtClean="0">
                <a:solidFill>
                  <a:srgbClr val="000000"/>
                </a:solidFill>
              </a:rPr>
              <a:t> the </a:t>
            </a:r>
            <a:r>
              <a:rPr lang="it-IT" dirty="0" err="1" smtClean="0">
                <a:solidFill>
                  <a:srgbClr val="000000"/>
                </a:solidFill>
              </a:rPr>
              <a:t>two</a:t>
            </a:r>
            <a:r>
              <a:rPr lang="it-IT" dirty="0" smtClean="0">
                <a:solidFill>
                  <a:srgbClr val="000000"/>
                </a:solidFill>
              </a:rPr>
              <a:t> </a:t>
            </a:r>
            <a:r>
              <a:rPr lang="it-IT" dirty="0" err="1" smtClean="0">
                <a:solidFill>
                  <a:srgbClr val="000000"/>
                </a:solidFill>
              </a:rPr>
              <a:t>telescopes</a:t>
            </a:r>
            <a:endParaRPr lang="it-IT" dirty="0" smtClean="0">
              <a:solidFill>
                <a:srgbClr val="000000"/>
              </a:solidFill>
            </a:endParaRPr>
          </a:p>
        </p:txBody>
      </p:sp>
      <p:sp>
        <p:nvSpPr>
          <p:cNvPr id="27" name="CasellaDiTesto 26"/>
          <p:cNvSpPr txBox="1"/>
          <p:nvPr/>
        </p:nvSpPr>
        <p:spPr>
          <a:xfrm>
            <a:off x="4788024" y="2527736"/>
            <a:ext cx="4067944" cy="923330"/>
          </a:xfrm>
          <a:prstGeom prst="rect">
            <a:avLst/>
          </a:prstGeom>
          <a:noFill/>
        </p:spPr>
        <p:txBody>
          <a:bodyPr wrap="square" rtlCol="0">
            <a:spAutoFit/>
          </a:bodyPr>
          <a:lstStyle/>
          <a:p>
            <a:r>
              <a:rPr lang="en-US" dirty="0" smtClean="0">
                <a:solidFill>
                  <a:srgbClr val="000000"/>
                </a:solidFill>
              </a:rPr>
              <a:t>Included in the </a:t>
            </a:r>
            <a:r>
              <a:rPr lang="it-IT" dirty="0" smtClean="0">
                <a:solidFill>
                  <a:srgbClr val="000000"/>
                </a:solidFill>
              </a:rPr>
              <a:t>plot: </a:t>
            </a:r>
            <a:r>
              <a:rPr lang="it-IT" dirty="0" err="1" smtClean="0">
                <a:solidFill>
                  <a:srgbClr val="0070C0"/>
                </a:solidFill>
              </a:rPr>
              <a:t>CERN-Geneva</a:t>
            </a:r>
            <a:r>
              <a:rPr lang="it-IT" dirty="0" smtClean="0">
                <a:solidFill>
                  <a:srgbClr val="0070C0"/>
                </a:solidFill>
              </a:rPr>
              <a:t> (15 m), L’Aquila (180 m), Cagliari (520 m) and Frascati (650 m)</a:t>
            </a:r>
          </a:p>
        </p:txBody>
      </p:sp>
      <p:sp>
        <p:nvSpPr>
          <p:cNvPr id="24" name="AutoShape 38"/>
          <p:cNvSpPr>
            <a:spLocks noChangeArrowheads="1"/>
          </p:cNvSpPr>
          <p:nvPr/>
        </p:nvSpPr>
        <p:spPr bwMode="auto">
          <a:xfrm rot="11394471" flipH="1">
            <a:off x="2942702" y="2903245"/>
            <a:ext cx="1852342" cy="7895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28" name="CasellaDiTesto 27"/>
          <p:cNvSpPr txBox="1"/>
          <p:nvPr/>
        </p:nvSpPr>
        <p:spPr>
          <a:xfrm>
            <a:off x="611560" y="5949280"/>
            <a:ext cx="3223959" cy="369332"/>
          </a:xfrm>
          <a:prstGeom prst="rect">
            <a:avLst/>
          </a:prstGeom>
          <a:noFill/>
        </p:spPr>
        <p:txBody>
          <a:bodyPr wrap="none" rtlCol="0">
            <a:spAutoFit/>
          </a:bodyPr>
          <a:lstStyle/>
          <a:p>
            <a:r>
              <a:rPr lang="it-IT" dirty="0" err="1" smtClean="0">
                <a:solidFill>
                  <a:srgbClr val="000000"/>
                </a:solidFill>
              </a:rPr>
              <a:t>Corsika</a:t>
            </a:r>
            <a:r>
              <a:rPr lang="it-IT" dirty="0" smtClean="0">
                <a:solidFill>
                  <a:srgbClr val="000000"/>
                </a:solidFill>
              </a:rPr>
              <a:t> Monte Carlo </a:t>
            </a:r>
            <a:r>
              <a:rPr lang="it-IT" dirty="0" err="1" smtClean="0">
                <a:solidFill>
                  <a:srgbClr val="000000"/>
                </a:solidFill>
              </a:rPr>
              <a:t>simulations</a:t>
            </a:r>
            <a:endParaRPr lang="it-IT" dirty="0">
              <a:solidFill>
                <a:srgbClr val="000000"/>
              </a:solidFill>
            </a:endParaRPr>
          </a:p>
        </p:txBody>
      </p:sp>
      <p:sp>
        <p:nvSpPr>
          <p:cNvPr id="29" name="AutoShape 38"/>
          <p:cNvSpPr>
            <a:spLocks noChangeArrowheads="1"/>
          </p:cNvSpPr>
          <p:nvPr/>
        </p:nvSpPr>
        <p:spPr bwMode="auto">
          <a:xfrm rot="21120286" flipH="1">
            <a:off x="4140786" y="5933703"/>
            <a:ext cx="1852342" cy="7895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30" name="CasellaDiTesto 29"/>
          <p:cNvSpPr txBox="1"/>
          <p:nvPr/>
        </p:nvSpPr>
        <p:spPr>
          <a:xfrm>
            <a:off x="611560" y="4221088"/>
            <a:ext cx="4032448" cy="646331"/>
          </a:xfrm>
          <a:prstGeom prst="rect">
            <a:avLst/>
          </a:prstGeom>
          <a:noFill/>
        </p:spPr>
        <p:txBody>
          <a:bodyPr wrap="square" rtlCol="0">
            <a:spAutoFit/>
          </a:bodyPr>
          <a:lstStyle/>
          <a:p>
            <a:r>
              <a:rPr lang="it-IT" dirty="0" err="1" smtClean="0">
                <a:solidFill>
                  <a:srgbClr val="C00000"/>
                </a:solidFill>
              </a:rPr>
              <a:t>Results</a:t>
            </a:r>
            <a:r>
              <a:rPr lang="it-IT" dirty="0" smtClean="0">
                <a:solidFill>
                  <a:srgbClr val="C00000"/>
                </a:solidFill>
              </a:rPr>
              <a:t> </a:t>
            </a:r>
            <a:r>
              <a:rPr lang="it-IT" dirty="0" err="1" smtClean="0">
                <a:solidFill>
                  <a:srgbClr val="C00000"/>
                </a:solidFill>
              </a:rPr>
              <a:t>consistent</a:t>
            </a:r>
            <a:r>
              <a:rPr lang="it-IT" dirty="0" smtClean="0">
                <a:solidFill>
                  <a:srgbClr val="C00000"/>
                </a:solidFill>
              </a:rPr>
              <a:t> </a:t>
            </a:r>
            <a:r>
              <a:rPr lang="it-IT" dirty="0" err="1" smtClean="0">
                <a:solidFill>
                  <a:srgbClr val="C00000"/>
                </a:solidFill>
              </a:rPr>
              <a:t>with</a:t>
            </a:r>
            <a:r>
              <a:rPr lang="it-IT" dirty="0" smtClean="0">
                <a:solidFill>
                  <a:srgbClr val="C00000"/>
                </a:solidFill>
              </a:rPr>
              <a:t> </a:t>
            </a:r>
            <a:r>
              <a:rPr lang="it-IT" dirty="0" err="1" smtClean="0">
                <a:solidFill>
                  <a:srgbClr val="C00000"/>
                </a:solidFill>
              </a:rPr>
              <a:t>Corsika</a:t>
            </a:r>
            <a:r>
              <a:rPr lang="it-IT" dirty="0" smtClean="0">
                <a:solidFill>
                  <a:srgbClr val="C00000"/>
                </a:solidFill>
              </a:rPr>
              <a:t> and </a:t>
            </a:r>
            <a:r>
              <a:rPr lang="it-IT" dirty="0" err="1" smtClean="0">
                <a:solidFill>
                  <a:srgbClr val="C00000"/>
                </a:solidFill>
              </a:rPr>
              <a:t>Cosmos</a:t>
            </a:r>
            <a:r>
              <a:rPr lang="it-IT" dirty="0" smtClean="0">
                <a:solidFill>
                  <a:srgbClr val="C00000"/>
                </a:solidFill>
              </a:rPr>
              <a:t> Monte Carlo </a:t>
            </a:r>
            <a:r>
              <a:rPr lang="it-IT" dirty="0" err="1" smtClean="0">
                <a:solidFill>
                  <a:srgbClr val="C00000"/>
                </a:solidFill>
              </a:rPr>
              <a:t>simulations</a:t>
            </a:r>
            <a:endParaRPr lang="it-IT" dirty="0">
              <a:solidFill>
                <a:srgbClr val="C00000"/>
              </a:solidFill>
            </a:endParaRPr>
          </a:p>
        </p:txBody>
      </p:sp>
      <p:sp>
        <p:nvSpPr>
          <p:cNvPr id="31" name="CasellaDiTesto 30"/>
          <p:cNvSpPr txBox="1"/>
          <p:nvPr/>
        </p:nvSpPr>
        <p:spPr>
          <a:xfrm>
            <a:off x="539552" y="4941168"/>
            <a:ext cx="3672407" cy="646331"/>
          </a:xfrm>
          <a:prstGeom prst="rect">
            <a:avLst/>
          </a:prstGeom>
          <a:noFill/>
        </p:spPr>
        <p:txBody>
          <a:bodyPr wrap="square" rtlCol="0">
            <a:spAutoFit/>
          </a:bodyPr>
          <a:lstStyle/>
          <a:p>
            <a:r>
              <a:rPr lang="it-IT" dirty="0" err="1" smtClean="0">
                <a:solidFill>
                  <a:srgbClr val="000000"/>
                </a:solidFill>
              </a:rPr>
              <a:t>Few</a:t>
            </a:r>
            <a:r>
              <a:rPr lang="it-IT" dirty="0" smtClean="0">
                <a:solidFill>
                  <a:srgbClr val="000000"/>
                </a:solidFill>
              </a:rPr>
              <a:t> </a:t>
            </a:r>
            <a:r>
              <a:rPr lang="it-IT" dirty="0" err="1" smtClean="0">
                <a:solidFill>
                  <a:srgbClr val="000000"/>
                </a:solidFill>
              </a:rPr>
              <a:t>months</a:t>
            </a:r>
            <a:r>
              <a:rPr lang="it-IT" dirty="0" smtClean="0">
                <a:solidFill>
                  <a:srgbClr val="000000"/>
                </a:solidFill>
              </a:rPr>
              <a:t> </a:t>
            </a:r>
            <a:r>
              <a:rPr lang="it-IT" dirty="0" err="1" smtClean="0">
                <a:solidFill>
                  <a:srgbClr val="000000"/>
                </a:solidFill>
              </a:rPr>
              <a:t>to</a:t>
            </a:r>
            <a:r>
              <a:rPr lang="it-IT" dirty="0" smtClean="0">
                <a:solidFill>
                  <a:srgbClr val="000000"/>
                </a:solidFill>
              </a:rPr>
              <a:t> </a:t>
            </a:r>
            <a:r>
              <a:rPr lang="it-IT" dirty="0" err="1" smtClean="0">
                <a:solidFill>
                  <a:srgbClr val="000000"/>
                </a:solidFill>
              </a:rPr>
              <a:t>observe</a:t>
            </a:r>
            <a:r>
              <a:rPr lang="it-IT" dirty="0" smtClean="0">
                <a:solidFill>
                  <a:srgbClr val="000000"/>
                </a:solidFill>
              </a:rPr>
              <a:t> </a:t>
            </a:r>
            <a:r>
              <a:rPr lang="it-IT" dirty="0" err="1" smtClean="0">
                <a:solidFill>
                  <a:srgbClr val="000000"/>
                </a:solidFill>
              </a:rPr>
              <a:t>coincidences</a:t>
            </a:r>
            <a:r>
              <a:rPr lang="it-IT" dirty="0" smtClean="0">
                <a:solidFill>
                  <a:srgbClr val="000000"/>
                </a:solidFill>
              </a:rPr>
              <a:t> </a:t>
            </a:r>
            <a:r>
              <a:rPr lang="it-IT" dirty="0" err="1" smtClean="0">
                <a:solidFill>
                  <a:srgbClr val="000000"/>
                </a:solidFill>
              </a:rPr>
              <a:t>for</a:t>
            </a:r>
            <a:r>
              <a:rPr lang="it-IT" dirty="0" smtClean="0">
                <a:solidFill>
                  <a:srgbClr val="000000"/>
                </a:solidFill>
              </a:rPr>
              <a:t> </a:t>
            </a:r>
            <a:r>
              <a:rPr lang="it-IT" dirty="0" err="1" smtClean="0">
                <a:solidFill>
                  <a:srgbClr val="000000"/>
                </a:solidFill>
              </a:rPr>
              <a:t>distances</a:t>
            </a:r>
            <a:r>
              <a:rPr lang="it-IT" dirty="0" smtClean="0">
                <a:solidFill>
                  <a:srgbClr val="000000"/>
                </a:solidFill>
              </a:rPr>
              <a:t> &gt; 1 km</a:t>
            </a:r>
            <a:endParaRPr lang="it-IT" dirty="0">
              <a:solidFill>
                <a:srgbClr val="000000"/>
              </a:solidFill>
            </a:endParaRPr>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40</a:t>
            </a:fld>
            <a:endParaRPr lang="fr-FR"/>
          </a:p>
        </p:txBody>
      </p:sp>
    </p:spTree>
    <p:extLst>
      <p:ext uri="{BB962C8B-B14F-4D97-AF65-F5344CB8AC3E}">
        <p14:creationId xmlns:p14="http://schemas.microsoft.com/office/powerpoint/2010/main" val="24348131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0" y="622300"/>
            <a:ext cx="8245475" cy="498475"/>
          </a:xfrm>
          <a:prstGeom prst="rect">
            <a:avLst/>
          </a:prstGeom>
          <a:noFill/>
          <a:ln w="9525">
            <a:noFill/>
            <a:miter lim="800000"/>
            <a:headEnd/>
            <a:tailEnd/>
          </a:ln>
        </p:spPr>
        <p:txBody>
          <a:bodyPr/>
          <a:lstStyle/>
          <a:p>
            <a:pPr algn="ctr">
              <a:lnSpc>
                <a:spcPct val="90000"/>
              </a:lnSpc>
            </a:pPr>
            <a:endParaRPr lang="en-GB" sz="2400">
              <a:solidFill>
                <a:srgbClr val="7889FB"/>
              </a:solidFill>
              <a:latin typeface="Calibri" pitchFamily="34" charset="0"/>
            </a:endParaRPr>
          </a:p>
        </p:txBody>
      </p:sp>
      <p:sp>
        <p:nvSpPr>
          <p:cNvPr id="6" name="Titolo 5"/>
          <p:cNvSpPr>
            <a:spLocks noGrp="1"/>
          </p:cNvSpPr>
          <p:nvPr>
            <p:ph type="title"/>
          </p:nvPr>
        </p:nvSpPr>
        <p:spPr>
          <a:xfrm>
            <a:off x="-1067" y="185679"/>
            <a:ext cx="8245475" cy="648072"/>
          </a:xfrm>
        </p:spPr>
        <p:txBody>
          <a:bodyPr>
            <a:normAutofit/>
          </a:bodyPr>
          <a:lstStyle/>
          <a:p>
            <a:r>
              <a:rPr lang="it-IT" sz="3200" dirty="0" smtClean="0">
                <a:solidFill>
                  <a:srgbClr val="0000FF"/>
                </a:solidFill>
                <a:latin typeface="+mn-lt"/>
              </a:rPr>
              <a:t>… </a:t>
            </a:r>
            <a:r>
              <a:rPr lang="it-IT" sz="3200" dirty="0" err="1" smtClean="0">
                <a:solidFill>
                  <a:srgbClr val="0000FF"/>
                </a:solidFill>
                <a:latin typeface="+mn-lt"/>
              </a:rPr>
              <a:t>coincidences</a:t>
            </a:r>
            <a:r>
              <a:rPr lang="it-IT" sz="3200" dirty="0" smtClean="0">
                <a:solidFill>
                  <a:srgbClr val="0000FF"/>
                </a:solidFill>
                <a:latin typeface="+mn-lt"/>
              </a:rPr>
              <a:t> </a:t>
            </a:r>
            <a:r>
              <a:rPr lang="it-IT" sz="3200" dirty="0" err="1" smtClean="0">
                <a:solidFill>
                  <a:srgbClr val="0000FF"/>
                </a:solidFill>
                <a:latin typeface="+mn-lt"/>
              </a:rPr>
              <a:t>during</a:t>
            </a:r>
            <a:r>
              <a:rPr lang="it-IT" sz="3200" dirty="0" smtClean="0">
                <a:solidFill>
                  <a:srgbClr val="0000FF"/>
                </a:solidFill>
                <a:latin typeface="+mn-lt"/>
              </a:rPr>
              <a:t> Run-1</a:t>
            </a:r>
            <a:endParaRPr lang="it-IT" sz="3200" dirty="0">
              <a:solidFill>
                <a:srgbClr val="0000FF"/>
              </a:solidFill>
              <a:latin typeface="+mn-lt"/>
            </a:endParaRPr>
          </a:p>
        </p:txBody>
      </p:sp>
      <p:pic>
        <p:nvPicPr>
          <p:cNvPr id="75778" name="Picture 2"/>
          <p:cNvPicPr>
            <a:picLocks noChangeAspect="1" noChangeArrowheads="1"/>
          </p:cNvPicPr>
          <p:nvPr/>
        </p:nvPicPr>
        <p:blipFill>
          <a:blip r:embed="rId3" cstate="print"/>
          <a:srcRect t="661" r="950"/>
          <a:stretch>
            <a:fillRect/>
          </a:stretch>
        </p:blipFill>
        <p:spPr bwMode="auto">
          <a:xfrm>
            <a:off x="4755874" y="862203"/>
            <a:ext cx="4068184" cy="2931889"/>
          </a:xfrm>
          <a:prstGeom prst="rect">
            <a:avLst/>
          </a:prstGeom>
          <a:noFill/>
          <a:ln w="9525">
            <a:noFill/>
            <a:miter lim="800000"/>
            <a:headEnd/>
            <a:tailEnd/>
          </a:ln>
        </p:spPr>
      </p:pic>
      <p:pic>
        <p:nvPicPr>
          <p:cNvPr id="75779" name="Picture 3"/>
          <p:cNvPicPr>
            <a:picLocks noChangeAspect="1" noChangeArrowheads="1"/>
          </p:cNvPicPr>
          <p:nvPr/>
        </p:nvPicPr>
        <p:blipFill>
          <a:blip r:embed="rId4" cstate="print"/>
          <a:srcRect t="661" b="1982"/>
          <a:stretch>
            <a:fillRect/>
          </a:stretch>
        </p:blipFill>
        <p:spPr bwMode="auto">
          <a:xfrm>
            <a:off x="4741276" y="3825035"/>
            <a:ext cx="4116602" cy="2879999"/>
          </a:xfrm>
          <a:prstGeom prst="rect">
            <a:avLst/>
          </a:prstGeom>
          <a:noFill/>
          <a:ln w="9525">
            <a:noFill/>
            <a:miter lim="800000"/>
            <a:headEnd/>
            <a:tailEnd/>
          </a:ln>
        </p:spPr>
      </p:pic>
      <p:pic>
        <p:nvPicPr>
          <p:cNvPr id="75780" name="Picture 4"/>
          <p:cNvPicPr>
            <a:picLocks noChangeAspect="1" noChangeArrowheads="1"/>
          </p:cNvPicPr>
          <p:nvPr/>
        </p:nvPicPr>
        <p:blipFill>
          <a:blip r:embed="rId5" cstate="print"/>
          <a:srcRect r="475"/>
          <a:stretch>
            <a:fillRect/>
          </a:stretch>
        </p:blipFill>
        <p:spPr bwMode="auto">
          <a:xfrm>
            <a:off x="484491" y="3774262"/>
            <a:ext cx="4139999" cy="2989168"/>
          </a:xfrm>
          <a:prstGeom prst="rect">
            <a:avLst/>
          </a:prstGeom>
          <a:noFill/>
          <a:ln w="9525">
            <a:noFill/>
            <a:miter lim="800000"/>
            <a:headEnd/>
            <a:tailEnd/>
          </a:ln>
        </p:spPr>
      </p:pic>
      <p:sp>
        <p:nvSpPr>
          <p:cNvPr id="7" name="CasellaDiTesto 6"/>
          <p:cNvSpPr txBox="1"/>
          <p:nvPr/>
        </p:nvSpPr>
        <p:spPr>
          <a:xfrm>
            <a:off x="514478" y="1120775"/>
            <a:ext cx="4139999" cy="2308324"/>
          </a:xfrm>
          <a:prstGeom prst="rect">
            <a:avLst/>
          </a:prstGeom>
          <a:noFill/>
          <a:ln>
            <a:solidFill>
              <a:srgbClr val="800000"/>
            </a:solidFill>
          </a:ln>
        </p:spPr>
        <p:txBody>
          <a:bodyPr wrap="square" rtlCol="0">
            <a:spAutoFit/>
          </a:bodyPr>
          <a:lstStyle/>
          <a:p>
            <a:r>
              <a:rPr lang="it-IT" dirty="0" err="1" smtClean="0">
                <a:solidFill>
                  <a:srgbClr val="C00000"/>
                </a:solidFill>
              </a:rPr>
              <a:t>Coincidences</a:t>
            </a:r>
            <a:r>
              <a:rPr lang="it-IT" dirty="0" smtClean="0">
                <a:solidFill>
                  <a:srgbClr val="C00000"/>
                </a:solidFill>
              </a:rPr>
              <a:t> </a:t>
            </a:r>
            <a:r>
              <a:rPr lang="it-IT" dirty="0" err="1" smtClean="0">
                <a:solidFill>
                  <a:srgbClr val="C00000"/>
                </a:solidFill>
              </a:rPr>
              <a:t>were</a:t>
            </a:r>
            <a:r>
              <a:rPr lang="it-IT" dirty="0" smtClean="0">
                <a:solidFill>
                  <a:srgbClr val="C00000"/>
                </a:solidFill>
              </a:rPr>
              <a:t> </a:t>
            </a:r>
            <a:r>
              <a:rPr lang="it-IT" dirty="0" err="1" smtClean="0">
                <a:solidFill>
                  <a:srgbClr val="C00000"/>
                </a:solidFill>
              </a:rPr>
              <a:t>observed</a:t>
            </a:r>
            <a:r>
              <a:rPr lang="it-IT" dirty="0" smtClean="0">
                <a:solidFill>
                  <a:srgbClr val="C00000"/>
                </a:solidFill>
              </a:rPr>
              <a:t> for </a:t>
            </a:r>
            <a:r>
              <a:rPr lang="it-IT" dirty="0" err="1" smtClean="0">
                <a:solidFill>
                  <a:srgbClr val="C00000"/>
                </a:solidFill>
              </a:rPr>
              <a:t>several</a:t>
            </a:r>
            <a:r>
              <a:rPr lang="it-IT" dirty="0" smtClean="0">
                <a:solidFill>
                  <a:srgbClr val="C00000"/>
                </a:solidFill>
              </a:rPr>
              <a:t> </a:t>
            </a:r>
            <a:r>
              <a:rPr lang="it-IT" dirty="0" err="1" smtClean="0">
                <a:solidFill>
                  <a:srgbClr val="C00000"/>
                </a:solidFill>
              </a:rPr>
              <a:t>distances</a:t>
            </a:r>
            <a:r>
              <a:rPr lang="it-IT" dirty="0" smtClean="0">
                <a:solidFill>
                  <a:srgbClr val="C00000"/>
                </a:solidFill>
              </a:rPr>
              <a:t> </a:t>
            </a:r>
            <a:r>
              <a:rPr lang="it-IT" dirty="0" err="1" smtClean="0"/>
              <a:t>between</a:t>
            </a:r>
            <a:r>
              <a:rPr lang="it-IT" dirty="0" smtClean="0"/>
              <a:t> </a:t>
            </a:r>
            <a:r>
              <a:rPr lang="pt-BR" dirty="0" smtClean="0"/>
              <a:t>telescopes : 15 m, 100 m, 200 m, 500 m, </a:t>
            </a:r>
            <a:r>
              <a:rPr lang="it-IT" dirty="0" smtClean="0"/>
              <a:t>1200 m</a:t>
            </a:r>
          </a:p>
          <a:p>
            <a:endParaRPr lang="it-IT" dirty="0"/>
          </a:p>
          <a:p>
            <a:r>
              <a:rPr lang="en-US" dirty="0">
                <a:solidFill>
                  <a:srgbClr val="C00000"/>
                </a:solidFill>
              </a:rPr>
              <a:t>Increasing the distance </a:t>
            </a:r>
            <a:r>
              <a:rPr lang="en-US" dirty="0">
                <a:solidFill>
                  <a:srgbClr val="000000"/>
                </a:solidFill>
              </a:rPr>
              <a:t>between telescopes </a:t>
            </a:r>
            <a:r>
              <a:rPr lang="en-US" dirty="0">
                <a:solidFill>
                  <a:srgbClr val="C00000"/>
                </a:solidFill>
              </a:rPr>
              <a:t>the energy of the primary </a:t>
            </a:r>
            <a:r>
              <a:rPr lang="en-US" dirty="0">
                <a:solidFill>
                  <a:srgbClr val="000000"/>
                </a:solidFill>
              </a:rPr>
              <a:t>observed </a:t>
            </a:r>
            <a:r>
              <a:rPr lang="en-US" dirty="0">
                <a:solidFill>
                  <a:srgbClr val="C00000"/>
                </a:solidFill>
              </a:rPr>
              <a:t>increases</a:t>
            </a:r>
            <a:r>
              <a:rPr lang="en-US" dirty="0">
                <a:solidFill>
                  <a:schemeClr val="bg1"/>
                </a:solidFill>
              </a:rPr>
              <a:t> </a:t>
            </a:r>
            <a:r>
              <a:rPr lang="en-US" dirty="0">
                <a:solidFill>
                  <a:srgbClr val="000000"/>
                </a:solidFill>
              </a:rPr>
              <a:t>as well</a:t>
            </a:r>
          </a:p>
          <a:p>
            <a:endParaRPr lang="it-IT" dirty="0" smtClean="0"/>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41</a:t>
            </a:fld>
            <a:endParaRPr lang="fr-FR"/>
          </a:p>
        </p:txBody>
      </p:sp>
    </p:spTree>
    <p:extLst>
      <p:ext uri="{BB962C8B-B14F-4D97-AF65-F5344CB8AC3E}">
        <p14:creationId xmlns:p14="http://schemas.microsoft.com/office/powerpoint/2010/main" val="692296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4996" y="-6603783"/>
            <a:ext cx="8400957" cy="6406246"/>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pic>
        <p:nvPicPr>
          <p:cNvPr id="16" name="Picture 3"/>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5387" y="22339959"/>
            <a:ext cx="8590169" cy="5826492"/>
          </a:xfrm>
          <a:prstGeom prst="rect">
            <a:avLst/>
          </a:prstGeom>
          <a:noFill/>
          <a:ln w="57150">
            <a:noFill/>
            <a:miter lim="800000"/>
            <a:headEnd/>
            <a:tailEnd/>
          </a:ln>
          <a:extLst>
            <a:ext uri="{909E8E84-426E-40dd-AFC4-6F175D3DCCD1}">
              <a14:hiddenFill xmlns:a14="http://schemas.microsoft.com/office/drawing/2010/main">
                <a:solidFill>
                  <a:schemeClr val="accent1"/>
                </a:solidFill>
              </a14:hiddenFill>
            </a:ext>
          </a:extLst>
        </p:spPr>
      </p:pic>
      <p:pic>
        <p:nvPicPr>
          <p:cNvPr id="17" name="Picture 16" descr="CAGLIARIpreliminary.pdf"/>
          <p:cNvPicPr>
            <a:picLocks noChangeAspect="1"/>
          </p:cNvPicPr>
          <p:nvPr/>
        </p:nvPicPr>
        <p:blipFill>
          <a:blip r:embed="rId3"/>
          <a:stretch>
            <a:fillRect/>
          </a:stretch>
        </p:blipFill>
        <p:spPr>
          <a:xfrm>
            <a:off x="292100" y="1835742"/>
            <a:ext cx="4184307" cy="3003550"/>
          </a:xfrm>
          <a:prstGeom prst="rect">
            <a:avLst/>
          </a:prstGeom>
        </p:spPr>
      </p:pic>
      <p:pic>
        <p:nvPicPr>
          <p:cNvPr id="18" name="Picture 17" descr="SAVONApreliminary.pdf"/>
          <p:cNvPicPr>
            <a:picLocks noChangeAspect="1"/>
          </p:cNvPicPr>
          <p:nvPr/>
        </p:nvPicPr>
        <p:blipFill>
          <a:blip r:embed="rId4"/>
          <a:stretch>
            <a:fillRect/>
          </a:stretch>
        </p:blipFill>
        <p:spPr>
          <a:xfrm>
            <a:off x="4497797" y="1832371"/>
            <a:ext cx="4189003" cy="3006921"/>
          </a:xfrm>
          <a:prstGeom prst="rect">
            <a:avLst/>
          </a:prstGeom>
        </p:spPr>
      </p:pic>
      <p:sp>
        <p:nvSpPr>
          <p:cNvPr id="2" name="Title 1"/>
          <p:cNvSpPr>
            <a:spLocks noGrp="1"/>
          </p:cNvSpPr>
          <p:nvPr>
            <p:ph type="title"/>
          </p:nvPr>
        </p:nvSpPr>
        <p:spPr/>
        <p:txBody>
          <a:bodyPr/>
          <a:lstStyle/>
          <a:p>
            <a:endParaRPr lang="fr-F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42</a:t>
            </a:fld>
            <a:endParaRPr lang="fr-FR"/>
          </a:p>
        </p:txBody>
      </p:sp>
    </p:spTree>
    <p:extLst>
      <p:ext uri="{BB962C8B-B14F-4D97-AF65-F5344CB8AC3E}">
        <p14:creationId xmlns:p14="http://schemas.microsoft.com/office/powerpoint/2010/main" val="86391374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15385146" y="8218675"/>
            <a:ext cx="9158705" cy="2016224"/>
          </a:xfrm>
          <a:prstGeom prst="rect">
            <a:avLst/>
          </a:prstGeom>
        </p:spPr>
        <p:txBody>
          <a:bodyPr>
            <a:normAutofit fontScale="25000" lnSpcReduction="20000"/>
          </a:bodyPr>
          <a:lstStyle>
            <a:lvl1pPr algn="ctr" rtl="0" eaLnBrk="0" fontAlgn="base" hangingPunct="0">
              <a:spcBef>
                <a:spcPct val="0"/>
              </a:spcBef>
              <a:spcAft>
                <a:spcPct val="0"/>
              </a:spcAft>
              <a:defRPr sz="15700" kern="1200">
                <a:solidFill>
                  <a:schemeClr val="tx1"/>
                </a:solidFill>
                <a:latin typeface="+mj-lt"/>
                <a:ea typeface="+mj-ea"/>
                <a:cs typeface="+mj-cs"/>
              </a:defRPr>
            </a:lvl1pPr>
            <a:lvl2pPr algn="ctr" rtl="0" eaLnBrk="0" fontAlgn="base" hangingPunct="0">
              <a:spcBef>
                <a:spcPct val="0"/>
              </a:spcBef>
              <a:spcAft>
                <a:spcPct val="0"/>
              </a:spcAft>
              <a:defRPr sz="15700">
                <a:solidFill>
                  <a:schemeClr val="tx1"/>
                </a:solidFill>
                <a:latin typeface="Calibri" pitchFamily="34" charset="0"/>
              </a:defRPr>
            </a:lvl2pPr>
            <a:lvl3pPr algn="ctr" rtl="0" eaLnBrk="0" fontAlgn="base" hangingPunct="0">
              <a:spcBef>
                <a:spcPct val="0"/>
              </a:spcBef>
              <a:spcAft>
                <a:spcPct val="0"/>
              </a:spcAft>
              <a:defRPr sz="15700">
                <a:solidFill>
                  <a:schemeClr val="tx1"/>
                </a:solidFill>
                <a:latin typeface="Calibri" pitchFamily="34" charset="0"/>
              </a:defRPr>
            </a:lvl3pPr>
            <a:lvl4pPr algn="ctr" rtl="0" eaLnBrk="0" fontAlgn="base" hangingPunct="0">
              <a:spcBef>
                <a:spcPct val="0"/>
              </a:spcBef>
              <a:spcAft>
                <a:spcPct val="0"/>
              </a:spcAft>
              <a:defRPr sz="15700">
                <a:solidFill>
                  <a:schemeClr val="tx1"/>
                </a:solidFill>
                <a:latin typeface="Calibri" pitchFamily="34" charset="0"/>
              </a:defRPr>
            </a:lvl4pPr>
            <a:lvl5pPr algn="ctr" rtl="0" eaLnBrk="0" fontAlgn="base" hangingPunct="0">
              <a:spcBef>
                <a:spcPct val="0"/>
              </a:spcBef>
              <a:spcAft>
                <a:spcPct val="0"/>
              </a:spcAft>
              <a:defRPr sz="15700">
                <a:solidFill>
                  <a:schemeClr val="tx1"/>
                </a:solidFill>
                <a:latin typeface="Calibri" pitchFamily="34" charset="0"/>
              </a:defRPr>
            </a:lvl5pPr>
            <a:lvl6pPr marL="1645920" algn="ctr" rtl="0" fontAlgn="base">
              <a:spcBef>
                <a:spcPct val="0"/>
              </a:spcBef>
              <a:spcAft>
                <a:spcPct val="0"/>
              </a:spcAft>
              <a:defRPr sz="15700">
                <a:solidFill>
                  <a:schemeClr val="tx1"/>
                </a:solidFill>
                <a:latin typeface="Calibri" pitchFamily="34" charset="0"/>
              </a:defRPr>
            </a:lvl6pPr>
            <a:lvl7pPr marL="3291840" algn="ctr" rtl="0" fontAlgn="base">
              <a:spcBef>
                <a:spcPct val="0"/>
              </a:spcBef>
              <a:spcAft>
                <a:spcPct val="0"/>
              </a:spcAft>
              <a:defRPr sz="15700">
                <a:solidFill>
                  <a:schemeClr val="tx1"/>
                </a:solidFill>
                <a:latin typeface="Calibri" pitchFamily="34" charset="0"/>
              </a:defRPr>
            </a:lvl7pPr>
            <a:lvl8pPr marL="4937760" algn="ctr" rtl="0" fontAlgn="base">
              <a:spcBef>
                <a:spcPct val="0"/>
              </a:spcBef>
              <a:spcAft>
                <a:spcPct val="0"/>
              </a:spcAft>
              <a:defRPr sz="15700">
                <a:solidFill>
                  <a:schemeClr val="tx1"/>
                </a:solidFill>
                <a:latin typeface="Calibri" pitchFamily="34" charset="0"/>
              </a:defRPr>
            </a:lvl8pPr>
            <a:lvl9pPr marL="6583680" algn="ctr" rtl="0" fontAlgn="base">
              <a:spcBef>
                <a:spcPct val="0"/>
              </a:spcBef>
              <a:spcAft>
                <a:spcPct val="0"/>
              </a:spcAft>
              <a:defRPr sz="15700">
                <a:solidFill>
                  <a:schemeClr val="tx1"/>
                </a:solidFill>
                <a:latin typeface="Calibri" pitchFamily="34" charset="0"/>
              </a:defRPr>
            </a:lvl9pPr>
          </a:lstStyle>
          <a:p>
            <a:r>
              <a:rPr lang="en-US" altLang="it-IT" sz="8000" u="sng" dirty="0" smtClean="0">
                <a:latin typeface="+mn-lt"/>
                <a:ea typeface="Verdana" panose="020B0604030504040204" pitchFamily="34" charset="0"/>
                <a:cs typeface="Verdana" panose="020B0604030504040204" pitchFamily="34" charset="0"/>
              </a:rPr>
              <a:t>Extensive Atmospheric Showers (EAS) Detections</a:t>
            </a:r>
          </a:p>
          <a:p>
            <a:pPr algn="l"/>
            <a:endParaRPr lang="en-US" altLang="it-IT" sz="8000" dirty="0" smtClean="0">
              <a:latin typeface="+mn-lt"/>
              <a:ea typeface="Verdana" panose="020B0604030504040204" pitchFamily="34" charset="0"/>
              <a:cs typeface="Verdana" panose="020B0604030504040204" pitchFamily="34" charset="0"/>
            </a:endParaRPr>
          </a:p>
          <a:p>
            <a:pPr algn="just"/>
            <a:r>
              <a:rPr lang="en-US" altLang="it-IT" sz="8000" dirty="0" smtClean="0">
                <a:latin typeface="+mn-lt"/>
                <a:ea typeface="Verdana" panose="020B0604030504040204" pitchFamily="34" charset="0"/>
                <a:cs typeface="Verdana" panose="020B0604030504040204" pitchFamily="34" charset="0"/>
              </a:rPr>
              <a:t>The telescopes relative  distances are  ranging from a few hundred meters for clusters of 2, 3 and 4 telescopes in the same city, to more than 1000 km for the farthest stations. </a:t>
            </a:r>
            <a:r>
              <a:rPr lang="en-US" altLang="it-IT" sz="8000" dirty="0" err="1" smtClean="0">
                <a:latin typeface="+mn-lt"/>
                <a:ea typeface="Verdana" panose="020B0604030504040204" pitchFamily="34" charset="0"/>
                <a:cs typeface="Verdana" panose="020B0604030504040204" pitchFamily="34" charset="0"/>
              </a:rPr>
              <a:t>Muons</a:t>
            </a:r>
            <a:r>
              <a:rPr lang="en-US" altLang="it-IT" sz="8000" dirty="0" smtClean="0">
                <a:latin typeface="+mn-lt"/>
                <a:ea typeface="Verdana" panose="020B0604030504040204" pitchFamily="34" charset="0"/>
                <a:cs typeface="Verdana" panose="020B0604030504040204" pitchFamily="34" charset="0"/>
              </a:rPr>
              <a:t> from the same EAS are detected by different stations [6].</a:t>
            </a:r>
          </a:p>
          <a:p>
            <a:pPr algn="l"/>
            <a:endParaRPr lang="en-US" altLang="it-IT" sz="3600" dirty="0" smtClean="0">
              <a:latin typeface="+mn-lt"/>
              <a:ea typeface="Verdana" panose="020B0604030504040204" pitchFamily="34" charset="0"/>
              <a:cs typeface="Verdana" panose="020B0604030504040204" pitchFamily="34" charset="0"/>
            </a:endParaRPr>
          </a:p>
          <a:p>
            <a:pPr algn="l"/>
            <a:r>
              <a:rPr lang="en-US" altLang="it-IT" sz="3600" dirty="0" smtClean="0">
                <a:latin typeface="+mn-lt"/>
                <a:ea typeface="Verdana" panose="020B0604030504040204" pitchFamily="34" charset="0"/>
                <a:cs typeface="Verdana" panose="020B0604030504040204" pitchFamily="34" charset="0"/>
              </a:rPr>
              <a:t/>
            </a:r>
            <a:br>
              <a:rPr lang="en-US" altLang="it-IT" sz="3600" dirty="0" smtClean="0">
                <a:latin typeface="+mn-lt"/>
                <a:ea typeface="Verdana" panose="020B0604030504040204" pitchFamily="34" charset="0"/>
                <a:cs typeface="Verdana" panose="020B0604030504040204" pitchFamily="34" charset="0"/>
              </a:rPr>
            </a:br>
            <a:r>
              <a:rPr lang="en-US" altLang="it-IT" sz="1400" dirty="0" smtClean="0">
                <a:latin typeface="+mn-lt"/>
                <a:ea typeface="Verdana" panose="020B0604030504040204" pitchFamily="34" charset="0"/>
                <a:cs typeface="Verdana" panose="020B0604030504040204" pitchFamily="34" charset="0"/>
              </a:rPr>
              <a:t/>
            </a:r>
            <a:br>
              <a:rPr lang="en-US" altLang="it-IT" sz="1400" dirty="0" smtClean="0">
                <a:latin typeface="+mn-lt"/>
                <a:ea typeface="Verdana" panose="020B0604030504040204" pitchFamily="34" charset="0"/>
                <a:cs typeface="Verdana" panose="020B0604030504040204" pitchFamily="34" charset="0"/>
              </a:rPr>
            </a:br>
            <a:endParaRPr lang="en-US" sz="1400" dirty="0">
              <a:latin typeface="+mn-lt"/>
            </a:endParaRPr>
          </a:p>
        </p:txBody>
      </p:sp>
      <p:pic>
        <p:nvPicPr>
          <p:cNvPr id="11" name="Picture 71" descr="C:\Users\mpaola\Dropbox\paolaXme\E3poster\savonacoin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904" y="9991706"/>
            <a:ext cx="4062394" cy="2979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C:\Users\mpaola\Desktop\powerPoint\coinc_sa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226" y="9991706"/>
            <a:ext cx="4346601" cy="2979135"/>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97"/>
          <p:cNvSpPr txBox="1"/>
          <p:nvPr/>
        </p:nvSpPr>
        <p:spPr>
          <a:xfrm>
            <a:off x="15720225" y="15347466"/>
            <a:ext cx="1782918" cy="646331"/>
          </a:xfrm>
          <a:prstGeom prst="rect">
            <a:avLst/>
          </a:prstGeom>
          <a:noFill/>
        </p:spPr>
        <p:txBody>
          <a:bodyPr wrap="square" rtlCol="0">
            <a:spAutoFit/>
          </a:bodyPr>
          <a:lstStyle/>
          <a:p>
            <a:r>
              <a:rPr lang="en-US" u="sng" dirty="0"/>
              <a:t>Modulation on </a:t>
            </a:r>
            <a:r>
              <a:rPr lang="en-US" u="sng" dirty="0">
                <a:sym typeface="Symbol"/>
              </a:rPr>
              <a:t></a:t>
            </a:r>
            <a:endParaRPr lang="en-US" u="sng" dirty="0"/>
          </a:p>
          <a:p>
            <a:endParaRPr lang="en-US" dirty="0"/>
          </a:p>
        </p:txBody>
      </p:sp>
      <p:sp>
        <p:nvSpPr>
          <p:cNvPr id="19" name="Rettangolo 200"/>
          <p:cNvSpPr/>
          <p:nvPr/>
        </p:nvSpPr>
        <p:spPr>
          <a:xfrm>
            <a:off x="15965137" y="17984467"/>
            <a:ext cx="482114" cy="31523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0" name="Rettangolo 201"/>
          <p:cNvSpPr/>
          <p:nvPr/>
        </p:nvSpPr>
        <p:spPr>
          <a:xfrm rot="1976538">
            <a:off x="17477100" y="16470143"/>
            <a:ext cx="482114" cy="31523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21" name="Connettore 2 202"/>
          <p:cNvCxnSpPr>
            <a:endCxn id="19" idx="0"/>
          </p:cNvCxnSpPr>
          <p:nvPr/>
        </p:nvCxnSpPr>
        <p:spPr>
          <a:xfrm flipH="1">
            <a:off x="16206194" y="15899822"/>
            <a:ext cx="241057" cy="2084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Parentesi graffa chiusa 206"/>
          <p:cNvSpPr/>
          <p:nvPr/>
        </p:nvSpPr>
        <p:spPr>
          <a:xfrm rot="11139169">
            <a:off x="15877369" y="16486900"/>
            <a:ext cx="371543" cy="13023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CasellaDiTesto 207"/>
          <p:cNvSpPr txBox="1"/>
          <p:nvPr/>
        </p:nvSpPr>
        <p:spPr>
          <a:xfrm rot="18771311">
            <a:off x="16704963" y="17381612"/>
            <a:ext cx="852926" cy="369332"/>
          </a:xfrm>
          <a:prstGeom prst="rect">
            <a:avLst/>
          </a:prstGeom>
          <a:noFill/>
        </p:spPr>
        <p:txBody>
          <a:bodyPr wrap="none" rtlCol="0">
            <a:spAutoFit/>
          </a:bodyPr>
          <a:lstStyle/>
          <a:p>
            <a:r>
              <a:rPr lang="en-US" dirty="0" smtClean="0">
                <a:sym typeface="Symbol"/>
              </a:rPr>
              <a:t></a:t>
            </a:r>
            <a:r>
              <a:rPr lang="en-US" dirty="0" err="1" smtClean="0">
                <a:sym typeface="Symbol"/>
              </a:rPr>
              <a:t>L</a:t>
            </a:r>
            <a:r>
              <a:rPr lang="en-US" baseline="-25000" dirty="0" err="1" smtClean="0">
                <a:sym typeface="Symbol"/>
              </a:rPr>
              <a:t>station</a:t>
            </a:r>
            <a:endParaRPr lang="en-US" baseline="-25000" dirty="0"/>
          </a:p>
        </p:txBody>
      </p:sp>
      <p:cxnSp>
        <p:nvCxnSpPr>
          <p:cNvPr id="24" name="Connettore 2 208"/>
          <p:cNvCxnSpPr/>
          <p:nvPr/>
        </p:nvCxnSpPr>
        <p:spPr>
          <a:xfrm flipH="1">
            <a:off x="17799812" y="15694689"/>
            <a:ext cx="103456" cy="781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10"/>
          <p:cNvSpPr txBox="1"/>
          <p:nvPr/>
        </p:nvSpPr>
        <p:spPr>
          <a:xfrm>
            <a:off x="15377354" y="17439817"/>
            <a:ext cx="571660" cy="646331"/>
          </a:xfrm>
          <a:prstGeom prst="rect">
            <a:avLst/>
          </a:prstGeom>
          <a:noFill/>
        </p:spPr>
        <p:txBody>
          <a:bodyPr wrap="square" rtlCol="0">
            <a:spAutoFit/>
          </a:bodyPr>
          <a:lstStyle/>
          <a:p>
            <a:r>
              <a:rPr lang="en-US" dirty="0">
                <a:sym typeface="Symbol"/>
              </a:rPr>
              <a:t>L*</a:t>
            </a:r>
            <a:endParaRPr lang="en-US" dirty="0"/>
          </a:p>
          <a:p>
            <a:endParaRPr lang="en-US" dirty="0"/>
          </a:p>
        </p:txBody>
      </p:sp>
      <p:sp>
        <p:nvSpPr>
          <p:cNvPr id="26" name="CasellaDiTesto 22"/>
          <p:cNvSpPr txBox="1"/>
          <p:nvPr/>
        </p:nvSpPr>
        <p:spPr>
          <a:xfrm>
            <a:off x="18048804" y="16434900"/>
            <a:ext cx="478430" cy="369332"/>
          </a:xfrm>
          <a:prstGeom prst="rect">
            <a:avLst/>
          </a:prstGeom>
          <a:noFill/>
        </p:spPr>
        <p:txBody>
          <a:bodyPr wrap="square" rtlCol="0">
            <a:spAutoFit/>
          </a:bodyPr>
          <a:lstStyle/>
          <a:p>
            <a:r>
              <a:rPr lang="en-US" dirty="0" smtClean="0">
                <a:solidFill>
                  <a:srgbClr val="FF0000"/>
                </a:solidFill>
              </a:rPr>
              <a:t>µ</a:t>
            </a:r>
            <a:endParaRPr lang="en-US" dirty="0">
              <a:solidFill>
                <a:srgbClr val="FF0000"/>
              </a:solidFill>
            </a:endParaRPr>
          </a:p>
        </p:txBody>
      </p:sp>
      <p:sp>
        <p:nvSpPr>
          <p:cNvPr id="27" name="CasellaDiTesto 222"/>
          <p:cNvSpPr txBox="1"/>
          <p:nvPr/>
        </p:nvSpPr>
        <p:spPr>
          <a:xfrm>
            <a:off x="16229813" y="17039031"/>
            <a:ext cx="151150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ym typeface="Symbol"/>
              </a:rPr>
              <a:t></a:t>
            </a:r>
            <a:r>
              <a:rPr lang="en-US" baseline="-25000" dirty="0" smtClean="0">
                <a:sym typeface="Symbol"/>
              </a:rPr>
              <a:t>station</a:t>
            </a:r>
            <a:r>
              <a:rPr lang="en-US" dirty="0" smtClean="0">
                <a:sym typeface="Symbol"/>
              </a:rPr>
              <a:t> - </a:t>
            </a:r>
            <a:r>
              <a:rPr lang="en-US" dirty="0">
                <a:sym typeface="Symbol"/>
              </a:rPr>
              <a:t></a:t>
            </a:r>
            <a:endParaRPr lang="en-US" dirty="0"/>
          </a:p>
        </p:txBody>
      </p:sp>
      <p:pic>
        <p:nvPicPr>
          <p:cNvPr id="28" name="Segnaposto contenut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1307" y="20595135"/>
            <a:ext cx="4158527" cy="3033251"/>
          </a:xfrm>
          <a:prstGeom prst="rect">
            <a:avLst/>
          </a:prstGeom>
        </p:spPr>
      </p:pic>
      <p:sp>
        <p:nvSpPr>
          <p:cNvPr id="2" name="TextBox 1"/>
          <p:cNvSpPr txBox="1"/>
          <p:nvPr/>
        </p:nvSpPr>
        <p:spPr>
          <a:xfrm>
            <a:off x="186967" y="711932"/>
            <a:ext cx="8728433" cy="2077492"/>
          </a:xfrm>
          <a:prstGeom prst="rect">
            <a:avLst/>
          </a:prstGeom>
          <a:noFill/>
        </p:spPr>
        <p:txBody>
          <a:bodyPr wrap="square" rtlCol="0">
            <a:spAutoFit/>
          </a:bodyPr>
          <a:lstStyle/>
          <a:p>
            <a:pPr marL="285750" indent="-285750" algn="just">
              <a:lnSpc>
                <a:spcPct val="120000"/>
              </a:lnSpc>
              <a:buFont typeface="Arial"/>
              <a:buChar char="•"/>
            </a:pPr>
            <a:r>
              <a:rPr lang="en-US" dirty="0">
                <a:solidFill>
                  <a:srgbClr val="873CFA"/>
                </a:solidFill>
              </a:rPr>
              <a:t>rapid variations of the cosmic rays flux </a:t>
            </a:r>
            <a:r>
              <a:rPr lang="en-US" dirty="0"/>
              <a:t>over the course of a few hours</a:t>
            </a:r>
          </a:p>
          <a:p>
            <a:pPr algn="just">
              <a:lnSpc>
                <a:spcPct val="120000"/>
              </a:lnSpc>
            </a:pPr>
            <a:r>
              <a:rPr lang="en-US" dirty="0" smtClean="0"/>
              <a:t>     associated </a:t>
            </a:r>
            <a:r>
              <a:rPr lang="en-US" dirty="0"/>
              <a:t>to solar phenomena as </a:t>
            </a:r>
            <a:r>
              <a:rPr lang="en-US" dirty="0">
                <a:solidFill>
                  <a:srgbClr val="873CFA"/>
                </a:solidFill>
              </a:rPr>
              <a:t>CME</a:t>
            </a:r>
            <a:r>
              <a:rPr lang="en-US" dirty="0"/>
              <a:t> </a:t>
            </a:r>
            <a:r>
              <a:rPr lang="en-US" dirty="0" smtClean="0"/>
              <a:t>(Coronary Mass Emission) and </a:t>
            </a:r>
            <a:r>
              <a:rPr lang="en-US" dirty="0">
                <a:solidFill>
                  <a:srgbClr val="873CFA"/>
                </a:solidFill>
              </a:rPr>
              <a:t>solar flares </a:t>
            </a:r>
          </a:p>
          <a:p>
            <a:pPr marL="285750" indent="-285750" algn="just">
              <a:lnSpc>
                <a:spcPct val="120000"/>
              </a:lnSpc>
              <a:buFont typeface="Arial"/>
              <a:buChar char="•"/>
            </a:pPr>
            <a:r>
              <a:rPr lang="en-US" dirty="0" smtClean="0"/>
              <a:t>Decrease in </a:t>
            </a:r>
            <a:r>
              <a:rPr lang="en-US" dirty="0" err="1" smtClean="0"/>
              <a:t>muon</a:t>
            </a:r>
            <a:r>
              <a:rPr lang="en-US" dirty="0" smtClean="0"/>
              <a:t> flux reaching a minimum within hours</a:t>
            </a:r>
            <a:endParaRPr lang="en-US" dirty="0"/>
          </a:p>
          <a:p>
            <a:pPr marL="285750" indent="-285750" algn="just">
              <a:lnSpc>
                <a:spcPct val="120000"/>
              </a:lnSpc>
              <a:buFont typeface="Arial"/>
              <a:buChar char="•"/>
            </a:pPr>
            <a:r>
              <a:rPr lang="en-US" dirty="0" smtClean="0"/>
              <a:t>Recovery lasts a few days</a:t>
            </a:r>
            <a:endParaRPr lang="en-US" dirty="0"/>
          </a:p>
          <a:p>
            <a:pPr marL="285750" indent="-285750" algn="just">
              <a:lnSpc>
                <a:spcPct val="120000"/>
              </a:lnSpc>
              <a:buFont typeface="Arial"/>
              <a:buChar char="•"/>
            </a:pPr>
            <a:r>
              <a:rPr lang="en-US" dirty="0"/>
              <a:t>comparison with </a:t>
            </a:r>
            <a:r>
              <a:rPr lang="en-US" dirty="0">
                <a:solidFill>
                  <a:srgbClr val="873CFA"/>
                </a:solidFill>
              </a:rPr>
              <a:t>Oulu </a:t>
            </a:r>
            <a:r>
              <a:rPr lang="en-US" dirty="0"/>
              <a:t>neutron monitor </a:t>
            </a:r>
            <a:r>
              <a:rPr lang="en-US" dirty="0" smtClean="0"/>
              <a:t>station</a:t>
            </a:r>
          </a:p>
          <a:p>
            <a:pPr algn="just">
              <a:lnSpc>
                <a:spcPct val="120000"/>
              </a:lnSpc>
            </a:pPr>
            <a:endParaRPr lang="en-US" dirty="0"/>
          </a:p>
        </p:txBody>
      </p:sp>
      <p:sp>
        <p:nvSpPr>
          <p:cNvPr id="3" name="TextBox 2"/>
          <p:cNvSpPr txBox="1"/>
          <p:nvPr/>
        </p:nvSpPr>
        <p:spPr>
          <a:xfrm>
            <a:off x="362886" y="147935"/>
            <a:ext cx="5821316" cy="584776"/>
          </a:xfrm>
          <a:prstGeom prst="rect">
            <a:avLst/>
          </a:prstGeom>
          <a:noFill/>
        </p:spPr>
        <p:txBody>
          <a:bodyPr wrap="square" rtlCol="0">
            <a:spAutoFit/>
          </a:bodyPr>
          <a:lstStyle/>
          <a:p>
            <a:pPr algn="ctr"/>
            <a:r>
              <a:rPr lang="en-US" sz="3200" dirty="0" err="1">
                <a:solidFill>
                  <a:srgbClr val="0000FF"/>
                </a:solidFill>
              </a:rPr>
              <a:t>Forbush</a:t>
            </a:r>
            <a:r>
              <a:rPr lang="en-US" sz="3200" dirty="0">
                <a:solidFill>
                  <a:srgbClr val="0000FF"/>
                </a:solidFill>
              </a:rPr>
              <a:t> </a:t>
            </a:r>
            <a:r>
              <a:rPr lang="en-US" sz="3200" dirty="0" smtClean="0">
                <a:solidFill>
                  <a:srgbClr val="0000FF"/>
                </a:solidFill>
              </a:rPr>
              <a:t>decrease 2011</a:t>
            </a:r>
            <a:endParaRPr lang="en-US" sz="3200" dirty="0">
              <a:solidFill>
                <a:srgbClr val="0000FF"/>
              </a:solidFill>
              <a:effectLst>
                <a:outerShdw blurRad="50800" dist="38100" dir="2700000" algn="tl" rotWithShape="0">
                  <a:prstClr val="black">
                    <a:alpha val="40000"/>
                  </a:prstClr>
                </a:outerShdw>
              </a:effectLst>
            </a:endParaRPr>
          </a:p>
        </p:txBody>
      </p:sp>
      <p:pic>
        <p:nvPicPr>
          <p:cNvPr id="29" name="Picture 4"/>
          <p:cNvPicPr>
            <a:picLocks noChangeAspect="1" noChangeArrowheads="1"/>
          </p:cNvPicPr>
          <p:nvPr/>
        </p:nvPicPr>
        <p:blipFill>
          <a:blip r:embed="rId5" cstate="print"/>
          <a:srcRect l="1671" t="2614"/>
          <a:stretch>
            <a:fillRect/>
          </a:stretch>
        </p:blipFill>
        <p:spPr bwMode="auto">
          <a:xfrm>
            <a:off x="1975555" y="2676940"/>
            <a:ext cx="5436000" cy="3818884"/>
          </a:xfrm>
          <a:prstGeom prst="rect">
            <a:avLst/>
          </a:prstGeom>
          <a:solidFill>
            <a:schemeClr val="tx1"/>
          </a:solidFill>
          <a:ln w="9525" algn="ctr">
            <a:noFill/>
            <a:miter lim="800000"/>
            <a:headEnd/>
            <a:tailEnd/>
          </a:ln>
        </p:spPr>
      </p:pic>
      <p:sp>
        <p:nvSpPr>
          <p:cNvPr id="4" name="Footer Placeholder 3"/>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43</a:t>
            </a:fld>
            <a:endParaRPr lang="fr-FR"/>
          </a:p>
        </p:txBody>
      </p:sp>
    </p:spTree>
    <p:extLst>
      <p:ext uri="{BB962C8B-B14F-4D97-AF65-F5344CB8AC3E}">
        <p14:creationId xmlns:p14="http://schemas.microsoft.com/office/powerpoint/2010/main" val="3533576793"/>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5" descr="516921main_x2flare.gif"/>
          <p:cNvPicPr>
            <a:picLocks noChangeAspect="1"/>
          </p:cNvPicPr>
          <p:nvPr/>
        </p:nvPicPr>
        <p:blipFill>
          <a:blip r:embed="rId3" cstate="print"/>
          <a:srcRect/>
          <a:stretch>
            <a:fillRect/>
          </a:stretch>
        </p:blipFill>
        <p:spPr bwMode="auto">
          <a:xfrm>
            <a:off x="868" y="1052513"/>
            <a:ext cx="6022975" cy="3805237"/>
          </a:xfrm>
          <a:prstGeom prst="rect">
            <a:avLst/>
          </a:prstGeom>
          <a:noFill/>
          <a:ln w="9525">
            <a:noFill/>
            <a:miter lim="800000"/>
            <a:headEnd/>
            <a:tailEnd/>
          </a:ln>
        </p:spPr>
      </p:pic>
      <p:sp>
        <p:nvSpPr>
          <p:cNvPr id="32771" name="Rettangolo 3"/>
          <p:cNvSpPr>
            <a:spLocks noChangeArrowheads="1"/>
          </p:cNvSpPr>
          <p:nvPr/>
        </p:nvSpPr>
        <p:spPr bwMode="auto">
          <a:xfrm>
            <a:off x="1535299" y="100726"/>
            <a:ext cx="5660724" cy="584776"/>
          </a:xfrm>
          <a:prstGeom prst="rect">
            <a:avLst/>
          </a:prstGeom>
          <a:noFill/>
          <a:ln w="9525">
            <a:noFill/>
            <a:miter lim="800000"/>
            <a:headEnd/>
            <a:tailEnd/>
          </a:ln>
        </p:spPr>
        <p:txBody>
          <a:bodyPr wrap="none">
            <a:spAutoFit/>
          </a:bodyPr>
          <a:lstStyle/>
          <a:p>
            <a:pPr algn="ctr"/>
            <a:r>
              <a:rPr lang="it-IT" sz="3200" dirty="0" smtClean="0">
                <a:solidFill>
                  <a:srgbClr val="0000FF"/>
                </a:solidFill>
              </a:rPr>
              <a:t>2011 </a:t>
            </a:r>
            <a:r>
              <a:rPr lang="it-IT" sz="3200" dirty="0" err="1" smtClean="0">
                <a:solidFill>
                  <a:srgbClr val="0000FF"/>
                </a:solidFill>
              </a:rPr>
              <a:t>Valentine</a:t>
            </a:r>
            <a:r>
              <a:rPr lang="it-IT" sz="3200" dirty="0" smtClean="0">
                <a:solidFill>
                  <a:srgbClr val="0000FF"/>
                </a:solidFill>
              </a:rPr>
              <a:t>’s </a:t>
            </a:r>
            <a:r>
              <a:rPr lang="it-IT" sz="3200" dirty="0" err="1">
                <a:solidFill>
                  <a:srgbClr val="0000FF"/>
                </a:solidFill>
              </a:rPr>
              <a:t>Day</a:t>
            </a:r>
            <a:r>
              <a:rPr lang="it-IT" sz="3200" dirty="0">
                <a:solidFill>
                  <a:srgbClr val="0000FF"/>
                </a:solidFill>
              </a:rPr>
              <a:t> </a:t>
            </a:r>
            <a:r>
              <a:rPr lang="it-IT" sz="3200" dirty="0" err="1">
                <a:solidFill>
                  <a:srgbClr val="0000FF"/>
                </a:solidFill>
              </a:rPr>
              <a:t>Solar</a:t>
            </a:r>
            <a:r>
              <a:rPr lang="it-IT" sz="3200" dirty="0">
                <a:solidFill>
                  <a:srgbClr val="0000FF"/>
                </a:solidFill>
              </a:rPr>
              <a:t> </a:t>
            </a:r>
            <a:r>
              <a:rPr lang="it-IT" sz="3200" dirty="0" err="1">
                <a:solidFill>
                  <a:srgbClr val="0000FF"/>
                </a:solidFill>
              </a:rPr>
              <a:t>Flare</a:t>
            </a:r>
            <a:endParaRPr lang="it-IT" sz="3200" dirty="0">
              <a:solidFill>
                <a:srgbClr val="0000FF"/>
              </a:solidFill>
            </a:endParaRPr>
          </a:p>
        </p:txBody>
      </p:sp>
      <p:sp>
        <p:nvSpPr>
          <p:cNvPr id="32772" name="Rettangolo 4"/>
          <p:cNvSpPr>
            <a:spLocks noChangeArrowheads="1"/>
          </p:cNvSpPr>
          <p:nvPr/>
        </p:nvSpPr>
        <p:spPr bwMode="auto">
          <a:xfrm>
            <a:off x="5868144" y="1412776"/>
            <a:ext cx="3275857" cy="400110"/>
          </a:xfrm>
          <a:prstGeom prst="rect">
            <a:avLst/>
          </a:prstGeom>
          <a:noFill/>
          <a:ln w="9525">
            <a:noFill/>
            <a:miter lim="800000"/>
            <a:headEnd/>
            <a:tailEnd/>
          </a:ln>
        </p:spPr>
        <p:txBody>
          <a:bodyPr wrap="square">
            <a:spAutoFit/>
          </a:bodyPr>
          <a:lstStyle/>
          <a:p>
            <a:pPr algn="ctr"/>
            <a:endParaRPr lang="it-IT" sz="2000" dirty="0" smtClean="0">
              <a:solidFill>
                <a:srgbClr val="C00000"/>
              </a:solidFill>
            </a:endParaRPr>
          </a:p>
        </p:txBody>
      </p:sp>
      <p:sp>
        <p:nvSpPr>
          <p:cNvPr id="30726" name="Line 6"/>
          <p:cNvSpPr>
            <a:spLocks noChangeShapeType="1"/>
          </p:cNvSpPr>
          <p:nvPr/>
        </p:nvSpPr>
        <p:spPr bwMode="auto">
          <a:xfrm flipV="1">
            <a:off x="3905250" y="1296988"/>
            <a:ext cx="1074738" cy="642937"/>
          </a:xfrm>
          <a:prstGeom prst="line">
            <a:avLst/>
          </a:prstGeom>
          <a:noFill/>
          <a:ln w="38100">
            <a:solidFill>
              <a:schemeClr val="bg1"/>
            </a:solidFill>
            <a:round/>
            <a:headEnd type="arrow" w="med" len="med"/>
            <a:tailEnd/>
          </a:ln>
        </p:spPr>
        <p:txBody>
          <a:bodyPr/>
          <a:lstStyle/>
          <a:p>
            <a:endParaRPr lang="it-IT"/>
          </a:p>
        </p:txBody>
      </p:sp>
      <p:sp>
        <p:nvSpPr>
          <p:cNvPr id="32774" name="Rettangolo 4"/>
          <p:cNvSpPr>
            <a:spLocks noChangeArrowheads="1"/>
          </p:cNvSpPr>
          <p:nvPr/>
        </p:nvSpPr>
        <p:spPr bwMode="auto">
          <a:xfrm>
            <a:off x="-36512" y="4983162"/>
            <a:ext cx="6060355" cy="1261884"/>
          </a:xfrm>
          <a:prstGeom prst="rect">
            <a:avLst/>
          </a:prstGeom>
          <a:noFill/>
          <a:ln w="9525">
            <a:noFill/>
            <a:miter lim="800000"/>
            <a:headEnd/>
            <a:tailEnd/>
          </a:ln>
        </p:spPr>
        <p:txBody>
          <a:bodyPr wrap="square">
            <a:spAutoFit/>
          </a:bodyPr>
          <a:lstStyle/>
          <a:p>
            <a:pPr algn="ctr"/>
            <a:r>
              <a:rPr lang="it-IT" dirty="0" smtClean="0">
                <a:solidFill>
                  <a:schemeClr val="tx2"/>
                </a:solidFill>
              </a:rPr>
              <a:t>Solar </a:t>
            </a:r>
            <a:r>
              <a:rPr lang="it-IT" dirty="0" err="1" smtClean="0">
                <a:solidFill>
                  <a:schemeClr val="tx2"/>
                </a:solidFill>
              </a:rPr>
              <a:t>flare</a:t>
            </a:r>
            <a:r>
              <a:rPr lang="it-IT" dirty="0" smtClean="0">
                <a:solidFill>
                  <a:schemeClr val="tx2"/>
                </a:solidFill>
              </a:rPr>
              <a:t>, of </a:t>
            </a:r>
            <a:r>
              <a:rPr lang="it-IT" dirty="0" err="1" smtClean="0">
                <a:solidFill>
                  <a:schemeClr val="tx2"/>
                </a:solidFill>
              </a:rPr>
              <a:t>category</a:t>
            </a:r>
            <a:r>
              <a:rPr lang="it-IT" dirty="0" smtClean="0">
                <a:solidFill>
                  <a:schemeClr val="tx2"/>
                </a:solidFill>
              </a:rPr>
              <a:t> X2, </a:t>
            </a:r>
            <a:r>
              <a:rPr lang="it-IT" dirty="0" err="1" smtClean="0">
                <a:solidFill>
                  <a:schemeClr val="tx2"/>
                </a:solidFill>
              </a:rPr>
              <a:t>followed</a:t>
            </a:r>
            <a:r>
              <a:rPr lang="it-IT" dirty="0" smtClean="0">
                <a:solidFill>
                  <a:schemeClr val="tx2"/>
                </a:solidFill>
              </a:rPr>
              <a:t> by an </a:t>
            </a:r>
            <a:r>
              <a:rPr lang="it-IT" dirty="0" err="1" smtClean="0">
                <a:solidFill>
                  <a:schemeClr val="tx2"/>
                </a:solidFill>
              </a:rPr>
              <a:t>important</a:t>
            </a:r>
            <a:r>
              <a:rPr lang="it-IT" dirty="0" smtClean="0">
                <a:solidFill>
                  <a:schemeClr val="tx2"/>
                </a:solidFill>
              </a:rPr>
              <a:t> </a:t>
            </a:r>
            <a:r>
              <a:rPr lang="it-IT" dirty="0" err="1" smtClean="0">
                <a:solidFill>
                  <a:schemeClr val="tx2"/>
                </a:solidFill>
              </a:rPr>
              <a:t>Coronary</a:t>
            </a:r>
            <a:r>
              <a:rPr lang="it-IT" dirty="0">
                <a:solidFill>
                  <a:schemeClr val="tx2"/>
                </a:solidFill>
              </a:rPr>
              <a:t> </a:t>
            </a:r>
            <a:r>
              <a:rPr lang="it-IT" dirty="0" smtClean="0">
                <a:solidFill>
                  <a:schemeClr val="tx2"/>
                </a:solidFill>
              </a:rPr>
              <a:t> Mass </a:t>
            </a:r>
            <a:r>
              <a:rPr lang="it-IT" dirty="0" err="1" smtClean="0">
                <a:solidFill>
                  <a:schemeClr val="tx2"/>
                </a:solidFill>
              </a:rPr>
              <a:t>Emission</a:t>
            </a:r>
            <a:r>
              <a:rPr lang="it-IT" dirty="0" smtClean="0">
                <a:solidFill>
                  <a:schemeClr val="tx2"/>
                </a:solidFill>
              </a:rPr>
              <a:t> (CME)</a:t>
            </a:r>
          </a:p>
          <a:p>
            <a:r>
              <a:rPr lang="it-IT" dirty="0" err="1" smtClean="0">
                <a:solidFill>
                  <a:schemeClr val="tx2"/>
                </a:solidFill>
              </a:rPr>
              <a:t>Observable</a:t>
            </a:r>
            <a:r>
              <a:rPr lang="it-IT" dirty="0" smtClean="0">
                <a:solidFill>
                  <a:schemeClr val="tx2"/>
                </a:solidFill>
              </a:rPr>
              <a:t> on </a:t>
            </a:r>
            <a:r>
              <a:rPr lang="it-IT" dirty="0" err="1" smtClean="0">
                <a:solidFill>
                  <a:schemeClr val="tx2"/>
                </a:solidFill>
              </a:rPr>
              <a:t>earth</a:t>
            </a:r>
            <a:r>
              <a:rPr lang="it-IT" dirty="0" smtClean="0">
                <a:solidFill>
                  <a:schemeClr val="tx2"/>
                </a:solidFill>
              </a:rPr>
              <a:t> a </a:t>
            </a:r>
            <a:r>
              <a:rPr lang="it-IT" dirty="0" err="1" smtClean="0">
                <a:solidFill>
                  <a:schemeClr val="tx2"/>
                </a:solidFill>
              </a:rPr>
              <a:t>few</a:t>
            </a:r>
            <a:r>
              <a:rPr lang="it-IT" dirty="0" smtClean="0">
                <a:solidFill>
                  <a:schemeClr val="tx2"/>
                </a:solidFill>
              </a:rPr>
              <a:t> </a:t>
            </a:r>
            <a:r>
              <a:rPr lang="it-IT" dirty="0" err="1" smtClean="0">
                <a:solidFill>
                  <a:schemeClr val="tx2"/>
                </a:solidFill>
              </a:rPr>
              <a:t>days</a:t>
            </a:r>
            <a:r>
              <a:rPr lang="it-IT" dirty="0" smtClean="0">
                <a:solidFill>
                  <a:schemeClr val="tx2"/>
                </a:solidFill>
              </a:rPr>
              <a:t> </a:t>
            </a:r>
            <a:r>
              <a:rPr lang="it-IT" dirty="0" err="1" smtClean="0">
                <a:solidFill>
                  <a:schemeClr val="tx2"/>
                </a:solidFill>
              </a:rPr>
              <a:t>after</a:t>
            </a:r>
            <a:r>
              <a:rPr lang="it-IT" dirty="0" smtClean="0">
                <a:solidFill>
                  <a:schemeClr val="tx2"/>
                </a:solidFill>
              </a:rPr>
              <a:t> the </a:t>
            </a:r>
            <a:r>
              <a:rPr lang="it-IT" dirty="0" err="1" smtClean="0">
                <a:solidFill>
                  <a:schemeClr val="tx2"/>
                </a:solidFill>
              </a:rPr>
              <a:t>event</a:t>
            </a:r>
            <a:endParaRPr lang="it-IT" dirty="0" smtClean="0">
              <a:solidFill>
                <a:schemeClr val="tx2"/>
              </a:solidFill>
            </a:endParaRPr>
          </a:p>
          <a:p>
            <a:pPr algn="ctr"/>
            <a:endParaRPr lang="it-IT" sz="2000" dirty="0">
              <a:solidFill>
                <a:schemeClr val="tx2"/>
              </a:solidFill>
            </a:endParaRPr>
          </a:p>
        </p:txBody>
      </p:sp>
      <p:sp>
        <p:nvSpPr>
          <p:cNvPr id="32775" name="Rettangolo 4"/>
          <p:cNvSpPr>
            <a:spLocks noChangeArrowheads="1"/>
          </p:cNvSpPr>
          <p:nvPr/>
        </p:nvSpPr>
        <p:spPr bwMode="auto">
          <a:xfrm>
            <a:off x="130235" y="6138674"/>
            <a:ext cx="5544616" cy="646331"/>
          </a:xfrm>
          <a:prstGeom prst="rect">
            <a:avLst/>
          </a:prstGeom>
          <a:noFill/>
          <a:ln w="9525">
            <a:noFill/>
            <a:miter lim="800000"/>
            <a:headEnd/>
            <a:tailEnd/>
          </a:ln>
        </p:spPr>
        <p:txBody>
          <a:bodyPr wrap="square">
            <a:spAutoFit/>
          </a:bodyPr>
          <a:lstStyle/>
          <a:p>
            <a:r>
              <a:rPr lang="it-IT" dirty="0" err="1" smtClean="0">
                <a:solidFill>
                  <a:srgbClr val="003366"/>
                </a:solidFill>
              </a:rPr>
              <a:t>This</a:t>
            </a:r>
            <a:r>
              <a:rPr lang="it-IT" dirty="0" smtClean="0">
                <a:solidFill>
                  <a:srgbClr val="003366"/>
                </a:solidFill>
              </a:rPr>
              <a:t> </a:t>
            </a:r>
            <a:r>
              <a:rPr lang="it-IT" dirty="0" err="1" smtClean="0">
                <a:solidFill>
                  <a:srgbClr val="003366"/>
                </a:solidFill>
              </a:rPr>
              <a:t>kind</a:t>
            </a:r>
            <a:r>
              <a:rPr lang="it-IT" dirty="0" smtClean="0">
                <a:solidFill>
                  <a:srgbClr val="003366"/>
                </a:solidFill>
              </a:rPr>
              <a:t> of </a:t>
            </a:r>
            <a:r>
              <a:rPr lang="it-IT" dirty="0" err="1" smtClean="0">
                <a:solidFill>
                  <a:srgbClr val="003366"/>
                </a:solidFill>
              </a:rPr>
              <a:t>flares</a:t>
            </a:r>
            <a:r>
              <a:rPr lang="it-IT" dirty="0" smtClean="0">
                <a:solidFill>
                  <a:srgbClr val="003366"/>
                </a:solidFill>
              </a:rPr>
              <a:t> are </a:t>
            </a:r>
            <a:r>
              <a:rPr lang="it-IT" dirty="0" err="1" smtClean="0">
                <a:solidFill>
                  <a:srgbClr val="003366"/>
                </a:solidFill>
              </a:rPr>
              <a:t>constantly</a:t>
            </a:r>
            <a:r>
              <a:rPr lang="it-IT" dirty="0" smtClean="0">
                <a:solidFill>
                  <a:srgbClr val="003366"/>
                </a:solidFill>
              </a:rPr>
              <a:t> </a:t>
            </a:r>
            <a:r>
              <a:rPr lang="it-IT" dirty="0" err="1" smtClean="0">
                <a:solidFill>
                  <a:srgbClr val="003366"/>
                </a:solidFill>
              </a:rPr>
              <a:t>monitored</a:t>
            </a:r>
            <a:r>
              <a:rPr lang="it-IT" dirty="0" smtClean="0">
                <a:solidFill>
                  <a:srgbClr val="003366"/>
                </a:solidFill>
              </a:rPr>
              <a:t> </a:t>
            </a:r>
            <a:r>
              <a:rPr lang="it-IT" dirty="0" err="1" smtClean="0">
                <a:solidFill>
                  <a:srgbClr val="003366"/>
                </a:solidFill>
              </a:rPr>
              <a:t>since</a:t>
            </a:r>
            <a:r>
              <a:rPr lang="it-IT" dirty="0" smtClean="0">
                <a:solidFill>
                  <a:srgbClr val="003366"/>
                </a:solidFill>
              </a:rPr>
              <a:t> </a:t>
            </a:r>
            <a:r>
              <a:rPr lang="it-IT" dirty="0" err="1" smtClean="0">
                <a:solidFill>
                  <a:srgbClr val="003366"/>
                </a:solidFill>
              </a:rPr>
              <a:t>they</a:t>
            </a:r>
            <a:r>
              <a:rPr lang="it-IT" dirty="0" smtClean="0">
                <a:solidFill>
                  <a:srgbClr val="003366"/>
                </a:solidFill>
              </a:rPr>
              <a:t> </a:t>
            </a:r>
            <a:r>
              <a:rPr lang="it-IT" dirty="0" err="1" smtClean="0">
                <a:solidFill>
                  <a:srgbClr val="003366"/>
                </a:solidFill>
              </a:rPr>
              <a:t>may</a:t>
            </a:r>
            <a:r>
              <a:rPr lang="it-IT" dirty="0" smtClean="0">
                <a:solidFill>
                  <a:srgbClr val="003366"/>
                </a:solidFill>
              </a:rPr>
              <a:t> </a:t>
            </a:r>
            <a:r>
              <a:rPr lang="it-IT" dirty="0" err="1" smtClean="0">
                <a:solidFill>
                  <a:srgbClr val="003366"/>
                </a:solidFill>
              </a:rPr>
              <a:t>have</a:t>
            </a:r>
            <a:r>
              <a:rPr lang="it-IT" dirty="0" smtClean="0">
                <a:solidFill>
                  <a:srgbClr val="003366"/>
                </a:solidFill>
              </a:rPr>
              <a:t> </a:t>
            </a:r>
            <a:r>
              <a:rPr lang="it-IT" dirty="0" err="1" smtClean="0">
                <a:solidFill>
                  <a:srgbClr val="003366"/>
                </a:solidFill>
              </a:rPr>
              <a:t>relevant</a:t>
            </a:r>
            <a:r>
              <a:rPr lang="it-IT" dirty="0" smtClean="0">
                <a:solidFill>
                  <a:srgbClr val="003366"/>
                </a:solidFill>
              </a:rPr>
              <a:t> </a:t>
            </a:r>
            <a:r>
              <a:rPr lang="it-IT" dirty="0" err="1" smtClean="0">
                <a:solidFill>
                  <a:srgbClr val="003366"/>
                </a:solidFill>
              </a:rPr>
              <a:t>consequences</a:t>
            </a:r>
            <a:r>
              <a:rPr lang="it-IT" dirty="0" smtClean="0">
                <a:solidFill>
                  <a:srgbClr val="003366"/>
                </a:solidFill>
              </a:rPr>
              <a:t> on </a:t>
            </a:r>
            <a:r>
              <a:rPr lang="it-IT" dirty="0" err="1" smtClean="0">
                <a:solidFill>
                  <a:srgbClr val="003366"/>
                </a:solidFill>
              </a:rPr>
              <a:t>Ear</a:t>
            </a:r>
            <a:r>
              <a:rPr lang="en-GB" dirty="0">
                <a:solidFill>
                  <a:srgbClr val="003366"/>
                </a:solidFill>
              </a:rPr>
              <a:t>t</a:t>
            </a:r>
            <a:r>
              <a:rPr lang="it-IT" dirty="0" smtClean="0">
                <a:solidFill>
                  <a:srgbClr val="003366"/>
                </a:solidFill>
              </a:rPr>
              <a:t>h</a:t>
            </a:r>
            <a:endParaRPr lang="it-IT" dirty="0">
              <a:solidFill>
                <a:srgbClr val="003366"/>
              </a:solidFill>
            </a:endParaRPr>
          </a:p>
        </p:txBody>
      </p:sp>
      <p:pic>
        <p:nvPicPr>
          <p:cNvPr id="8" name="Picture 7" descr="515512main_prominence_Earthscale-033010-orig_full"/>
          <p:cNvPicPr>
            <a:picLocks noChangeAspect="1" noChangeArrowheads="1"/>
          </p:cNvPicPr>
          <p:nvPr/>
        </p:nvPicPr>
        <p:blipFill>
          <a:blip r:embed="rId4" cstate="print"/>
          <a:srcRect/>
          <a:stretch>
            <a:fillRect/>
          </a:stretch>
        </p:blipFill>
        <p:spPr bwMode="auto">
          <a:xfrm>
            <a:off x="6012161" y="3726159"/>
            <a:ext cx="3131840" cy="3131841"/>
          </a:xfrm>
          <a:prstGeom prst="rect">
            <a:avLst/>
          </a:prstGeom>
          <a:noFill/>
          <a:ln w="9525">
            <a:noFill/>
            <a:miter lim="800000"/>
            <a:headEnd/>
            <a:tailEnd/>
          </a:ln>
        </p:spPr>
      </p:pic>
      <p:sp>
        <p:nvSpPr>
          <p:cNvPr id="2" name="TextBox 1"/>
          <p:cNvSpPr txBox="1"/>
          <p:nvPr/>
        </p:nvSpPr>
        <p:spPr>
          <a:xfrm>
            <a:off x="130235" y="698119"/>
            <a:ext cx="5737909" cy="369332"/>
          </a:xfrm>
          <a:prstGeom prst="rect">
            <a:avLst/>
          </a:prstGeom>
          <a:noFill/>
        </p:spPr>
        <p:txBody>
          <a:bodyPr wrap="square" rtlCol="0">
            <a:spAutoFit/>
          </a:bodyPr>
          <a:lstStyle/>
          <a:p>
            <a:pPr algn="ctr"/>
            <a:r>
              <a:rPr lang="it-IT" dirty="0">
                <a:solidFill>
                  <a:schemeClr val="tx2"/>
                </a:solidFill>
              </a:rPr>
              <a:t>night </a:t>
            </a:r>
            <a:r>
              <a:rPr lang="it-IT" dirty="0" err="1">
                <a:solidFill>
                  <a:schemeClr val="tx2"/>
                </a:solidFill>
              </a:rPr>
              <a:t>between</a:t>
            </a:r>
            <a:r>
              <a:rPr lang="it-IT" dirty="0">
                <a:solidFill>
                  <a:schemeClr val="tx2"/>
                </a:solidFill>
              </a:rPr>
              <a:t> </a:t>
            </a:r>
            <a:r>
              <a:rPr lang="it-IT" dirty="0" smtClean="0">
                <a:solidFill>
                  <a:schemeClr val="tx2"/>
                </a:solidFill>
              </a:rPr>
              <a:t>14 </a:t>
            </a:r>
            <a:r>
              <a:rPr lang="it-IT" dirty="0">
                <a:solidFill>
                  <a:schemeClr val="tx2"/>
                </a:solidFill>
              </a:rPr>
              <a:t>and 15 </a:t>
            </a:r>
            <a:r>
              <a:rPr lang="it-IT" dirty="0" err="1">
                <a:solidFill>
                  <a:schemeClr val="tx2"/>
                </a:solidFill>
              </a:rPr>
              <a:t>February</a:t>
            </a:r>
            <a:r>
              <a:rPr lang="it-IT" dirty="0">
                <a:solidFill>
                  <a:schemeClr val="tx2"/>
                </a:solidFill>
              </a:rPr>
              <a:t> </a:t>
            </a:r>
            <a:r>
              <a:rPr lang="it-IT" dirty="0" smtClean="0">
                <a:solidFill>
                  <a:schemeClr val="tx2"/>
                </a:solidFill>
              </a:rPr>
              <a:t>2011</a:t>
            </a:r>
            <a:endParaRPr lang="it-IT" dirty="0">
              <a:solidFill>
                <a:schemeClr val="tx2"/>
              </a:solidFill>
            </a:endParaRPr>
          </a:p>
        </p:txBody>
      </p:sp>
      <p:sp>
        <p:nvSpPr>
          <p:cNvPr id="3" name="Rectangle 2"/>
          <p:cNvSpPr/>
          <p:nvPr/>
        </p:nvSpPr>
        <p:spPr>
          <a:xfrm>
            <a:off x="130235" y="4244557"/>
            <a:ext cx="5881926" cy="369332"/>
          </a:xfrm>
          <a:prstGeom prst="rect">
            <a:avLst/>
          </a:prstGeom>
        </p:spPr>
        <p:txBody>
          <a:bodyPr wrap="square">
            <a:spAutoFit/>
          </a:bodyPr>
          <a:lstStyle/>
          <a:p>
            <a:pPr algn="ctr"/>
            <a:r>
              <a:rPr lang="it-IT" dirty="0" err="1">
                <a:solidFill>
                  <a:schemeClr val="bg1"/>
                </a:solidFill>
              </a:rPr>
              <a:t>Flare</a:t>
            </a:r>
            <a:r>
              <a:rPr lang="it-IT" dirty="0">
                <a:solidFill>
                  <a:schemeClr val="bg1"/>
                </a:solidFill>
              </a:rPr>
              <a:t> </a:t>
            </a:r>
            <a:r>
              <a:rPr lang="it-IT" dirty="0" err="1">
                <a:solidFill>
                  <a:schemeClr val="bg1"/>
                </a:solidFill>
              </a:rPr>
              <a:t>recorded</a:t>
            </a:r>
            <a:r>
              <a:rPr lang="it-IT" dirty="0">
                <a:solidFill>
                  <a:schemeClr val="bg1"/>
                </a:solidFill>
              </a:rPr>
              <a:t> by the Solar Dynamics </a:t>
            </a:r>
            <a:r>
              <a:rPr lang="it-IT" dirty="0" err="1">
                <a:solidFill>
                  <a:schemeClr val="bg1"/>
                </a:solidFill>
              </a:rPr>
              <a:t>Observatory</a:t>
            </a:r>
            <a:r>
              <a:rPr lang="it-IT" dirty="0">
                <a:solidFill>
                  <a:schemeClr val="bg1"/>
                </a:solidFill>
              </a:rPr>
              <a:t> (SDO)</a:t>
            </a:r>
          </a:p>
        </p:txBody>
      </p:sp>
      <p:sp>
        <p:nvSpPr>
          <p:cNvPr id="4" name="TextBox 3"/>
          <p:cNvSpPr txBox="1"/>
          <p:nvPr/>
        </p:nvSpPr>
        <p:spPr>
          <a:xfrm>
            <a:off x="6023844" y="1084469"/>
            <a:ext cx="3120156" cy="2446824"/>
          </a:xfrm>
          <a:prstGeom prst="rect">
            <a:avLst/>
          </a:prstGeom>
          <a:noFill/>
        </p:spPr>
        <p:txBody>
          <a:bodyPr wrap="square" rtlCol="0">
            <a:spAutoFit/>
          </a:bodyPr>
          <a:lstStyle/>
          <a:p>
            <a:r>
              <a:rPr lang="fr-FR" sz="1700" dirty="0" err="1" smtClean="0">
                <a:solidFill>
                  <a:schemeClr val="accent6">
                    <a:lumMod val="75000"/>
                  </a:schemeClr>
                </a:solidFill>
              </a:rPr>
              <a:t>Solar</a:t>
            </a:r>
            <a:r>
              <a:rPr lang="fr-FR" sz="1700" dirty="0" smtClean="0">
                <a:solidFill>
                  <a:schemeClr val="accent6">
                    <a:lumMod val="75000"/>
                  </a:schemeClr>
                </a:solidFill>
              </a:rPr>
              <a:t> </a:t>
            </a:r>
            <a:r>
              <a:rPr lang="fr-FR" sz="1700" dirty="0" err="1" smtClean="0">
                <a:solidFill>
                  <a:schemeClr val="accent6">
                    <a:lumMod val="75000"/>
                  </a:schemeClr>
                </a:solidFill>
              </a:rPr>
              <a:t>flares</a:t>
            </a:r>
            <a:r>
              <a:rPr lang="fr-FR" sz="1700" dirty="0" smtClean="0"/>
              <a:t>: explosions on the </a:t>
            </a:r>
            <a:r>
              <a:rPr lang="fr-FR" sz="1700" dirty="0" err="1" smtClean="0"/>
              <a:t>sun</a:t>
            </a:r>
            <a:r>
              <a:rPr lang="fr-FR" sz="1700" dirty="0" smtClean="0"/>
              <a:t>, </a:t>
            </a:r>
            <a:r>
              <a:rPr lang="fr-FR" sz="1700" dirty="0" err="1" smtClean="0"/>
              <a:t>related</a:t>
            </a:r>
            <a:r>
              <a:rPr lang="fr-FR" sz="1700" dirty="0" smtClean="0"/>
              <a:t> to </a:t>
            </a:r>
            <a:r>
              <a:rPr lang="fr-FR" sz="1700" dirty="0" err="1" smtClean="0"/>
              <a:t>storage</a:t>
            </a:r>
            <a:r>
              <a:rPr lang="fr-FR" sz="1700" dirty="0" smtClean="0"/>
              <a:t> of </a:t>
            </a:r>
            <a:r>
              <a:rPr lang="fr-FR" sz="1700" dirty="0" err="1" smtClean="0"/>
              <a:t>energy</a:t>
            </a:r>
            <a:r>
              <a:rPr lang="fr-FR" sz="1700" dirty="0" smtClean="0"/>
              <a:t> in </a:t>
            </a:r>
            <a:r>
              <a:rPr lang="fr-FR" sz="1700" dirty="0" err="1" smtClean="0"/>
              <a:t>twisted</a:t>
            </a:r>
            <a:r>
              <a:rPr lang="fr-FR" sz="1700" dirty="0" smtClean="0"/>
              <a:t> </a:t>
            </a:r>
            <a:r>
              <a:rPr lang="fr-FR" sz="1700" dirty="0" err="1" smtClean="0"/>
              <a:t>magnetic</a:t>
            </a:r>
            <a:r>
              <a:rPr lang="fr-FR" sz="1700" dirty="0" smtClean="0"/>
              <a:t> </a:t>
            </a:r>
            <a:r>
              <a:rPr lang="fr-FR" sz="1700" dirty="0" err="1" smtClean="0"/>
              <a:t>fields</a:t>
            </a:r>
            <a:r>
              <a:rPr lang="fr-FR" sz="1700" dirty="0" smtClean="0"/>
              <a:t> -&gt; </a:t>
            </a:r>
            <a:r>
              <a:rPr lang="fr-FR" sz="1700" dirty="0" err="1" smtClean="0"/>
              <a:t>burst</a:t>
            </a:r>
            <a:r>
              <a:rPr lang="fr-FR" sz="1700" dirty="0" smtClean="0"/>
              <a:t> of EM radiation (</a:t>
            </a:r>
            <a:r>
              <a:rPr lang="fr-FR" sz="1700" dirty="0" err="1" smtClean="0"/>
              <a:t>from</a:t>
            </a:r>
            <a:r>
              <a:rPr lang="fr-FR" sz="1700" dirty="0" smtClean="0"/>
              <a:t> radio </a:t>
            </a:r>
            <a:r>
              <a:rPr lang="fr-FR" sz="1700" dirty="0" err="1" smtClean="0"/>
              <a:t>waves</a:t>
            </a:r>
            <a:r>
              <a:rPr lang="fr-FR" sz="1700" dirty="0" smtClean="0"/>
              <a:t> to gamma rays)</a:t>
            </a:r>
          </a:p>
          <a:p>
            <a:endParaRPr lang="fr-FR" sz="1700" dirty="0" smtClean="0"/>
          </a:p>
          <a:p>
            <a:r>
              <a:rPr lang="en-US" sz="1700" dirty="0" smtClean="0">
                <a:solidFill>
                  <a:srgbClr val="E46C0A"/>
                </a:solidFill>
              </a:rPr>
              <a:t>C</a:t>
            </a:r>
            <a:r>
              <a:rPr lang="fr-FR" sz="1700" dirty="0" err="1" smtClean="0">
                <a:solidFill>
                  <a:srgbClr val="E46C0A"/>
                </a:solidFill>
              </a:rPr>
              <a:t>lassification</a:t>
            </a:r>
            <a:r>
              <a:rPr lang="fr-FR" sz="1700" dirty="0" smtClean="0"/>
              <a:t>: </a:t>
            </a:r>
            <a:r>
              <a:rPr lang="fr-FR" sz="1700" dirty="0" err="1" smtClean="0"/>
              <a:t>according</a:t>
            </a:r>
            <a:r>
              <a:rPr lang="fr-FR" sz="1700" dirty="0" smtClean="0"/>
              <a:t> to </a:t>
            </a:r>
            <a:r>
              <a:rPr lang="fr-FR" sz="1700" dirty="0" err="1" smtClean="0"/>
              <a:t>intensity</a:t>
            </a:r>
            <a:r>
              <a:rPr lang="fr-FR" sz="1700" dirty="0" smtClean="0"/>
              <a:t> in </a:t>
            </a:r>
            <a:r>
              <a:rPr lang="fr-FR" sz="1700" dirty="0" err="1" smtClean="0"/>
              <a:t>wavelength</a:t>
            </a:r>
            <a:r>
              <a:rPr lang="fr-FR" sz="1700" dirty="0" smtClean="0"/>
              <a:t> range 0.1-0.8 nm</a:t>
            </a:r>
            <a:endParaRPr lang="fr-FR" sz="1700" dirty="0"/>
          </a:p>
        </p:txBody>
      </p:sp>
      <p:sp>
        <p:nvSpPr>
          <p:cNvPr id="5" name="Footer Placeholder 4"/>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44</a:t>
            </a:fld>
            <a:endParaRPr lang="fr-FR"/>
          </a:p>
        </p:txBody>
      </p:sp>
    </p:spTree>
    <p:extLst>
      <p:ext uri="{BB962C8B-B14F-4D97-AF65-F5344CB8AC3E}">
        <p14:creationId xmlns:p14="http://schemas.microsoft.com/office/powerpoint/2010/main" val="27947598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0726"/>
                                        </p:tgtEl>
                                        <p:attrNameLst>
                                          <p:attrName>style.visibility</p:attrName>
                                        </p:attrNameLst>
                                      </p:cBhvr>
                                      <p:to>
                                        <p:strVal val="visible"/>
                                      </p:to>
                                    </p:set>
                                    <p:anim calcmode="lin" valueType="num">
                                      <p:cBhvr>
                                        <p:cTn id="7" dur="3000" fill="hold"/>
                                        <p:tgtEl>
                                          <p:spTgt spid="30726"/>
                                        </p:tgtEl>
                                        <p:attrNameLst>
                                          <p:attrName>ppt_w</p:attrName>
                                        </p:attrNameLst>
                                      </p:cBhvr>
                                      <p:tavLst>
                                        <p:tav tm="0">
                                          <p:val>
                                            <p:fltVal val="0"/>
                                          </p:val>
                                        </p:tav>
                                        <p:tav tm="100000">
                                          <p:val>
                                            <p:strVal val="#ppt_w"/>
                                          </p:val>
                                        </p:tav>
                                      </p:tavLst>
                                    </p:anim>
                                    <p:anim calcmode="lin" valueType="num">
                                      <p:cBhvr>
                                        <p:cTn id="8" dur="3000" fill="hold"/>
                                        <p:tgtEl>
                                          <p:spTgt spid="30726"/>
                                        </p:tgtEl>
                                        <p:attrNameLst>
                                          <p:attrName>ppt_h</p:attrName>
                                        </p:attrNameLst>
                                      </p:cBhvr>
                                      <p:tavLst>
                                        <p:tav tm="0">
                                          <p:val>
                                            <p:fltVal val="0"/>
                                          </p:val>
                                        </p:tav>
                                        <p:tav tm="100000">
                                          <p:val>
                                            <p:strVal val="#ppt_h"/>
                                          </p:val>
                                        </p:tav>
                                      </p:tavLst>
                                    </p:anim>
                                    <p:animEffect transition="in" filter="fade">
                                      <p:cBhvr>
                                        <p:cTn id="9" dur="30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15385146" y="8218675"/>
            <a:ext cx="9158705" cy="2016224"/>
          </a:xfrm>
          <a:prstGeom prst="rect">
            <a:avLst/>
          </a:prstGeom>
        </p:spPr>
        <p:txBody>
          <a:bodyPr>
            <a:normAutofit fontScale="25000" lnSpcReduction="20000"/>
          </a:bodyPr>
          <a:lstStyle>
            <a:lvl1pPr algn="ctr" rtl="0" eaLnBrk="0" fontAlgn="base" hangingPunct="0">
              <a:spcBef>
                <a:spcPct val="0"/>
              </a:spcBef>
              <a:spcAft>
                <a:spcPct val="0"/>
              </a:spcAft>
              <a:defRPr sz="15700" kern="1200">
                <a:solidFill>
                  <a:schemeClr val="tx1"/>
                </a:solidFill>
                <a:latin typeface="+mj-lt"/>
                <a:ea typeface="+mj-ea"/>
                <a:cs typeface="+mj-cs"/>
              </a:defRPr>
            </a:lvl1pPr>
            <a:lvl2pPr algn="ctr" rtl="0" eaLnBrk="0" fontAlgn="base" hangingPunct="0">
              <a:spcBef>
                <a:spcPct val="0"/>
              </a:spcBef>
              <a:spcAft>
                <a:spcPct val="0"/>
              </a:spcAft>
              <a:defRPr sz="15700">
                <a:solidFill>
                  <a:schemeClr val="tx1"/>
                </a:solidFill>
                <a:latin typeface="Calibri" pitchFamily="34" charset="0"/>
              </a:defRPr>
            </a:lvl2pPr>
            <a:lvl3pPr algn="ctr" rtl="0" eaLnBrk="0" fontAlgn="base" hangingPunct="0">
              <a:spcBef>
                <a:spcPct val="0"/>
              </a:spcBef>
              <a:spcAft>
                <a:spcPct val="0"/>
              </a:spcAft>
              <a:defRPr sz="15700">
                <a:solidFill>
                  <a:schemeClr val="tx1"/>
                </a:solidFill>
                <a:latin typeface="Calibri" pitchFamily="34" charset="0"/>
              </a:defRPr>
            </a:lvl3pPr>
            <a:lvl4pPr algn="ctr" rtl="0" eaLnBrk="0" fontAlgn="base" hangingPunct="0">
              <a:spcBef>
                <a:spcPct val="0"/>
              </a:spcBef>
              <a:spcAft>
                <a:spcPct val="0"/>
              </a:spcAft>
              <a:defRPr sz="15700">
                <a:solidFill>
                  <a:schemeClr val="tx1"/>
                </a:solidFill>
                <a:latin typeface="Calibri" pitchFamily="34" charset="0"/>
              </a:defRPr>
            </a:lvl4pPr>
            <a:lvl5pPr algn="ctr" rtl="0" eaLnBrk="0" fontAlgn="base" hangingPunct="0">
              <a:spcBef>
                <a:spcPct val="0"/>
              </a:spcBef>
              <a:spcAft>
                <a:spcPct val="0"/>
              </a:spcAft>
              <a:defRPr sz="15700">
                <a:solidFill>
                  <a:schemeClr val="tx1"/>
                </a:solidFill>
                <a:latin typeface="Calibri" pitchFamily="34" charset="0"/>
              </a:defRPr>
            </a:lvl5pPr>
            <a:lvl6pPr marL="1645920" algn="ctr" rtl="0" fontAlgn="base">
              <a:spcBef>
                <a:spcPct val="0"/>
              </a:spcBef>
              <a:spcAft>
                <a:spcPct val="0"/>
              </a:spcAft>
              <a:defRPr sz="15700">
                <a:solidFill>
                  <a:schemeClr val="tx1"/>
                </a:solidFill>
                <a:latin typeface="Calibri" pitchFamily="34" charset="0"/>
              </a:defRPr>
            </a:lvl6pPr>
            <a:lvl7pPr marL="3291840" algn="ctr" rtl="0" fontAlgn="base">
              <a:spcBef>
                <a:spcPct val="0"/>
              </a:spcBef>
              <a:spcAft>
                <a:spcPct val="0"/>
              </a:spcAft>
              <a:defRPr sz="15700">
                <a:solidFill>
                  <a:schemeClr val="tx1"/>
                </a:solidFill>
                <a:latin typeface="Calibri" pitchFamily="34" charset="0"/>
              </a:defRPr>
            </a:lvl7pPr>
            <a:lvl8pPr marL="4937760" algn="ctr" rtl="0" fontAlgn="base">
              <a:spcBef>
                <a:spcPct val="0"/>
              </a:spcBef>
              <a:spcAft>
                <a:spcPct val="0"/>
              </a:spcAft>
              <a:defRPr sz="15700">
                <a:solidFill>
                  <a:schemeClr val="tx1"/>
                </a:solidFill>
                <a:latin typeface="Calibri" pitchFamily="34" charset="0"/>
              </a:defRPr>
            </a:lvl8pPr>
            <a:lvl9pPr marL="6583680" algn="ctr" rtl="0" fontAlgn="base">
              <a:spcBef>
                <a:spcPct val="0"/>
              </a:spcBef>
              <a:spcAft>
                <a:spcPct val="0"/>
              </a:spcAft>
              <a:defRPr sz="15700">
                <a:solidFill>
                  <a:schemeClr val="tx1"/>
                </a:solidFill>
                <a:latin typeface="Calibri" pitchFamily="34" charset="0"/>
              </a:defRPr>
            </a:lvl9pPr>
          </a:lstStyle>
          <a:p>
            <a:r>
              <a:rPr lang="en-US" altLang="it-IT" sz="8000" u="sng" dirty="0" smtClean="0">
                <a:latin typeface="+mn-lt"/>
                <a:ea typeface="Verdana" panose="020B0604030504040204" pitchFamily="34" charset="0"/>
                <a:cs typeface="Verdana" panose="020B0604030504040204" pitchFamily="34" charset="0"/>
              </a:rPr>
              <a:t>Extensive Atmospheric Showers (EAS) Detections</a:t>
            </a:r>
          </a:p>
          <a:p>
            <a:pPr algn="l"/>
            <a:endParaRPr lang="en-US" altLang="it-IT" sz="8000" dirty="0" smtClean="0">
              <a:latin typeface="+mn-lt"/>
              <a:ea typeface="Verdana" panose="020B0604030504040204" pitchFamily="34" charset="0"/>
              <a:cs typeface="Verdana" panose="020B0604030504040204" pitchFamily="34" charset="0"/>
            </a:endParaRPr>
          </a:p>
          <a:p>
            <a:pPr algn="just"/>
            <a:r>
              <a:rPr lang="en-US" altLang="it-IT" sz="8000" dirty="0" smtClean="0">
                <a:latin typeface="+mn-lt"/>
                <a:ea typeface="Verdana" panose="020B0604030504040204" pitchFamily="34" charset="0"/>
                <a:cs typeface="Verdana" panose="020B0604030504040204" pitchFamily="34" charset="0"/>
              </a:rPr>
              <a:t>The telescopes relative  distances are  ranging from a few hundred meters for clusters of 2, 3 and 4 telescopes in the same city, to more than 1000 km for the farthest stations. </a:t>
            </a:r>
            <a:r>
              <a:rPr lang="en-US" altLang="it-IT" sz="8000" dirty="0" err="1" smtClean="0">
                <a:latin typeface="+mn-lt"/>
                <a:ea typeface="Verdana" panose="020B0604030504040204" pitchFamily="34" charset="0"/>
                <a:cs typeface="Verdana" panose="020B0604030504040204" pitchFamily="34" charset="0"/>
              </a:rPr>
              <a:t>Muons</a:t>
            </a:r>
            <a:r>
              <a:rPr lang="en-US" altLang="it-IT" sz="8000" dirty="0" smtClean="0">
                <a:latin typeface="+mn-lt"/>
                <a:ea typeface="Verdana" panose="020B0604030504040204" pitchFamily="34" charset="0"/>
                <a:cs typeface="Verdana" panose="020B0604030504040204" pitchFamily="34" charset="0"/>
              </a:rPr>
              <a:t> from the same EAS are detected by different stations [6].</a:t>
            </a:r>
          </a:p>
          <a:p>
            <a:pPr algn="l"/>
            <a:endParaRPr lang="en-US" altLang="it-IT" sz="3600" dirty="0" smtClean="0">
              <a:latin typeface="+mn-lt"/>
              <a:ea typeface="Verdana" panose="020B0604030504040204" pitchFamily="34" charset="0"/>
              <a:cs typeface="Verdana" panose="020B0604030504040204" pitchFamily="34" charset="0"/>
            </a:endParaRPr>
          </a:p>
          <a:p>
            <a:pPr algn="l"/>
            <a:r>
              <a:rPr lang="en-US" altLang="it-IT" sz="3600" dirty="0" smtClean="0">
                <a:latin typeface="+mn-lt"/>
                <a:ea typeface="Verdana" panose="020B0604030504040204" pitchFamily="34" charset="0"/>
                <a:cs typeface="Verdana" panose="020B0604030504040204" pitchFamily="34" charset="0"/>
              </a:rPr>
              <a:t/>
            </a:r>
            <a:br>
              <a:rPr lang="en-US" altLang="it-IT" sz="3600" dirty="0" smtClean="0">
                <a:latin typeface="+mn-lt"/>
                <a:ea typeface="Verdana" panose="020B0604030504040204" pitchFamily="34" charset="0"/>
                <a:cs typeface="Verdana" panose="020B0604030504040204" pitchFamily="34" charset="0"/>
              </a:rPr>
            </a:br>
            <a:r>
              <a:rPr lang="en-US" altLang="it-IT" sz="1400" dirty="0" smtClean="0">
                <a:latin typeface="+mn-lt"/>
                <a:ea typeface="Verdana" panose="020B0604030504040204" pitchFamily="34" charset="0"/>
                <a:cs typeface="Verdana" panose="020B0604030504040204" pitchFamily="34" charset="0"/>
              </a:rPr>
              <a:t/>
            </a:r>
            <a:br>
              <a:rPr lang="en-US" altLang="it-IT" sz="1400" dirty="0" smtClean="0">
                <a:latin typeface="+mn-lt"/>
                <a:ea typeface="Verdana" panose="020B0604030504040204" pitchFamily="34" charset="0"/>
                <a:cs typeface="Verdana" panose="020B0604030504040204" pitchFamily="34" charset="0"/>
              </a:rPr>
            </a:br>
            <a:endParaRPr lang="en-US" sz="1400" dirty="0">
              <a:latin typeface="+mn-lt"/>
            </a:endParaRPr>
          </a:p>
        </p:txBody>
      </p:sp>
      <p:pic>
        <p:nvPicPr>
          <p:cNvPr id="11" name="Picture 71" descr="C:\Users\mpaola\Dropbox\paolaXme\E3poster\savonacoinc.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2904" y="9991706"/>
            <a:ext cx="4062394" cy="29791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8" descr="C:\Users\mpaola\Desktop\powerPoint\coinc_sav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81226" y="9991706"/>
            <a:ext cx="4346601" cy="2979135"/>
          </a:xfrm>
          <a:prstGeom prst="rect">
            <a:avLst/>
          </a:prstGeom>
          <a:noFill/>
          <a:extLst>
            <a:ext uri="{909E8E84-426E-40dd-AFC4-6F175D3DCCD1}">
              <a14:hiddenFill xmlns:a14="http://schemas.microsoft.com/office/drawing/2010/main">
                <a:solidFill>
                  <a:srgbClr val="FFFFFF"/>
                </a:solidFill>
              </a14:hiddenFill>
            </a:ext>
          </a:extLst>
        </p:spPr>
      </p:pic>
      <p:sp>
        <p:nvSpPr>
          <p:cNvPr id="18" name="CasellaDiTesto 197"/>
          <p:cNvSpPr txBox="1"/>
          <p:nvPr/>
        </p:nvSpPr>
        <p:spPr>
          <a:xfrm>
            <a:off x="15720225" y="15347466"/>
            <a:ext cx="1782918" cy="646331"/>
          </a:xfrm>
          <a:prstGeom prst="rect">
            <a:avLst/>
          </a:prstGeom>
          <a:noFill/>
        </p:spPr>
        <p:txBody>
          <a:bodyPr wrap="square" rtlCol="0">
            <a:spAutoFit/>
          </a:bodyPr>
          <a:lstStyle/>
          <a:p>
            <a:r>
              <a:rPr lang="en-US" u="sng" dirty="0"/>
              <a:t>Modulation on </a:t>
            </a:r>
            <a:r>
              <a:rPr lang="en-US" u="sng" dirty="0">
                <a:sym typeface="Symbol"/>
              </a:rPr>
              <a:t></a:t>
            </a:r>
            <a:endParaRPr lang="en-US" u="sng" dirty="0"/>
          </a:p>
          <a:p>
            <a:endParaRPr lang="en-US" dirty="0"/>
          </a:p>
        </p:txBody>
      </p:sp>
      <p:sp>
        <p:nvSpPr>
          <p:cNvPr id="19" name="Rettangolo 200"/>
          <p:cNvSpPr/>
          <p:nvPr/>
        </p:nvSpPr>
        <p:spPr>
          <a:xfrm>
            <a:off x="15965137" y="17984467"/>
            <a:ext cx="482114" cy="31523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20" name="Rettangolo 201"/>
          <p:cNvSpPr/>
          <p:nvPr/>
        </p:nvSpPr>
        <p:spPr>
          <a:xfrm rot="1976538">
            <a:off x="17477100" y="16470143"/>
            <a:ext cx="482114" cy="315238"/>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21" name="Connettore 2 202"/>
          <p:cNvCxnSpPr>
            <a:endCxn id="19" idx="0"/>
          </p:cNvCxnSpPr>
          <p:nvPr/>
        </p:nvCxnSpPr>
        <p:spPr>
          <a:xfrm flipH="1">
            <a:off x="16206194" y="15899822"/>
            <a:ext cx="241057" cy="208464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Parentesi graffa chiusa 206"/>
          <p:cNvSpPr/>
          <p:nvPr/>
        </p:nvSpPr>
        <p:spPr>
          <a:xfrm rot="11139169">
            <a:off x="15877369" y="16486900"/>
            <a:ext cx="371543" cy="130239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3" name="CasellaDiTesto 207"/>
          <p:cNvSpPr txBox="1"/>
          <p:nvPr/>
        </p:nvSpPr>
        <p:spPr>
          <a:xfrm rot="18771311">
            <a:off x="16704963" y="17381612"/>
            <a:ext cx="852926" cy="369332"/>
          </a:xfrm>
          <a:prstGeom prst="rect">
            <a:avLst/>
          </a:prstGeom>
          <a:noFill/>
        </p:spPr>
        <p:txBody>
          <a:bodyPr wrap="none" rtlCol="0">
            <a:spAutoFit/>
          </a:bodyPr>
          <a:lstStyle/>
          <a:p>
            <a:r>
              <a:rPr lang="en-US" dirty="0" smtClean="0">
                <a:sym typeface="Symbol"/>
              </a:rPr>
              <a:t></a:t>
            </a:r>
            <a:r>
              <a:rPr lang="en-US" dirty="0" err="1" smtClean="0">
                <a:sym typeface="Symbol"/>
              </a:rPr>
              <a:t>L</a:t>
            </a:r>
            <a:r>
              <a:rPr lang="en-US" baseline="-25000" dirty="0" err="1" smtClean="0">
                <a:sym typeface="Symbol"/>
              </a:rPr>
              <a:t>station</a:t>
            </a:r>
            <a:endParaRPr lang="en-US" baseline="-25000" dirty="0"/>
          </a:p>
        </p:txBody>
      </p:sp>
      <p:cxnSp>
        <p:nvCxnSpPr>
          <p:cNvPr id="24" name="Connettore 2 208"/>
          <p:cNvCxnSpPr/>
          <p:nvPr/>
        </p:nvCxnSpPr>
        <p:spPr>
          <a:xfrm flipH="1">
            <a:off x="17799812" y="15694689"/>
            <a:ext cx="103456" cy="7810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10"/>
          <p:cNvSpPr txBox="1"/>
          <p:nvPr/>
        </p:nvSpPr>
        <p:spPr>
          <a:xfrm>
            <a:off x="15377354" y="17439817"/>
            <a:ext cx="571660" cy="646331"/>
          </a:xfrm>
          <a:prstGeom prst="rect">
            <a:avLst/>
          </a:prstGeom>
          <a:noFill/>
        </p:spPr>
        <p:txBody>
          <a:bodyPr wrap="square" rtlCol="0">
            <a:spAutoFit/>
          </a:bodyPr>
          <a:lstStyle/>
          <a:p>
            <a:r>
              <a:rPr lang="en-US" dirty="0">
                <a:sym typeface="Symbol"/>
              </a:rPr>
              <a:t>L*</a:t>
            </a:r>
            <a:endParaRPr lang="en-US" dirty="0"/>
          </a:p>
          <a:p>
            <a:endParaRPr lang="en-US" dirty="0"/>
          </a:p>
        </p:txBody>
      </p:sp>
      <p:sp>
        <p:nvSpPr>
          <p:cNvPr id="26" name="CasellaDiTesto 22"/>
          <p:cNvSpPr txBox="1"/>
          <p:nvPr/>
        </p:nvSpPr>
        <p:spPr>
          <a:xfrm>
            <a:off x="18048804" y="16434900"/>
            <a:ext cx="478430" cy="369332"/>
          </a:xfrm>
          <a:prstGeom prst="rect">
            <a:avLst/>
          </a:prstGeom>
          <a:noFill/>
        </p:spPr>
        <p:txBody>
          <a:bodyPr wrap="square" rtlCol="0">
            <a:spAutoFit/>
          </a:bodyPr>
          <a:lstStyle/>
          <a:p>
            <a:r>
              <a:rPr lang="en-US" dirty="0" smtClean="0">
                <a:solidFill>
                  <a:srgbClr val="FF0000"/>
                </a:solidFill>
              </a:rPr>
              <a:t>µ</a:t>
            </a:r>
            <a:endParaRPr lang="en-US" dirty="0">
              <a:solidFill>
                <a:srgbClr val="FF0000"/>
              </a:solidFill>
            </a:endParaRPr>
          </a:p>
        </p:txBody>
      </p:sp>
      <p:sp>
        <p:nvSpPr>
          <p:cNvPr id="27" name="CasellaDiTesto 222"/>
          <p:cNvSpPr txBox="1"/>
          <p:nvPr/>
        </p:nvSpPr>
        <p:spPr>
          <a:xfrm>
            <a:off x="16229813" y="17039031"/>
            <a:ext cx="1511505"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dirty="0" smtClean="0">
                <a:sym typeface="Symbol"/>
              </a:rPr>
              <a:t></a:t>
            </a:r>
            <a:r>
              <a:rPr lang="en-US" baseline="-25000" dirty="0" smtClean="0">
                <a:sym typeface="Symbol"/>
              </a:rPr>
              <a:t>station</a:t>
            </a:r>
            <a:r>
              <a:rPr lang="en-US" dirty="0" smtClean="0">
                <a:sym typeface="Symbol"/>
              </a:rPr>
              <a:t> - </a:t>
            </a:r>
            <a:r>
              <a:rPr lang="en-US" dirty="0">
                <a:sym typeface="Symbol"/>
              </a:rPr>
              <a:t></a:t>
            </a:r>
            <a:endParaRPr lang="en-US" dirty="0"/>
          </a:p>
        </p:txBody>
      </p:sp>
      <p:pic>
        <p:nvPicPr>
          <p:cNvPr id="28" name="Segnaposto contenuto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41307" y="20595135"/>
            <a:ext cx="4158527" cy="3033251"/>
          </a:xfrm>
          <a:prstGeom prst="rect">
            <a:avLst/>
          </a:prstGeom>
        </p:spPr>
      </p:pic>
      <p:pic>
        <p:nvPicPr>
          <p:cNvPr id="9" name="Picture 8" descr="forbush2.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7682" y="1529999"/>
            <a:ext cx="3537555" cy="4678477"/>
          </a:xfrm>
          <a:prstGeom prst="rect">
            <a:avLst/>
          </a:prstGeom>
          <a:effectLst>
            <a:outerShdw blurRad="50800" dist="38100" dir="2700000" algn="tl" rotWithShape="0">
              <a:prstClr val="black">
                <a:alpha val="40000"/>
              </a:prstClr>
            </a:outerShdw>
          </a:effectLst>
        </p:spPr>
      </p:pic>
      <p:sp>
        <p:nvSpPr>
          <p:cNvPr id="33" name="Rectangle 32"/>
          <p:cNvSpPr/>
          <p:nvPr/>
        </p:nvSpPr>
        <p:spPr>
          <a:xfrm>
            <a:off x="4934220" y="6208476"/>
            <a:ext cx="3416734" cy="338554"/>
          </a:xfrm>
          <a:prstGeom prst="rect">
            <a:avLst/>
          </a:prstGeom>
          <a:effectLst>
            <a:outerShdw blurRad="50800" dist="38100" dir="2700000" algn="tl" rotWithShape="0">
              <a:prstClr val="black">
                <a:alpha val="40000"/>
              </a:prstClr>
            </a:outerShdw>
          </a:effectLst>
        </p:spPr>
        <p:txBody>
          <a:bodyPr wrap="square">
            <a:spAutoFit/>
          </a:bodyPr>
          <a:lstStyle/>
          <a:p>
            <a:pPr algn="ctr"/>
            <a:r>
              <a:rPr lang="en-US" sz="1600" dirty="0" smtClean="0">
                <a:solidFill>
                  <a:srgbClr val="0000FF"/>
                </a:solidFill>
              </a:rPr>
              <a:t>March 2012 flux decrease</a:t>
            </a:r>
            <a:endParaRPr lang="en-US" sz="1600" dirty="0">
              <a:solidFill>
                <a:srgbClr val="0000FF"/>
              </a:solidFill>
            </a:endParaRPr>
          </a:p>
        </p:txBody>
      </p:sp>
      <p:sp>
        <p:nvSpPr>
          <p:cNvPr id="2" name="TextBox 1"/>
          <p:cNvSpPr txBox="1"/>
          <p:nvPr/>
        </p:nvSpPr>
        <p:spPr>
          <a:xfrm>
            <a:off x="186967" y="621224"/>
            <a:ext cx="8728433" cy="2077492"/>
          </a:xfrm>
          <a:prstGeom prst="rect">
            <a:avLst/>
          </a:prstGeom>
          <a:noFill/>
        </p:spPr>
        <p:txBody>
          <a:bodyPr wrap="square" rtlCol="0">
            <a:spAutoFit/>
          </a:bodyPr>
          <a:lstStyle/>
          <a:p>
            <a:pPr algn="just">
              <a:lnSpc>
                <a:spcPct val="120000"/>
              </a:lnSpc>
            </a:pPr>
            <a:r>
              <a:rPr lang="en-US" dirty="0">
                <a:solidFill>
                  <a:srgbClr val="1F497D"/>
                </a:solidFill>
              </a:rPr>
              <a:t> </a:t>
            </a:r>
            <a:r>
              <a:rPr lang="en-US" dirty="0" smtClean="0">
                <a:solidFill>
                  <a:srgbClr val="1F497D"/>
                </a:solidFill>
              </a:rPr>
              <a:t>    Solar flare on March 6 2012 of category X5.4</a:t>
            </a:r>
          </a:p>
          <a:p>
            <a:pPr marL="285750" indent="-285750" algn="just">
              <a:lnSpc>
                <a:spcPct val="120000"/>
              </a:lnSpc>
              <a:buFont typeface="Arial"/>
              <a:buChar char="•"/>
            </a:pPr>
            <a:r>
              <a:rPr lang="en-US" dirty="0" smtClean="0">
                <a:solidFill>
                  <a:schemeClr val="accent6">
                    <a:lumMod val="75000"/>
                  </a:schemeClr>
                </a:solidFill>
              </a:rPr>
              <a:t>Neutron monitors in Oulu and Rome</a:t>
            </a:r>
          </a:p>
          <a:p>
            <a:pPr marL="285750" indent="-285750" algn="just">
              <a:lnSpc>
                <a:spcPct val="120000"/>
              </a:lnSpc>
              <a:buFont typeface="Arial"/>
              <a:buChar char="•"/>
            </a:pPr>
            <a:r>
              <a:rPr lang="en-US" dirty="0" err="1" smtClean="0">
                <a:solidFill>
                  <a:srgbClr val="873CFA"/>
                </a:solidFill>
              </a:rPr>
              <a:t>Liceo</a:t>
            </a:r>
            <a:r>
              <a:rPr lang="en-US" dirty="0" smtClean="0">
                <a:solidFill>
                  <a:srgbClr val="873CFA"/>
                </a:solidFill>
              </a:rPr>
              <a:t> </a:t>
            </a:r>
            <a:r>
              <a:rPr lang="en-US" dirty="0" err="1" smtClean="0">
                <a:solidFill>
                  <a:srgbClr val="873CFA"/>
                </a:solidFill>
              </a:rPr>
              <a:t>Gagnazzi</a:t>
            </a:r>
            <a:r>
              <a:rPr lang="en-US" dirty="0" smtClean="0">
                <a:solidFill>
                  <a:srgbClr val="873CFA"/>
                </a:solidFill>
              </a:rPr>
              <a:t> – Altamura</a:t>
            </a:r>
          </a:p>
          <a:p>
            <a:pPr marL="285750" indent="-285750" algn="just">
              <a:lnSpc>
                <a:spcPct val="120000"/>
              </a:lnSpc>
              <a:buFont typeface="Arial"/>
              <a:buChar char="•"/>
            </a:pPr>
            <a:r>
              <a:rPr lang="en-US" dirty="0" err="1" smtClean="0">
                <a:solidFill>
                  <a:srgbClr val="873CFA"/>
                </a:solidFill>
              </a:rPr>
              <a:t>Liceo</a:t>
            </a:r>
            <a:r>
              <a:rPr lang="en-US" dirty="0" smtClean="0">
                <a:solidFill>
                  <a:srgbClr val="873CFA"/>
                </a:solidFill>
              </a:rPr>
              <a:t> Galvani, </a:t>
            </a:r>
            <a:r>
              <a:rPr lang="en-US" dirty="0" err="1" smtClean="0">
                <a:solidFill>
                  <a:srgbClr val="873CFA"/>
                </a:solidFill>
              </a:rPr>
              <a:t>Liceo</a:t>
            </a:r>
            <a:r>
              <a:rPr lang="en-US" dirty="0" smtClean="0">
                <a:solidFill>
                  <a:srgbClr val="873CFA"/>
                </a:solidFill>
              </a:rPr>
              <a:t> Fermi – Bologna</a:t>
            </a:r>
          </a:p>
          <a:p>
            <a:pPr marL="285750" indent="-285750" algn="just">
              <a:lnSpc>
                <a:spcPct val="120000"/>
              </a:lnSpc>
              <a:buFont typeface="Arial"/>
              <a:buChar char="•"/>
            </a:pPr>
            <a:r>
              <a:rPr lang="en-US" dirty="0" smtClean="0">
                <a:solidFill>
                  <a:srgbClr val="873CFA"/>
                </a:solidFill>
              </a:rPr>
              <a:t>INFN Bologna</a:t>
            </a:r>
          </a:p>
          <a:p>
            <a:pPr marL="285750" indent="-285750" algn="just">
              <a:lnSpc>
                <a:spcPct val="120000"/>
              </a:lnSpc>
              <a:buFont typeface="Arial"/>
              <a:buChar char="•"/>
            </a:pPr>
            <a:r>
              <a:rPr lang="en-US" dirty="0" smtClean="0">
                <a:solidFill>
                  <a:srgbClr val="873CFA"/>
                </a:solidFill>
              </a:rPr>
              <a:t>Department of Physics – </a:t>
            </a:r>
            <a:r>
              <a:rPr lang="en-US" dirty="0">
                <a:solidFill>
                  <a:srgbClr val="873CFA"/>
                </a:solidFill>
              </a:rPr>
              <a:t>C</a:t>
            </a:r>
            <a:r>
              <a:rPr lang="en-US" dirty="0" smtClean="0">
                <a:solidFill>
                  <a:srgbClr val="873CFA"/>
                </a:solidFill>
              </a:rPr>
              <a:t>atania</a:t>
            </a:r>
          </a:p>
        </p:txBody>
      </p:sp>
      <p:sp>
        <p:nvSpPr>
          <p:cNvPr id="3" name="TextBox 2"/>
          <p:cNvSpPr txBox="1"/>
          <p:nvPr/>
        </p:nvSpPr>
        <p:spPr>
          <a:xfrm>
            <a:off x="362886" y="147935"/>
            <a:ext cx="5715474" cy="584776"/>
          </a:xfrm>
          <a:prstGeom prst="rect">
            <a:avLst/>
          </a:prstGeom>
          <a:noFill/>
        </p:spPr>
        <p:txBody>
          <a:bodyPr wrap="square" rtlCol="0">
            <a:spAutoFit/>
          </a:bodyPr>
          <a:lstStyle/>
          <a:p>
            <a:pPr algn="ctr"/>
            <a:r>
              <a:rPr lang="en-US" sz="3200" dirty="0" err="1">
                <a:solidFill>
                  <a:srgbClr val="0000FF"/>
                </a:solidFill>
              </a:rPr>
              <a:t>Forbush</a:t>
            </a:r>
            <a:r>
              <a:rPr lang="en-US" sz="3200" dirty="0">
                <a:solidFill>
                  <a:srgbClr val="0000FF"/>
                </a:solidFill>
              </a:rPr>
              <a:t> </a:t>
            </a:r>
            <a:r>
              <a:rPr lang="en-US" sz="3200" dirty="0" smtClean="0">
                <a:solidFill>
                  <a:srgbClr val="0000FF"/>
                </a:solidFill>
              </a:rPr>
              <a:t>decrease 2012</a:t>
            </a:r>
            <a:endParaRPr lang="en-US" sz="3200" dirty="0">
              <a:solidFill>
                <a:srgbClr val="0000FF"/>
              </a:solidFill>
              <a:effectLst>
                <a:outerShdw blurRad="50800" dist="38100" dir="2700000" algn="tl" rotWithShape="0">
                  <a:prstClr val="black">
                    <a:alpha val="40000"/>
                  </a:prstClr>
                </a:outerShdw>
              </a:effectLst>
            </a:endParaRPr>
          </a:p>
        </p:txBody>
      </p:sp>
      <p:pic>
        <p:nvPicPr>
          <p:cNvPr id="29" name="Picture 28" descr="copertina_Forbush.tiff"/>
          <p:cNvPicPr>
            <a:picLocks noChangeAspect="1"/>
          </p:cNvPicPr>
          <p:nvPr/>
        </p:nvPicPr>
        <p:blipFill>
          <a:blip r:embed="rId6"/>
          <a:stretch>
            <a:fillRect/>
          </a:stretch>
        </p:blipFill>
        <p:spPr>
          <a:xfrm>
            <a:off x="1004534" y="2822064"/>
            <a:ext cx="2929410" cy="3600000"/>
          </a:xfrm>
          <a:prstGeom prst="rect">
            <a:avLst/>
          </a:prstGeom>
          <a:effectLst>
            <a:outerShdw blurRad="50800" dist="38100" dir="2700000" algn="tl" rotWithShape="0">
              <a:prstClr val="black">
                <a:alpha val="40000"/>
              </a:prstClr>
            </a:outerShdw>
          </a:effectLst>
        </p:spPr>
      </p:pic>
      <p:sp>
        <p:nvSpPr>
          <p:cNvPr id="4" name="Footer Placeholder 3"/>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45</a:t>
            </a:fld>
            <a:endParaRPr lang="fr-FR"/>
          </a:p>
        </p:txBody>
      </p:sp>
    </p:spTree>
    <p:extLst>
      <p:ext uri="{BB962C8B-B14F-4D97-AF65-F5344CB8AC3E}">
        <p14:creationId xmlns:p14="http://schemas.microsoft.com/office/powerpoint/2010/main" val="372909130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35496" y="260648"/>
            <a:ext cx="9036496" cy="861774"/>
          </a:xfrm>
          <a:prstGeom prst="rect">
            <a:avLst/>
          </a:prstGeom>
        </p:spPr>
        <p:txBody>
          <a:bodyPr wrap="square">
            <a:spAutoFit/>
          </a:bodyPr>
          <a:lstStyle/>
          <a:p>
            <a:r>
              <a:rPr lang="en-US" sz="3200" dirty="0" smtClean="0">
                <a:solidFill>
                  <a:srgbClr val="0000FF"/>
                </a:solidFill>
              </a:rPr>
              <a:t>Two more recent decreases </a:t>
            </a:r>
          </a:p>
          <a:p>
            <a:endParaRPr lang="it-IT" dirty="0" smtClean="0">
              <a:solidFill>
                <a:srgbClr val="0070C0"/>
              </a:solidFill>
            </a:endParaRPr>
          </a:p>
        </p:txBody>
      </p:sp>
      <p:pic>
        <p:nvPicPr>
          <p:cNvPr id="3" name="Picture 2"/>
          <p:cNvPicPr>
            <a:picLocks noChangeAspect="1" noChangeArrowheads="1"/>
          </p:cNvPicPr>
          <p:nvPr/>
        </p:nvPicPr>
        <p:blipFill>
          <a:blip r:embed="rId3" cstate="print"/>
          <a:srcRect l="6373" t="5455" r="4988" b="5455"/>
          <a:stretch>
            <a:fillRect/>
          </a:stretch>
        </p:blipFill>
        <p:spPr bwMode="auto">
          <a:xfrm>
            <a:off x="4788024" y="836712"/>
            <a:ext cx="4277080" cy="3057050"/>
          </a:xfrm>
          <a:prstGeom prst="rect">
            <a:avLst/>
          </a:prstGeom>
          <a:noFill/>
          <a:ln w="9525">
            <a:noFill/>
            <a:miter lim="800000"/>
            <a:headEnd/>
            <a:tailEnd/>
          </a:ln>
        </p:spPr>
      </p:pic>
      <p:sp>
        <p:nvSpPr>
          <p:cNvPr id="8" name="AutoShape 38"/>
          <p:cNvSpPr>
            <a:spLocks noChangeArrowheads="1"/>
          </p:cNvSpPr>
          <p:nvPr/>
        </p:nvSpPr>
        <p:spPr bwMode="auto">
          <a:xfrm rot="21360995" flipH="1">
            <a:off x="4357814" y="2691800"/>
            <a:ext cx="1584000" cy="108000"/>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11" name="CasellaDiTesto 10"/>
          <p:cNvSpPr txBox="1"/>
          <p:nvPr/>
        </p:nvSpPr>
        <p:spPr>
          <a:xfrm>
            <a:off x="251520" y="980728"/>
            <a:ext cx="4248472" cy="1200329"/>
          </a:xfrm>
          <a:prstGeom prst="rect">
            <a:avLst/>
          </a:prstGeom>
          <a:noFill/>
        </p:spPr>
        <p:txBody>
          <a:bodyPr wrap="square" rtlCol="0">
            <a:spAutoFit/>
          </a:bodyPr>
          <a:lstStyle/>
          <a:p>
            <a:r>
              <a:rPr lang="it-IT" dirty="0" err="1" smtClean="0"/>
              <a:t>Immediately</a:t>
            </a:r>
            <a:r>
              <a:rPr lang="it-IT" dirty="0" smtClean="0"/>
              <a:t> </a:t>
            </a:r>
            <a:r>
              <a:rPr lang="it-IT" dirty="0" err="1" smtClean="0"/>
              <a:t>after</a:t>
            </a:r>
            <a:r>
              <a:rPr lang="it-IT" dirty="0" smtClean="0"/>
              <a:t> the </a:t>
            </a:r>
            <a:r>
              <a:rPr lang="en-US" dirty="0" smtClean="0"/>
              <a:t>EEE Pilot run of 2014, </a:t>
            </a:r>
            <a:r>
              <a:rPr lang="it-IT" dirty="0" smtClean="0"/>
              <a:t>a GCRD </a:t>
            </a:r>
            <a:r>
              <a:rPr lang="it-IT" dirty="0" err="1" smtClean="0"/>
              <a:t>event</a:t>
            </a:r>
            <a:r>
              <a:rPr lang="it-IT" dirty="0" smtClean="0"/>
              <a:t> </a:t>
            </a:r>
            <a:r>
              <a:rPr lang="it-IT" dirty="0" err="1" smtClean="0"/>
              <a:t>was</a:t>
            </a:r>
            <a:r>
              <a:rPr lang="it-IT" dirty="0" smtClean="0"/>
              <a:t> </a:t>
            </a:r>
            <a:r>
              <a:rPr lang="it-IT" dirty="0" err="1" smtClean="0"/>
              <a:t>observed</a:t>
            </a:r>
            <a:r>
              <a:rPr lang="it-IT" dirty="0" smtClean="0"/>
              <a:t> </a:t>
            </a:r>
            <a:r>
              <a:rPr lang="it-IT" dirty="0" err="1" smtClean="0"/>
              <a:t>by</a:t>
            </a:r>
            <a:r>
              <a:rPr lang="it-IT" dirty="0" smtClean="0"/>
              <a:t> 6 EEE </a:t>
            </a:r>
            <a:r>
              <a:rPr lang="it-IT" dirty="0" err="1" smtClean="0"/>
              <a:t>telescopes</a:t>
            </a:r>
            <a:r>
              <a:rPr lang="it-IT" dirty="0" smtClean="0"/>
              <a:t>:</a:t>
            </a:r>
            <a:r>
              <a:rPr lang="it-IT" dirty="0" smtClean="0">
                <a:solidFill>
                  <a:schemeClr val="bg1"/>
                </a:solidFill>
              </a:rPr>
              <a:t> </a:t>
            </a:r>
            <a:r>
              <a:rPr lang="it-IT" dirty="0" smtClean="0">
                <a:solidFill>
                  <a:srgbClr val="0070C0"/>
                </a:solidFill>
              </a:rPr>
              <a:t>Altamura, Frascati, Grosseto, Savona (2), Viareggio</a:t>
            </a:r>
            <a:endParaRPr lang="it-IT" dirty="0">
              <a:solidFill>
                <a:srgbClr val="0070C0"/>
              </a:solidFill>
            </a:endParaRPr>
          </a:p>
        </p:txBody>
      </p:sp>
      <p:sp>
        <p:nvSpPr>
          <p:cNvPr id="12" name="CasellaDiTesto 11"/>
          <p:cNvSpPr txBox="1"/>
          <p:nvPr/>
        </p:nvSpPr>
        <p:spPr>
          <a:xfrm>
            <a:off x="251520" y="2276872"/>
            <a:ext cx="4398883" cy="1200329"/>
          </a:xfrm>
          <a:prstGeom prst="rect">
            <a:avLst/>
          </a:prstGeom>
          <a:noFill/>
        </p:spPr>
        <p:txBody>
          <a:bodyPr wrap="square" rtlCol="0">
            <a:spAutoFit/>
          </a:bodyPr>
          <a:lstStyle/>
          <a:p>
            <a:r>
              <a:rPr lang="en-US" dirty="0" err="1" smtClean="0">
                <a:solidFill>
                  <a:srgbClr val="000000"/>
                </a:solidFill>
              </a:rPr>
              <a:t>Muon</a:t>
            </a:r>
            <a:r>
              <a:rPr lang="en-US" dirty="0" smtClean="0">
                <a:solidFill>
                  <a:srgbClr val="000000"/>
                </a:solidFill>
              </a:rPr>
              <a:t> rates </a:t>
            </a:r>
            <a:r>
              <a:rPr lang="en-US" dirty="0" smtClean="0">
                <a:solidFill>
                  <a:srgbClr val="C00000"/>
                </a:solidFill>
              </a:rPr>
              <a:t>averaged over 6 EEE telescopes </a:t>
            </a:r>
            <a:r>
              <a:rPr lang="en-US" dirty="0" smtClean="0">
                <a:solidFill>
                  <a:srgbClr val="000000"/>
                </a:solidFill>
              </a:rPr>
              <a:t>and neutron rates from the Oulu station in Finland, during the GCRD associated to solar flare </a:t>
            </a:r>
            <a:r>
              <a:rPr lang="it-IT" dirty="0" smtClean="0">
                <a:solidFill>
                  <a:srgbClr val="000000"/>
                </a:solidFill>
              </a:rPr>
              <a:t>on 7 </a:t>
            </a:r>
            <a:r>
              <a:rPr lang="it-IT" dirty="0" err="1" smtClean="0">
                <a:solidFill>
                  <a:srgbClr val="000000"/>
                </a:solidFill>
              </a:rPr>
              <a:t>November</a:t>
            </a:r>
            <a:r>
              <a:rPr lang="it-IT" dirty="0" smtClean="0">
                <a:solidFill>
                  <a:srgbClr val="000000"/>
                </a:solidFill>
              </a:rPr>
              <a:t> 2014</a:t>
            </a:r>
          </a:p>
        </p:txBody>
      </p:sp>
      <p:pic>
        <p:nvPicPr>
          <p:cNvPr id="5" name="Picture 3"/>
          <p:cNvPicPr>
            <a:picLocks noChangeAspect="1" noChangeArrowheads="1"/>
          </p:cNvPicPr>
          <p:nvPr/>
        </p:nvPicPr>
        <p:blipFill>
          <a:blip r:embed="rId4" cstate="print"/>
          <a:srcRect/>
          <a:stretch>
            <a:fillRect/>
          </a:stretch>
        </p:blipFill>
        <p:spPr bwMode="auto">
          <a:xfrm>
            <a:off x="4846637" y="3879676"/>
            <a:ext cx="4333875" cy="2933700"/>
          </a:xfrm>
          <a:prstGeom prst="rect">
            <a:avLst/>
          </a:prstGeom>
          <a:noFill/>
          <a:ln w="9525">
            <a:noFill/>
            <a:miter lim="800000"/>
            <a:headEnd/>
            <a:tailEnd/>
          </a:ln>
        </p:spPr>
      </p:pic>
      <p:sp>
        <p:nvSpPr>
          <p:cNvPr id="16" name="CasellaDiTesto 15"/>
          <p:cNvSpPr txBox="1"/>
          <p:nvPr/>
        </p:nvSpPr>
        <p:spPr>
          <a:xfrm>
            <a:off x="179512" y="5445224"/>
            <a:ext cx="4464496" cy="923330"/>
          </a:xfrm>
          <a:prstGeom prst="rect">
            <a:avLst/>
          </a:prstGeom>
          <a:noFill/>
        </p:spPr>
        <p:txBody>
          <a:bodyPr wrap="square" rtlCol="0">
            <a:spAutoFit/>
          </a:bodyPr>
          <a:lstStyle/>
          <a:p>
            <a:r>
              <a:rPr lang="en-US" dirty="0" smtClean="0"/>
              <a:t>Among the </a:t>
            </a:r>
            <a:r>
              <a:rPr lang="en-US" dirty="0" smtClean="0">
                <a:solidFill>
                  <a:srgbClr val="C00000"/>
                </a:solidFill>
              </a:rPr>
              <a:t>5 active telescopes </a:t>
            </a:r>
            <a:r>
              <a:rPr lang="en-US" dirty="0" smtClean="0">
                <a:solidFill>
                  <a:srgbClr val="000000"/>
                </a:solidFill>
              </a:rPr>
              <a:t>we chose for the preliminary analysis CATA-02, in comparison with the OULU </a:t>
            </a:r>
            <a:r>
              <a:rPr lang="it-IT" dirty="0" smtClean="0">
                <a:solidFill>
                  <a:srgbClr val="000000"/>
                </a:solidFill>
              </a:rPr>
              <a:t>data.</a:t>
            </a:r>
          </a:p>
        </p:txBody>
      </p:sp>
      <p:sp>
        <p:nvSpPr>
          <p:cNvPr id="9" name="AutoShape 38"/>
          <p:cNvSpPr>
            <a:spLocks noChangeArrowheads="1"/>
          </p:cNvSpPr>
          <p:nvPr/>
        </p:nvSpPr>
        <p:spPr bwMode="auto">
          <a:xfrm rot="21012218" flipH="1">
            <a:off x="4126854" y="5792585"/>
            <a:ext cx="2398565" cy="97366"/>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sp>
        <p:nvSpPr>
          <p:cNvPr id="17" name="CasellaDiTesto 16"/>
          <p:cNvSpPr txBox="1"/>
          <p:nvPr/>
        </p:nvSpPr>
        <p:spPr>
          <a:xfrm>
            <a:off x="179512" y="4100879"/>
            <a:ext cx="4608512" cy="923330"/>
          </a:xfrm>
          <a:prstGeom prst="rect">
            <a:avLst/>
          </a:prstGeom>
          <a:noFill/>
        </p:spPr>
        <p:txBody>
          <a:bodyPr wrap="square" rtlCol="0">
            <a:spAutoFit/>
          </a:bodyPr>
          <a:lstStyle/>
          <a:p>
            <a:r>
              <a:rPr lang="en-US" dirty="0" smtClean="0">
                <a:solidFill>
                  <a:srgbClr val="000000"/>
                </a:solidFill>
              </a:rPr>
              <a:t>A GCRD </a:t>
            </a:r>
            <a:r>
              <a:rPr lang="en-US" dirty="0" err="1" smtClean="0">
                <a:solidFill>
                  <a:srgbClr val="000000"/>
                </a:solidFill>
              </a:rPr>
              <a:t>occured</a:t>
            </a:r>
            <a:r>
              <a:rPr lang="en-US" dirty="0" smtClean="0">
                <a:solidFill>
                  <a:srgbClr val="000000"/>
                </a:solidFill>
              </a:rPr>
              <a:t> on 23</a:t>
            </a:r>
            <a:r>
              <a:rPr lang="en-US" dirty="0">
                <a:solidFill>
                  <a:srgbClr val="000000"/>
                </a:solidFill>
              </a:rPr>
              <a:t> </a:t>
            </a:r>
            <a:r>
              <a:rPr lang="en-US" dirty="0" smtClean="0">
                <a:solidFill>
                  <a:srgbClr val="000000"/>
                </a:solidFill>
              </a:rPr>
              <a:t>June 2015 and was observed by 5 EEE stations, even though the array was under </a:t>
            </a:r>
            <a:r>
              <a:rPr lang="en-US" dirty="0" err="1" smtClean="0">
                <a:solidFill>
                  <a:srgbClr val="000000"/>
                </a:solidFill>
              </a:rPr>
              <a:t>mantainance</a:t>
            </a:r>
            <a:r>
              <a:rPr lang="en-US" dirty="0" smtClean="0">
                <a:solidFill>
                  <a:srgbClr val="000000"/>
                </a:solidFill>
              </a:rPr>
              <a:t> and upgrade.</a:t>
            </a:r>
          </a:p>
        </p:txBody>
      </p:sp>
      <p:sp>
        <p:nvSpPr>
          <p:cNvPr id="2" name="Footer Placeholder 1"/>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46</a:t>
            </a:fld>
            <a:endParaRPr lang="fr-FR"/>
          </a:p>
        </p:txBody>
      </p:sp>
    </p:spTree>
    <p:extLst>
      <p:ext uri="{BB962C8B-B14F-4D97-AF65-F5344CB8AC3E}">
        <p14:creationId xmlns:p14="http://schemas.microsoft.com/office/powerpoint/2010/main" val="1487341698"/>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a:spLocks noChangeArrowheads="1"/>
          </p:cNvSpPr>
          <p:nvPr/>
        </p:nvSpPr>
        <p:spPr bwMode="auto">
          <a:xfrm>
            <a:off x="179512" y="290513"/>
            <a:ext cx="4713880" cy="584776"/>
          </a:xfrm>
          <a:prstGeom prst="rect">
            <a:avLst/>
          </a:prstGeom>
          <a:noFill/>
          <a:ln w="9525">
            <a:noFill/>
            <a:miter lim="800000"/>
            <a:headEnd/>
            <a:tailEnd/>
          </a:ln>
        </p:spPr>
        <p:txBody>
          <a:bodyPr wrap="square">
            <a:spAutoFit/>
          </a:bodyPr>
          <a:lstStyle/>
          <a:p>
            <a:pPr algn="ctr"/>
            <a:r>
              <a:rPr lang="it-IT" sz="3200" dirty="0" err="1" smtClean="0">
                <a:solidFill>
                  <a:srgbClr val="0000FF"/>
                </a:solidFill>
              </a:rPr>
              <a:t>Upward-going</a:t>
            </a:r>
            <a:r>
              <a:rPr lang="it-IT" sz="3200" dirty="0" smtClean="0">
                <a:solidFill>
                  <a:srgbClr val="0000FF"/>
                </a:solidFill>
              </a:rPr>
              <a:t> </a:t>
            </a:r>
            <a:r>
              <a:rPr lang="it-IT" sz="3200" dirty="0" err="1" smtClean="0">
                <a:solidFill>
                  <a:srgbClr val="0000FF"/>
                </a:solidFill>
              </a:rPr>
              <a:t>events</a:t>
            </a:r>
            <a:endParaRPr lang="it-IT" sz="3200" dirty="0">
              <a:solidFill>
                <a:srgbClr val="0000FF"/>
              </a:solidFill>
            </a:endParaRPr>
          </a:p>
        </p:txBody>
      </p:sp>
      <p:sp>
        <p:nvSpPr>
          <p:cNvPr id="5" name="TextBox 4"/>
          <p:cNvSpPr txBox="1"/>
          <p:nvPr/>
        </p:nvSpPr>
        <p:spPr>
          <a:xfrm>
            <a:off x="373687" y="1446957"/>
            <a:ext cx="5205703" cy="5016758"/>
          </a:xfrm>
          <a:prstGeom prst="rect">
            <a:avLst/>
          </a:prstGeom>
          <a:noFill/>
        </p:spPr>
        <p:txBody>
          <a:bodyPr wrap="square" rtlCol="0">
            <a:spAutoFit/>
          </a:bodyPr>
          <a:lstStyle/>
          <a:p>
            <a:r>
              <a:rPr lang="en-GB" sz="2000" dirty="0" smtClean="0"/>
              <a:t>Time-Of-Flight</a:t>
            </a:r>
            <a:r>
              <a:rPr lang="el-GR" sz="2000" dirty="0" smtClean="0"/>
              <a:t> (ΤΟ</a:t>
            </a:r>
            <a:r>
              <a:rPr lang="en-GB" sz="2000" dirty="0" smtClean="0"/>
              <a:t>F) : </a:t>
            </a:r>
          </a:p>
          <a:p>
            <a:r>
              <a:rPr lang="en-GB" sz="2000" dirty="0" smtClean="0"/>
              <a:t>Time Bottom Chamber - Time Top Chamber*</a:t>
            </a:r>
            <a:endParaRPr lang="el-GR" sz="2000" dirty="0" smtClean="0"/>
          </a:p>
          <a:p>
            <a:endParaRPr lang="en-GB" sz="2000" dirty="0" smtClean="0"/>
          </a:p>
          <a:p>
            <a:endParaRPr lang="en-GB" sz="2000" dirty="0" smtClean="0"/>
          </a:p>
          <a:p>
            <a:r>
              <a:rPr lang="en-GB" sz="2000" dirty="0" smtClean="0"/>
              <a:t>TOF&lt;0 : upward-going particle</a:t>
            </a:r>
          </a:p>
          <a:p>
            <a:endParaRPr lang="en-GB" sz="2000" dirty="0"/>
          </a:p>
          <a:p>
            <a:r>
              <a:rPr lang="en-GB" sz="2000" dirty="0" err="1"/>
              <a:t>M</a:t>
            </a:r>
            <a:r>
              <a:rPr lang="en-GB" sz="2000" dirty="0" err="1" smtClean="0"/>
              <a:t>uons</a:t>
            </a:r>
            <a:r>
              <a:rPr lang="en-GB" sz="2000" dirty="0" smtClean="0"/>
              <a:t> from (atmospheric) neutrino interactions with the earth ?</a:t>
            </a:r>
          </a:p>
          <a:p>
            <a:endParaRPr lang="en-GB" sz="2000" dirty="0"/>
          </a:p>
          <a:p>
            <a:r>
              <a:rPr lang="en-GB" sz="2000" dirty="0" smtClean="0"/>
              <a:t>Too many upward-going events observed</a:t>
            </a:r>
            <a:endParaRPr lang="en-GB" sz="2000" dirty="0"/>
          </a:p>
          <a:p>
            <a:endParaRPr lang="en-GB" sz="2000" dirty="0" smtClean="0"/>
          </a:p>
          <a:p>
            <a:r>
              <a:rPr lang="en-GB" sz="2000" dirty="0"/>
              <a:t> </a:t>
            </a:r>
            <a:r>
              <a:rPr lang="en-GB" sz="2000" dirty="0" smtClean="0"/>
              <a:t>        </a:t>
            </a:r>
            <a:r>
              <a:rPr lang="en-GB" sz="2000" dirty="0" smtClean="0">
                <a:solidFill>
                  <a:srgbClr val="0000FF"/>
                </a:solidFill>
              </a:rPr>
              <a:t>intriguing!</a:t>
            </a:r>
          </a:p>
          <a:p>
            <a:endParaRPr lang="en-GB" sz="2000" dirty="0" smtClean="0"/>
          </a:p>
          <a:p>
            <a:r>
              <a:rPr lang="en-GB" sz="2000" dirty="0" smtClean="0"/>
              <a:t>* Top and Bottom chambers are read out with the same TDC : same clock used</a:t>
            </a:r>
            <a:endParaRPr lang="en-GB" sz="2000" dirty="0"/>
          </a:p>
          <a:p>
            <a:endParaRPr lang="fr-FR" sz="2000" dirty="0"/>
          </a:p>
        </p:txBody>
      </p:sp>
      <p:pic>
        <p:nvPicPr>
          <p:cNvPr id="6" name="Picture 5" descr="3plane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57234" y="1673716"/>
            <a:ext cx="2808000" cy="3397580"/>
          </a:xfrm>
          <a:prstGeom prst="rect">
            <a:avLst/>
          </a:prstGeom>
        </p:spPr>
      </p:pic>
      <p:cxnSp>
        <p:nvCxnSpPr>
          <p:cNvPr id="8" name="Straight Arrow Connector 7"/>
          <p:cNvCxnSpPr/>
          <p:nvPr/>
        </p:nvCxnSpPr>
        <p:spPr>
          <a:xfrm>
            <a:off x="4127841" y="2165687"/>
            <a:ext cx="2683690" cy="2645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738834" y="2165687"/>
            <a:ext cx="5624751" cy="2067413"/>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 name="Footer Placeholder 1"/>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47</a:t>
            </a:fld>
            <a:endParaRPr lang="fr-FR"/>
          </a:p>
        </p:txBody>
      </p:sp>
    </p:spTree>
    <p:extLst>
      <p:ext uri="{BB962C8B-B14F-4D97-AF65-F5344CB8AC3E}">
        <p14:creationId xmlns:p14="http://schemas.microsoft.com/office/powerpoint/2010/main" val="1998393422"/>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2" name="Picture 4"/>
          <p:cNvPicPr>
            <a:picLocks noChangeAspect="1" noChangeArrowheads="1"/>
          </p:cNvPicPr>
          <p:nvPr/>
        </p:nvPicPr>
        <p:blipFill>
          <a:blip r:embed="rId3" cstate="print"/>
          <a:srcRect/>
          <a:stretch>
            <a:fillRect/>
          </a:stretch>
        </p:blipFill>
        <p:spPr bwMode="auto">
          <a:xfrm>
            <a:off x="285931" y="3097815"/>
            <a:ext cx="8210025" cy="3600873"/>
          </a:xfrm>
          <a:prstGeom prst="rect">
            <a:avLst/>
          </a:prstGeom>
          <a:noFill/>
          <a:ln w="9525">
            <a:noFill/>
            <a:miter lim="800000"/>
            <a:headEnd/>
            <a:tailEnd/>
          </a:ln>
        </p:spPr>
      </p:pic>
      <p:sp>
        <p:nvSpPr>
          <p:cNvPr id="14" name="CasellaDiTesto 13"/>
          <p:cNvSpPr txBox="1"/>
          <p:nvPr/>
        </p:nvSpPr>
        <p:spPr>
          <a:xfrm>
            <a:off x="179512" y="1124744"/>
            <a:ext cx="6960710" cy="369332"/>
          </a:xfrm>
          <a:prstGeom prst="rect">
            <a:avLst/>
          </a:prstGeom>
          <a:noFill/>
        </p:spPr>
        <p:txBody>
          <a:bodyPr wrap="square" rtlCol="0">
            <a:spAutoFit/>
          </a:bodyPr>
          <a:lstStyle/>
          <a:p>
            <a:r>
              <a:rPr lang="it-IT" dirty="0" err="1" smtClean="0">
                <a:solidFill>
                  <a:srgbClr val="0070C0"/>
                </a:solidFill>
              </a:rPr>
              <a:t>About</a:t>
            </a:r>
            <a:r>
              <a:rPr lang="it-IT" dirty="0" smtClean="0">
                <a:solidFill>
                  <a:srgbClr val="0070C0"/>
                </a:solidFill>
              </a:rPr>
              <a:t> 1 </a:t>
            </a:r>
            <a:r>
              <a:rPr lang="it-IT" dirty="0" err="1" smtClean="0">
                <a:solidFill>
                  <a:srgbClr val="0070C0"/>
                </a:solidFill>
              </a:rPr>
              <a:t>event</a:t>
            </a:r>
            <a:r>
              <a:rPr lang="it-IT" dirty="0" smtClean="0">
                <a:solidFill>
                  <a:srgbClr val="0070C0"/>
                </a:solidFill>
              </a:rPr>
              <a:t> </a:t>
            </a:r>
            <a:r>
              <a:rPr lang="it-IT" dirty="0" err="1" smtClean="0">
                <a:solidFill>
                  <a:srgbClr val="0070C0"/>
                </a:solidFill>
              </a:rPr>
              <a:t>every</a:t>
            </a:r>
            <a:r>
              <a:rPr lang="it-IT" dirty="0" smtClean="0">
                <a:solidFill>
                  <a:srgbClr val="0070C0"/>
                </a:solidFill>
              </a:rPr>
              <a:t> 1000 </a:t>
            </a:r>
            <a:r>
              <a:rPr lang="it-IT" dirty="0" err="1" smtClean="0">
                <a:solidFill>
                  <a:srgbClr val="0070C0"/>
                </a:solidFill>
              </a:rPr>
              <a:t>observed</a:t>
            </a:r>
            <a:r>
              <a:rPr lang="it-IT" dirty="0" smtClean="0">
                <a:solidFill>
                  <a:srgbClr val="0070C0"/>
                </a:solidFill>
              </a:rPr>
              <a:t> </a:t>
            </a:r>
            <a:r>
              <a:rPr lang="it-IT" dirty="0" err="1" smtClean="0">
                <a:solidFill>
                  <a:srgbClr val="0070C0"/>
                </a:solidFill>
              </a:rPr>
              <a:t>goes</a:t>
            </a:r>
            <a:r>
              <a:rPr lang="it-IT" dirty="0" smtClean="0">
                <a:solidFill>
                  <a:srgbClr val="0070C0"/>
                </a:solidFill>
              </a:rPr>
              <a:t> in an </a:t>
            </a:r>
            <a:r>
              <a:rPr lang="it-IT" dirty="0" err="1" smtClean="0">
                <a:solidFill>
                  <a:srgbClr val="0070C0"/>
                </a:solidFill>
              </a:rPr>
              <a:t>upward</a:t>
            </a:r>
            <a:r>
              <a:rPr lang="it-IT" dirty="0" smtClean="0">
                <a:solidFill>
                  <a:srgbClr val="0070C0"/>
                </a:solidFill>
              </a:rPr>
              <a:t> direction</a:t>
            </a:r>
          </a:p>
        </p:txBody>
      </p:sp>
      <p:sp>
        <p:nvSpPr>
          <p:cNvPr id="15" name="CasellaDiTesto 14"/>
          <p:cNvSpPr txBox="1"/>
          <p:nvPr/>
        </p:nvSpPr>
        <p:spPr>
          <a:xfrm>
            <a:off x="179513" y="1916832"/>
            <a:ext cx="8724598" cy="923330"/>
          </a:xfrm>
          <a:prstGeom prst="rect">
            <a:avLst/>
          </a:prstGeom>
          <a:noFill/>
        </p:spPr>
        <p:txBody>
          <a:bodyPr wrap="square" rtlCol="0">
            <a:spAutoFit/>
          </a:bodyPr>
          <a:lstStyle/>
          <a:p>
            <a:r>
              <a:rPr lang="it-IT" dirty="0" smtClean="0"/>
              <a:t>Some of </a:t>
            </a:r>
            <a:r>
              <a:rPr lang="it-IT" dirty="0" err="1" smtClean="0"/>
              <a:t>them</a:t>
            </a:r>
            <a:r>
              <a:rPr lang="it-IT" dirty="0" smtClean="0"/>
              <a:t> </a:t>
            </a:r>
            <a:r>
              <a:rPr lang="it-IT" dirty="0" err="1" smtClean="0"/>
              <a:t>identified</a:t>
            </a:r>
            <a:r>
              <a:rPr lang="it-IT" dirty="0" smtClean="0"/>
              <a:t> </a:t>
            </a:r>
            <a:r>
              <a:rPr lang="it-IT" dirty="0" err="1" smtClean="0"/>
              <a:t>as</a:t>
            </a:r>
            <a:r>
              <a:rPr lang="it-IT" dirty="0"/>
              <a:t> </a:t>
            </a:r>
            <a:r>
              <a:rPr lang="en-US" dirty="0" smtClean="0">
                <a:solidFill>
                  <a:srgbClr val="C00000"/>
                </a:solidFill>
              </a:rPr>
              <a:t>electrons coming from </a:t>
            </a:r>
            <a:r>
              <a:rPr lang="en-US" dirty="0" err="1" smtClean="0">
                <a:solidFill>
                  <a:srgbClr val="C00000"/>
                </a:solidFill>
              </a:rPr>
              <a:t>muon</a:t>
            </a:r>
            <a:r>
              <a:rPr lang="en-US" dirty="0" smtClean="0">
                <a:solidFill>
                  <a:srgbClr val="C00000"/>
                </a:solidFill>
              </a:rPr>
              <a:t> decays </a:t>
            </a:r>
            <a:r>
              <a:rPr lang="en-US" dirty="0" smtClean="0">
                <a:solidFill>
                  <a:srgbClr val="000000"/>
                </a:solidFill>
              </a:rPr>
              <a:t>(in the floor or in the bottom chamber), looking at their Time Difference with respect to the Previous (TDP) events</a:t>
            </a:r>
          </a:p>
        </p:txBody>
      </p:sp>
      <p:sp>
        <p:nvSpPr>
          <p:cNvPr id="19" name="CasellaDiTesto 18"/>
          <p:cNvSpPr txBox="1"/>
          <p:nvPr/>
        </p:nvSpPr>
        <p:spPr>
          <a:xfrm>
            <a:off x="4398168" y="6321689"/>
            <a:ext cx="3907515" cy="369332"/>
          </a:xfrm>
          <a:prstGeom prst="rect">
            <a:avLst/>
          </a:prstGeom>
          <a:noFill/>
          <a:ln>
            <a:solidFill>
              <a:schemeClr val="bg1"/>
            </a:solidFill>
          </a:ln>
        </p:spPr>
        <p:txBody>
          <a:bodyPr wrap="none" rtlCol="0">
            <a:spAutoFit/>
          </a:bodyPr>
          <a:lstStyle/>
          <a:p>
            <a:r>
              <a:rPr lang="it-IT" dirty="0" err="1" smtClean="0">
                <a:solidFill>
                  <a:srgbClr val="0000FF"/>
                </a:solidFill>
              </a:rPr>
              <a:t>Tagged</a:t>
            </a:r>
            <a:r>
              <a:rPr lang="it-IT" dirty="0" smtClean="0">
                <a:solidFill>
                  <a:srgbClr val="0000FF"/>
                </a:solidFill>
              </a:rPr>
              <a:t> </a:t>
            </a:r>
            <a:r>
              <a:rPr lang="it-IT" dirty="0" err="1" smtClean="0">
                <a:solidFill>
                  <a:srgbClr val="0000FF"/>
                </a:solidFill>
              </a:rPr>
              <a:t>downward</a:t>
            </a:r>
            <a:r>
              <a:rPr lang="it-IT" dirty="0" smtClean="0">
                <a:solidFill>
                  <a:srgbClr val="0000FF"/>
                </a:solidFill>
              </a:rPr>
              <a:t> µ </a:t>
            </a:r>
            <a:r>
              <a:rPr lang="it-IT" dirty="0" smtClean="0"/>
              <a:t>+</a:t>
            </a:r>
            <a:r>
              <a:rPr lang="it-IT" dirty="0" smtClean="0">
                <a:solidFill>
                  <a:srgbClr val="C00000"/>
                </a:solidFill>
              </a:rPr>
              <a:t> </a:t>
            </a:r>
            <a:r>
              <a:rPr lang="it-IT" dirty="0" err="1" smtClean="0">
                <a:solidFill>
                  <a:srgbClr val="FF0000"/>
                </a:solidFill>
              </a:rPr>
              <a:t>upgoing</a:t>
            </a:r>
            <a:r>
              <a:rPr lang="it-IT" dirty="0" smtClean="0">
                <a:solidFill>
                  <a:srgbClr val="FF0000"/>
                </a:solidFill>
              </a:rPr>
              <a:t> electron</a:t>
            </a:r>
            <a:endParaRPr lang="it-IT" dirty="0">
              <a:solidFill>
                <a:srgbClr val="FF0000"/>
              </a:solidFill>
            </a:endParaRPr>
          </a:p>
        </p:txBody>
      </p:sp>
      <p:sp>
        <p:nvSpPr>
          <p:cNvPr id="20" name="CasellaDiTesto 19"/>
          <p:cNvSpPr txBox="1"/>
          <p:nvPr/>
        </p:nvSpPr>
        <p:spPr>
          <a:xfrm>
            <a:off x="285930" y="6321689"/>
            <a:ext cx="4607461" cy="369332"/>
          </a:xfrm>
          <a:prstGeom prst="rect">
            <a:avLst/>
          </a:prstGeom>
          <a:noFill/>
          <a:ln>
            <a:solidFill>
              <a:schemeClr val="bg1"/>
            </a:solidFill>
          </a:ln>
        </p:spPr>
        <p:txBody>
          <a:bodyPr wrap="square" rtlCol="0">
            <a:spAutoFit/>
          </a:bodyPr>
          <a:lstStyle/>
          <a:p>
            <a:r>
              <a:rPr lang="it-IT" dirty="0" err="1" smtClean="0"/>
              <a:t>Event</a:t>
            </a:r>
            <a:r>
              <a:rPr lang="it-IT" dirty="0" smtClean="0"/>
              <a:t> display (in the </a:t>
            </a:r>
            <a:r>
              <a:rPr lang="it-IT" dirty="0" err="1" smtClean="0"/>
              <a:t>two</a:t>
            </a:r>
            <a:r>
              <a:rPr lang="it-IT" dirty="0" smtClean="0"/>
              <a:t> </a:t>
            </a:r>
            <a:r>
              <a:rPr lang="it-IT" dirty="0" err="1" smtClean="0"/>
              <a:t>projections</a:t>
            </a:r>
            <a:r>
              <a:rPr lang="it-IT" dirty="0" smtClean="0"/>
              <a:t>)</a:t>
            </a:r>
            <a:endParaRPr lang="it-IT" dirty="0"/>
          </a:p>
        </p:txBody>
      </p:sp>
      <p:sp>
        <p:nvSpPr>
          <p:cNvPr id="10" name="Rettangolo 3"/>
          <p:cNvSpPr>
            <a:spLocks noChangeArrowheads="1"/>
          </p:cNvSpPr>
          <p:nvPr/>
        </p:nvSpPr>
        <p:spPr bwMode="auto">
          <a:xfrm>
            <a:off x="179512" y="290513"/>
            <a:ext cx="4713880" cy="584776"/>
          </a:xfrm>
          <a:prstGeom prst="rect">
            <a:avLst/>
          </a:prstGeom>
          <a:noFill/>
          <a:ln w="9525">
            <a:noFill/>
            <a:miter lim="800000"/>
            <a:headEnd/>
            <a:tailEnd/>
          </a:ln>
        </p:spPr>
        <p:txBody>
          <a:bodyPr wrap="square">
            <a:spAutoFit/>
          </a:bodyPr>
          <a:lstStyle/>
          <a:p>
            <a:pPr algn="ctr"/>
            <a:r>
              <a:rPr lang="it-IT" sz="3200" dirty="0" err="1" smtClean="0">
                <a:solidFill>
                  <a:srgbClr val="0000FF"/>
                </a:solidFill>
              </a:rPr>
              <a:t>Upward-going</a:t>
            </a:r>
            <a:r>
              <a:rPr lang="it-IT" sz="3200" dirty="0" smtClean="0">
                <a:solidFill>
                  <a:srgbClr val="0000FF"/>
                </a:solidFill>
              </a:rPr>
              <a:t> </a:t>
            </a:r>
            <a:r>
              <a:rPr lang="it-IT" sz="3200" dirty="0" err="1" smtClean="0">
                <a:solidFill>
                  <a:srgbClr val="0000FF"/>
                </a:solidFill>
              </a:rPr>
              <a:t>events</a:t>
            </a:r>
            <a:endParaRPr lang="it-IT" sz="3200" dirty="0">
              <a:solidFill>
                <a:srgbClr val="0000FF"/>
              </a:solidFill>
            </a:endParaRPr>
          </a:p>
        </p:txBody>
      </p:sp>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48</a:t>
            </a:fld>
            <a:endParaRPr lang="fr-FR"/>
          </a:p>
        </p:txBody>
      </p:sp>
    </p:spTree>
    <p:extLst>
      <p:ext uri="{BB962C8B-B14F-4D97-AF65-F5344CB8AC3E}">
        <p14:creationId xmlns:p14="http://schemas.microsoft.com/office/powerpoint/2010/main" val="57592585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r="2764"/>
          <a:stretch>
            <a:fillRect/>
          </a:stretch>
        </p:blipFill>
        <p:spPr bwMode="auto">
          <a:xfrm>
            <a:off x="4401215" y="576064"/>
            <a:ext cx="4692779" cy="3140968"/>
          </a:xfrm>
          <a:prstGeom prst="rect">
            <a:avLst/>
          </a:prstGeom>
          <a:noFill/>
          <a:ln w="38100">
            <a:solidFill>
              <a:schemeClr val="tx1"/>
            </a:solidFill>
            <a:miter lim="800000"/>
            <a:headEnd/>
            <a:tailEnd/>
          </a:ln>
        </p:spPr>
      </p:pic>
      <p:sp>
        <p:nvSpPr>
          <p:cNvPr id="15" name="CasellaDiTesto 14"/>
          <p:cNvSpPr txBox="1"/>
          <p:nvPr/>
        </p:nvSpPr>
        <p:spPr>
          <a:xfrm>
            <a:off x="179513" y="2227562"/>
            <a:ext cx="4066479" cy="1200329"/>
          </a:xfrm>
          <a:prstGeom prst="rect">
            <a:avLst/>
          </a:prstGeom>
          <a:noFill/>
        </p:spPr>
        <p:txBody>
          <a:bodyPr wrap="square" rtlCol="0">
            <a:spAutoFit/>
          </a:bodyPr>
          <a:lstStyle/>
          <a:p>
            <a:r>
              <a:rPr lang="it-IT" dirty="0" err="1" smtClean="0"/>
              <a:t>Identify</a:t>
            </a:r>
            <a:r>
              <a:rPr lang="it-IT" dirty="0"/>
              <a:t> </a:t>
            </a:r>
            <a:r>
              <a:rPr lang="en-US" dirty="0" smtClean="0">
                <a:solidFill>
                  <a:srgbClr val="C00000"/>
                </a:solidFill>
              </a:rPr>
              <a:t>electrons from </a:t>
            </a:r>
            <a:r>
              <a:rPr lang="en-US" dirty="0" err="1" smtClean="0">
                <a:solidFill>
                  <a:srgbClr val="C00000"/>
                </a:solidFill>
              </a:rPr>
              <a:t>muon</a:t>
            </a:r>
            <a:r>
              <a:rPr lang="en-US" dirty="0" smtClean="0">
                <a:solidFill>
                  <a:srgbClr val="C00000"/>
                </a:solidFill>
              </a:rPr>
              <a:t> decays </a:t>
            </a:r>
            <a:r>
              <a:rPr lang="en-US" dirty="0" smtClean="0">
                <a:solidFill>
                  <a:srgbClr val="000000"/>
                </a:solidFill>
              </a:rPr>
              <a:t>(in the floor or in the bottom chamber): look at Time Difference with respect to the Previous (TDP) events versus velocity</a:t>
            </a:r>
          </a:p>
        </p:txBody>
      </p:sp>
      <p:sp>
        <p:nvSpPr>
          <p:cNvPr id="21" name="AutoShape 38"/>
          <p:cNvSpPr>
            <a:spLocks noChangeArrowheads="1"/>
          </p:cNvSpPr>
          <p:nvPr/>
        </p:nvSpPr>
        <p:spPr bwMode="auto">
          <a:xfrm rot="839665" flipH="1">
            <a:off x="4053607" y="3078090"/>
            <a:ext cx="1338586" cy="45719"/>
          </a:xfrm>
          <a:prstGeom prst="leftArrow">
            <a:avLst>
              <a:gd name="adj1" fmla="val 50000"/>
              <a:gd name="adj2" fmla="val 68923"/>
            </a:avLst>
          </a:prstGeom>
          <a:solidFill>
            <a:srgbClr val="C00000"/>
          </a:solidFill>
          <a:ln w="9525">
            <a:solidFill>
              <a:srgbClr val="C00000"/>
            </a:solidFill>
            <a:miter lim="800000"/>
            <a:headEnd/>
            <a:tailEnd/>
          </a:ln>
          <a:effectLst>
            <a:outerShdw blurRad="50800" dist="38100" dir="2700000" algn="tl" rotWithShape="0">
              <a:prstClr val="black">
                <a:alpha val="40000"/>
              </a:prstClr>
            </a:outerShdw>
          </a:effectLst>
        </p:spPr>
        <p:txBody>
          <a:bodyPr wrap="none" anchor="ctr"/>
          <a:lstStyle/>
          <a:p>
            <a:endParaRPr lang="it-IT" dirty="0">
              <a:solidFill>
                <a:srgbClr val="C00000"/>
              </a:solidFill>
            </a:endParaRPr>
          </a:p>
        </p:txBody>
      </p:sp>
      <p:pic>
        <p:nvPicPr>
          <p:cNvPr id="2" name="Picture 1" descr="bprev.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1217" y="3992863"/>
            <a:ext cx="4139998" cy="2638878"/>
          </a:xfrm>
          <a:prstGeom prst="rect">
            <a:avLst/>
          </a:prstGeom>
        </p:spPr>
      </p:pic>
      <p:sp>
        <p:nvSpPr>
          <p:cNvPr id="3" name="TextBox 2"/>
          <p:cNvSpPr txBox="1"/>
          <p:nvPr/>
        </p:nvSpPr>
        <p:spPr>
          <a:xfrm>
            <a:off x="635000" y="1391876"/>
            <a:ext cx="2338576" cy="646331"/>
          </a:xfrm>
          <a:prstGeom prst="rect">
            <a:avLst/>
          </a:prstGeom>
          <a:noFill/>
        </p:spPr>
        <p:txBody>
          <a:bodyPr wrap="none" rtlCol="0">
            <a:spAutoFit/>
          </a:bodyPr>
          <a:lstStyle/>
          <a:p>
            <a:r>
              <a:rPr lang="el-GR" dirty="0" smtClean="0"/>
              <a:t>β &gt; 0</a:t>
            </a:r>
            <a:r>
              <a:rPr lang="en-GB" dirty="0" smtClean="0"/>
              <a:t> downward -going</a:t>
            </a:r>
            <a:r>
              <a:rPr lang="el-GR" dirty="0" smtClean="0"/>
              <a:t> </a:t>
            </a:r>
          </a:p>
          <a:p>
            <a:r>
              <a:rPr lang="el-GR" dirty="0" smtClean="0"/>
              <a:t>β &lt;</a:t>
            </a:r>
            <a:r>
              <a:rPr lang="en-GB" dirty="0" smtClean="0"/>
              <a:t> 0</a:t>
            </a:r>
            <a:r>
              <a:rPr lang="el-GR" dirty="0" smtClean="0"/>
              <a:t> </a:t>
            </a:r>
            <a:r>
              <a:rPr lang="en-GB" dirty="0" smtClean="0"/>
              <a:t>upward-going</a:t>
            </a:r>
            <a:endParaRPr lang="fr-FR" dirty="0"/>
          </a:p>
        </p:txBody>
      </p:sp>
      <p:sp>
        <p:nvSpPr>
          <p:cNvPr id="16" name="Donut 38"/>
          <p:cNvSpPr/>
          <p:nvPr/>
        </p:nvSpPr>
        <p:spPr>
          <a:xfrm>
            <a:off x="7278121" y="2644907"/>
            <a:ext cx="812800" cy="1012860"/>
          </a:xfrm>
          <a:prstGeom prst="donut">
            <a:avLst>
              <a:gd name="adj" fmla="val 6000"/>
            </a:avLst>
          </a:prstGeom>
          <a:solidFill>
            <a:srgbClr val="FF0000">
              <a:alpha val="69000"/>
            </a:srgbClr>
          </a:solidFill>
          <a:ln w="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chemeClr val="tx1"/>
              </a:solidFill>
            </a:endParaRPr>
          </a:p>
        </p:txBody>
      </p:sp>
      <p:sp>
        <p:nvSpPr>
          <p:cNvPr id="4" name="TextBox 3"/>
          <p:cNvSpPr txBox="1"/>
          <p:nvPr/>
        </p:nvSpPr>
        <p:spPr>
          <a:xfrm>
            <a:off x="4854223" y="4684889"/>
            <a:ext cx="4007556" cy="2031325"/>
          </a:xfrm>
          <a:prstGeom prst="rect">
            <a:avLst/>
          </a:prstGeom>
          <a:noFill/>
        </p:spPr>
        <p:txBody>
          <a:bodyPr wrap="square" rtlCol="0">
            <a:spAutoFit/>
          </a:bodyPr>
          <a:lstStyle/>
          <a:p>
            <a:r>
              <a:rPr lang="en-US" dirty="0" smtClean="0"/>
              <a:t>C</a:t>
            </a:r>
            <a:r>
              <a:rPr lang="fr-FR" dirty="0" err="1" smtClean="0"/>
              <a:t>orrelate</a:t>
            </a:r>
            <a:r>
              <a:rPr lang="fr-FR" dirty="0" smtClean="0"/>
              <a:t> TDP </a:t>
            </a:r>
            <a:r>
              <a:rPr lang="fr-FR" dirty="0" err="1" smtClean="0"/>
              <a:t>with</a:t>
            </a:r>
            <a:r>
              <a:rPr lang="fr-FR" dirty="0" smtClean="0"/>
              <a:t> </a:t>
            </a:r>
            <a:r>
              <a:rPr lang="fr-FR" dirty="0" err="1" smtClean="0"/>
              <a:t>velocity</a:t>
            </a:r>
            <a:r>
              <a:rPr lang="fr-FR" dirty="0" smtClean="0"/>
              <a:t> of </a:t>
            </a:r>
            <a:r>
              <a:rPr lang="fr-FR" dirty="0" err="1" smtClean="0"/>
              <a:t>previous</a:t>
            </a:r>
            <a:endParaRPr lang="fr-FR" dirty="0" smtClean="0"/>
          </a:p>
          <a:p>
            <a:r>
              <a:rPr lang="en-GB" dirty="0" err="1" smtClean="0"/>
              <a:t>particl</a:t>
            </a:r>
            <a:r>
              <a:rPr lang="fr-FR" dirty="0" smtClean="0"/>
              <a:t>e : </a:t>
            </a:r>
            <a:r>
              <a:rPr lang="fr-FR" dirty="0" err="1" smtClean="0"/>
              <a:t>electrons</a:t>
            </a:r>
            <a:r>
              <a:rPr lang="fr-FR" dirty="0" smtClean="0"/>
              <a:t> come </a:t>
            </a:r>
            <a:r>
              <a:rPr lang="fr-FR" dirty="0" err="1" smtClean="0"/>
              <a:t>from</a:t>
            </a:r>
            <a:r>
              <a:rPr lang="fr-FR" dirty="0" smtClean="0"/>
              <a:t> </a:t>
            </a:r>
            <a:r>
              <a:rPr lang="fr-FR" dirty="0" err="1" smtClean="0"/>
              <a:t>decays</a:t>
            </a:r>
            <a:endParaRPr lang="fr-FR" dirty="0" smtClean="0"/>
          </a:p>
          <a:p>
            <a:r>
              <a:rPr lang="en-US" dirty="0"/>
              <a:t>o</a:t>
            </a:r>
            <a:r>
              <a:rPr lang="fr-FR" dirty="0" smtClean="0"/>
              <a:t>f (slow) muons </a:t>
            </a:r>
            <a:r>
              <a:rPr lang="fr-FR" dirty="0" err="1" smtClean="0"/>
              <a:t>with</a:t>
            </a:r>
            <a:r>
              <a:rPr lang="fr-FR" dirty="0" smtClean="0"/>
              <a:t>     0.5&lt;</a:t>
            </a:r>
            <a:r>
              <a:rPr lang="el-GR" dirty="0" smtClean="0"/>
              <a:t>β&lt;0.8</a:t>
            </a:r>
            <a:endParaRPr lang="en-GB" dirty="0" smtClean="0"/>
          </a:p>
          <a:p>
            <a:r>
              <a:rPr lang="en-US" dirty="0" smtClean="0"/>
              <a:t>F</a:t>
            </a:r>
            <a:r>
              <a:rPr lang="en-GB" dirty="0" smtClean="0"/>
              <a:t>or </a:t>
            </a:r>
            <a:r>
              <a:rPr lang="el-GR" dirty="0" smtClean="0"/>
              <a:t>β</a:t>
            </a:r>
            <a:r>
              <a:rPr lang="en-GB" dirty="0" smtClean="0"/>
              <a:t>~0.65 range of </a:t>
            </a:r>
            <a:r>
              <a:rPr lang="en-GB" dirty="0" err="1" smtClean="0"/>
              <a:t>muons</a:t>
            </a:r>
            <a:r>
              <a:rPr lang="en-GB" dirty="0" smtClean="0"/>
              <a:t> in Al / concrete is 2-3 cm</a:t>
            </a:r>
          </a:p>
          <a:p>
            <a:r>
              <a:rPr lang="en-GB" dirty="0" smtClean="0"/>
              <a:t>Electrons from </a:t>
            </a:r>
            <a:r>
              <a:rPr lang="el-GR" dirty="0" smtClean="0"/>
              <a:t>μ-</a:t>
            </a:r>
            <a:r>
              <a:rPr lang="en-GB" dirty="0" smtClean="0"/>
              <a:t>decay, E=50 MeV,</a:t>
            </a:r>
          </a:p>
          <a:p>
            <a:r>
              <a:rPr lang="en-US" dirty="0"/>
              <a:t>r</a:t>
            </a:r>
            <a:r>
              <a:rPr lang="en-GB" dirty="0" err="1" smtClean="0"/>
              <a:t>ange</a:t>
            </a:r>
            <a:r>
              <a:rPr lang="en-GB" dirty="0" smtClean="0"/>
              <a:t> in Al 7 cm</a:t>
            </a:r>
            <a:endParaRPr lang="fr-FR" dirty="0"/>
          </a:p>
        </p:txBody>
      </p:sp>
      <p:sp>
        <p:nvSpPr>
          <p:cNvPr id="10" name="Donut 38"/>
          <p:cNvSpPr/>
          <p:nvPr/>
        </p:nvSpPr>
        <p:spPr>
          <a:xfrm>
            <a:off x="5553758" y="2557420"/>
            <a:ext cx="812800" cy="1012860"/>
          </a:xfrm>
          <a:prstGeom prst="donut">
            <a:avLst>
              <a:gd name="adj" fmla="val 2677"/>
            </a:avLst>
          </a:prstGeom>
          <a:solidFill>
            <a:srgbClr val="FF0000">
              <a:alpha val="69000"/>
            </a:srgbClr>
          </a:solidFill>
          <a:ln w="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400" dirty="0">
              <a:solidFill>
                <a:schemeClr val="tx1"/>
              </a:solidFill>
            </a:endParaRPr>
          </a:p>
        </p:txBody>
      </p:sp>
      <p:sp>
        <p:nvSpPr>
          <p:cNvPr id="5" name="TextBox 4"/>
          <p:cNvSpPr txBox="1"/>
          <p:nvPr/>
        </p:nvSpPr>
        <p:spPr>
          <a:xfrm>
            <a:off x="594512" y="729539"/>
            <a:ext cx="2114807" cy="830997"/>
          </a:xfrm>
          <a:prstGeom prst="rect">
            <a:avLst/>
          </a:prstGeom>
          <a:noFill/>
        </p:spPr>
        <p:txBody>
          <a:bodyPr wrap="none" rtlCol="0">
            <a:spAutoFit/>
          </a:bodyPr>
          <a:lstStyle/>
          <a:p>
            <a:r>
              <a:rPr lang="fr-FR" dirty="0" smtClean="0"/>
              <a:t>1.3 x 10</a:t>
            </a:r>
            <a:r>
              <a:rPr lang="fr-FR" baseline="30000" dirty="0" smtClean="0"/>
              <a:t>8 </a:t>
            </a:r>
            <a:r>
              <a:rPr lang="en-GB" dirty="0" smtClean="0"/>
              <a:t>good tracks</a:t>
            </a:r>
          </a:p>
          <a:p>
            <a:r>
              <a:rPr lang="en-GB" dirty="0" smtClean="0"/>
              <a:t>7 x 10</a:t>
            </a:r>
            <a:r>
              <a:rPr lang="en-GB" baseline="30000" dirty="0" smtClean="0"/>
              <a:t>4</a:t>
            </a:r>
            <a:r>
              <a:rPr lang="en-GB" dirty="0" smtClean="0"/>
              <a:t> TOF&lt;0</a:t>
            </a:r>
          </a:p>
          <a:p>
            <a:endParaRPr lang="fr-FR" baseline="30000" dirty="0"/>
          </a:p>
        </p:txBody>
      </p:sp>
      <p:sp>
        <p:nvSpPr>
          <p:cNvPr id="6" name="Footer Placeholder 5"/>
          <p:cNvSpPr>
            <a:spLocks noGrp="1"/>
          </p:cNvSpPr>
          <p:nvPr>
            <p:ph type="ftr" sz="quarter" idx="11"/>
          </p:nvPr>
        </p:nvSpPr>
        <p:spPr/>
        <p:txBody>
          <a:bodyPr/>
          <a:lstStyle/>
          <a:p>
            <a:endParaRPr lang="fr-FR"/>
          </a:p>
        </p:txBody>
      </p:sp>
      <p:sp>
        <p:nvSpPr>
          <p:cNvPr id="8" name="Slide Number Placeholder 7"/>
          <p:cNvSpPr>
            <a:spLocks noGrp="1"/>
          </p:cNvSpPr>
          <p:nvPr>
            <p:ph type="sldNum" sz="quarter" idx="12"/>
          </p:nvPr>
        </p:nvSpPr>
        <p:spPr/>
        <p:txBody>
          <a:bodyPr/>
          <a:lstStyle/>
          <a:p>
            <a:fld id="{17868A55-279E-424A-BDF4-F00C3C365E8F}" type="slidenum">
              <a:rPr lang="fr-FR" smtClean="0"/>
              <a:t>49</a:t>
            </a:fld>
            <a:endParaRPr lang="fr-FR"/>
          </a:p>
        </p:txBody>
      </p:sp>
    </p:spTree>
    <p:extLst>
      <p:ext uri="{BB962C8B-B14F-4D97-AF65-F5344CB8AC3E}">
        <p14:creationId xmlns:p14="http://schemas.microsoft.com/office/powerpoint/2010/main" val="76000360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3999" y="858606"/>
            <a:ext cx="8609765" cy="5734903"/>
          </a:xfrm>
          <a:prstGeom prst="rect">
            <a:avLst/>
          </a:prstGeom>
          <a:ln>
            <a:solidFill>
              <a:schemeClr val="tx1"/>
            </a:solidFill>
          </a:ln>
        </p:spPr>
        <p:txBody>
          <a:bodyPr wrap="square">
            <a:spAutoFit/>
          </a:bodyPr>
          <a:lstStyle/>
          <a:p>
            <a:pPr algn="just"/>
            <a:r>
              <a:rPr lang="en-US" sz="2000" dirty="0" smtClean="0">
                <a:latin typeface="Calibri"/>
                <a:cs typeface="Calibri"/>
              </a:rPr>
              <a:t>Very energetic </a:t>
            </a:r>
            <a:r>
              <a:rPr lang="en-US" sz="2000" dirty="0">
                <a:latin typeface="Calibri"/>
                <a:cs typeface="Calibri"/>
              </a:rPr>
              <a:t>charged </a:t>
            </a:r>
            <a:r>
              <a:rPr lang="en-US" sz="2000" dirty="0" smtClean="0">
                <a:latin typeface="Calibri"/>
                <a:cs typeface="Calibri"/>
              </a:rPr>
              <a:t>particles coming from </a:t>
            </a:r>
            <a:r>
              <a:rPr lang="en-US" sz="2000" dirty="0">
                <a:latin typeface="Calibri"/>
                <a:cs typeface="Calibri"/>
              </a:rPr>
              <a:t>outer space that continually bombard the earth</a:t>
            </a:r>
            <a:endParaRPr lang="en-US" sz="2000" dirty="0" smtClean="0">
              <a:latin typeface="Calibri"/>
              <a:cs typeface="Calibri"/>
            </a:endParaRPr>
          </a:p>
          <a:p>
            <a:pPr marL="342900" indent="-342900" algn="just">
              <a:buFont typeface="Arial"/>
              <a:buChar char="•"/>
            </a:pPr>
            <a:r>
              <a:rPr lang="en-US" sz="2000" dirty="0" smtClean="0">
                <a:solidFill>
                  <a:srgbClr val="6816D2"/>
                </a:solidFill>
                <a:latin typeface="Calibri"/>
                <a:cs typeface="Calibri"/>
              </a:rPr>
              <a:t>Protons (hydrogen nuclei) 89%</a:t>
            </a:r>
          </a:p>
          <a:p>
            <a:pPr marL="342900" indent="-342900" algn="just">
              <a:buFont typeface="Arial"/>
              <a:buChar char="•"/>
            </a:pPr>
            <a:r>
              <a:rPr lang="en-US" sz="2000" dirty="0" smtClean="0">
                <a:solidFill>
                  <a:srgbClr val="6816D2"/>
                </a:solidFill>
                <a:latin typeface="Calibri"/>
                <a:cs typeface="Calibri"/>
              </a:rPr>
              <a:t>Helium nuclei 10%</a:t>
            </a:r>
          </a:p>
          <a:p>
            <a:pPr marL="342900" indent="-342900" algn="just">
              <a:buFont typeface="Arial"/>
              <a:buChar char="•"/>
            </a:pPr>
            <a:r>
              <a:rPr lang="en-US" sz="2000" dirty="0" smtClean="0">
                <a:solidFill>
                  <a:srgbClr val="6816D2"/>
                </a:solidFill>
                <a:latin typeface="Calibri"/>
                <a:cs typeface="Calibri"/>
              </a:rPr>
              <a:t>Heavier nuclei 1%</a:t>
            </a:r>
          </a:p>
          <a:p>
            <a:pPr algn="just"/>
            <a:r>
              <a:rPr lang="en-US" sz="2000" dirty="0" smtClean="0">
                <a:solidFill>
                  <a:srgbClr val="000000"/>
                </a:solidFill>
                <a:latin typeface="Calibri"/>
                <a:cs typeface="Calibri"/>
              </a:rPr>
              <a:t>When they collide with atoms in </a:t>
            </a:r>
            <a:r>
              <a:rPr lang="en-US" sz="2000" dirty="0">
                <a:solidFill>
                  <a:srgbClr val="000000"/>
                </a:solidFill>
                <a:latin typeface="Calibri"/>
                <a:cs typeface="Calibri"/>
              </a:rPr>
              <a:t>the earth's </a:t>
            </a:r>
            <a:r>
              <a:rPr lang="en-US" sz="2000" dirty="0" smtClean="0">
                <a:solidFill>
                  <a:srgbClr val="000000"/>
                </a:solidFill>
                <a:latin typeface="Calibri"/>
                <a:cs typeface="Calibri"/>
              </a:rPr>
              <a:t>upper atmosphere</a:t>
            </a:r>
            <a:r>
              <a:rPr lang="en-US" sz="2000" dirty="0">
                <a:solidFill>
                  <a:srgbClr val="000000"/>
                </a:solidFill>
                <a:latin typeface="Calibri"/>
                <a:cs typeface="Calibri"/>
              </a:rPr>
              <a:t>, </a:t>
            </a:r>
            <a:r>
              <a:rPr lang="en-US" sz="2000" dirty="0" smtClean="0">
                <a:solidFill>
                  <a:srgbClr val="000000"/>
                </a:solidFill>
                <a:latin typeface="Calibri"/>
                <a:cs typeface="Calibri"/>
              </a:rPr>
              <a:t>they create </a:t>
            </a:r>
            <a:r>
              <a:rPr lang="en-US" sz="2000" dirty="0">
                <a:solidFill>
                  <a:srgbClr val="000000"/>
                </a:solidFill>
                <a:latin typeface="Calibri"/>
                <a:cs typeface="Calibri"/>
              </a:rPr>
              <a:t>a shower of lower energy secondary particles, </a:t>
            </a:r>
            <a:r>
              <a:rPr lang="en-US" sz="2000" dirty="0" smtClean="0">
                <a:solidFill>
                  <a:srgbClr val="000000"/>
                </a:solidFill>
                <a:latin typeface="Calibri"/>
                <a:cs typeface="Calibri"/>
              </a:rPr>
              <a:t>mainly </a:t>
            </a:r>
            <a:r>
              <a:rPr lang="en-US" sz="2000" dirty="0" err="1" smtClean="0">
                <a:solidFill>
                  <a:srgbClr val="000000"/>
                </a:solidFill>
                <a:latin typeface="Calibri"/>
                <a:cs typeface="Calibri"/>
              </a:rPr>
              <a:t>pions</a:t>
            </a:r>
            <a:r>
              <a:rPr lang="en-US" sz="2000" dirty="0" smtClean="0">
                <a:solidFill>
                  <a:srgbClr val="000000"/>
                </a:solidFill>
                <a:latin typeface="Calibri"/>
                <a:cs typeface="Calibri"/>
              </a:rPr>
              <a:t>.</a:t>
            </a:r>
          </a:p>
          <a:p>
            <a:pPr algn="just"/>
            <a:r>
              <a:rPr lang="en-US" sz="2000" dirty="0" err="1" smtClean="0">
                <a:solidFill>
                  <a:srgbClr val="000000"/>
                </a:solidFill>
                <a:latin typeface="Calibri"/>
                <a:cs typeface="Calibri"/>
              </a:rPr>
              <a:t>Pions</a:t>
            </a:r>
            <a:r>
              <a:rPr lang="en-US" sz="2000" dirty="0" smtClean="0">
                <a:solidFill>
                  <a:srgbClr val="000000"/>
                </a:solidFill>
                <a:latin typeface="Calibri"/>
                <a:cs typeface="Calibri"/>
              </a:rPr>
              <a:t> swiftly decay emitting </a:t>
            </a:r>
            <a:r>
              <a:rPr lang="en-US" sz="2000" dirty="0" err="1" smtClean="0">
                <a:solidFill>
                  <a:srgbClr val="000000"/>
                </a:solidFill>
                <a:latin typeface="Calibri"/>
                <a:cs typeface="Calibri"/>
              </a:rPr>
              <a:t>muons</a:t>
            </a:r>
            <a:r>
              <a:rPr lang="en-US" sz="2000" dirty="0" smtClean="0">
                <a:solidFill>
                  <a:srgbClr val="000000"/>
                </a:solidFill>
                <a:latin typeface="Calibri"/>
                <a:cs typeface="Calibri"/>
              </a:rPr>
              <a:t>, which travel through the atmosphere and penetrate below ground. </a:t>
            </a:r>
          </a:p>
          <a:p>
            <a:pPr algn="just"/>
            <a:r>
              <a:rPr lang="en-US" sz="2000" dirty="0" smtClean="0">
                <a:solidFill>
                  <a:srgbClr val="000000"/>
                </a:solidFill>
                <a:latin typeface="Calibri"/>
                <a:cs typeface="Calibri"/>
              </a:rPr>
              <a:t>A hundred </a:t>
            </a:r>
            <a:r>
              <a:rPr lang="en-US" sz="2000" dirty="0">
                <a:solidFill>
                  <a:srgbClr val="000000"/>
                </a:solidFill>
                <a:latin typeface="Calibri"/>
                <a:cs typeface="Calibri"/>
              </a:rPr>
              <a:t>of these secondary particles pass through our bodies every second</a:t>
            </a:r>
            <a:r>
              <a:rPr lang="en-US" sz="2000" dirty="0" smtClean="0">
                <a:solidFill>
                  <a:srgbClr val="000000"/>
                </a:solidFill>
                <a:latin typeface="Calibri"/>
                <a:cs typeface="Calibri"/>
              </a:rPr>
              <a:t>.</a:t>
            </a:r>
          </a:p>
          <a:p>
            <a:pPr algn="just"/>
            <a:endParaRPr lang="en-US" sz="2000" dirty="0">
              <a:solidFill>
                <a:srgbClr val="000000"/>
              </a:solidFill>
              <a:latin typeface="Calibri"/>
              <a:cs typeface="Calibri"/>
            </a:endParaRPr>
          </a:p>
          <a:p>
            <a:pPr algn="just"/>
            <a:r>
              <a:rPr lang="en-US" sz="2000" dirty="0" smtClean="0">
                <a:solidFill>
                  <a:srgbClr val="000000"/>
                </a:solidFill>
                <a:latin typeface="Calibri"/>
                <a:cs typeface="Calibri"/>
              </a:rPr>
              <a:t>Energies of primary cosmic rays</a:t>
            </a:r>
            <a:endParaRPr lang="en-US" sz="2000" dirty="0">
              <a:solidFill>
                <a:srgbClr val="000000"/>
              </a:solidFill>
              <a:latin typeface="Calibri"/>
              <a:cs typeface="Calibri"/>
            </a:endParaRPr>
          </a:p>
          <a:p>
            <a:pPr marL="342900" indent="-342900" algn="just">
              <a:buFont typeface="Arial"/>
              <a:buChar char="•"/>
            </a:pPr>
            <a:r>
              <a:rPr lang="en-US" sz="2000" dirty="0">
                <a:solidFill>
                  <a:srgbClr val="000000"/>
                </a:solidFill>
                <a:latin typeface="Calibri"/>
                <a:cs typeface="Calibri"/>
              </a:rPr>
              <a:t>f</a:t>
            </a:r>
            <a:r>
              <a:rPr lang="en-US" sz="2000" dirty="0" smtClean="0">
                <a:solidFill>
                  <a:srgbClr val="000000"/>
                </a:solidFill>
                <a:latin typeface="Calibri"/>
                <a:cs typeface="Calibri"/>
              </a:rPr>
              <a:t>rom </a:t>
            </a:r>
            <a:r>
              <a:rPr lang="en-US" sz="2000" dirty="0" smtClean="0">
                <a:solidFill>
                  <a:srgbClr val="6816D2"/>
                </a:solidFill>
                <a:latin typeface="Calibri"/>
                <a:cs typeface="Calibri"/>
              </a:rPr>
              <a:t>1 </a:t>
            </a:r>
            <a:r>
              <a:rPr lang="en-US" sz="2000" dirty="0" err="1" smtClean="0">
                <a:solidFill>
                  <a:srgbClr val="6816D2"/>
                </a:solidFill>
                <a:latin typeface="Calibri"/>
                <a:cs typeface="Calibri"/>
              </a:rPr>
              <a:t>GeV</a:t>
            </a:r>
            <a:r>
              <a:rPr lang="en-US" sz="2000" dirty="0" smtClean="0">
                <a:solidFill>
                  <a:srgbClr val="6816D2"/>
                </a:solidFill>
                <a:latin typeface="Calibri"/>
                <a:cs typeface="Calibri"/>
              </a:rPr>
              <a:t> </a:t>
            </a:r>
            <a:r>
              <a:rPr lang="en-US" sz="2000" dirty="0" smtClean="0">
                <a:solidFill>
                  <a:srgbClr val="000000"/>
                </a:solidFill>
                <a:latin typeface="Calibri"/>
                <a:cs typeface="Calibri"/>
              </a:rPr>
              <a:t>(rate : 10 000 / m</a:t>
            </a:r>
            <a:r>
              <a:rPr lang="en-US" sz="2000" baseline="30000" dirty="0" smtClean="0">
                <a:solidFill>
                  <a:srgbClr val="000000"/>
                </a:solidFill>
                <a:latin typeface="Calibri"/>
                <a:cs typeface="Calibri"/>
              </a:rPr>
              <a:t>2</a:t>
            </a:r>
            <a:r>
              <a:rPr lang="en-US" sz="2000" dirty="0" smtClean="0">
                <a:solidFill>
                  <a:srgbClr val="000000"/>
                </a:solidFill>
                <a:latin typeface="Calibri"/>
                <a:cs typeface="Calibri"/>
              </a:rPr>
              <a:t>s)</a:t>
            </a:r>
          </a:p>
          <a:p>
            <a:pPr marL="342900" indent="-342900" algn="just">
              <a:buFont typeface="Arial"/>
              <a:buChar char="•"/>
            </a:pPr>
            <a:r>
              <a:rPr lang="en-US" sz="2000" dirty="0" smtClean="0">
                <a:solidFill>
                  <a:srgbClr val="000000"/>
                </a:solidFill>
                <a:latin typeface="Calibri"/>
                <a:cs typeface="Calibri"/>
              </a:rPr>
              <a:t>up to  </a:t>
            </a:r>
            <a:r>
              <a:rPr lang="en-US" sz="2000" dirty="0" smtClean="0">
                <a:solidFill>
                  <a:srgbClr val="6816D2"/>
                </a:solidFill>
                <a:latin typeface="Calibri"/>
                <a:cs typeface="Calibri"/>
              </a:rPr>
              <a:t>10</a:t>
            </a:r>
            <a:r>
              <a:rPr lang="en-US" sz="2000" baseline="30000" dirty="0" smtClean="0">
                <a:solidFill>
                  <a:srgbClr val="6816D2"/>
                </a:solidFill>
                <a:latin typeface="Calibri"/>
                <a:cs typeface="Calibri"/>
              </a:rPr>
              <a:t>8</a:t>
            </a:r>
            <a:r>
              <a:rPr lang="en-US" sz="2000" dirty="0" smtClean="0">
                <a:solidFill>
                  <a:srgbClr val="6816D2"/>
                </a:solidFill>
                <a:latin typeface="Calibri"/>
                <a:cs typeface="Calibri"/>
              </a:rPr>
              <a:t> </a:t>
            </a:r>
            <a:r>
              <a:rPr lang="en-US" sz="2000" dirty="0" err="1" smtClean="0">
                <a:solidFill>
                  <a:srgbClr val="6816D2"/>
                </a:solidFill>
                <a:latin typeface="Calibri"/>
                <a:cs typeface="Calibri"/>
              </a:rPr>
              <a:t>TeV</a:t>
            </a:r>
            <a:r>
              <a:rPr lang="en-US" sz="2000" dirty="0" smtClean="0">
                <a:solidFill>
                  <a:srgbClr val="6816D2"/>
                </a:solidFill>
                <a:latin typeface="Calibri"/>
                <a:cs typeface="Calibri"/>
              </a:rPr>
              <a:t>  </a:t>
            </a:r>
            <a:r>
              <a:rPr lang="en-US" sz="2000" dirty="0" smtClean="0">
                <a:solidFill>
                  <a:srgbClr val="000000"/>
                </a:solidFill>
                <a:latin typeface="Calibri"/>
                <a:cs typeface="Calibri"/>
              </a:rPr>
              <a:t>(rate : &lt; 1 /km</a:t>
            </a:r>
            <a:r>
              <a:rPr lang="en-US" sz="2000" baseline="30000" dirty="0" smtClean="0">
                <a:solidFill>
                  <a:srgbClr val="000000"/>
                </a:solidFill>
                <a:latin typeface="Calibri"/>
                <a:cs typeface="Calibri"/>
              </a:rPr>
              <a:t>2</a:t>
            </a:r>
            <a:r>
              <a:rPr lang="en-US" sz="2000" dirty="0" smtClean="0">
                <a:solidFill>
                  <a:srgbClr val="000000"/>
                </a:solidFill>
                <a:latin typeface="Calibri"/>
                <a:cs typeface="Calibri"/>
              </a:rPr>
              <a:t>century )</a:t>
            </a:r>
          </a:p>
          <a:p>
            <a:pPr marL="342900" indent="-342900" algn="just">
              <a:buFont typeface="Arial"/>
              <a:buChar char="•"/>
            </a:pPr>
            <a:endParaRPr lang="en-US" sz="2000" dirty="0">
              <a:solidFill>
                <a:srgbClr val="FFFFFF"/>
              </a:solidFill>
              <a:latin typeface="Calibri"/>
              <a:cs typeface="Calibri"/>
            </a:endParaRPr>
          </a:p>
          <a:p>
            <a:pPr algn="just"/>
            <a:r>
              <a:rPr lang="en-US" sz="2000" dirty="0" smtClean="0">
                <a:solidFill>
                  <a:srgbClr val="000000"/>
                </a:solidFill>
                <a:latin typeface="Calibri"/>
                <a:cs typeface="Calibri"/>
              </a:rPr>
              <a:t>Very high energy cosmic rays generate huge showers of up to </a:t>
            </a:r>
            <a:r>
              <a:rPr lang="en-US" sz="2000" dirty="0" smtClean="0">
                <a:solidFill>
                  <a:srgbClr val="6816D2"/>
                </a:solidFill>
                <a:latin typeface="Calibri"/>
                <a:cs typeface="Calibri"/>
              </a:rPr>
              <a:t>10 billion </a:t>
            </a:r>
            <a:r>
              <a:rPr lang="en-US" sz="2000" dirty="0" err="1" smtClean="0">
                <a:solidFill>
                  <a:srgbClr val="6816D2"/>
                </a:solidFill>
                <a:latin typeface="Calibri"/>
                <a:cs typeface="Calibri"/>
              </a:rPr>
              <a:t>secondaries</a:t>
            </a:r>
            <a:r>
              <a:rPr lang="en-US" sz="2000" dirty="0" smtClean="0">
                <a:solidFill>
                  <a:srgbClr val="FFFFFF"/>
                </a:solidFill>
                <a:latin typeface="Calibri"/>
                <a:cs typeface="Calibri"/>
              </a:rPr>
              <a:t> </a:t>
            </a:r>
            <a:r>
              <a:rPr lang="en-US" sz="2000" dirty="0">
                <a:solidFill>
                  <a:srgbClr val="000000"/>
                </a:solidFill>
                <a:latin typeface="Calibri"/>
                <a:cs typeface="Calibri"/>
              </a:rPr>
              <a:t>s</a:t>
            </a:r>
            <a:r>
              <a:rPr lang="en-US" sz="2000" dirty="0" smtClean="0">
                <a:solidFill>
                  <a:srgbClr val="000000"/>
                </a:solidFill>
                <a:latin typeface="Calibri"/>
                <a:cs typeface="Calibri"/>
              </a:rPr>
              <a:t>preading</a:t>
            </a:r>
            <a:r>
              <a:rPr lang="en-US" sz="2000" dirty="0" smtClean="0">
                <a:solidFill>
                  <a:srgbClr val="FFFFFF"/>
                </a:solidFill>
                <a:latin typeface="Calibri"/>
                <a:cs typeface="Calibri"/>
              </a:rPr>
              <a:t> </a:t>
            </a:r>
            <a:r>
              <a:rPr lang="en-US" sz="2000" dirty="0" smtClean="0">
                <a:solidFill>
                  <a:srgbClr val="6816D2"/>
                </a:solidFill>
                <a:latin typeface="Calibri"/>
                <a:cs typeface="Calibri"/>
              </a:rPr>
              <a:t>over areas of 20 km</a:t>
            </a:r>
            <a:r>
              <a:rPr lang="en-US" sz="2000" baseline="30000" dirty="0" smtClean="0">
                <a:solidFill>
                  <a:srgbClr val="6816D2"/>
                </a:solidFill>
                <a:latin typeface="Calibri"/>
                <a:cs typeface="Calibri"/>
              </a:rPr>
              <a:t>2</a:t>
            </a:r>
            <a:r>
              <a:rPr lang="en-US" sz="2000" dirty="0" smtClean="0">
                <a:solidFill>
                  <a:srgbClr val="6816D2"/>
                </a:solidFill>
                <a:latin typeface="Calibri"/>
                <a:cs typeface="Calibri"/>
              </a:rPr>
              <a:t> </a:t>
            </a:r>
            <a:r>
              <a:rPr lang="en-US" sz="2000" dirty="0" smtClean="0">
                <a:solidFill>
                  <a:srgbClr val="000000"/>
                </a:solidFill>
                <a:latin typeface="Calibri"/>
                <a:cs typeface="Calibri"/>
              </a:rPr>
              <a:t>at the surface of the earth</a:t>
            </a:r>
          </a:p>
          <a:p>
            <a:pPr marL="342900" indent="-342900" algn="just">
              <a:buFont typeface="Arial"/>
              <a:buChar char="•"/>
            </a:pPr>
            <a:endParaRPr lang="en-US" sz="2000" baseline="30000" dirty="0">
              <a:solidFill>
                <a:srgbClr val="FFFFFF"/>
              </a:solidFill>
              <a:latin typeface="Calibri"/>
              <a:cs typeface="Calibri"/>
            </a:endParaRPr>
          </a:p>
          <a:p>
            <a:pPr algn="just"/>
            <a:endParaRPr lang="en-US" sz="2000" baseline="30000" dirty="0">
              <a:solidFill>
                <a:srgbClr val="FFFFFF"/>
              </a:solidFill>
              <a:latin typeface="Calibri"/>
              <a:cs typeface="Calibri"/>
            </a:endParaRPr>
          </a:p>
        </p:txBody>
      </p:sp>
      <p:sp>
        <p:nvSpPr>
          <p:cNvPr id="4" name="TextBox 3"/>
          <p:cNvSpPr txBox="1"/>
          <p:nvPr/>
        </p:nvSpPr>
        <p:spPr>
          <a:xfrm>
            <a:off x="592667" y="409222"/>
            <a:ext cx="184666" cy="369332"/>
          </a:xfrm>
          <a:prstGeom prst="rect">
            <a:avLst/>
          </a:prstGeom>
          <a:noFill/>
        </p:spPr>
        <p:txBody>
          <a:bodyPr wrap="none" rtlCol="0">
            <a:spAutoFit/>
          </a:bodyPr>
          <a:lstStyle/>
          <a:p>
            <a:endParaRPr lang="fr-FR" dirty="0"/>
          </a:p>
        </p:txBody>
      </p:sp>
      <p:sp>
        <p:nvSpPr>
          <p:cNvPr id="5" name="TextBox 4"/>
          <p:cNvSpPr txBox="1"/>
          <p:nvPr/>
        </p:nvSpPr>
        <p:spPr>
          <a:xfrm>
            <a:off x="663222" y="183446"/>
            <a:ext cx="3753351" cy="584776"/>
          </a:xfrm>
          <a:prstGeom prst="rect">
            <a:avLst/>
          </a:prstGeom>
          <a:noFill/>
          <a:ln>
            <a:noFill/>
          </a:ln>
        </p:spPr>
        <p:txBody>
          <a:bodyPr wrap="none" rtlCol="0">
            <a:spAutoFit/>
          </a:bodyPr>
          <a:lstStyle/>
          <a:p>
            <a:r>
              <a:rPr lang="fr-FR" sz="3200" dirty="0" err="1" smtClean="0">
                <a:solidFill>
                  <a:srgbClr val="0000FF"/>
                </a:solidFill>
              </a:rPr>
              <a:t>What</a:t>
            </a:r>
            <a:r>
              <a:rPr lang="fr-FR" sz="3200" dirty="0" smtClean="0">
                <a:solidFill>
                  <a:srgbClr val="0000FF"/>
                </a:solidFill>
              </a:rPr>
              <a:t> are </a:t>
            </a:r>
            <a:r>
              <a:rPr lang="fr-FR" sz="3200" dirty="0" err="1">
                <a:solidFill>
                  <a:srgbClr val="0000FF"/>
                </a:solidFill>
              </a:rPr>
              <a:t>c</a:t>
            </a:r>
            <a:r>
              <a:rPr lang="fr-FR" sz="3200" dirty="0" err="1" smtClean="0">
                <a:solidFill>
                  <a:srgbClr val="0000FF"/>
                </a:solidFill>
              </a:rPr>
              <a:t>osmic</a:t>
            </a:r>
            <a:r>
              <a:rPr lang="fr-FR" sz="3200" dirty="0" smtClean="0">
                <a:solidFill>
                  <a:srgbClr val="0000FF"/>
                </a:solidFill>
              </a:rPr>
              <a:t> rays</a:t>
            </a:r>
          </a:p>
        </p:txBody>
      </p:sp>
      <p:sp>
        <p:nvSpPr>
          <p:cNvPr id="2" name="Footer Placeholder 1"/>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5</a:t>
            </a:fld>
            <a:endParaRPr lang="fr-FR"/>
          </a:p>
        </p:txBody>
      </p:sp>
    </p:spTree>
    <p:extLst>
      <p:ext uri="{BB962C8B-B14F-4D97-AF65-F5344CB8AC3E}">
        <p14:creationId xmlns:p14="http://schemas.microsoft.com/office/powerpoint/2010/main" val="3742008446"/>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8706" y="757985"/>
            <a:ext cx="9084037" cy="5629303"/>
            <a:chOff x="158744" y="621918"/>
            <a:chExt cx="9084037" cy="5629303"/>
          </a:xfrm>
        </p:grpSpPr>
        <p:pic>
          <p:nvPicPr>
            <p:cNvPr id="5" name="Picture 4" descr="Schermata 2015-09-08 alle 16.42.1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44" y="621918"/>
              <a:ext cx="8837815" cy="5629303"/>
            </a:xfrm>
            <a:prstGeom prst="rect">
              <a:avLst/>
            </a:prstGeom>
            <a:effectLst>
              <a:outerShdw blurRad="50800" dist="38100" dir="2700000" algn="tl" rotWithShape="0">
                <a:prstClr val="black">
                  <a:alpha val="40000"/>
                </a:prstClr>
              </a:outerShdw>
            </a:effectLst>
          </p:spPr>
        </p:pic>
        <p:pic>
          <p:nvPicPr>
            <p:cNvPr id="6" name="Picture 5" descr="Schermata 2015-09-08 alle 16.42.12.png"/>
            <p:cNvPicPr>
              <a:picLocks noChangeAspect="1"/>
            </p:cNvPicPr>
            <p:nvPr/>
          </p:nvPicPr>
          <p:blipFill rotWithShape="1">
            <a:blip r:embed="rId2">
              <a:extLst>
                <a:ext uri="{28A0092B-C50C-407E-A947-70E740481C1C}">
                  <a14:useLocalDpi xmlns:a14="http://schemas.microsoft.com/office/drawing/2010/main" val="0"/>
                </a:ext>
              </a:extLst>
            </a:blip>
            <a:srcRect l="17077" t="32118" r="65519" b="57855"/>
            <a:stretch/>
          </p:blipFill>
          <p:spPr>
            <a:xfrm>
              <a:off x="4275666" y="2427111"/>
              <a:ext cx="790223" cy="564445"/>
            </a:xfrm>
            <a:prstGeom prst="rect">
              <a:avLst/>
            </a:prstGeom>
            <a:effectLst/>
          </p:spPr>
        </p:pic>
        <p:sp>
          <p:nvSpPr>
            <p:cNvPr id="7" name="Rectangle 6"/>
            <p:cNvSpPr/>
            <p:nvPr/>
          </p:nvSpPr>
          <p:spPr>
            <a:xfrm>
              <a:off x="5128666" y="1364633"/>
              <a:ext cx="3656195" cy="1443478"/>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4670781" y="1406965"/>
              <a:ext cx="4572000" cy="1306511"/>
            </a:xfrm>
            <a:prstGeom prst="rect">
              <a:avLst/>
            </a:prstGeom>
            <a:effectLst/>
          </p:spPr>
          <p:txBody>
            <a:bodyPr>
              <a:spAutoFit/>
            </a:bodyPr>
            <a:lstStyle/>
            <a:p>
              <a:pPr algn="ctr">
                <a:lnSpc>
                  <a:spcPct val="110000"/>
                </a:lnSpc>
                <a:buClr>
                  <a:schemeClr val="tx1"/>
                </a:buClr>
              </a:pPr>
              <a:r>
                <a:rPr lang="en-US" altLang="it-IT" dirty="0" err="1" smtClean="0">
                  <a:solidFill>
                    <a:schemeClr val="bg1"/>
                  </a:solidFill>
                  <a:cs typeface="Arial" panose="020B0604020202020204" pitchFamily="34" charset="0"/>
                </a:rPr>
                <a:t>upgoing</a:t>
              </a:r>
              <a:r>
                <a:rPr lang="en-US" altLang="it-IT" dirty="0" smtClean="0">
                  <a:solidFill>
                    <a:schemeClr val="bg1"/>
                  </a:solidFill>
                  <a:cs typeface="Arial" panose="020B0604020202020204" pitchFamily="34" charset="0"/>
                </a:rPr>
                <a:t> low energy electron</a:t>
              </a:r>
            </a:p>
            <a:p>
              <a:pPr algn="ctr">
                <a:lnSpc>
                  <a:spcPct val="110000"/>
                </a:lnSpc>
                <a:buClr>
                  <a:schemeClr val="tx1"/>
                </a:buClr>
              </a:pPr>
              <a:r>
                <a:rPr lang="en-US" altLang="it-IT" dirty="0" smtClean="0">
                  <a:solidFill>
                    <a:schemeClr val="bg1"/>
                  </a:solidFill>
                  <a:cs typeface="Arial" panose="020B0604020202020204" pitchFamily="34" charset="0"/>
                </a:rPr>
                <a:t>good signature: </a:t>
              </a:r>
            </a:p>
            <a:p>
              <a:pPr algn="ctr">
                <a:lnSpc>
                  <a:spcPct val="110000"/>
                </a:lnSpc>
                <a:buClr>
                  <a:schemeClr val="tx1"/>
                </a:buClr>
              </a:pPr>
              <a:r>
                <a:rPr lang="en-US" altLang="it-IT" dirty="0">
                  <a:solidFill>
                    <a:srgbClr val="FF0000"/>
                  </a:solidFill>
                  <a:cs typeface="Arial" panose="020B0604020202020204" pitchFamily="34" charset="0"/>
                </a:rPr>
                <a:t>d</a:t>
              </a:r>
              <a:r>
                <a:rPr lang="en-US" altLang="it-IT" dirty="0" smtClean="0">
                  <a:solidFill>
                    <a:srgbClr val="FF0000"/>
                  </a:solidFill>
                  <a:cs typeface="Arial" panose="020B0604020202020204" pitchFamily="34" charset="0"/>
                </a:rPr>
                <a:t>elay~2</a:t>
              </a:r>
              <a:r>
                <a:rPr lang="en-US" altLang="it-IT" dirty="0" smtClean="0">
                  <a:solidFill>
                    <a:srgbClr val="FF0000"/>
                  </a:solidFill>
                  <a:latin typeface="Symbol" charset="2"/>
                  <a:cs typeface="Symbol" charset="2"/>
                </a:rPr>
                <a:t>m</a:t>
              </a:r>
              <a:r>
                <a:rPr lang="en-US" altLang="it-IT" dirty="0" smtClean="0">
                  <a:solidFill>
                    <a:srgbClr val="FF0000"/>
                  </a:solidFill>
                  <a:cs typeface="Arial" panose="020B0604020202020204" pitchFamily="34" charset="0"/>
                </a:rPr>
                <a:t>s</a:t>
              </a:r>
            </a:p>
            <a:p>
              <a:pPr algn="ctr">
                <a:lnSpc>
                  <a:spcPct val="110000"/>
                </a:lnSpc>
                <a:buClr>
                  <a:schemeClr val="tx1"/>
                </a:buClr>
              </a:pPr>
              <a:r>
                <a:rPr lang="en-US" altLang="it-IT" dirty="0">
                  <a:solidFill>
                    <a:srgbClr val="FF0000"/>
                  </a:solidFill>
                  <a:cs typeface="Arial" panose="020B0604020202020204" pitchFamily="34" charset="0"/>
                </a:rPr>
                <a:t>l</a:t>
              </a:r>
              <a:r>
                <a:rPr lang="en-US" altLang="it-IT" dirty="0" smtClean="0">
                  <a:solidFill>
                    <a:srgbClr val="FF0000"/>
                  </a:solidFill>
                  <a:cs typeface="Arial" panose="020B0604020202020204" pitchFamily="34" charset="0"/>
                </a:rPr>
                <a:t>arge </a:t>
              </a:r>
              <a:r>
                <a:rPr lang="en-US" altLang="it-IT" dirty="0" smtClean="0">
                  <a:solidFill>
                    <a:srgbClr val="FF0000"/>
                  </a:solidFill>
                  <a:latin typeface="Symbol" charset="2"/>
                  <a:cs typeface="Symbol" charset="2"/>
                </a:rPr>
                <a:t>c</a:t>
              </a:r>
              <a:r>
                <a:rPr lang="en-US" altLang="it-IT" baseline="30000" dirty="0" smtClean="0">
                  <a:solidFill>
                    <a:srgbClr val="FF0000"/>
                  </a:solidFill>
                  <a:cs typeface="Arial" panose="020B0604020202020204" pitchFamily="34" charset="0"/>
                </a:rPr>
                <a:t>2</a:t>
              </a:r>
              <a:r>
                <a:rPr lang="en-US" altLang="it-IT" dirty="0" smtClean="0">
                  <a:solidFill>
                    <a:srgbClr val="FF0000"/>
                  </a:solidFill>
                  <a:cs typeface="Arial" panose="020B0604020202020204" pitchFamily="34" charset="0"/>
                </a:rPr>
                <a:t> </a:t>
              </a:r>
              <a:r>
                <a:rPr lang="en-US" altLang="it-IT" dirty="0" smtClean="0">
                  <a:solidFill>
                    <a:schemeClr val="bg1"/>
                  </a:solidFill>
                  <a:cs typeface="Arial" panose="020B0604020202020204" pitchFamily="34" charset="0"/>
                </a:rPr>
                <a:t>(due to multiple scattering)</a:t>
              </a:r>
              <a:endParaRPr lang="en-US" altLang="it-IT" dirty="0">
                <a:solidFill>
                  <a:schemeClr val="bg1"/>
                </a:solidFill>
                <a:cs typeface="Arial" panose="020B0604020202020204" pitchFamily="34" charset="0"/>
              </a:endParaRPr>
            </a:p>
          </p:txBody>
        </p:sp>
        <p:pic>
          <p:nvPicPr>
            <p:cNvPr id="9" name="Picture 8" descr="Schermata 2015-09-08 alle 16.42.12.png"/>
            <p:cNvPicPr>
              <a:picLocks noChangeAspect="1"/>
            </p:cNvPicPr>
            <p:nvPr/>
          </p:nvPicPr>
          <p:blipFill rotWithShape="1">
            <a:blip r:embed="rId2">
              <a:extLst>
                <a:ext uri="{28A0092B-C50C-407E-A947-70E740481C1C}">
                  <a14:useLocalDpi xmlns:a14="http://schemas.microsoft.com/office/drawing/2010/main" val="0"/>
                </a:ext>
              </a:extLst>
            </a:blip>
            <a:srcRect l="33841" t="13318" r="57217" b="74650"/>
            <a:stretch/>
          </p:blipFill>
          <p:spPr>
            <a:xfrm>
              <a:off x="5114555" y="2713476"/>
              <a:ext cx="3786734" cy="677333"/>
            </a:xfrm>
            <a:prstGeom prst="rect">
              <a:avLst/>
            </a:prstGeom>
            <a:effectLst/>
          </p:spPr>
        </p:pic>
        <p:pic>
          <p:nvPicPr>
            <p:cNvPr id="10" name="Picture 9" descr="Schermata 2015-09-08 alle 16.42.12.png"/>
            <p:cNvPicPr>
              <a:picLocks noChangeAspect="1"/>
            </p:cNvPicPr>
            <p:nvPr/>
          </p:nvPicPr>
          <p:blipFill rotWithShape="1">
            <a:blip r:embed="rId2">
              <a:extLst>
                <a:ext uri="{28A0092B-C50C-407E-A947-70E740481C1C}">
                  <a14:useLocalDpi xmlns:a14="http://schemas.microsoft.com/office/drawing/2010/main" val="0"/>
                </a:ext>
              </a:extLst>
            </a:blip>
            <a:srcRect l="33841" t="13318" r="57217" b="74650"/>
            <a:stretch/>
          </p:blipFill>
          <p:spPr>
            <a:xfrm>
              <a:off x="8791220" y="1256550"/>
              <a:ext cx="205339" cy="1847895"/>
            </a:xfrm>
            <a:prstGeom prst="rect">
              <a:avLst/>
            </a:prstGeom>
            <a:effectLst/>
          </p:spPr>
        </p:pic>
        <p:pic>
          <p:nvPicPr>
            <p:cNvPr id="11" name="Picture 10" descr="Schermata 2015-09-08 alle 16.42.12.png"/>
            <p:cNvPicPr>
              <a:picLocks noChangeAspect="1"/>
            </p:cNvPicPr>
            <p:nvPr/>
          </p:nvPicPr>
          <p:blipFill rotWithShape="1">
            <a:blip r:embed="rId2">
              <a:extLst>
                <a:ext uri="{28A0092B-C50C-407E-A947-70E740481C1C}">
                  <a14:useLocalDpi xmlns:a14="http://schemas.microsoft.com/office/drawing/2010/main" val="0"/>
                </a:ext>
              </a:extLst>
            </a:blip>
            <a:srcRect l="33841" t="13318" r="57217" b="74650"/>
            <a:stretch/>
          </p:blipFill>
          <p:spPr>
            <a:xfrm>
              <a:off x="5012954" y="1229648"/>
              <a:ext cx="3786734" cy="125680"/>
            </a:xfrm>
            <a:prstGeom prst="rect">
              <a:avLst/>
            </a:prstGeom>
            <a:effectLst/>
          </p:spPr>
        </p:pic>
        <p:sp>
          <p:nvSpPr>
            <p:cNvPr id="12" name="Rectangle 11"/>
            <p:cNvSpPr/>
            <p:nvPr/>
          </p:nvSpPr>
          <p:spPr>
            <a:xfrm>
              <a:off x="2966844" y="4550922"/>
              <a:ext cx="1703937" cy="529078"/>
            </a:xfrm>
            <a:prstGeom prst="rect">
              <a:avLst/>
            </a:prstGeom>
            <a:solidFill>
              <a:schemeClr val="tx1"/>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p:nvSpPr>
          <p:spPr>
            <a:xfrm>
              <a:off x="3023288" y="4505490"/>
              <a:ext cx="1558590" cy="492443"/>
            </a:xfrm>
            <a:prstGeom prst="rect">
              <a:avLst/>
            </a:prstGeom>
          </p:spPr>
          <p:txBody>
            <a:bodyPr wrap="none">
              <a:spAutoFit/>
            </a:bodyPr>
            <a:lstStyle/>
            <a:p>
              <a:pPr algn="ctr">
                <a:lnSpc>
                  <a:spcPct val="110000"/>
                </a:lnSpc>
                <a:buClr>
                  <a:schemeClr val="tx1"/>
                </a:buClr>
              </a:pPr>
              <a:r>
                <a:rPr lang="en-US" altLang="it-IT" sz="2400" dirty="0" smtClean="0">
                  <a:solidFill>
                    <a:schemeClr val="bg1"/>
                  </a:solidFill>
                  <a:latin typeface="Symbol" charset="2"/>
                  <a:cs typeface="Symbol" charset="2"/>
                </a:rPr>
                <a:t>m</a:t>
              </a:r>
              <a:r>
                <a:rPr lang="en-US" altLang="it-IT" sz="2400" baseline="30000" dirty="0" smtClean="0">
                  <a:solidFill>
                    <a:schemeClr val="bg1"/>
                  </a:solidFill>
                  <a:latin typeface="Symbol" charset="2"/>
                  <a:cs typeface="Symbol" charset="2"/>
                </a:rPr>
                <a:t>-</a:t>
              </a:r>
              <a:r>
                <a:rPr lang="en-US" altLang="it-IT" sz="2400" dirty="0" smtClean="0">
                  <a:solidFill>
                    <a:schemeClr val="bg1"/>
                  </a:solidFill>
                  <a:cs typeface="Arial" panose="020B0604020202020204" pitchFamily="34" charset="0"/>
                  <a:sym typeface="Wingdings"/>
                </a:rPr>
                <a:t>e</a:t>
              </a:r>
              <a:r>
                <a:rPr lang="en-US" altLang="it-IT" sz="2400" baseline="30000" dirty="0" smtClean="0">
                  <a:solidFill>
                    <a:schemeClr val="bg1"/>
                  </a:solidFill>
                  <a:cs typeface="Arial" panose="020B0604020202020204" pitchFamily="34" charset="0"/>
                  <a:sym typeface="Wingdings"/>
                </a:rPr>
                <a:t>-</a:t>
              </a:r>
              <a:r>
                <a:rPr lang="en-US" altLang="it-IT" sz="2400" dirty="0" err="1" smtClean="0">
                  <a:solidFill>
                    <a:schemeClr val="bg1"/>
                  </a:solidFill>
                  <a:latin typeface="Symbol" charset="2"/>
                  <a:cs typeface="Symbol" charset="2"/>
                  <a:sym typeface="Wingdings"/>
                </a:rPr>
                <a:t>n</a:t>
              </a:r>
              <a:r>
                <a:rPr lang="en-US" altLang="it-IT" sz="2400" baseline="-25000" dirty="0" err="1" smtClean="0">
                  <a:solidFill>
                    <a:schemeClr val="bg1"/>
                  </a:solidFill>
                  <a:cs typeface="Arial" panose="020B0604020202020204" pitchFamily="34" charset="0"/>
                  <a:sym typeface="Wingdings"/>
                </a:rPr>
                <a:t>e</a:t>
              </a:r>
              <a:r>
                <a:rPr lang="en-US" altLang="it-IT" sz="2400" dirty="0" err="1">
                  <a:solidFill>
                    <a:schemeClr val="bg1"/>
                  </a:solidFill>
                  <a:latin typeface="Symbol" charset="2"/>
                  <a:cs typeface="Symbol" charset="2"/>
                  <a:sym typeface="Wingdings"/>
                </a:rPr>
                <a:t>n</a:t>
              </a:r>
              <a:r>
                <a:rPr lang="en-US" altLang="it-IT" sz="2400" baseline="-25000" dirty="0" err="1" smtClean="0">
                  <a:solidFill>
                    <a:schemeClr val="bg1"/>
                  </a:solidFill>
                  <a:latin typeface="Symbol" charset="2"/>
                  <a:cs typeface="Symbol" charset="2"/>
                </a:rPr>
                <a:t>m</a:t>
              </a:r>
              <a:r>
                <a:rPr lang="en-US" altLang="it-IT" sz="2400" dirty="0" smtClean="0">
                  <a:solidFill>
                    <a:schemeClr val="bg1"/>
                  </a:solidFill>
                  <a:cs typeface="Arial" panose="020B0604020202020204" pitchFamily="34" charset="0"/>
                  <a:sym typeface="Wingdings"/>
                </a:rPr>
                <a:t> </a:t>
              </a:r>
              <a:endParaRPr lang="en-US" altLang="it-IT" sz="2400" dirty="0">
                <a:solidFill>
                  <a:schemeClr val="bg1"/>
                </a:solidFill>
                <a:cs typeface="Arial" panose="020B0604020202020204" pitchFamily="34" charset="0"/>
              </a:endParaRPr>
            </a:p>
          </p:txBody>
        </p:sp>
        <p:cxnSp>
          <p:nvCxnSpPr>
            <p:cNvPr id="14" name="Straight Connector 13"/>
            <p:cNvCxnSpPr/>
            <p:nvPr/>
          </p:nvCxnSpPr>
          <p:spPr>
            <a:xfrm>
              <a:off x="3970132" y="4711080"/>
              <a:ext cx="105757" cy="0"/>
            </a:xfrm>
            <a:prstGeom prst="line">
              <a:avLst/>
            </a:prstGeom>
            <a:ln>
              <a:solidFill>
                <a:schemeClr val="bg1"/>
              </a:solidFill>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sp>
        <p:nvSpPr>
          <p:cNvPr id="15" name="TextBox 14"/>
          <p:cNvSpPr txBox="1"/>
          <p:nvPr/>
        </p:nvSpPr>
        <p:spPr>
          <a:xfrm>
            <a:off x="338803" y="173209"/>
            <a:ext cx="2251538" cy="584776"/>
          </a:xfrm>
          <a:prstGeom prst="rect">
            <a:avLst/>
          </a:prstGeom>
          <a:noFill/>
        </p:spPr>
        <p:txBody>
          <a:bodyPr wrap="none" rtlCol="0">
            <a:spAutoFit/>
          </a:bodyPr>
          <a:lstStyle/>
          <a:p>
            <a:pPr algn="ctr"/>
            <a:r>
              <a:rPr lang="en-US" sz="3200" dirty="0" err="1">
                <a:solidFill>
                  <a:srgbClr val="0000FF"/>
                </a:solidFill>
              </a:rPr>
              <a:t>Muon</a:t>
            </a:r>
            <a:r>
              <a:rPr lang="en-US" sz="3200" dirty="0">
                <a:solidFill>
                  <a:srgbClr val="0000FF"/>
                </a:solidFill>
              </a:rPr>
              <a:t> </a:t>
            </a:r>
            <a:r>
              <a:rPr lang="en-US" sz="3200" dirty="0" smtClean="0">
                <a:solidFill>
                  <a:srgbClr val="0000FF"/>
                </a:solidFill>
              </a:rPr>
              <a:t>decay</a:t>
            </a:r>
            <a:endParaRPr lang="en-US" sz="3200" dirty="0">
              <a:solidFill>
                <a:srgbClr val="0000FF"/>
              </a:solidFill>
              <a:effectLst>
                <a:outerShdw blurRad="50800" dist="38100" dir="2700000" algn="tl" rotWithShape="0">
                  <a:prstClr val="black">
                    <a:alpha val="40000"/>
                  </a:prstClr>
                </a:outerShdw>
              </a:effectLst>
            </a:endParaRPr>
          </a:p>
        </p:txBody>
      </p:sp>
      <p:sp>
        <p:nvSpPr>
          <p:cNvPr id="16" name="Rectangle 15"/>
          <p:cNvSpPr/>
          <p:nvPr/>
        </p:nvSpPr>
        <p:spPr>
          <a:xfrm>
            <a:off x="168923" y="6426126"/>
            <a:ext cx="8707598" cy="369332"/>
          </a:xfrm>
          <a:prstGeom prst="rect">
            <a:avLst/>
          </a:prstGeom>
        </p:spPr>
        <p:txBody>
          <a:bodyPr wrap="square">
            <a:spAutoFit/>
          </a:bodyPr>
          <a:lstStyle/>
          <a:p>
            <a:pPr algn="ctr"/>
            <a:r>
              <a:rPr lang="en-US" dirty="0"/>
              <a:t>low energy electrons from </a:t>
            </a:r>
            <a:r>
              <a:rPr lang="en-US" dirty="0" err="1"/>
              <a:t>muon</a:t>
            </a:r>
            <a:r>
              <a:rPr lang="en-US" dirty="0"/>
              <a:t> decay are a robust explanation for </a:t>
            </a:r>
            <a:r>
              <a:rPr lang="en-US" dirty="0" smtClean="0"/>
              <a:t>upward-going </a:t>
            </a:r>
            <a:r>
              <a:rPr lang="en-US" dirty="0"/>
              <a:t>particles</a:t>
            </a:r>
          </a:p>
        </p:txBody>
      </p:sp>
      <p:sp>
        <p:nvSpPr>
          <p:cNvPr id="2" name="Footer Placeholder 1"/>
          <p:cNvSpPr>
            <a:spLocks noGrp="1"/>
          </p:cNvSpPr>
          <p:nvPr>
            <p:ph type="ftr" sz="quarter" idx="11"/>
          </p:nvPr>
        </p:nvSpPr>
        <p:spPr/>
        <p:txBody>
          <a:bodyPr/>
          <a:lstStyle/>
          <a:p>
            <a:endParaRPr lang="fr-FR"/>
          </a:p>
        </p:txBody>
      </p:sp>
      <p:sp>
        <p:nvSpPr>
          <p:cNvPr id="17" name="Slide Number Placeholder 16"/>
          <p:cNvSpPr>
            <a:spLocks noGrp="1"/>
          </p:cNvSpPr>
          <p:nvPr>
            <p:ph type="sldNum" sz="quarter" idx="12"/>
          </p:nvPr>
        </p:nvSpPr>
        <p:spPr/>
        <p:txBody>
          <a:bodyPr/>
          <a:lstStyle/>
          <a:p>
            <a:fld id="{17868A55-279E-424A-BDF4-F00C3C365E8F}" type="slidenum">
              <a:rPr lang="fr-FR" smtClean="0"/>
              <a:t>50</a:t>
            </a:fld>
            <a:endParaRPr lang="fr-FR"/>
          </a:p>
        </p:txBody>
      </p:sp>
    </p:spTree>
    <p:extLst>
      <p:ext uri="{BB962C8B-B14F-4D97-AF65-F5344CB8AC3E}">
        <p14:creationId xmlns:p14="http://schemas.microsoft.com/office/powerpoint/2010/main" val="2965507749"/>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73470" y="3075057"/>
            <a:ext cx="2797060" cy="707886"/>
          </a:xfrm>
          <a:prstGeom prst="rect">
            <a:avLst/>
          </a:prstGeom>
          <a:noFill/>
          <a:ln>
            <a:solidFill>
              <a:schemeClr val="tx1"/>
            </a:solidFill>
          </a:ln>
        </p:spPr>
        <p:txBody>
          <a:bodyPr wrap="none" rtlCol="0">
            <a:spAutoFit/>
          </a:bodyPr>
          <a:lstStyle/>
          <a:p>
            <a:r>
              <a:rPr lang="fr-FR" sz="4000" dirty="0" err="1" smtClean="0">
                <a:solidFill>
                  <a:srgbClr val="0000FF"/>
                </a:solidFill>
              </a:rPr>
              <a:t>What</a:t>
            </a:r>
            <a:r>
              <a:rPr lang="fr-FR" sz="4000" dirty="0" smtClean="0">
                <a:solidFill>
                  <a:srgbClr val="0000FF"/>
                </a:solidFill>
              </a:rPr>
              <a:t> </a:t>
            </a:r>
            <a:r>
              <a:rPr lang="fr-FR" sz="4000" dirty="0" err="1" smtClean="0">
                <a:solidFill>
                  <a:srgbClr val="0000FF"/>
                </a:solidFill>
              </a:rPr>
              <a:t>is</a:t>
            </a:r>
            <a:r>
              <a:rPr lang="fr-FR" sz="4000" dirty="0" smtClean="0">
                <a:solidFill>
                  <a:srgbClr val="0000FF"/>
                </a:solidFill>
              </a:rPr>
              <a:t> </a:t>
            </a:r>
            <a:r>
              <a:rPr lang="fr-FR" sz="4000" dirty="0" err="1" smtClean="0">
                <a:solidFill>
                  <a:srgbClr val="0000FF"/>
                </a:solidFill>
              </a:rPr>
              <a:t>next</a:t>
            </a:r>
            <a:endParaRPr lang="fr-FR" sz="4000" dirty="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51</a:t>
            </a:fld>
            <a:endParaRPr lang="fr-FR"/>
          </a:p>
        </p:txBody>
      </p:sp>
    </p:spTree>
    <p:extLst>
      <p:ext uri="{BB962C8B-B14F-4D97-AF65-F5344CB8AC3E}">
        <p14:creationId xmlns:p14="http://schemas.microsoft.com/office/powerpoint/2010/main" val="299366728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08752" y="211287"/>
            <a:ext cx="3386802" cy="646331"/>
          </a:xfrm>
          <a:prstGeom prst="rect">
            <a:avLst/>
          </a:prstGeom>
          <a:noFill/>
          <a:ln w="9525">
            <a:noFill/>
            <a:miter lim="800000"/>
            <a:headEnd/>
            <a:tailEnd/>
          </a:ln>
        </p:spPr>
        <p:txBody>
          <a:bodyPr wrap="square">
            <a:spAutoFit/>
          </a:bodyPr>
          <a:lstStyle/>
          <a:p>
            <a:r>
              <a:rPr lang="it-IT" sz="3600" dirty="0" smtClean="0">
                <a:solidFill>
                  <a:srgbClr val="0000FF"/>
                </a:solidFill>
              </a:rPr>
              <a:t>Future </a:t>
            </a:r>
            <a:r>
              <a:rPr lang="it-IT" sz="3600" dirty="0" err="1" smtClean="0">
                <a:solidFill>
                  <a:srgbClr val="0000FF"/>
                </a:solidFill>
              </a:rPr>
              <a:t>plans</a:t>
            </a:r>
            <a:endParaRPr lang="it-IT" sz="3600" dirty="0">
              <a:solidFill>
                <a:srgbClr val="0000FF"/>
              </a:solidFill>
            </a:endParaRPr>
          </a:p>
        </p:txBody>
      </p:sp>
      <p:sp>
        <p:nvSpPr>
          <p:cNvPr id="4" name="Rettangolo 4"/>
          <p:cNvSpPr>
            <a:spLocks noChangeArrowheads="1"/>
          </p:cNvSpPr>
          <p:nvPr/>
        </p:nvSpPr>
        <p:spPr bwMode="auto">
          <a:xfrm>
            <a:off x="107504" y="1287377"/>
            <a:ext cx="9036496" cy="3724097"/>
          </a:xfrm>
          <a:prstGeom prst="rect">
            <a:avLst/>
          </a:prstGeom>
          <a:noFill/>
          <a:ln w="9525">
            <a:noFill/>
            <a:miter lim="800000"/>
            <a:headEnd/>
            <a:tailEnd/>
          </a:ln>
        </p:spPr>
        <p:txBody>
          <a:bodyPr wrap="square">
            <a:spAutoFit/>
          </a:bodyPr>
          <a:lstStyle/>
          <a:p>
            <a:pPr>
              <a:buFont typeface="Wingdings" pitchFamily="2" charset="2"/>
              <a:buChar char="Ø"/>
            </a:pPr>
            <a:r>
              <a:rPr lang="it-IT" sz="2400" dirty="0" err="1" smtClean="0">
                <a:solidFill>
                  <a:srgbClr val="C00000"/>
                </a:solidFill>
              </a:rPr>
              <a:t>Next</a:t>
            </a:r>
            <a:r>
              <a:rPr lang="it-IT" sz="2400" dirty="0" smtClean="0">
                <a:solidFill>
                  <a:srgbClr val="C00000"/>
                </a:solidFill>
              </a:rPr>
              <a:t> </a:t>
            </a:r>
            <a:r>
              <a:rPr lang="it-IT" sz="2400" dirty="0" err="1" smtClean="0">
                <a:solidFill>
                  <a:srgbClr val="C00000"/>
                </a:solidFill>
              </a:rPr>
              <a:t>run</a:t>
            </a:r>
            <a:r>
              <a:rPr lang="it-IT" sz="2400" dirty="0" smtClean="0">
                <a:solidFill>
                  <a:srgbClr val="C00000"/>
                </a:solidFill>
              </a:rPr>
              <a:t> </a:t>
            </a:r>
            <a:r>
              <a:rPr lang="it-IT" sz="2400" dirty="0" err="1" smtClean="0">
                <a:solidFill>
                  <a:srgbClr val="C00000"/>
                </a:solidFill>
              </a:rPr>
              <a:t>scheduled</a:t>
            </a:r>
            <a:r>
              <a:rPr lang="it-IT" sz="2400" dirty="0" smtClean="0">
                <a:solidFill>
                  <a:srgbClr val="C00000"/>
                </a:solidFill>
              </a:rPr>
              <a:t> to start in </a:t>
            </a:r>
            <a:r>
              <a:rPr lang="it-IT" sz="2400" dirty="0" err="1" smtClean="0">
                <a:solidFill>
                  <a:srgbClr val="C00000"/>
                </a:solidFill>
              </a:rPr>
              <a:t>October</a:t>
            </a:r>
            <a:r>
              <a:rPr lang="it-IT" sz="2400" dirty="0" smtClean="0">
                <a:solidFill>
                  <a:srgbClr val="C00000"/>
                </a:solidFill>
              </a:rPr>
              <a:t> 2017 and last </a:t>
            </a:r>
            <a:r>
              <a:rPr lang="it-IT" sz="2400" dirty="0" err="1" smtClean="0">
                <a:solidFill>
                  <a:srgbClr val="C00000"/>
                </a:solidFill>
              </a:rPr>
              <a:t>until</a:t>
            </a:r>
            <a:r>
              <a:rPr lang="it-IT" sz="2400" dirty="0" smtClean="0">
                <a:solidFill>
                  <a:srgbClr val="C00000"/>
                </a:solidFill>
              </a:rPr>
              <a:t> </a:t>
            </a:r>
            <a:r>
              <a:rPr lang="it-IT" sz="2400" dirty="0" err="1" smtClean="0">
                <a:solidFill>
                  <a:srgbClr val="C00000"/>
                </a:solidFill>
              </a:rPr>
              <a:t>May</a:t>
            </a:r>
            <a:r>
              <a:rPr lang="it-IT" sz="2400" dirty="0" smtClean="0">
                <a:solidFill>
                  <a:srgbClr val="C00000"/>
                </a:solidFill>
              </a:rPr>
              <a:t> 2018 (end of </a:t>
            </a:r>
            <a:r>
              <a:rPr lang="it-IT" sz="2400" dirty="0" err="1" smtClean="0">
                <a:solidFill>
                  <a:srgbClr val="C00000"/>
                </a:solidFill>
              </a:rPr>
              <a:t>school</a:t>
            </a:r>
            <a:r>
              <a:rPr lang="it-IT" sz="2400" dirty="0" smtClean="0">
                <a:solidFill>
                  <a:srgbClr val="C00000"/>
                </a:solidFill>
              </a:rPr>
              <a:t> </a:t>
            </a:r>
            <a:r>
              <a:rPr lang="it-IT" sz="2400" dirty="0" err="1" smtClean="0">
                <a:solidFill>
                  <a:srgbClr val="C00000"/>
                </a:solidFill>
              </a:rPr>
              <a:t>year</a:t>
            </a:r>
            <a:r>
              <a:rPr lang="it-IT" sz="2400" dirty="0" smtClean="0">
                <a:solidFill>
                  <a:srgbClr val="C00000"/>
                </a:solidFill>
              </a:rPr>
              <a:t>) : </a:t>
            </a:r>
            <a:r>
              <a:rPr lang="it-IT" sz="2400" dirty="0" smtClean="0"/>
              <a:t>double the </a:t>
            </a:r>
            <a:r>
              <a:rPr lang="it-IT" sz="2400" dirty="0" err="1" smtClean="0"/>
              <a:t>statistics</a:t>
            </a:r>
            <a:endParaRPr lang="it-IT" sz="2400" dirty="0" smtClean="0"/>
          </a:p>
          <a:p>
            <a:pPr marL="800100" lvl="1" indent="-342900">
              <a:buFont typeface="Arial"/>
              <a:buChar char="•"/>
            </a:pPr>
            <a:r>
              <a:rPr lang="en-US" sz="2000" dirty="0" err="1" smtClean="0">
                <a:solidFill>
                  <a:srgbClr val="000000"/>
                </a:solidFill>
              </a:rPr>
              <a:t>i</a:t>
            </a:r>
            <a:r>
              <a:rPr lang="it-IT" sz="2000" dirty="0" err="1" smtClean="0">
                <a:solidFill>
                  <a:srgbClr val="000000"/>
                </a:solidFill>
              </a:rPr>
              <a:t>mprove</a:t>
            </a:r>
            <a:r>
              <a:rPr lang="it-IT" sz="2000" dirty="0" smtClean="0">
                <a:solidFill>
                  <a:srgbClr val="000000"/>
                </a:solidFill>
              </a:rPr>
              <a:t> </a:t>
            </a:r>
            <a:r>
              <a:rPr lang="it-IT" sz="2000" dirty="0" err="1" smtClean="0">
                <a:solidFill>
                  <a:srgbClr val="000000"/>
                </a:solidFill>
              </a:rPr>
              <a:t>reconstruction&amp;analysis</a:t>
            </a:r>
            <a:r>
              <a:rPr lang="it-IT" sz="2000" dirty="0" smtClean="0">
                <a:solidFill>
                  <a:srgbClr val="000000"/>
                </a:solidFill>
              </a:rPr>
              <a:t> software</a:t>
            </a:r>
            <a:r>
              <a:rPr lang="en-US" sz="2000" dirty="0" smtClean="0">
                <a:solidFill>
                  <a:srgbClr val="000000"/>
                </a:solidFill>
              </a:rPr>
              <a:t> </a:t>
            </a:r>
          </a:p>
          <a:p>
            <a:pPr marL="800100" lvl="1" indent="-342900">
              <a:buFont typeface="Arial"/>
              <a:buChar char="•"/>
            </a:pPr>
            <a:r>
              <a:rPr lang="en-US" sz="2000" dirty="0" smtClean="0">
                <a:solidFill>
                  <a:srgbClr val="000000"/>
                </a:solidFill>
              </a:rPr>
              <a:t>include multi-track analysis</a:t>
            </a:r>
          </a:p>
          <a:p>
            <a:pPr marL="800100" lvl="1" indent="-342900">
              <a:buFont typeface="Arial"/>
              <a:buChar char="•"/>
            </a:pPr>
            <a:r>
              <a:rPr lang="en-US" sz="2000" dirty="0" smtClean="0">
                <a:solidFill>
                  <a:srgbClr val="000000"/>
                </a:solidFill>
              </a:rPr>
              <a:t>search for three-telescope coincidences</a:t>
            </a:r>
          </a:p>
          <a:p>
            <a:pPr>
              <a:buFont typeface="Wingdings" pitchFamily="2" charset="2"/>
              <a:buChar char="Ø"/>
            </a:pPr>
            <a:r>
              <a:rPr lang="it-IT" sz="2400" dirty="0" err="1" smtClean="0">
                <a:solidFill>
                  <a:srgbClr val="C00000"/>
                </a:solidFill>
              </a:rPr>
              <a:t>Extend</a:t>
            </a:r>
            <a:r>
              <a:rPr lang="it-IT" sz="2400" dirty="0" smtClean="0">
                <a:solidFill>
                  <a:srgbClr val="C00000"/>
                </a:solidFill>
              </a:rPr>
              <a:t> </a:t>
            </a:r>
            <a:r>
              <a:rPr lang="it-IT" sz="2400" dirty="0" err="1" smtClean="0">
                <a:solidFill>
                  <a:srgbClr val="C00000"/>
                </a:solidFill>
              </a:rPr>
              <a:t>coincidence</a:t>
            </a:r>
            <a:r>
              <a:rPr lang="it-IT" sz="2400" dirty="0" smtClean="0">
                <a:solidFill>
                  <a:srgbClr val="C00000"/>
                </a:solidFill>
              </a:rPr>
              <a:t> </a:t>
            </a:r>
            <a:r>
              <a:rPr lang="it-IT" sz="2400" dirty="0" err="1" smtClean="0">
                <a:solidFill>
                  <a:srgbClr val="C00000"/>
                </a:solidFill>
              </a:rPr>
              <a:t>measurements</a:t>
            </a:r>
            <a:r>
              <a:rPr lang="it-IT" sz="2400" dirty="0" smtClean="0">
                <a:solidFill>
                  <a:srgbClr val="C00000"/>
                </a:solidFill>
              </a:rPr>
              <a:t> to </a:t>
            </a:r>
            <a:r>
              <a:rPr lang="en-US" sz="2400" dirty="0" smtClean="0">
                <a:solidFill>
                  <a:srgbClr val="C00000"/>
                </a:solidFill>
              </a:rPr>
              <a:t>larger (&gt;2 km) distances</a:t>
            </a:r>
            <a:endParaRPr lang="en-US" sz="2000" dirty="0" smtClean="0">
              <a:solidFill>
                <a:schemeClr val="bg1"/>
              </a:solidFill>
            </a:endParaRPr>
          </a:p>
          <a:p>
            <a:pPr marL="800100" lvl="1" indent="-342900">
              <a:buFont typeface="Arial"/>
              <a:buChar char="•"/>
            </a:pPr>
            <a:r>
              <a:rPr lang="en-US" sz="2000" dirty="0" smtClean="0">
                <a:solidFill>
                  <a:srgbClr val="000000"/>
                </a:solidFill>
              </a:rPr>
              <a:t>coincidences between </a:t>
            </a:r>
            <a:r>
              <a:rPr lang="en-US" sz="2000" dirty="0">
                <a:solidFill>
                  <a:srgbClr val="000000"/>
                </a:solidFill>
              </a:rPr>
              <a:t>clusters of telescopes </a:t>
            </a:r>
            <a:r>
              <a:rPr lang="it-IT" sz="2000" dirty="0" smtClean="0">
                <a:solidFill>
                  <a:srgbClr val="000000"/>
                </a:solidFill>
              </a:rPr>
              <a:t>in </a:t>
            </a:r>
            <a:r>
              <a:rPr lang="it-IT" sz="2000" dirty="0" err="1">
                <a:solidFill>
                  <a:srgbClr val="000000"/>
                </a:solidFill>
              </a:rPr>
              <a:t>different</a:t>
            </a:r>
            <a:r>
              <a:rPr lang="it-IT" sz="2000" dirty="0">
                <a:solidFill>
                  <a:srgbClr val="000000"/>
                </a:solidFill>
              </a:rPr>
              <a:t> </a:t>
            </a:r>
            <a:r>
              <a:rPr lang="it-IT" sz="2000" dirty="0" err="1">
                <a:solidFill>
                  <a:srgbClr val="000000"/>
                </a:solidFill>
              </a:rPr>
              <a:t>cities</a:t>
            </a:r>
            <a:endParaRPr lang="en-US" sz="2000" dirty="0">
              <a:solidFill>
                <a:srgbClr val="000000"/>
              </a:solidFill>
            </a:endParaRPr>
          </a:p>
          <a:p>
            <a:pPr marL="800100" lvl="1" indent="-342900">
              <a:buFont typeface="Arial"/>
              <a:buChar char="•"/>
            </a:pPr>
            <a:r>
              <a:rPr lang="en-US" sz="2000" dirty="0">
                <a:solidFill>
                  <a:srgbClr val="000000"/>
                </a:solidFill>
              </a:rPr>
              <a:t>extend the study to telescopes located in different cities to look for </a:t>
            </a:r>
            <a:r>
              <a:rPr lang="it-IT" sz="2000" dirty="0" err="1">
                <a:solidFill>
                  <a:srgbClr val="000000"/>
                </a:solidFill>
              </a:rPr>
              <a:t>exotic</a:t>
            </a:r>
            <a:r>
              <a:rPr lang="it-IT" sz="2000" dirty="0">
                <a:solidFill>
                  <a:srgbClr val="000000"/>
                </a:solidFill>
              </a:rPr>
              <a:t> (“</a:t>
            </a:r>
            <a:r>
              <a:rPr lang="it-IT" sz="2000" dirty="0" err="1">
                <a:solidFill>
                  <a:srgbClr val="000000"/>
                </a:solidFill>
              </a:rPr>
              <a:t>unexpected</a:t>
            </a:r>
            <a:r>
              <a:rPr lang="it-IT" sz="2000" dirty="0">
                <a:solidFill>
                  <a:srgbClr val="000000"/>
                </a:solidFill>
              </a:rPr>
              <a:t>”) high </a:t>
            </a:r>
            <a:r>
              <a:rPr lang="it-IT" sz="2000" dirty="0" err="1">
                <a:solidFill>
                  <a:srgbClr val="000000"/>
                </a:solidFill>
              </a:rPr>
              <a:t>energy</a:t>
            </a:r>
            <a:r>
              <a:rPr lang="it-IT" sz="2000" dirty="0">
                <a:solidFill>
                  <a:srgbClr val="000000"/>
                </a:solidFill>
              </a:rPr>
              <a:t> </a:t>
            </a:r>
            <a:r>
              <a:rPr lang="it-IT" sz="2000" dirty="0" err="1" smtClean="0">
                <a:solidFill>
                  <a:srgbClr val="000000"/>
                </a:solidFill>
              </a:rPr>
              <a:t>events</a:t>
            </a:r>
            <a:endParaRPr lang="it-IT" sz="2000" dirty="0" smtClean="0">
              <a:solidFill>
                <a:srgbClr val="000000"/>
              </a:solidFill>
            </a:endParaRPr>
          </a:p>
          <a:p>
            <a:pPr>
              <a:buFont typeface="Wingdings" pitchFamily="2" charset="2"/>
              <a:buChar char="Ø"/>
            </a:pPr>
            <a:r>
              <a:rPr lang="en-US" sz="2400" dirty="0" smtClean="0">
                <a:solidFill>
                  <a:srgbClr val="C00000"/>
                </a:solidFill>
              </a:rPr>
              <a:t>Increase the number of EEE telescopes </a:t>
            </a:r>
          </a:p>
          <a:p>
            <a:pPr marL="800100" lvl="1" indent="-342900">
              <a:buFont typeface="Arial"/>
              <a:buChar char="•"/>
            </a:pPr>
            <a:r>
              <a:rPr lang="en-US" sz="2000" dirty="0" smtClean="0">
                <a:solidFill>
                  <a:srgbClr val="000000"/>
                </a:solidFill>
              </a:rPr>
              <a:t>from 50 to 100 High Schools (original project!)</a:t>
            </a:r>
          </a:p>
        </p:txBody>
      </p:sp>
      <p:sp>
        <p:nvSpPr>
          <p:cNvPr id="5" name="CasellaDiTesto 4"/>
          <p:cNvSpPr txBox="1"/>
          <p:nvPr/>
        </p:nvSpPr>
        <p:spPr>
          <a:xfrm>
            <a:off x="4584891" y="5646439"/>
            <a:ext cx="3789469" cy="461665"/>
          </a:xfrm>
          <a:prstGeom prst="rect">
            <a:avLst/>
          </a:prstGeom>
          <a:noFill/>
          <a:ln>
            <a:solidFill>
              <a:schemeClr val="bg1"/>
            </a:solidFill>
          </a:ln>
        </p:spPr>
        <p:txBody>
          <a:bodyPr wrap="none" rtlCol="0">
            <a:spAutoFit/>
          </a:bodyPr>
          <a:lstStyle/>
          <a:p>
            <a:r>
              <a:rPr lang="it-IT" sz="2400" dirty="0" err="1" smtClean="0">
                <a:solidFill>
                  <a:srgbClr val="C00000"/>
                </a:solidFill>
              </a:rPr>
              <a:t>Search</a:t>
            </a:r>
            <a:r>
              <a:rPr lang="it-IT" sz="2400" dirty="0" smtClean="0">
                <a:solidFill>
                  <a:srgbClr val="C00000"/>
                </a:solidFill>
              </a:rPr>
              <a:t> for the </a:t>
            </a:r>
            <a:r>
              <a:rPr lang="it-IT" sz="2400" dirty="0" err="1" smtClean="0">
                <a:solidFill>
                  <a:srgbClr val="C00000"/>
                </a:solidFill>
              </a:rPr>
              <a:t>unexpected</a:t>
            </a:r>
            <a:r>
              <a:rPr lang="it-IT" sz="2400" dirty="0" smtClean="0">
                <a:solidFill>
                  <a:srgbClr val="C00000"/>
                </a:solidFill>
              </a:rPr>
              <a:t>!!!</a:t>
            </a:r>
            <a:endParaRPr lang="it-IT" sz="2400" dirty="0">
              <a:solidFill>
                <a:srgbClr val="C00000"/>
              </a:solidFill>
            </a:endParaRPr>
          </a:p>
        </p:txBody>
      </p:sp>
      <p:sp>
        <p:nvSpPr>
          <p:cNvPr id="2" name="Footer Placeholder 1"/>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17868A55-279E-424A-BDF4-F00C3C365E8F}" type="slidenum">
              <a:rPr lang="fr-FR" smtClean="0"/>
              <a:t>52</a:t>
            </a:fld>
            <a:endParaRPr lang="fr-FR"/>
          </a:p>
        </p:txBody>
      </p:sp>
    </p:spTree>
    <p:extLst>
      <p:ext uri="{BB962C8B-B14F-4D97-AF65-F5344CB8AC3E}">
        <p14:creationId xmlns:p14="http://schemas.microsoft.com/office/powerpoint/2010/main" val="428403826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ttangolo 3"/>
          <p:cNvSpPr>
            <a:spLocks noChangeArrowheads="1"/>
          </p:cNvSpPr>
          <p:nvPr/>
        </p:nvSpPr>
        <p:spPr bwMode="auto">
          <a:xfrm>
            <a:off x="48691" y="404664"/>
            <a:ext cx="1967982" cy="646331"/>
          </a:xfrm>
          <a:prstGeom prst="rect">
            <a:avLst/>
          </a:prstGeom>
          <a:noFill/>
          <a:ln w="9525">
            <a:noFill/>
            <a:miter lim="800000"/>
            <a:headEnd/>
            <a:tailEnd/>
          </a:ln>
        </p:spPr>
        <p:txBody>
          <a:bodyPr wrap="none">
            <a:spAutoFit/>
          </a:bodyPr>
          <a:lstStyle/>
          <a:p>
            <a:r>
              <a:rPr lang="it-IT" sz="3600" dirty="0" err="1" smtClean="0">
                <a:solidFill>
                  <a:srgbClr val="0000FF"/>
                </a:solidFill>
              </a:rPr>
              <a:t>Summary</a:t>
            </a:r>
            <a:endParaRPr lang="it-IT" sz="3600" dirty="0">
              <a:solidFill>
                <a:srgbClr val="0000FF"/>
              </a:solidFill>
            </a:endParaRPr>
          </a:p>
        </p:txBody>
      </p:sp>
      <p:sp>
        <p:nvSpPr>
          <p:cNvPr id="4" name="Rettangolo 4"/>
          <p:cNvSpPr>
            <a:spLocks noChangeArrowheads="1"/>
          </p:cNvSpPr>
          <p:nvPr/>
        </p:nvSpPr>
        <p:spPr bwMode="auto">
          <a:xfrm>
            <a:off x="107504" y="1196752"/>
            <a:ext cx="8856984" cy="3477875"/>
          </a:xfrm>
          <a:prstGeom prst="rect">
            <a:avLst/>
          </a:prstGeom>
          <a:noFill/>
          <a:ln w="9525">
            <a:noFill/>
            <a:miter lim="800000"/>
            <a:headEnd/>
            <a:tailEnd/>
          </a:ln>
        </p:spPr>
        <p:txBody>
          <a:bodyPr wrap="square">
            <a:spAutoFit/>
          </a:bodyPr>
          <a:lstStyle/>
          <a:p>
            <a:pPr>
              <a:buFont typeface="Wingdings" pitchFamily="2" charset="2"/>
              <a:buChar char="Ø"/>
            </a:pPr>
            <a:r>
              <a:rPr lang="it-IT" sz="2000" dirty="0" smtClean="0">
                <a:solidFill>
                  <a:srgbClr val="C00000"/>
                </a:solidFill>
              </a:rPr>
              <a:t>The EEE </a:t>
            </a:r>
            <a:r>
              <a:rPr lang="it-IT" sz="2000" dirty="0" err="1" smtClean="0">
                <a:solidFill>
                  <a:srgbClr val="C00000"/>
                </a:solidFill>
              </a:rPr>
              <a:t>experiment</a:t>
            </a:r>
            <a:r>
              <a:rPr lang="it-IT" sz="2000" dirty="0" smtClean="0">
                <a:solidFill>
                  <a:srgbClr val="C00000"/>
                </a:solidFill>
              </a:rPr>
              <a:t> </a:t>
            </a:r>
            <a:r>
              <a:rPr lang="it-IT" sz="2000" dirty="0" err="1" smtClean="0">
                <a:solidFill>
                  <a:srgbClr val="C00000"/>
                </a:solidFill>
              </a:rPr>
              <a:t>is</a:t>
            </a:r>
            <a:r>
              <a:rPr lang="it-IT" sz="2000" dirty="0" smtClean="0">
                <a:solidFill>
                  <a:srgbClr val="C00000"/>
                </a:solidFill>
              </a:rPr>
              <a:t> </a:t>
            </a:r>
            <a:r>
              <a:rPr lang="it-IT" sz="2000" dirty="0" err="1" smtClean="0">
                <a:solidFill>
                  <a:srgbClr val="C00000"/>
                </a:solidFill>
              </a:rPr>
              <a:t>an</a:t>
            </a:r>
            <a:r>
              <a:rPr lang="it-IT" sz="2000" dirty="0" smtClean="0">
                <a:solidFill>
                  <a:srgbClr val="C00000"/>
                </a:solidFill>
              </a:rPr>
              <a:t> innovative </a:t>
            </a:r>
            <a:r>
              <a:rPr lang="it-IT" sz="2000" dirty="0" err="1" smtClean="0">
                <a:solidFill>
                  <a:srgbClr val="C00000"/>
                </a:solidFill>
              </a:rPr>
              <a:t>approach</a:t>
            </a:r>
            <a:r>
              <a:rPr lang="it-IT" sz="2000" dirty="0" smtClean="0">
                <a:solidFill>
                  <a:srgbClr val="C00000"/>
                </a:solidFill>
              </a:rPr>
              <a:t> </a:t>
            </a:r>
            <a:r>
              <a:rPr lang="it-IT" sz="2000" dirty="0" err="1" smtClean="0">
                <a:solidFill>
                  <a:srgbClr val="C00000"/>
                </a:solidFill>
              </a:rPr>
              <a:t>to</a:t>
            </a:r>
            <a:r>
              <a:rPr lang="it-IT" sz="2000" dirty="0" smtClean="0">
                <a:solidFill>
                  <a:srgbClr val="C00000"/>
                </a:solidFill>
              </a:rPr>
              <a:t>: </a:t>
            </a:r>
            <a:endParaRPr lang="it-IT" sz="2000" dirty="0" smtClean="0">
              <a:solidFill>
                <a:srgbClr val="002060"/>
              </a:solidFill>
            </a:endParaRPr>
          </a:p>
          <a:p>
            <a:pPr marL="914400" lvl="1" indent="-457200">
              <a:buFont typeface="Arial"/>
              <a:buChar char="•"/>
            </a:pPr>
            <a:r>
              <a:rPr lang="it-IT" sz="2000" dirty="0" smtClean="0">
                <a:solidFill>
                  <a:srgbClr val="002060"/>
                </a:solidFill>
              </a:rPr>
              <a:t> </a:t>
            </a:r>
            <a:r>
              <a:rPr lang="it-IT" sz="2000" dirty="0" err="1" smtClean="0">
                <a:solidFill>
                  <a:srgbClr val="000000"/>
                </a:solidFill>
              </a:rPr>
              <a:t>scientific</a:t>
            </a:r>
            <a:r>
              <a:rPr lang="it-IT" sz="2000" dirty="0" smtClean="0">
                <a:solidFill>
                  <a:srgbClr val="000000"/>
                </a:solidFill>
              </a:rPr>
              <a:t> </a:t>
            </a:r>
            <a:r>
              <a:rPr lang="it-IT" sz="2000" dirty="0" err="1" smtClean="0">
                <a:solidFill>
                  <a:srgbClr val="000000"/>
                </a:solidFill>
              </a:rPr>
              <a:t>research</a:t>
            </a:r>
            <a:endParaRPr lang="it-IT" sz="2000" dirty="0" smtClean="0">
              <a:solidFill>
                <a:srgbClr val="000000"/>
              </a:solidFill>
            </a:endParaRPr>
          </a:p>
          <a:p>
            <a:pPr marL="914400" lvl="1" indent="-457200">
              <a:buFont typeface="Arial"/>
              <a:buChar char="•"/>
            </a:pPr>
            <a:r>
              <a:rPr lang="it-IT" sz="2000" dirty="0" smtClean="0">
                <a:solidFill>
                  <a:srgbClr val="000000"/>
                </a:solidFill>
              </a:rPr>
              <a:t> </a:t>
            </a:r>
            <a:r>
              <a:rPr lang="it-IT" sz="2000" dirty="0" err="1" smtClean="0">
                <a:solidFill>
                  <a:srgbClr val="000000"/>
                </a:solidFill>
              </a:rPr>
              <a:t>scientific</a:t>
            </a:r>
            <a:r>
              <a:rPr lang="it-IT" sz="2000" dirty="0" smtClean="0">
                <a:solidFill>
                  <a:srgbClr val="000000"/>
                </a:solidFill>
              </a:rPr>
              <a:t> </a:t>
            </a:r>
            <a:r>
              <a:rPr lang="it-IT" sz="2000" dirty="0" err="1" smtClean="0">
                <a:solidFill>
                  <a:srgbClr val="000000"/>
                </a:solidFill>
              </a:rPr>
              <a:t>communication</a:t>
            </a:r>
            <a:endParaRPr lang="it-IT" sz="2000" dirty="0" smtClean="0">
              <a:solidFill>
                <a:srgbClr val="000000"/>
              </a:solidFill>
            </a:endParaRPr>
          </a:p>
          <a:p>
            <a:pPr>
              <a:buFont typeface="Wingdings" pitchFamily="2" charset="2"/>
              <a:buChar char="Ø"/>
            </a:pPr>
            <a:r>
              <a:rPr lang="it-IT" sz="2000" dirty="0" err="1" smtClean="0">
                <a:solidFill>
                  <a:srgbClr val="C00000"/>
                </a:solidFill>
              </a:rPr>
              <a:t>Its</a:t>
            </a:r>
            <a:r>
              <a:rPr lang="it-IT" sz="2000" dirty="0" smtClean="0">
                <a:solidFill>
                  <a:srgbClr val="C00000"/>
                </a:solidFill>
              </a:rPr>
              <a:t> </a:t>
            </a:r>
            <a:r>
              <a:rPr lang="it-IT" sz="2000" dirty="0" err="1" smtClean="0">
                <a:solidFill>
                  <a:srgbClr val="C00000"/>
                </a:solidFill>
              </a:rPr>
              <a:t>stations</a:t>
            </a:r>
            <a:r>
              <a:rPr lang="it-IT" sz="2000" dirty="0" smtClean="0">
                <a:solidFill>
                  <a:srgbClr val="C00000"/>
                </a:solidFill>
              </a:rPr>
              <a:t>, </a:t>
            </a:r>
            <a:r>
              <a:rPr lang="it-IT" sz="2000" u="sng" dirty="0" err="1" smtClean="0">
                <a:solidFill>
                  <a:srgbClr val="C00000"/>
                </a:solidFill>
              </a:rPr>
              <a:t>located</a:t>
            </a:r>
            <a:r>
              <a:rPr lang="it-IT" sz="2000" u="sng" dirty="0" smtClean="0">
                <a:solidFill>
                  <a:srgbClr val="C00000"/>
                </a:solidFill>
              </a:rPr>
              <a:t> in high </a:t>
            </a:r>
            <a:r>
              <a:rPr lang="it-IT" sz="2000" u="sng" dirty="0" err="1" smtClean="0">
                <a:solidFill>
                  <a:srgbClr val="C00000"/>
                </a:solidFill>
              </a:rPr>
              <a:t>schools</a:t>
            </a:r>
            <a:r>
              <a:rPr lang="it-IT" sz="2000" dirty="0" smtClean="0">
                <a:solidFill>
                  <a:srgbClr val="C00000"/>
                </a:solidFill>
              </a:rPr>
              <a:t>, </a:t>
            </a:r>
            <a:r>
              <a:rPr lang="it-IT" sz="2000" dirty="0" err="1" smtClean="0">
                <a:solidFill>
                  <a:srgbClr val="C00000"/>
                </a:solidFill>
              </a:rPr>
              <a:t>acquire</a:t>
            </a:r>
            <a:r>
              <a:rPr lang="it-IT" sz="2000" dirty="0" smtClean="0">
                <a:solidFill>
                  <a:srgbClr val="C00000"/>
                </a:solidFill>
              </a:rPr>
              <a:t> data </a:t>
            </a:r>
            <a:r>
              <a:rPr lang="it-IT" sz="2000" dirty="0" err="1" smtClean="0">
                <a:solidFill>
                  <a:srgbClr val="C00000"/>
                </a:solidFill>
              </a:rPr>
              <a:t>almost</a:t>
            </a:r>
            <a:r>
              <a:rPr lang="it-IT" sz="2000" dirty="0" smtClean="0">
                <a:solidFill>
                  <a:srgbClr val="C00000"/>
                </a:solidFill>
              </a:rPr>
              <a:t> </a:t>
            </a:r>
            <a:r>
              <a:rPr lang="it-IT" sz="2000" dirty="0" err="1" smtClean="0">
                <a:solidFill>
                  <a:srgbClr val="C00000"/>
                </a:solidFill>
              </a:rPr>
              <a:t>continuosly</a:t>
            </a:r>
            <a:endParaRPr lang="it-IT" sz="2000" dirty="0" smtClean="0">
              <a:solidFill>
                <a:srgbClr val="002060"/>
              </a:solidFill>
            </a:endParaRPr>
          </a:p>
          <a:p>
            <a:pPr marL="914400" lvl="1" indent="-457200">
              <a:buFont typeface="Arial"/>
              <a:buChar char="•"/>
            </a:pPr>
            <a:r>
              <a:rPr lang="it-IT" sz="2000" dirty="0" err="1" smtClean="0">
                <a:solidFill>
                  <a:srgbClr val="000000"/>
                </a:solidFill>
              </a:rPr>
              <a:t>incredible</a:t>
            </a:r>
            <a:r>
              <a:rPr lang="it-IT" sz="2000" dirty="0" smtClean="0">
                <a:solidFill>
                  <a:srgbClr val="000000"/>
                </a:solidFill>
              </a:rPr>
              <a:t> </a:t>
            </a:r>
            <a:r>
              <a:rPr lang="it-IT" sz="2000" dirty="0" err="1" smtClean="0">
                <a:solidFill>
                  <a:srgbClr val="000000"/>
                </a:solidFill>
              </a:rPr>
              <a:t>enthusiasm</a:t>
            </a:r>
            <a:r>
              <a:rPr lang="it-IT" sz="2000" dirty="0" smtClean="0">
                <a:solidFill>
                  <a:srgbClr val="000000"/>
                </a:solidFill>
              </a:rPr>
              <a:t> of </a:t>
            </a:r>
            <a:r>
              <a:rPr lang="it-IT" sz="2000" dirty="0" err="1" smtClean="0">
                <a:solidFill>
                  <a:srgbClr val="000000"/>
                </a:solidFill>
              </a:rPr>
              <a:t>students</a:t>
            </a:r>
            <a:r>
              <a:rPr lang="it-IT" sz="2000" dirty="0" smtClean="0">
                <a:solidFill>
                  <a:srgbClr val="000000"/>
                </a:solidFill>
              </a:rPr>
              <a:t> and </a:t>
            </a:r>
            <a:r>
              <a:rPr lang="it-IT" sz="2000" dirty="0" err="1" smtClean="0">
                <a:solidFill>
                  <a:srgbClr val="000000"/>
                </a:solidFill>
              </a:rPr>
              <a:t>teachers</a:t>
            </a:r>
            <a:endParaRPr lang="it-IT" sz="2000" dirty="0" smtClean="0">
              <a:solidFill>
                <a:srgbClr val="000000"/>
              </a:solidFill>
            </a:endParaRPr>
          </a:p>
          <a:p>
            <a:pPr marL="914400" lvl="1" indent="-457200">
              <a:buFont typeface="Arial"/>
              <a:buChar char="•"/>
            </a:pPr>
            <a:r>
              <a:rPr lang="it-IT" sz="2000" dirty="0">
                <a:solidFill>
                  <a:srgbClr val="000000"/>
                </a:solidFill>
              </a:rPr>
              <a:t>detectors performance </a:t>
            </a:r>
            <a:r>
              <a:rPr lang="it-IT" sz="2000" dirty="0" err="1">
                <a:solidFill>
                  <a:srgbClr val="000000"/>
                </a:solidFill>
              </a:rPr>
              <a:t>similar</a:t>
            </a:r>
            <a:r>
              <a:rPr lang="it-IT" sz="2000" dirty="0">
                <a:solidFill>
                  <a:srgbClr val="000000"/>
                </a:solidFill>
              </a:rPr>
              <a:t> to LHC </a:t>
            </a:r>
            <a:r>
              <a:rPr lang="it-IT" sz="2000" dirty="0" err="1" smtClean="0">
                <a:solidFill>
                  <a:srgbClr val="000000"/>
                </a:solidFill>
              </a:rPr>
              <a:t>ones</a:t>
            </a:r>
            <a:endParaRPr lang="it-IT" sz="2000" dirty="0" smtClean="0">
              <a:solidFill>
                <a:srgbClr val="000000"/>
              </a:solidFill>
            </a:endParaRPr>
          </a:p>
          <a:p>
            <a:pPr>
              <a:buFont typeface="Wingdings" pitchFamily="2" charset="2"/>
              <a:buChar char="Ø"/>
            </a:pPr>
            <a:r>
              <a:rPr lang="it-IT" sz="2000" dirty="0" smtClean="0">
                <a:solidFill>
                  <a:srgbClr val="C00000"/>
                </a:solidFill>
              </a:rPr>
              <a:t> EEE </a:t>
            </a:r>
            <a:r>
              <a:rPr lang="it-IT" sz="2000" dirty="0" err="1" smtClean="0">
                <a:solidFill>
                  <a:srgbClr val="C00000"/>
                </a:solidFill>
              </a:rPr>
              <a:t>produces</a:t>
            </a:r>
            <a:r>
              <a:rPr lang="it-IT" sz="2000" dirty="0" smtClean="0">
                <a:solidFill>
                  <a:srgbClr val="C00000"/>
                </a:solidFill>
              </a:rPr>
              <a:t> </a:t>
            </a:r>
            <a:r>
              <a:rPr lang="it-IT" sz="2000" u="sng" dirty="0" smtClean="0">
                <a:solidFill>
                  <a:srgbClr val="C00000"/>
                </a:solidFill>
              </a:rPr>
              <a:t>-a </a:t>
            </a:r>
            <a:r>
              <a:rPr lang="it-IT" sz="2000" u="sng" dirty="0" err="1" smtClean="0">
                <a:solidFill>
                  <a:srgbClr val="C00000"/>
                </a:solidFill>
              </a:rPr>
              <a:t>lot</a:t>
            </a:r>
            <a:r>
              <a:rPr lang="it-IT" sz="2000" u="sng" dirty="0" smtClean="0">
                <a:solidFill>
                  <a:srgbClr val="C00000"/>
                </a:solidFill>
              </a:rPr>
              <a:t> </a:t>
            </a:r>
            <a:r>
              <a:rPr lang="it-IT" sz="2000" u="sng" dirty="0" err="1" smtClean="0">
                <a:solidFill>
                  <a:srgbClr val="C00000"/>
                </a:solidFill>
              </a:rPr>
              <a:t>of-</a:t>
            </a:r>
            <a:r>
              <a:rPr lang="it-IT" sz="2000" u="sng" dirty="0" smtClean="0">
                <a:solidFill>
                  <a:srgbClr val="C00000"/>
                </a:solidFill>
              </a:rPr>
              <a:t> </a:t>
            </a:r>
            <a:r>
              <a:rPr lang="it-IT" sz="2000" dirty="0" err="1" smtClean="0">
                <a:solidFill>
                  <a:srgbClr val="C00000"/>
                </a:solidFill>
              </a:rPr>
              <a:t>physics</a:t>
            </a:r>
            <a:r>
              <a:rPr lang="it-IT" sz="2000" dirty="0" smtClean="0">
                <a:solidFill>
                  <a:srgbClr val="C00000"/>
                </a:solidFill>
              </a:rPr>
              <a:t>!</a:t>
            </a:r>
            <a:endParaRPr lang="it-IT" sz="2000" dirty="0" smtClean="0">
              <a:solidFill>
                <a:srgbClr val="002060"/>
              </a:solidFill>
            </a:endParaRPr>
          </a:p>
          <a:p>
            <a:pPr lvl="1"/>
            <a:r>
              <a:rPr lang="it-IT" sz="2000" dirty="0" err="1" smtClean="0">
                <a:solidFill>
                  <a:srgbClr val="000000"/>
                </a:solidFill>
              </a:rPr>
              <a:t>interesting</a:t>
            </a:r>
            <a:r>
              <a:rPr lang="it-IT" sz="2000" dirty="0" smtClean="0">
                <a:solidFill>
                  <a:srgbClr val="000000"/>
                </a:solidFill>
              </a:rPr>
              <a:t> </a:t>
            </a:r>
            <a:r>
              <a:rPr lang="it-IT" sz="2000" dirty="0" err="1" smtClean="0">
                <a:solidFill>
                  <a:srgbClr val="000000"/>
                </a:solidFill>
              </a:rPr>
              <a:t>observations</a:t>
            </a:r>
            <a:r>
              <a:rPr lang="it-IT" sz="2000" dirty="0" smtClean="0">
                <a:solidFill>
                  <a:srgbClr val="000000"/>
                </a:solidFill>
              </a:rPr>
              <a:t> of </a:t>
            </a:r>
            <a:r>
              <a:rPr lang="it-IT" sz="2000" dirty="0" err="1" smtClean="0">
                <a:solidFill>
                  <a:srgbClr val="000000"/>
                </a:solidFill>
              </a:rPr>
              <a:t>cosmics</a:t>
            </a:r>
            <a:r>
              <a:rPr lang="it-IT" sz="2000" dirty="0" smtClean="0">
                <a:solidFill>
                  <a:srgbClr val="000000"/>
                </a:solidFill>
              </a:rPr>
              <a:t> </a:t>
            </a:r>
            <a:r>
              <a:rPr lang="it-IT" sz="2000" dirty="0" err="1" smtClean="0">
                <a:solidFill>
                  <a:srgbClr val="000000"/>
                </a:solidFill>
              </a:rPr>
              <a:t>phenomena</a:t>
            </a:r>
            <a:r>
              <a:rPr lang="it-IT" sz="2000" dirty="0" smtClean="0">
                <a:solidFill>
                  <a:srgbClr val="000000"/>
                </a:solidFill>
              </a:rPr>
              <a:t> (</a:t>
            </a:r>
            <a:r>
              <a:rPr lang="it-IT" sz="2000" dirty="0" err="1" smtClean="0">
                <a:solidFill>
                  <a:srgbClr val="000000"/>
                </a:solidFill>
              </a:rPr>
              <a:t>coincidences</a:t>
            </a:r>
            <a:r>
              <a:rPr lang="it-IT" sz="2000" dirty="0" smtClean="0">
                <a:solidFill>
                  <a:srgbClr val="000000"/>
                </a:solidFill>
              </a:rPr>
              <a:t> </a:t>
            </a:r>
            <a:r>
              <a:rPr lang="it-IT" sz="2000" dirty="0" err="1" smtClean="0">
                <a:solidFill>
                  <a:srgbClr val="000000"/>
                </a:solidFill>
              </a:rPr>
              <a:t>between</a:t>
            </a:r>
            <a:r>
              <a:rPr lang="it-IT" sz="2000" dirty="0" smtClean="0">
                <a:solidFill>
                  <a:srgbClr val="000000"/>
                </a:solidFill>
              </a:rPr>
              <a:t> </a:t>
            </a:r>
            <a:r>
              <a:rPr lang="it-IT" sz="2000" dirty="0" err="1" smtClean="0">
                <a:solidFill>
                  <a:srgbClr val="000000"/>
                </a:solidFill>
              </a:rPr>
              <a:t>muon</a:t>
            </a:r>
            <a:r>
              <a:rPr lang="it-IT" sz="2000" dirty="0" smtClean="0">
                <a:solidFill>
                  <a:srgbClr val="000000"/>
                </a:solidFill>
              </a:rPr>
              <a:t> </a:t>
            </a:r>
            <a:r>
              <a:rPr lang="it-IT" sz="2000" dirty="0" err="1" smtClean="0">
                <a:solidFill>
                  <a:srgbClr val="000000"/>
                </a:solidFill>
              </a:rPr>
              <a:t>stations</a:t>
            </a:r>
            <a:r>
              <a:rPr lang="it-IT" sz="2000" dirty="0" smtClean="0">
                <a:solidFill>
                  <a:srgbClr val="000000"/>
                </a:solidFill>
              </a:rPr>
              <a:t>, </a:t>
            </a:r>
            <a:r>
              <a:rPr lang="it-IT" sz="2000" dirty="0" err="1" smtClean="0">
                <a:solidFill>
                  <a:srgbClr val="000000"/>
                </a:solidFill>
              </a:rPr>
              <a:t>Forbush</a:t>
            </a:r>
            <a:r>
              <a:rPr lang="it-IT" sz="2000" dirty="0" smtClean="0">
                <a:solidFill>
                  <a:srgbClr val="000000"/>
                </a:solidFill>
              </a:rPr>
              <a:t> </a:t>
            </a:r>
            <a:r>
              <a:rPr lang="it-IT" sz="2000" dirty="0" err="1" smtClean="0">
                <a:solidFill>
                  <a:srgbClr val="000000"/>
                </a:solidFill>
              </a:rPr>
              <a:t>decreases</a:t>
            </a:r>
            <a:r>
              <a:rPr lang="it-IT" sz="2000" dirty="0" smtClean="0">
                <a:solidFill>
                  <a:srgbClr val="000000"/>
                </a:solidFill>
              </a:rPr>
              <a:t>, </a:t>
            </a:r>
            <a:r>
              <a:rPr lang="it-IT" sz="2000" dirty="0" err="1" smtClean="0">
                <a:solidFill>
                  <a:srgbClr val="000000"/>
                </a:solidFill>
              </a:rPr>
              <a:t>upward</a:t>
            </a:r>
            <a:r>
              <a:rPr lang="it-IT" sz="2000" dirty="0" smtClean="0">
                <a:solidFill>
                  <a:srgbClr val="000000"/>
                </a:solidFill>
              </a:rPr>
              <a:t> </a:t>
            </a:r>
            <a:r>
              <a:rPr lang="it-IT" sz="2000" dirty="0" err="1" smtClean="0">
                <a:solidFill>
                  <a:srgbClr val="000000"/>
                </a:solidFill>
              </a:rPr>
              <a:t>going</a:t>
            </a:r>
            <a:r>
              <a:rPr lang="it-IT" sz="2000" dirty="0" smtClean="0">
                <a:solidFill>
                  <a:srgbClr val="000000"/>
                </a:solidFill>
              </a:rPr>
              <a:t> </a:t>
            </a:r>
            <a:r>
              <a:rPr lang="it-IT" sz="2000" dirty="0" err="1" smtClean="0">
                <a:solidFill>
                  <a:srgbClr val="000000"/>
                </a:solidFill>
              </a:rPr>
              <a:t>events</a:t>
            </a:r>
            <a:r>
              <a:rPr lang="it-IT" sz="2000" dirty="0" smtClean="0">
                <a:solidFill>
                  <a:srgbClr val="000000"/>
                </a:solidFill>
              </a:rPr>
              <a:t>)</a:t>
            </a:r>
          </a:p>
          <a:p>
            <a:pPr lvl="1">
              <a:buFont typeface="Wingdings" pitchFamily="2" charset="2"/>
              <a:buChar char="ü"/>
            </a:pPr>
            <a:endParaRPr lang="it-IT" sz="2000" dirty="0" smtClean="0">
              <a:solidFill>
                <a:schemeClr val="bg1"/>
              </a:solidFill>
            </a:endParaRPr>
          </a:p>
          <a:p>
            <a:pPr lvl="1">
              <a:buFont typeface="Wingdings" pitchFamily="2" charset="2"/>
              <a:buChar char="ü"/>
            </a:pPr>
            <a:endParaRPr lang="it-IT" sz="2000" dirty="0" smtClean="0">
              <a:solidFill>
                <a:schemeClr val="bg1"/>
              </a:solidFill>
            </a:endParaRPr>
          </a:p>
        </p:txBody>
      </p:sp>
      <p:sp>
        <p:nvSpPr>
          <p:cNvPr id="2" name="Footer Placeholder 1"/>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53</a:t>
            </a:fld>
            <a:endParaRPr lang="fr-FR"/>
          </a:p>
        </p:txBody>
      </p:sp>
    </p:spTree>
    <p:extLst>
      <p:ext uri="{BB962C8B-B14F-4D97-AF65-F5344CB8AC3E}">
        <p14:creationId xmlns:p14="http://schemas.microsoft.com/office/powerpoint/2010/main" val="259468418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13361" y="3075057"/>
            <a:ext cx="6517279" cy="707886"/>
          </a:xfrm>
          <a:prstGeom prst="rect">
            <a:avLst/>
          </a:prstGeom>
          <a:noFill/>
          <a:ln>
            <a:solidFill>
              <a:schemeClr val="tx1"/>
            </a:solidFill>
          </a:ln>
        </p:spPr>
        <p:txBody>
          <a:bodyPr wrap="none" rtlCol="0">
            <a:spAutoFit/>
          </a:bodyPr>
          <a:lstStyle/>
          <a:p>
            <a:r>
              <a:rPr lang="fr-FR" sz="4000" dirty="0" err="1" smtClean="0">
                <a:solidFill>
                  <a:srgbClr val="0000FF"/>
                </a:solidFill>
              </a:rPr>
              <a:t>Thanks</a:t>
            </a:r>
            <a:r>
              <a:rPr lang="fr-FR" sz="4000" dirty="0" smtClean="0">
                <a:solidFill>
                  <a:srgbClr val="0000FF"/>
                </a:solidFill>
              </a:rPr>
              <a:t> a lot for </a:t>
            </a:r>
            <a:r>
              <a:rPr lang="fr-FR" sz="4000" dirty="0" err="1" smtClean="0">
                <a:solidFill>
                  <a:srgbClr val="0000FF"/>
                </a:solidFill>
              </a:rPr>
              <a:t>your</a:t>
            </a:r>
            <a:r>
              <a:rPr lang="fr-FR" sz="4000" dirty="0" smtClean="0">
                <a:solidFill>
                  <a:srgbClr val="0000FF"/>
                </a:solidFill>
              </a:rPr>
              <a:t> attention</a:t>
            </a:r>
            <a:endParaRPr lang="fr-FR" sz="4000" dirty="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54</a:t>
            </a:fld>
            <a:endParaRPr lang="fr-FR"/>
          </a:p>
        </p:txBody>
      </p:sp>
    </p:spTree>
    <p:extLst>
      <p:ext uri="{BB962C8B-B14F-4D97-AF65-F5344CB8AC3E}">
        <p14:creationId xmlns:p14="http://schemas.microsoft.com/office/powerpoint/2010/main" val="335136717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7508" y="3075057"/>
            <a:ext cx="1688984" cy="707886"/>
          </a:xfrm>
          <a:prstGeom prst="rect">
            <a:avLst/>
          </a:prstGeom>
          <a:noFill/>
          <a:ln>
            <a:solidFill>
              <a:schemeClr val="tx1"/>
            </a:solidFill>
          </a:ln>
        </p:spPr>
        <p:txBody>
          <a:bodyPr wrap="none" rtlCol="0">
            <a:spAutoFit/>
          </a:bodyPr>
          <a:lstStyle/>
          <a:p>
            <a:r>
              <a:rPr lang="fr-FR" sz="4000" dirty="0" smtClean="0">
                <a:solidFill>
                  <a:srgbClr val="0000FF"/>
                </a:solidFill>
              </a:rPr>
              <a:t>backup</a:t>
            </a:r>
            <a:endParaRPr lang="fr-FR" sz="4000" dirty="0">
              <a:solidFill>
                <a:srgbClr val="0000FF"/>
              </a:solidFill>
            </a:endParaRPr>
          </a:p>
        </p:txBody>
      </p:sp>
      <p:sp>
        <p:nvSpPr>
          <p:cNvPr id="3" name="Footer Placeholder 2"/>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17868A55-279E-424A-BDF4-F00C3C365E8F}" type="slidenum">
              <a:rPr lang="fr-FR" smtClean="0"/>
              <a:t>55</a:t>
            </a:fld>
            <a:endParaRPr lang="fr-FR"/>
          </a:p>
        </p:txBody>
      </p:sp>
    </p:spTree>
    <p:extLst>
      <p:ext uri="{BB962C8B-B14F-4D97-AF65-F5344CB8AC3E}">
        <p14:creationId xmlns:p14="http://schemas.microsoft.com/office/powerpoint/2010/main" val="335136717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56</a:t>
            </a:fld>
            <a:endParaRPr lang="fr-FR"/>
          </a:p>
        </p:txBody>
      </p:sp>
    </p:spTree>
    <p:extLst>
      <p:ext uri="{BB962C8B-B14F-4D97-AF65-F5344CB8AC3E}">
        <p14:creationId xmlns:p14="http://schemas.microsoft.com/office/powerpoint/2010/main" val="1399439730"/>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57</a:t>
            </a:fld>
            <a:endParaRPr lang="fr-FR"/>
          </a:p>
        </p:txBody>
      </p:sp>
    </p:spTree>
    <p:extLst>
      <p:ext uri="{BB962C8B-B14F-4D97-AF65-F5344CB8AC3E}">
        <p14:creationId xmlns:p14="http://schemas.microsoft.com/office/powerpoint/2010/main" val="270560072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7" name="Picture 6"/>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58</a:t>
            </a:fld>
            <a:endParaRPr lang="fr-FR"/>
          </a:p>
        </p:txBody>
      </p:sp>
    </p:spTree>
    <p:extLst>
      <p:ext uri="{BB962C8B-B14F-4D97-AF65-F5344CB8AC3E}">
        <p14:creationId xmlns:p14="http://schemas.microsoft.com/office/powerpoint/2010/main" val="2705188455"/>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59</a:t>
            </a:fld>
            <a:endParaRPr lang="fr-FR"/>
          </a:p>
        </p:txBody>
      </p:sp>
    </p:spTree>
    <p:extLst>
      <p:ext uri="{BB962C8B-B14F-4D97-AF65-F5344CB8AC3E}">
        <p14:creationId xmlns:p14="http://schemas.microsoft.com/office/powerpoint/2010/main" val="271688143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92667" y="409222"/>
            <a:ext cx="184666" cy="369332"/>
          </a:xfrm>
          <a:prstGeom prst="rect">
            <a:avLst/>
          </a:prstGeom>
          <a:noFill/>
        </p:spPr>
        <p:txBody>
          <a:bodyPr wrap="none" rtlCol="0">
            <a:spAutoFit/>
          </a:bodyPr>
          <a:lstStyle/>
          <a:p>
            <a:endParaRPr lang="fr-FR" dirty="0"/>
          </a:p>
        </p:txBody>
      </p:sp>
      <p:sp>
        <p:nvSpPr>
          <p:cNvPr id="2" name="Footer Placeholder 1"/>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6</a:t>
            </a:fld>
            <a:endParaRPr lang="fr-FR"/>
          </a:p>
        </p:txBody>
      </p:sp>
      <p:pic>
        <p:nvPicPr>
          <p:cNvPr id="6" name="Picture 5" descr="1000px-AirShow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811" y="135100"/>
            <a:ext cx="7523989" cy="6019189"/>
          </a:xfrm>
          <a:prstGeom prst="rect">
            <a:avLst/>
          </a:prstGeom>
        </p:spPr>
      </p:pic>
    </p:spTree>
    <p:extLst>
      <p:ext uri="{BB962C8B-B14F-4D97-AF65-F5344CB8AC3E}">
        <p14:creationId xmlns:p14="http://schemas.microsoft.com/office/powerpoint/2010/main" val="289214021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2"/>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60</a:t>
            </a:fld>
            <a:endParaRPr lang="fr-FR"/>
          </a:p>
        </p:txBody>
      </p:sp>
    </p:spTree>
    <p:extLst>
      <p:ext uri="{BB962C8B-B14F-4D97-AF65-F5344CB8AC3E}">
        <p14:creationId xmlns:p14="http://schemas.microsoft.com/office/powerpoint/2010/main" val="74273172"/>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1925" y="75591"/>
            <a:ext cx="1708859" cy="369332"/>
          </a:xfrm>
          <a:prstGeom prst="rect">
            <a:avLst/>
          </a:prstGeom>
          <a:noFill/>
        </p:spPr>
        <p:txBody>
          <a:bodyPr wrap="none" rtlCol="0">
            <a:spAutoFit/>
          </a:bodyPr>
          <a:lstStyle/>
          <a:p>
            <a:r>
              <a:rPr lang="en-US" b="1" dirty="0" smtClean="0">
                <a:solidFill>
                  <a:srgbClr val="000090"/>
                </a:solidFill>
              </a:rPr>
              <a:t>INTRODUCCIÓN</a:t>
            </a:r>
            <a:endParaRPr lang="en-US" b="1" dirty="0">
              <a:solidFill>
                <a:srgbClr val="000090"/>
              </a:solidFill>
            </a:endParaRPr>
          </a:p>
        </p:txBody>
      </p:sp>
      <p:sp>
        <p:nvSpPr>
          <p:cNvPr id="9" name="TextBox 8"/>
          <p:cNvSpPr txBox="1"/>
          <p:nvPr/>
        </p:nvSpPr>
        <p:spPr>
          <a:xfrm>
            <a:off x="10508607" y="1783949"/>
            <a:ext cx="184666" cy="369332"/>
          </a:xfrm>
          <a:prstGeom prst="rect">
            <a:avLst/>
          </a:prstGeom>
          <a:noFill/>
        </p:spPr>
        <p:txBody>
          <a:bodyPr wrap="none" rtlCol="0">
            <a:spAutoFit/>
          </a:bodyPr>
          <a:lstStyle/>
          <a:p>
            <a:endParaRPr lang="en-US" dirty="0"/>
          </a:p>
        </p:txBody>
      </p:sp>
      <p:sp>
        <p:nvSpPr>
          <p:cNvPr id="13" name="TextBox 12"/>
          <p:cNvSpPr txBox="1"/>
          <p:nvPr/>
        </p:nvSpPr>
        <p:spPr>
          <a:xfrm>
            <a:off x="4687758" y="1457634"/>
            <a:ext cx="612517" cy="369332"/>
          </a:xfrm>
          <a:prstGeom prst="rect">
            <a:avLst/>
          </a:prstGeom>
          <a:noFill/>
        </p:spPr>
        <p:txBody>
          <a:bodyPr wrap="none" rtlCol="0">
            <a:spAutoFit/>
          </a:bodyPr>
          <a:lstStyle/>
          <a:p>
            <a:r>
              <a:rPr lang="en-US" dirty="0" smtClean="0">
                <a:solidFill>
                  <a:schemeClr val="bg1"/>
                </a:solidFill>
              </a:rPr>
              <a:t>¿¿??</a:t>
            </a:r>
            <a:endParaRPr lang="en-US" dirty="0">
              <a:solidFill>
                <a:schemeClr val="bg1"/>
              </a:solidFill>
            </a:endParaRPr>
          </a:p>
        </p:txBody>
      </p:sp>
      <p:pic>
        <p:nvPicPr>
          <p:cNvPr id="5" name="Picture 4"/>
          <p:cNvPicPr>
            <a:picLocks noChangeAspect="1"/>
          </p:cNvPicPr>
          <p:nvPr/>
        </p:nvPicPr>
        <p:blipFill>
          <a:blip r:embed="rId3"/>
          <a:stretch>
            <a:fillRect/>
          </a:stretch>
        </p:blipFill>
        <p:spPr>
          <a:xfrm>
            <a:off x="0" y="0"/>
            <a:ext cx="9144000" cy="6858000"/>
          </a:xfrm>
          <a:prstGeom prst="rect">
            <a:avLst/>
          </a:prstGeom>
        </p:spPr>
      </p:pic>
      <p:sp>
        <p:nvSpPr>
          <p:cNvPr id="2" name="Footer Placeholder 1"/>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17868A55-279E-424A-BDF4-F00C3C365E8F}" type="slidenum">
              <a:rPr lang="fr-FR" smtClean="0"/>
              <a:t>61</a:t>
            </a:fld>
            <a:endParaRPr lang="fr-FR"/>
          </a:p>
        </p:txBody>
      </p:sp>
    </p:spTree>
    <p:extLst>
      <p:ext uri="{BB962C8B-B14F-4D97-AF65-F5344CB8AC3E}">
        <p14:creationId xmlns:p14="http://schemas.microsoft.com/office/powerpoint/2010/main" val="790100712"/>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Rsaba_CERN_0212_321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88" y="381001"/>
            <a:ext cx="9071999" cy="6047999"/>
          </a:xfrm>
          <a:prstGeom prst="rect">
            <a:avLst/>
          </a:prstGeom>
        </p:spPr>
      </p:pic>
      <p:sp>
        <p:nvSpPr>
          <p:cNvPr id="2" name="TextBox 1"/>
          <p:cNvSpPr txBox="1"/>
          <p:nvPr/>
        </p:nvSpPr>
        <p:spPr>
          <a:xfrm>
            <a:off x="38488" y="-57105"/>
            <a:ext cx="9105512" cy="461665"/>
          </a:xfrm>
          <a:prstGeom prst="rect">
            <a:avLst/>
          </a:prstGeom>
          <a:noFill/>
        </p:spPr>
        <p:txBody>
          <a:bodyPr wrap="square" rtlCol="0">
            <a:spAutoFit/>
          </a:bodyPr>
          <a:lstStyle/>
          <a:p>
            <a:pPr algn="ctr"/>
            <a:r>
              <a:rPr lang="fr-FR" sz="2400" dirty="0" smtClean="0">
                <a:solidFill>
                  <a:srgbClr val="0000FF"/>
                </a:solidFill>
              </a:rPr>
              <a:t>ALICE ( A Large Ion </a:t>
            </a:r>
            <a:r>
              <a:rPr lang="fr-FR" sz="2400" dirty="0" err="1" smtClean="0">
                <a:solidFill>
                  <a:srgbClr val="0000FF"/>
                </a:solidFill>
              </a:rPr>
              <a:t>Collider</a:t>
            </a:r>
            <a:r>
              <a:rPr lang="fr-FR" sz="2400" dirty="0" smtClean="0">
                <a:solidFill>
                  <a:srgbClr val="0000FF"/>
                </a:solidFill>
              </a:rPr>
              <a:t> </a:t>
            </a:r>
            <a:r>
              <a:rPr lang="fr-FR" sz="2400" dirty="0" err="1" smtClean="0">
                <a:solidFill>
                  <a:srgbClr val="0000FF"/>
                </a:solidFill>
              </a:rPr>
              <a:t>Experiment</a:t>
            </a:r>
            <a:r>
              <a:rPr lang="fr-FR" sz="2400" dirty="0" smtClean="0">
                <a:solidFill>
                  <a:srgbClr val="0000FF"/>
                </a:solidFill>
              </a:rPr>
              <a:t>)</a:t>
            </a:r>
            <a:endParaRPr lang="fr-FR" sz="2400" dirty="0">
              <a:solidFill>
                <a:srgbClr val="0000FF"/>
              </a:solidFill>
            </a:endParaRPr>
          </a:p>
        </p:txBody>
      </p:sp>
      <p:sp>
        <p:nvSpPr>
          <p:cNvPr id="3" name="TextBox 2"/>
          <p:cNvSpPr txBox="1"/>
          <p:nvPr/>
        </p:nvSpPr>
        <p:spPr>
          <a:xfrm>
            <a:off x="38489" y="6460017"/>
            <a:ext cx="8919456" cy="369332"/>
          </a:xfrm>
          <a:prstGeom prst="rect">
            <a:avLst/>
          </a:prstGeom>
          <a:noFill/>
        </p:spPr>
        <p:txBody>
          <a:bodyPr wrap="square" rtlCol="0">
            <a:spAutoFit/>
          </a:bodyPr>
          <a:lstStyle/>
          <a:p>
            <a:pPr algn="ctr"/>
            <a:r>
              <a:rPr lang="fr-FR" dirty="0" smtClean="0">
                <a:solidFill>
                  <a:srgbClr val="940000"/>
                </a:solidFill>
              </a:rPr>
              <a:t>16 m x 16 m x 26 m 10 000 tons    60 m </a:t>
            </a:r>
            <a:r>
              <a:rPr lang="fr-FR" dirty="0" err="1" smtClean="0">
                <a:solidFill>
                  <a:srgbClr val="940000"/>
                </a:solidFill>
              </a:rPr>
              <a:t>below</a:t>
            </a:r>
            <a:r>
              <a:rPr lang="fr-FR" dirty="0" smtClean="0">
                <a:solidFill>
                  <a:srgbClr val="940000"/>
                </a:solidFill>
              </a:rPr>
              <a:t> </a:t>
            </a:r>
            <a:r>
              <a:rPr lang="fr-FR" dirty="0" err="1" smtClean="0">
                <a:solidFill>
                  <a:srgbClr val="940000"/>
                </a:solidFill>
              </a:rPr>
              <a:t>ground</a:t>
            </a:r>
            <a:r>
              <a:rPr lang="fr-FR" dirty="0">
                <a:solidFill>
                  <a:srgbClr val="940000"/>
                </a:solidFill>
              </a:rPr>
              <a:t> </a:t>
            </a:r>
            <a:r>
              <a:rPr lang="fr-FR" dirty="0" smtClean="0">
                <a:solidFill>
                  <a:srgbClr val="940000"/>
                </a:solidFill>
              </a:rPr>
              <a:t>@LHC @CERN</a:t>
            </a:r>
            <a:endParaRPr lang="fr-FR" dirty="0">
              <a:solidFill>
                <a:srgbClr val="940000"/>
              </a:solidFill>
            </a:endParaRPr>
          </a:p>
        </p:txBody>
      </p:sp>
      <p:sp>
        <p:nvSpPr>
          <p:cNvPr id="5" name="Footer Placeholder 4"/>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62</a:t>
            </a:fld>
            <a:endParaRPr lang="fr-FR"/>
          </a:p>
        </p:txBody>
      </p:sp>
    </p:spTree>
    <p:extLst>
      <p:ext uri="{BB962C8B-B14F-4D97-AF65-F5344CB8AC3E}">
        <p14:creationId xmlns:p14="http://schemas.microsoft.com/office/powerpoint/2010/main" val="987481842"/>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2809" y="282263"/>
            <a:ext cx="5079661" cy="523220"/>
          </a:xfrm>
          <a:prstGeom prst="rect">
            <a:avLst/>
          </a:prstGeom>
          <a:noFill/>
        </p:spPr>
        <p:txBody>
          <a:bodyPr wrap="none" rtlCol="0">
            <a:spAutoFit/>
          </a:bodyPr>
          <a:lstStyle/>
          <a:p>
            <a:r>
              <a:rPr lang="fr-FR" sz="2800" dirty="0" smtClean="0">
                <a:solidFill>
                  <a:srgbClr val="0000FF"/>
                </a:solidFill>
              </a:rPr>
              <a:t>The ALICE Time Of Flight detector</a:t>
            </a:r>
            <a:endParaRPr lang="fr-FR" sz="2800" dirty="0">
              <a:solidFill>
                <a:srgbClr val="0000FF"/>
              </a:solidFill>
            </a:endParaRPr>
          </a:p>
        </p:txBody>
      </p:sp>
      <p:pic>
        <p:nvPicPr>
          <p:cNvPr id="4" name="Picture 3" descr="gilda.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472" y="1446321"/>
            <a:ext cx="2718339" cy="1800899"/>
          </a:xfrm>
          <a:prstGeom prst="rect">
            <a:avLst/>
          </a:prstGeom>
        </p:spPr>
      </p:pic>
      <p:sp>
        <p:nvSpPr>
          <p:cNvPr id="5" name="TextBox 4"/>
          <p:cNvSpPr txBox="1"/>
          <p:nvPr/>
        </p:nvSpPr>
        <p:spPr>
          <a:xfrm>
            <a:off x="3107672" y="1532499"/>
            <a:ext cx="3425044" cy="1477328"/>
          </a:xfrm>
          <a:prstGeom prst="rect">
            <a:avLst/>
          </a:prstGeom>
          <a:noFill/>
        </p:spPr>
        <p:txBody>
          <a:bodyPr wrap="square" rtlCol="0">
            <a:spAutoFit/>
          </a:bodyPr>
          <a:lstStyle/>
          <a:p>
            <a:r>
              <a:rPr lang="fr-FR" dirty="0" err="1" smtClean="0"/>
              <a:t>Multigap</a:t>
            </a:r>
            <a:r>
              <a:rPr lang="fr-FR" dirty="0" smtClean="0"/>
              <a:t> </a:t>
            </a:r>
            <a:r>
              <a:rPr lang="fr-FR" dirty="0" err="1" smtClean="0"/>
              <a:t>Resistive</a:t>
            </a:r>
            <a:r>
              <a:rPr lang="fr-FR" dirty="0" smtClean="0"/>
              <a:t> Plate </a:t>
            </a:r>
            <a:r>
              <a:rPr lang="fr-FR" dirty="0" err="1" smtClean="0"/>
              <a:t>Chamber</a:t>
            </a:r>
            <a:endParaRPr lang="fr-FR" dirty="0" smtClean="0"/>
          </a:p>
          <a:p>
            <a:r>
              <a:rPr lang="fr-FR" dirty="0" smtClean="0"/>
              <a:t>10 gaps of 250 microns </a:t>
            </a:r>
            <a:r>
              <a:rPr lang="fr-FR" dirty="0" err="1" smtClean="0"/>
              <a:t>each</a:t>
            </a:r>
            <a:endParaRPr lang="fr-FR" dirty="0" smtClean="0"/>
          </a:p>
          <a:p>
            <a:endParaRPr lang="fr-FR" dirty="0"/>
          </a:p>
          <a:p>
            <a:r>
              <a:rPr lang="fr-FR" dirty="0" err="1" smtClean="0"/>
              <a:t>Cylindrical</a:t>
            </a:r>
            <a:r>
              <a:rPr lang="fr-FR" dirty="0" smtClean="0"/>
              <a:t> </a:t>
            </a:r>
            <a:r>
              <a:rPr lang="fr-FR" dirty="0" err="1" smtClean="0"/>
              <a:t>array</a:t>
            </a:r>
            <a:r>
              <a:rPr lang="fr-FR" dirty="0" smtClean="0"/>
              <a:t> of 150 m</a:t>
            </a:r>
            <a:r>
              <a:rPr lang="fr-FR" baseline="30000" dirty="0" smtClean="0"/>
              <a:t>2  </a:t>
            </a:r>
            <a:r>
              <a:rPr lang="fr-FR" dirty="0" smtClean="0"/>
              <a:t>r=3.7m 1600 </a:t>
            </a:r>
            <a:r>
              <a:rPr lang="fr-FR" dirty="0" err="1" smtClean="0"/>
              <a:t>MRPCs</a:t>
            </a:r>
            <a:r>
              <a:rPr lang="fr-FR" dirty="0"/>
              <a:t> </a:t>
            </a:r>
            <a:r>
              <a:rPr lang="fr-FR" dirty="0" smtClean="0"/>
              <a:t>in 18 </a:t>
            </a:r>
            <a:r>
              <a:rPr lang="fr-FR" dirty="0" err="1" smtClean="0"/>
              <a:t>Supermodules</a:t>
            </a:r>
            <a:endParaRPr lang="fr-FR" dirty="0"/>
          </a:p>
        </p:txBody>
      </p:sp>
      <p:pic>
        <p:nvPicPr>
          <p:cNvPr id="2" name="Picture 1"/>
          <p:cNvPicPr>
            <a:picLocks noChangeAspect="1"/>
          </p:cNvPicPr>
          <p:nvPr/>
        </p:nvPicPr>
        <p:blipFill>
          <a:blip r:embed="rId3"/>
          <a:stretch>
            <a:fillRect/>
          </a:stretch>
        </p:blipFill>
        <p:spPr>
          <a:xfrm>
            <a:off x="6663364" y="1107654"/>
            <a:ext cx="2297193" cy="1799999"/>
          </a:xfrm>
          <a:prstGeom prst="rect">
            <a:avLst/>
          </a:prstGeom>
        </p:spPr>
      </p:pic>
      <p:pic>
        <p:nvPicPr>
          <p:cNvPr id="7" name="Picture 6"/>
          <p:cNvPicPr>
            <a:picLocks noChangeAspect="1"/>
          </p:cNvPicPr>
          <p:nvPr/>
        </p:nvPicPr>
        <p:blipFill>
          <a:blip r:embed="rId4"/>
          <a:stretch>
            <a:fillRect/>
          </a:stretch>
        </p:blipFill>
        <p:spPr>
          <a:xfrm>
            <a:off x="5050050" y="3247220"/>
            <a:ext cx="3982539" cy="3455983"/>
          </a:xfrm>
          <a:prstGeom prst="rect">
            <a:avLst/>
          </a:prstGeom>
        </p:spPr>
      </p:pic>
      <p:pic>
        <p:nvPicPr>
          <p:cNvPr id="9" name="Picture 8" descr="TOFPrinciple.g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472" y="3611990"/>
            <a:ext cx="4822827" cy="2093665"/>
          </a:xfrm>
          <a:prstGeom prst="rect">
            <a:avLst/>
          </a:prstGeom>
        </p:spPr>
      </p:pic>
      <p:sp>
        <p:nvSpPr>
          <p:cNvPr id="10" name="TextBox 9"/>
          <p:cNvSpPr txBox="1"/>
          <p:nvPr/>
        </p:nvSpPr>
        <p:spPr>
          <a:xfrm>
            <a:off x="635047" y="6052468"/>
            <a:ext cx="3545825" cy="369332"/>
          </a:xfrm>
          <a:prstGeom prst="rect">
            <a:avLst/>
          </a:prstGeom>
          <a:noFill/>
        </p:spPr>
        <p:txBody>
          <a:bodyPr wrap="none" rtlCol="0">
            <a:spAutoFit/>
          </a:bodyPr>
          <a:lstStyle/>
          <a:p>
            <a:r>
              <a:rPr lang="en-US" dirty="0" smtClean="0"/>
              <a:t>S</a:t>
            </a:r>
            <a:r>
              <a:rPr lang="en-GB" dirty="0" err="1" smtClean="0"/>
              <a:t>ystem</a:t>
            </a:r>
            <a:r>
              <a:rPr lang="en-GB" dirty="0" smtClean="0"/>
              <a:t> t</a:t>
            </a:r>
            <a:r>
              <a:rPr lang="fr-FR" dirty="0" err="1" smtClean="0"/>
              <a:t>ime</a:t>
            </a:r>
            <a:r>
              <a:rPr lang="fr-FR" dirty="0" smtClean="0"/>
              <a:t> </a:t>
            </a:r>
            <a:r>
              <a:rPr lang="fr-FR" dirty="0" err="1" smtClean="0"/>
              <a:t>resolution</a:t>
            </a:r>
            <a:r>
              <a:rPr lang="fr-FR" dirty="0" smtClean="0"/>
              <a:t> </a:t>
            </a:r>
            <a:r>
              <a:rPr lang="el-GR" dirty="0" smtClean="0"/>
              <a:t>σ</a:t>
            </a:r>
            <a:r>
              <a:rPr lang="fr-FR" dirty="0" smtClean="0"/>
              <a:t> = 70-80 </a:t>
            </a:r>
            <a:r>
              <a:rPr lang="fr-FR" dirty="0" err="1" smtClean="0"/>
              <a:t>ps</a:t>
            </a:r>
            <a:endParaRPr lang="fr-FR" dirty="0"/>
          </a:p>
        </p:txBody>
      </p:sp>
      <p:sp>
        <p:nvSpPr>
          <p:cNvPr id="6" name="Footer Placeholder 5"/>
          <p:cNvSpPr>
            <a:spLocks noGrp="1"/>
          </p:cNvSpPr>
          <p:nvPr>
            <p:ph type="ftr" sz="quarter" idx="11"/>
          </p:nvPr>
        </p:nvSpPr>
        <p:spPr/>
        <p:txBody>
          <a:bodyPr/>
          <a:lstStyle/>
          <a:p>
            <a:endParaRPr lang="fr-FR"/>
          </a:p>
        </p:txBody>
      </p:sp>
      <p:sp>
        <p:nvSpPr>
          <p:cNvPr id="11" name="Slide Number Placeholder 10"/>
          <p:cNvSpPr>
            <a:spLocks noGrp="1"/>
          </p:cNvSpPr>
          <p:nvPr>
            <p:ph type="sldNum" sz="quarter" idx="12"/>
          </p:nvPr>
        </p:nvSpPr>
        <p:spPr/>
        <p:txBody>
          <a:bodyPr/>
          <a:lstStyle/>
          <a:p>
            <a:fld id="{17868A55-279E-424A-BDF4-F00C3C365E8F}" type="slidenum">
              <a:rPr lang="fr-FR" smtClean="0"/>
              <a:t>63</a:t>
            </a:fld>
            <a:endParaRPr lang="fr-FR"/>
          </a:p>
        </p:txBody>
      </p:sp>
    </p:spTree>
    <p:extLst>
      <p:ext uri="{BB962C8B-B14F-4D97-AF65-F5344CB8AC3E}">
        <p14:creationId xmlns:p14="http://schemas.microsoft.com/office/powerpoint/2010/main" val="3405718980"/>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1"/>
            <a:ext cx="2802467" cy="1236132"/>
          </a:xfrm>
        </p:spPr>
        <p:txBody>
          <a:bodyPr>
            <a:normAutofit/>
          </a:bodyPr>
          <a:lstStyle/>
          <a:p>
            <a:pPr marL="0" indent="0">
              <a:buNone/>
            </a:pPr>
            <a:r>
              <a:rPr lang="en-GB" sz="1800" dirty="0" smtClean="0"/>
              <a:t>“lesson” on physics and operation of MRPCs</a:t>
            </a:r>
            <a:endParaRPr lang="en-US" sz="1800" dirty="0" smtClean="0"/>
          </a:p>
        </p:txBody>
      </p:sp>
      <p:sp>
        <p:nvSpPr>
          <p:cNvPr id="4" name="Footer Placeholder 3"/>
          <p:cNvSpPr>
            <a:spLocks noGrp="1"/>
          </p:cNvSpPr>
          <p:nvPr>
            <p:ph type="ftr" sz="quarter" idx="11"/>
          </p:nvPr>
        </p:nvSpPr>
        <p:spPr/>
        <p:txBody>
          <a:bodyPr/>
          <a:lstStyle/>
          <a:p>
            <a:endParaRPr lang="en-GB"/>
          </a:p>
        </p:txBody>
      </p:sp>
      <p:pic>
        <p:nvPicPr>
          <p:cNvPr id="7" name="Picture 8" descr="eee_logo"/>
          <p:cNvPicPr>
            <a:picLocks noChangeAspect="1" noChangeArrowheads="1"/>
          </p:cNvPicPr>
          <p:nvPr/>
        </p:nvPicPr>
        <p:blipFill>
          <a:blip r:embed="rId3">
            <a:extLst>
              <a:ext uri="{28A0092B-C50C-407E-A947-70E740481C1C}">
                <a14:useLocalDpi xmlns:a14="http://schemas.microsoft.com/office/drawing/2010/main" val="0"/>
              </a:ext>
            </a:extLst>
          </a:blip>
          <a:srcRect t="5052"/>
          <a:stretch>
            <a:fillRect/>
          </a:stretch>
        </p:blipFill>
        <p:spPr bwMode="auto">
          <a:xfrm>
            <a:off x="0" y="13639"/>
            <a:ext cx="1423025" cy="1403999"/>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adria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8425" y="7591"/>
            <a:ext cx="6069073" cy="3455998"/>
          </a:xfrm>
          <a:prstGeom prst="rect">
            <a:avLst/>
          </a:prstGeom>
        </p:spPr>
      </p:pic>
      <p:pic>
        <p:nvPicPr>
          <p:cNvPr id="10" name="Picture 9" descr="adrian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 y="3477014"/>
            <a:ext cx="6076490" cy="3419998"/>
          </a:xfrm>
          <a:prstGeom prst="rect">
            <a:avLst/>
          </a:prstGeom>
        </p:spPr>
      </p:pic>
      <p:sp>
        <p:nvSpPr>
          <p:cNvPr id="11" name="Content Placeholder 2"/>
          <p:cNvSpPr txBox="1">
            <a:spLocks/>
          </p:cNvSpPr>
          <p:nvPr/>
        </p:nvSpPr>
        <p:spPr>
          <a:xfrm flipH="1">
            <a:off x="6163712" y="4123249"/>
            <a:ext cx="2937933" cy="1236132"/>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GB" sz="1800" dirty="0" smtClean="0"/>
              <a:t>“lesson” on</a:t>
            </a:r>
          </a:p>
          <a:p>
            <a:r>
              <a:rPr lang="en-US" sz="1800" dirty="0" smtClean="0"/>
              <a:t>e</a:t>
            </a:r>
            <a:r>
              <a:rPr lang="en-GB" sz="1800" dirty="0" err="1" smtClean="0"/>
              <a:t>lectronics</a:t>
            </a:r>
            <a:endParaRPr lang="en-GB" sz="1800" dirty="0"/>
          </a:p>
          <a:p>
            <a:r>
              <a:rPr lang="en-GB" sz="1800" dirty="0" smtClean="0"/>
              <a:t>readout</a:t>
            </a:r>
          </a:p>
          <a:p>
            <a:r>
              <a:rPr lang="en-US" sz="1800" dirty="0"/>
              <a:t>d</a:t>
            </a:r>
            <a:r>
              <a:rPr lang="en-GB" sz="1800" dirty="0" err="1" smtClean="0"/>
              <a:t>ata</a:t>
            </a:r>
            <a:r>
              <a:rPr lang="en-GB" sz="1800" dirty="0" smtClean="0"/>
              <a:t> acquisition</a:t>
            </a:r>
            <a:endParaRPr lang="en-US" sz="1800" dirty="0" smtClean="0"/>
          </a:p>
        </p:txBody>
      </p:sp>
      <p:sp>
        <p:nvSpPr>
          <p:cNvPr id="9" name="Slide Number Placeholder 8"/>
          <p:cNvSpPr>
            <a:spLocks noGrp="1"/>
          </p:cNvSpPr>
          <p:nvPr>
            <p:ph type="sldNum" sz="quarter" idx="12"/>
          </p:nvPr>
        </p:nvSpPr>
        <p:spPr/>
        <p:txBody>
          <a:bodyPr/>
          <a:lstStyle/>
          <a:p>
            <a:fld id="{17868A55-279E-424A-BDF4-F00C3C365E8F}" type="slidenum">
              <a:rPr lang="fr-FR" smtClean="0"/>
              <a:t>64</a:t>
            </a:fld>
            <a:endParaRPr lang="fr-FR"/>
          </a:p>
        </p:txBody>
      </p:sp>
    </p:spTree>
    <p:extLst>
      <p:ext uri="{BB962C8B-B14F-4D97-AF65-F5344CB8AC3E}">
        <p14:creationId xmlns:p14="http://schemas.microsoft.com/office/powerpoint/2010/main" val="517371612"/>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70402" y="2936558"/>
            <a:ext cx="2603196" cy="984885"/>
          </a:xfrm>
          <a:prstGeom prst="rect">
            <a:avLst/>
          </a:prstGeom>
          <a:noFill/>
          <a:ln>
            <a:solidFill>
              <a:srgbClr val="0000FF"/>
            </a:solidFill>
          </a:ln>
        </p:spPr>
        <p:txBody>
          <a:bodyPr wrap="none" rtlCol="0">
            <a:spAutoFit/>
          </a:bodyPr>
          <a:lstStyle/>
          <a:p>
            <a:r>
              <a:rPr lang="fr-FR" sz="4000" dirty="0" smtClean="0">
                <a:solidFill>
                  <a:srgbClr val="0000FF"/>
                </a:solidFill>
              </a:rPr>
              <a:t>The </a:t>
            </a:r>
            <a:r>
              <a:rPr lang="fr-FR" sz="4000" dirty="0" err="1" smtClean="0">
                <a:solidFill>
                  <a:srgbClr val="0000FF"/>
                </a:solidFill>
              </a:rPr>
              <a:t>project</a:t>
            </a:r>
            <a:endParaRPr lang="fr-FR" sz="4000" dirty="0" smtClean="0">
              <a:solidFill>
                <a:srgbClr val="0000FF"/>
              </a:solidFill>
            </a:endParaRPr>
          </a:p>
          <a:p>
            <a:endParaRPr lang="fr-FR" dirty="0"/>
          </a:p>
        </p:txBody>
      </p:sp>
      <p:sp>
        <p:nvSpPr>
          <p:cNvPr id="3" name="Footer Placeholder 2"/>
          <p:cNvSpPr>
            <a:spLocks noGrp="1"/>
          </p:cNvSpPr>
          <p:nvPr>
            <p:ph type="ftr" sz="quarter" idx="11"/>
          </p:nvPr>
        </p:nvSpPr>
        <p:spPr>
          <a:xfrm>
            <a:off x="1634908" y="6356350"/>
            <a:ext cx="6107260" cy="365125"/>
          </a:xfrm>
        </p:spPr>
        <p:txBody>
          <a:bodyPr/>
          <a:lstStyle/>
          <a:p>
            <a:endParaRPr lang="fr-FR" dirty="0"/>
          </a:p>
        </p:txBody>
      </p:sp>
      <p:sp>
        <p:nvSpPr>
          <p:cNvPr id="5" name="Slide Number Placeholder 4"/>
          <p:cNvSpPr>
            <a:spLocks noGrp="1"/>
          </p:cNvSpPr>
          <p:nvPr>
            <p:ph type="sldNum" sz="quarter" idx="12"/>
          </p:nvPr>
        </p:nvSpPr>
        <p:spPr/>
        <p:txBody>
          <a:bodyPr/>
          <a:lstStyle/>
          <a:p>
            <a:fld id="{17868A55-279E-424A-BDF4-F00C3C365E8F}" type="slidenum">
              <a:rPr lang="fr-FR" smtClean="0"/>
              <a:t>7</a:t>
            </a:fld>
            <a:endParaRPr lang="fr-FR"/>
          </a:p>
        </p:txBody>
      </p:sp>
    </p:spTree>
    <p:extLst>
      <p:ext uri="{BB962C8B-B14F-4D97-AF65-F5344CB8AC3E}">
        <p14:creationId xmlns:p14="http://schemas.microsoft.com/office/powerpoint/2010/main" val="2448119816"/>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3222" y="381000"/>
            <a:ext cx="2574543" cy="584776"/>
          </a:xfrm>
          <a:prstGeom prst="rect">
            <a:avLst/>
          </a:prstGeom>
          <a:noFill/>
          <a:ln>
            <a:noFill/>
          </a:ln>
        </p:spPr>
        <p:txBody>
          <a:bodyPr wrap="none" rtlCol="0">
            <a:spAutoFit/>
          </a:bodyPr>
          <a:lstStyle/>
          <a:p>
            <a:r>
              <a:rPr lang="fr-FR" sz="3200" dirty="0" err="1" smtClean="0">
                <a:solidFill>
                  <a:srgbClr val="0000FF"/>
                </a:solidFill>
              </a:rPr>
              <a:t>Some</a:t>
            </a:r>
            <a:r>
              <a:rPr lang="fr-FR" sz="3200" dirty="0" smtClean="0">
                <a:solidFill>
                  <a:srgbClr val="0000FF"/>
                </a:solidFill>
              </a:rPr>
              <a:t> </a:t>
            </a:r>
            <a:r>
              <a:rPr lang="fr-FR" sz="3200" dirty="0" err="1" smtClean="0">
                <a:solidFill>
                  <a:srgbClr val="0000FF"/>
                </a:solidFill>
              </a:rPr>
              <a:t>history</a:t>
            </a:r>
            <a:r>
              <a:rPr lang="fr-FR" sz="3200" dirty="0" smtClean="0">
                <a:solidFill>
                  <a:srgbClr val="0000FF"/>
                </a:solidFill>
              </a:rPr>
              <a:t>..</a:t>
            </a:r>
          </a:p>
        </p:txBody>
      </p:sp>
      <p:pic>
        <p:nvPicPr>
          <p:cNvPr id="3" name="Picture 2"/>
          <p:cNvPicPr>
            <a:picLocks noChangeAspect="1" noChangeArrowheads="1"/>
          </p:cNvPicPr>
          <p:nvPr/>
        </p:nvPicPr>
        <p:blipFill>
          <a:blip r:embed="rId2" cstate="print"/>
          <a:srcRect/>
          <a:stretch>
            <a:fillRect/>
          </a:stretch>
        </p:blipFill>
        <p:spPr bwMode="auto">
          <a:xfrm>
            <a:off x="323528" y="2872807"/>
            <a:ext cx="2745418" cy="3888432"/>
          </a:xfrm>
          <a:prstGeom prst="rect">
            <a:avLst/>
          </a:prstGeom>
          <a:noFill/>
          <a:ln w="9525">
            <a:noFill/>
            <a:miter lim="800000"/>
            <a:headEnd/>
            <a:tailEnd/>
          </a:ln>
        </p:spPr>
      </p:pic>
      <p:pic>
        <p:nvPicPr>
          <p:cNvPr id="4" name="Picture 3" descr="morati.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599" y="381000"/>
            <a:ext cx="4270909" cy="3132000"/>
          </a:xfrm>
          <a:prstGeom prst="rect">
            <a:avLst/>
          </a:prstGeom>
        </p:spPr>
      </p:pic>
      <p:sp>
        <p:nvSpPr>
          <p:cNvPr id="5" name="TextBox 4"/>
          <p:cNvSpPr txBox="1"/>
          <p:nvPr/>
        </p:nvSpPr>
        <p:spPr>
          <a:xfrm>
            <a:off x="323528" y="1037210"/>
            <a:ext cx="3561365" cy="1631216"/>
          </a:xfrm>
          <a:prstGeom prst="rect">
            <a:avLst/>
          </a:prstGeom>
          <a:noFill/>
          <a:ln>
            <a:solidFill>
              <a:schemeClr val="tx1"/>
            </a:solidFill>
          </a:ln>
        </p:spPr>
        <p:txBody>
          <a:bodyPr wrap="square" rtlCol="0">
            <a:spAutoFit/>
          </a:bodyPr>
          <a:lstStyle/>
          <a:p>
            <a:r>
              <a:rPr lang="fr-FR" sz="2000" dirty="0" err="1" smtClean="0"/>
              <a:t>Launch</a:t>
            </a:r>
            <a:r>
              <a:rPr lang="fr-FR" sz="2000" dirty="0" smtClean="0"/>
              <a:t> </a:t>
            </a:r>
            <a:r>
              <a:rPr lang="fr-FR" sz="2000" dirty="0" err="1" smtClean="0"/>
              <a:t>event</a:t>
            </a:r>
            <a:r>
              <a:rPr lang="fr-FR" sz="2000" dirty="0" smtClean="0"/>
              <a:t> : 3 May 2004 </a:t>
            </a:r>
          </a:p>
          <a:p>
            <a:r>
              <a:rPr lang="en-US" sz="2000" dirty="0" smtClean="0"/>
              <a:t>W</a:t>
            </a:r>
            <a:r>
              <a:rPr lang="fr-FR" sz="2000" dirty="0" err="1" smtClean="0"/>
              <a:t>ebcast</a:t>
            </a:r>
            <a:r>
              <a:rPr lang="fr-FR" sz="2000" dirty="0" smtClean="0"/>
              <a:t> </a:t>
            </a:r>
            <a:r>
              <a:rPr lang="fr-FR" sz="2000" dirty="0" err="1" smtClean="0"/>
              <a:t>from</a:t>
            </a:r>
            <a:r>
              <a:rPr lang="fr-FR" sz="2000" dirty="0" smtClean="0"/>
              <a:t> CERN </a:t>
            </a:r>
          </a:p>
          <a:p>
            <a:r>
              <a:rPr lang="fr-FR" sz="2000" dirty="0" err="1" smtClean="0"/>
              <a:t>Professor</a:t>
            </a:r>
            <a:r>
              <a:rPr lang="fr-FR" sz="2000" dirty="0" smtClean="0"/>
              <a:t> </a:t>
            </a:r>
            <a:r>
              <a:rPr lang="fr-FR" sz="2000" dirty="0" smtClean="0"/>
              <a:t>A. </a:t>
            </a:r>
            <a:r>
              <a:rPr lang="fr-FR" sz="2000" dirty="0" err="1" smtClean="0"/>
              <a:t>Zichichi</a:t>
            </a:r>
            <a:endParaRPr lang="fr-FR" sz="2000" dirty="0" smtClean="0"/>
          </a:p>
          <a:p>
            <a:r>
              <a:rPr lang="fr-FR" sz="2000" dirty="0" err="1" smtClean="0"/>
              <a:t>Minister</a:t>
            </a:r>
            <a:r>
              <a:rPr lang="fr-FR" sz="2000" dirty="0" smtClean="0"/>
              <a:t> L. </a:t>
            </a:r>
            <a:r>
              <a:rPr lang="fr-FR" sz="2000" dirty="0" err="1" smtClean="0"/>
              <a:t>Moratti</a:t>
            </a:r>
            <a:endParaRPr lang="fr-FR" sz="2000" dirty="0" smtClean="0"/>
          </a:p>
          <a:p>
            <a:r>
              <a:rPr lang="fr-FR" sz="2000" dirty="0" err="1" smtClean="0"/>
              <a:t>watched</a:t>
            </a:r>
            <a:r>
              <a:rPr lang="fr-FR" sz="2000" dirty="0" smtClean="0"/>
              <a:t> by </a:t>
            </a:r>
            <a:r>
              <a:rPr lang="fr-FR" sz="2000" dirty="0" err="1" smtClean="0"/>
              <a:t>many</a:t>
            </a:r>
            <a:r>
              <a:rPr lang="fr-FR" sz="2000" dirty="0" smtClean="0"/>
              <a:t> </a:t>
            </a:r>
            <a:r>
              <a:rPr lang="fr-FR" sz="2000" dirty="0" err="1" smtClean="0"/>
              <a:t>Italian</a:t>
            </a:r>
            <a:r>
              <a:rPr lang="fr-FR" sz="2000" dirty="0" smtClean="0"/>
              <a:t> </a:t>
            </a:r>
            <a:r>
              <a:rPr lang="fr-FR" sz="2000" dirty="0" err="1" smtClean="0"/>
              <a:t>schools</a:t>
            </a:r>
            <a:endParaRPr lang="fr-FR" sz="2000" dirty="0"/>
          </a:p>
        </p:txBody>
      </p:sp>
      <p:sp>
        <p:nvSpPr>
          <p:cNvPr id="6" name="Rettangolo 4"/>
          <p:cNvSpPr>
            <a:spLocks noChangeArrowheads="1"/>
          </p:cNvSpPr>
          <p:nvPr/>
        </p:nvSpPr>
        <p:spPr bwMode="auto">
          <a:xfrm>
            <a:off x="3478787" y="4538047"/>
            <a:ext cx="5184576" cy="1631216"/>
          </a:xfrm>
          <a:prstGeom prst="rect">
            <a:avLst/>
          </a:prstGeom>
          <a:noFill/>
          <a:ln w="9525">
            <a:solidFill>
              <a:schemeClr val="tx1"/>
            </a:solidFill>
            <a:miter lim="800000"/>
            <a:headEnd/>
            <a:tailEnd/>
          </a:ln>
        </p:spPr>
        <p:txBody>
          <a:bodyPr wrap="square">
            <a:spAutoFit/>
          </a:bodyPr>
          <a:lstStyle/>
          <a:p>
            <a:r>
              <a:rPr lang="it-IT" sz="2000" dirty="0" smtClean="0">
                <a:solidFill>
                  <a:srgbClr val="C00000"/>
                </a:solidFill>
              </a:rPr>
              <a:t>A. ZICHICHI, </a:t>
            </a:r>
            <a:r>
              <a:rPr lang="it-IT" sz="2000" i="1" dirty="0" smtClean="0">
                <a:solidFill>
                  <a:srgbClr val="C00000"/>
                </a:solidFill>
              </a:rPr>
              <a:t>Progetto "La Scienza nelle Scuole”</a:t>
            </a:r>
          </a:p>
          <a:p>
            <a:r>
              <a:rPr lang="it-IT" sz="2000" i="1" dirty="0" smtClean="0">
                <a:solidFill>
                  <a:srgbClr val="C00000"/>
                </a:solidFill>
              </a:rPr>
              <a:t>EEE – </a:t>
            </a:r>
            <a:r>
              <a:rPr lang="it-IT" sz="2000" i="1" dirty="0" err="1" smtClean="0">
                <a:solidFill>
                  <a:srgbClr val="C00000"/>
                </a:solidFill>
              </a:rPr>
              <a:t>Extreme</a:t>
            </a:r>
            <a:r>
              <a:rPr lang="it-IT" sz="2000" i="1" dirty="0" smtClean="0">
                <a:solidFill>
                  <a:srgbClr val="C00000"/>
                </a:solidFill>
              </a:rPr>
              <a:t> Energy </a:t>
            </a:r>
            <a:r>
              <a:rPr lang="it-IT" sz="2000" i="1" dirty="0" err="1" smtClean="0">
                <a:solidFill>
                  <a:srgbClr val="C00000"/>
                </a:solidFill>
              </a:rPr>
              <a:t>Events</a:t>
            </a:r>
            <a:endParaRPr lang="it-IT" sz="2000" i="1" dirty="0" smtClean="0">
              <a:solidFill>
                <a:srgbClr val="C00000"/>
              </a:solidFill>
            </a:endParaRPr>
          </a:p>
          <a:p>
            <a:r>
              <a:rPr lang="it-IT" sz="2000" dirty="0" smtClean="0"/>
              <a:t>Società Italiana di Fisica (SIF), Bologna</a:t>
            </a:r>
          </a:p>
          <a:p>
            <a:r>
              <a:rPr lang="it-IT" sz="2000" dirty="0" smtClean="0"/>
              <a:t>1st Edition 2004; 2nd Edition 2005</a:t>
            </a:r>
          </a:p>
          <a:p>
            <a:r>
              <a:rPr lang="it-IT" sz="2000" dirty="0" smtClean="0"/>
              <a:t>3rd Edition 2012, 4th Edition 2014, 5</a:t>
            </a:r>
            <a:r>
              <a:rPr lang="en-US" sz="2000" dirty="0" err="1" smtClean="0"/>
              <a:t>th</a:t>
            </a:r>
            <a:r>
              <a:rPr lang="en-US" sz="2000" dirty="0" smtClean="0"/>
              <a:t> Ed. 2017</a:t>
            </a:r>
            <a:endParaRPr lang="it-IT" sz="2000" b="1" dirty="0"/>
          </a:p>
        </p:txBody>
      </p:sp>
      <p:sp>
        <p:nvSpPr>
          <p:cNvPr id="7" name="TextBox 6"/>
          <p:cNvSpPr txBox="1"/>
          <p:nvPr/>
        </p:nvSpPr>
        <p:spPr>
          <a:xfrm>
            <a:off x="460375" y="1174750"/>
            <a:ext cx="184666" cy="369332"/>
          </a:xfrm>
          <a:prstGeom prst="rect">
            <a:avLst/>
          </a:prstGeom>
          <a:noFill/>
        </p:spPr>
        <p:txBody>
          <a:bodyPr wrap="none" rtlCol="0">
            <a:spAutoFit/>
          </a:bodyPr>
          <a:lstStyle/>
          <a:p>
            <a:endParaRPr lang="fr-FR" dirty="0"/>
          </a:p>
        </p:txBody>
      </p:sp>
      <p:sp>
        <p:nvSpPr>
          <p:cNvPr id="8" name="Footer Placeholder 7"/>
          <p:cNvSpPr>
            <a:spLocks noGrp="1"/>
          </p:cNvSpPr>
          <p:nvPr>
            <p:ph type="ftr" sz="quarter" idx="11"/>
          </p:nvPr>
        </p:nvSpPr>
        <p:spPr/>
        <p:txBody>
          <a:bodyPr/>
          <a:lstStyle/>
          <a:p>
            <a:endParaRPr lang="fr-FR"/>
          </a:p>
        </p:txBody>
      </p:sp>
      <p:sp>
        <p:nvSpPr>
          <p:cNvPr id="10" name="Slide Number Placeholder 9"/>
          <p:cNvSpPr>
            <a:spLocks noGrp="1"/>
          </p:cNvSpPr>
          <p:nvPr>
            <p:ph type="sldNum" sz="quarter" idx="12"/>
          </p:nvPr>
        </p:nvSpPr>
        <p:spPr/>
        <p:txBody>
          <a:bodyPr/>
          <a:lstStyle/>
          <a:p>
            <a:fld id="{17868A55-279E-424A-BDF4-F00C3C365E8F}" type="slidenum">
              <a:rPr lang="fr-FR" smtClean="0"/>
              <a:t>8</a:t>
            </a:fld>
            <a:endParaRPr lang="fr-FR"/>
          </a:p>
        </p:txBody>
      </p:sp>
    </p:spTree>
    <p:extLst>
      <p:ext uri="{BB962C8B-B14F-4D97-AF65-F5344CB8AC3E}">
        <p14:creationId xmlns:p14="http://schemas.microsoft.com/office/powerpoint/2010/main" val="148643950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23634" y="1284450"/>
            <a:ext cx="3682699" cy="1631216"/>
          </a:xfrm>
          <a:prstGeom prst="rect">
            <a:avLst/>
          </a:prstGeom>
          <a:noFill/>
          <a:ln>
            <a:solidFill>
              <a:schemeClr val="tx1"/>
            </a:solidFill>
          </a:ln>
        </p:spPr>
        <p:txBody>
          <a:bodyPr wrap="square" rtlCol="0">
            <a:spAutoFit/>
          </a:bodyPr>
          <a:lstStyle/>
          <a:p>
            <a:r>
              <a:rPr lang="fr-FR" sz="2000" dirty="0" smtClean="0"/>
              <a:t>Look for </a:t>
            </a:r>
            <a:r>
              <a:rPr lang="fr-FR" sz="2000" dirty="0" err="1" smtClean="0"/>
              <a:t>extended</a:t>
            </a:r>
            <a:r>
              <a:rPr lang="fr-FR" sz="2000" dirty="0" smtClean="0"/>
              <a:t> air </a:t>
            </a:r>
            <a:r>
              <a:rPr lang="fr-FR" sz="2000" dirty="0" err="1" smtClean="0"/>
              <a:t>showers</a:t>
            </a:r>
            <a:r>
              <a:rPr lang="fr-FR" sz="2000" dirty="0" smtClean="0"/>
              <a:t> and </a:t>
            </a:r>
            <a:r>
              <a:rPr lang="fr-FR" sz="2000" dirty="0" err="1" smtClean="0"/>
              <a:t>extreme</a:t>
            </a:r>
            <a:r>
              <a:rPr lang="fr-FR" sz="2000" dirty="0" smtClean="0"/>
              <a:t> </a:t>
            </a:r>
            <a:r>
              <a:rPr lang="fr-FR" sz="2000" dirty="0" err="1" smtClean="0"/>
              <a:t>energy</a:t>
            </a:r>
            <a:r>
              <a:rPr lang="fr-FR" sz="2000" dirty="0" smtClean="0"/>
              <a:t> </a:t>
            </a:r>
            <a:r>
              <a:rPr lang="fr-FR" sz="2000" dirty="0" err="1" smtClean="0"/>
              <a:t>events</a:t>
            </a:r>
            <a:endParaRPr lang="fr-FR" sz="2000" dirty="0" smtClean="0"/>
          </a:p>
          <a:p>
            <a:endParaRPr lang="fr-FR" sz="2000" dirty="0"/>
          </a:p>
          <a:p>
            <a:r>
              <a:rPr lang="en-US" sz="2000" dirty="0" smtClean="0">
                <a:solidFill>
                  <a:srgbClr val="940000"/>
                </a:solidFill>
              </a:rPr>
              <a:t>B</a:t>
            </a:r>
            <a:r>
              <a:rPr lang="fr-FR" sz="2000" dirty="0" smtClean="0">
                <a:solidFill>
                  <a:srgbClr val="940000"/>
                </a:solidFill>
              </a:rPr>
              <a:t>y </a:t>
            </a:r>
            <a:r>
              <a:rPr lang="fr-FR" sz="2000" dirty="0" err="1" smtClean="0">
                <a:solidFill>
                  <a:srgbClr val="940000"/>
                </a:solidFill>
              </a:rPr>
              <a:t>detecting</a:t>
            </a:r>
            <a:r>
              <a:rPr lang="fr-FR" sz="2000" dirty="0" smtClean="0">
                <a:solidFill>
                  <a:srgbClr val="940000"/>
                </a:solidFill>
              </a:rPr>
              <a:t> the muon component of the </a:t>
            </a:r>
            <a:r>
              <a:rPr lang="fr-FR" sz="2000" dirty="0" err="1" smtClean="0">
                <a:solidFill>
                  <a:srgbClr val="940000"/>
                </a:solidFill>
              </a:rPr>
              <a:t>shower</a:t>
            </a:r>
            <a:endParaRPr lang="fr-FR" sz="2000" dirty="0">
              <a:solidFill>
                <a:srgbClr val="940000"/>
              </a:solidFill>
            </a:endParaRPr>
          </a:p>
        </p:txBody>
      </p:sp>
      <p:sp>
        <p:nvSpPr>
          <p:cNvPr id="11" name="Rettangolo 20"/>
          <p:cNvSpPr/>
          <p:nvPr/>
        </p:nvSpPr>
        <p:spPr>
          <a:xfrm flipH="1">
            <a:off x="4561102" y="4393431"/>
            <a:ext cx="3376397" cy="1938992"/>
          </a:xfrm>
          <a:prstGeom prst="rect">
            <a:avLst/>
          </a:prstGeom>
          <a:ln>
            <a:solidFill>
              <a:srgbClr val="000000"/>
            </a:solidFill>
          </a:ln>
        </p:spPr>
        <p:txBody>
          <a:bodyPr wrap="square">
            <a:spAutoFit/>
          </a:bodyPr>
          <a:lstStyle/>
          <a:p>
            <a:pPr defTabSz="2951163">
              <a:spcBef>
                <a:spcPct val="50000"/>
              </a:spcBef>
            </a:pPr>
            <a:r>
              <a:rPr lang="it-IT" sz="2000" dirty="0" err="1" smtClean="0">
                <a:solidFill>
                  <a:srgbClr val="940000"/>
                </a:solidFill>
                <a:cs typeface="Arial" charset="0"/>
              </a:rPr>
              <a:t>Simulation</a:t>
            </a:r>
            <a:r>
              <a:rPr lang="it-IT" sz="2000" dirty="0" smtClean="0">
                <a:solidFill>
                  <a:srgbClr val="940000"/>
                </a:solidFill>
                <a:cs typeface="Arial" charset="0"/>
              </a:rPr>
              <a:t> of a </a:t>
            </a:r>
            <a:r>
              <a:rPr lang="it-IT" sz="2000" dirty="0" err="1" smtClean="0">
                <a:solidFill>
                  <a:srgbClr val="940000"/>
                </a:solidFill>
                <a:cs typeface="Arial" charset="0"/>
              </a:rPr>
              <a:t>shower</a:t>
            </a:r>
            <a:r>
              <a:rPr lang="it-IT" sz="2000" dirty="0" smtClean="0">
                <a:solidFill>
                  <a:srgbClr val="940000"/>
                </a:solidFill>
                <a:cs typeface="Arial" charset="0"/>
              </a:rPr>
              <a:t> </a:t>
            </a:r>
            <a:r>
              <a:rPr lang="it-IT" sz="2000" dirty="0" err="1" smtClean="0">
                <a:solidFill>
                  <a:srgbClr val="940000"/>
                </a:solidFill>
                <a:cs typeface="Arial" charset="0"/>
              </a:rPr>
              <a:t>induced</a:t>
            </a:r>
            <a:r>
              <a:rPr lang="it-IT" sz="2000" dirty="0" smtClean="0">
                <a:solidFill>
                  <a:srgbClr val="940000"/>
                </a:solidFill>
                <a:cs typeface="Arial" charset="0"/>
              </a:rPr>
              <a:t> by a 10</a:t>
            </a:r>
            <a:r>
              <a:rPr lang="it-IT" sz="2000" baseline="30000" dirty="0" smtClean="0">
                <a:solidFill>
                  <a:srgbClr val="940000"/>
                </a:solidFill>
                <a:cs typeface="Arial" charset="0"/>
              </a:rPr>
              <a:t>17</a:t>
            </a:r>
            <a:r>
              <a:rPr lang="it-IT" sz="2000" dirty="0" smtClean="0">
                <a:solidFill>
                  <a:srgbClr val="940000"/>
                </a:solidFill>
                <a:cs typeface="Arial" charset="0"/>
              </a:rPr>
              <a:t>eV </a:t>
            </a:r>
            <a:r>
              <a:rPr lang="it-IT" sz="2000" dirty="0" err="1" smtClean="0">
                <a:solidFill>
                  <a:srgbClr val="940000"/>
                </a:solidFill>
                <a:cs typeface="Arial" charset="0"/>
              </a:rPr>
              <a:t>proton</a:t>
            </a:r>
            <a:r>
              <a:rPr lang="it-IT" sz="2000" dirty="0" smtClean="0">
                <a:solidFill>
                  <a:srgbClr val="940000"/>
                </a:solidFill>
                <a:cs typeface="Arial" charset="0"/>
              </a:rPr>
              <a:t> </a:t>
            </a:r>
          </a:p>
          <a:p>
            <a:pPr defTabSz="2951163">
              <a:spcBef>
                <a:spcPts val="0"/>
              </a:spcBef>
            </a:pPr>
            <a:r>
              <a:rPr lang="it-IT" sz="2000" dirty="0" smtClean="0">
                <a:solidFill>
                  <a:srgbClr val="000000"/>
                </a:solidFill>
                <a:cs typeface="Arial" charset="0"/>
              </a:rPr>
              <a:t>At </a:t>
            </a:r>
            <a:r>
              <a:rPr lang="it-IT" sz="2000" dirty="0" err="1" smtClean="0">
                <a:solidFill>
                  <a:srgbClr val="000000"/>
                </a:solidFill>
                <a:cs typeface="Arial" charset="0"/>
              </a:rPr>
              <a:t>ground</a:t>
            </a:r>
            <a:r>
              <a:rPr lang="it-IT" sz="2000" dirty="0" smtClean="0">
                <a:solidFill>
                  <a:srgbClr val="000000"/>
                </a:solidFill>
                <a:cs typeface="Arial" charset="0"/>
              </a:rPr>
              <a:t> </a:t>
            </a:r>
            <a:r>
              <a:rPr lang="it-IT" sz="2000" dirty="0" err="1" smtClean="0">
                <a:solidFill>
                  <a:srgbClr val="000000"/>
                </a:solidFill>
                <a:cs typeface="Arial" charset="0"/>
              </a:rPr>
              <a:t>level</a:t>
            </a:r>
            <a:r>
              <a:rPr lang="it-IT" sz="2000" dirty="0" smtClean="0">
                <a:solidFill>
                  <a:srgbClr val="000000"/>
                </a:solidFill>
                <a:cs typeface="Arial" charset="0"/>
              </a:rPr>
              <a:t> 1 </a:t>
            </a:r>
            <a:r>
              <a:rPr lang="it-IT" sz="2000" dirty="0" err="1" smtClean="0">
                <a:solidFill>
                  <a:srgbClr val="000000"/>
                </a:solidFill>
                <a:cs typeface="Arial" charset="0"/>
              </a:rPr>
              <a:t>million</a:t>
            </a:r>
            <a:r>
              <a:rPr lang="it-IT" sz="2000" dirty="0" smtClean="0">
                <a:solidFill>
                  <a:srgbClr val="000000"/>
                </a:solidFill>
                <a:cs typeface="Arial" charset="0"/>
              </a:rPr>
              <a:t> </a:t>
            </a:r>
            <a:r>
              <a:rPr lang="it-IT" sz="2000" dirty="0" err="1" smtClean="0">
                <a:solidFill>
                  <a:srgbClr val="000000"/>
                </a:solidFill>
                <a:cs typeface="Arial" charset="0"/>
              </a:rPr>
              <a:t>muons</a:t>
            </a:r>
            <a:r>
              <a:rPr lang="it-IT" sz="2000" dirty="0" smtClean="0">
                <a:solidFill>
                  <a:srgbClr val="000000"/>
                </a:solidFill>
                <a:cs typeface="Arial" charset="0"/>
              </a:rPr>
              <a:t> </a:t>
            </a:r>
            <a:r>
              <a:rPr lang="it-IT" sz="2000" dirty="0" err="1" smtClean="0">
                <a:solidFill>
                  <a:srgbClr val="000000"/>
                </a:solidFill>
                <a:cs typeface="Arial" charset="0"/>
              </a:rPr>
              <a:t>arrive</a:t>
            </a:r>
            <a:r>
              <a:rPr lang="it-IT" sz="2000" dirty="0" smtClean="0">
                <a:solidFill>
                  <a:srgbClr val="000000"/>
                </a:solidFill>
                <a:cs typeface="Arial" charset="0"/>
              </a:rPr>
              <a:t>, </a:t>
            </a:r>
            <a:r>
              <a:rPr lang="it-IT" sz="2000" dirty="0" err="1" smtClean="0">
                <a:solidFill>
                  <a:srgbClr val="000000"/>
                </a:solidFill>
                <a:cs typeface="Arial" charset="0"/>
              </a:rPr>
              <a:t>over</a:t>
            </a:r>
            <a:r>
              <a:rPr lang="it-IT" sz="2000" dirty="0" smtClean="0">
                <a:solidFill>
                  <a:srgbClr val="000000"/>
                </a:solidFill>
                <a:cs typeface="Arial" charset="0"/>
              </a:rPr>
              <a:t> </a:t>
            </a:r>
            <a:r>
              <a:rPr lang="it-IT" sz="2000" dirty="0" err="1" smtClean="0">
                <a:solidFill>
                  <a:srgbClr val="000000"/>
                </a:solidFill>
                <a:cs typeface="Arial" charset="0"/>
              </a:rPr>
              <a:t>an</a:t>
            </a:r>
            <a:r>
              <a:rPr lang="it-IT" sz="2000" dirty="0" smtClean="0">
                <a:solidFill>
                  <a:srgbClr val="000000"/>
                </a:solidFill>
                <a:cs typeface="Arial" charset="0"/>
              </a:rPr>
              <a:t> area </a:t>
            </a:r>
            <a:r>
              <a:rPr lang="it-IT" sz="2000" dirty="0" err="1" smtClean="0">
                <a:solidFill>
                  <a:srgbClr val="000000"/>
                </a:solidFill>
                <a:cs typeface="Arial" charset="0"/>
              </a:rPr>
              <a:t>with</a:t>
            </a:r>
            <a:r>
              <a:rPr lang="it-IT" sz="2000" dirty="0" smtClean="0">
                <a:solidFill>
                  <a:srgbClr val="000000"/>
                </a:solidFill>
                <a:cs typeface="Arial" charset="0"/>
              </a:rPr>
              <a:t> </a:t>
            </a:r>
            <a:r>
              <a:rPr lang="it-IT" sz="2000" dirty="0" err="1" smtClean="0">
                <a:solidFill>
                  <a:srgbClr val="000000"/>
                </a:solidFill>
                <a:cs typeface="Arial" charset="0"/>
              </a:rPr>
              <a:t>radius</a:t>
            </a:r>
            <a:r>
              <a:rPr lang="it-IT" sz="2000" dirty="0" smtClean="0">
                <a:solidFill>
                  <a:srgbClr val="000000"/>
                </a:solidFill>
                <a:cs typeface="Arial" charset="0"/>
              </a:rPr>
              <a:t> at </a:t>
            </a:r>
            <a:r>
              <a:rPr lang="it-IT" sz="2000" dirty="0" err="1" smtClean="0">
                <a:solidFill>
                  <a:srgbClr val="000000"/>
                </a:solidFill>
                <a:cs typeface="Arial" charset="0"/>
              </a:rPr>
              <a:t>least</a:t>
            </a:r>
            <a:r>
              <a:rPr lang="it-IT" sz="2000" dirty="0" smtClean="0">
                <a:solidFill>
                  <a:srgbClr val="000000"/>
                </a:solidFill>
                <a:cs typeface="Arial" charset="0"/>
              </a:rPr>
              <a:t> 2 km. </a:t>
            </a:r>
            <a:br>
              <a:rPr lang="it-IT" sz="2000" dirty="0" smtClean="0">
                <a:solidFill>
                  <a:srgbClr val="000000"/>
                </a:solidFill>
                <a:cs typeface="Arial" charset="0"/>
              </a:rPr>
            </a:br>
            <a:endParaRPr lang="it-IT" sz="2000" dirty="0">
              <a:solidFill>
                <a:srgbClr val="000000"/>
              </a:solidFill>
              <a:cs typeface="Arial" charset="0"/>
            </a:endParaRPr>
          </a:p>
        </p:txBody>
      </p:sp>
      <p:grpSp>
        <p:nvGrpSpPr>
          <p:cNvPr id="15" name="Gruppo 19"/>
          <p:cNvGrpSpPr/>
          <p:nvPr/>
        </p:nvGrpSpPr>
        <p:grpSpPr>
          <a:xfrm>
            <a:off x="179701" y="3440685"/>
            <a:ext cx="3203552" cy="3276360"/>
            <a:chOff x="3707904" y="2707646"/>
            <a:chExt cx="4077248" cy="4150354"/>
          </a:xfrm>
        </p:grpSpPr>
        <p:pic>
          <p:nvPicPr>
            <p:cNvPr id="16" name="Picture 2" descr="bologna1"/>
            <p:cNvPicPr>
              <a:picLocks noChangeAspect="1" noChangeArrowheads="1"/>
            </p:cNvPicPr>
            <p:nvPr/>
          </p:nvPicPr>
          <p:blipFill>
            <a:blip r:embed="rId2" cstate="print"/>
            <a:srcRect/>
            <a:stretch>
              <a:fillRect/>
            </a:stretch>
          </p:blipFill>
          <p:spPr bwMode="auto">
            <a:xfrm>
              <a:off x="3707904" y="3098316"/>
              <a:ext cx="3690163" cy="3759684"/>
            </a:xfrm>
            <a:prstGeom prst="rect">
              <a:avLst/>
            </a:prstGeom>
            <a:noFill/>
          </p:spPr>
        </p:pic>
        <p:pic>
          <p:nvPicPr>
            <p:cNvPr id="17" name="Picture 3" descr="mu4"/>
            <p:cNvPicPr>
              <a:picLocks noChangeAspect="1" noChangeArrowheads="1"/>
            </p:cNvPicPr>
            <p:nvPr/>
          </p:nvPicPr>
          <p:blipFill>
            <a:blip r:embed="rId3" cstate="print"/>
            <a:srcRect l="4674" t="7959" r="9303" b="5997"/>
            <a:stretch>
              <a:fillRect/>
            </a:stretch>
          </p:blipFill>
          <p:spPr bwMode="auto">
            <a:xfrm>
              <a:off x="3707904" y="2707646"/>
              <a:ext cx="4077248" cy="4150354"/>
            </a:xfrm>
            <a:prstGeom prst="rect">
              <a:avLst/>
            </a:prstGeom>
            <a:noFill/>
          </p:spPr>
        </p:pic>
      </p:grpSp>
      <p:sp>
        <p:nvSpPr>
          <p:cNvPr id="2" name="TextBox 1"/>
          <p:cNvSpPr txBox="1"/>
          <p:nvPr/>
        </p:nvSpPr>
        <p:spPr>
          <a:xfrm>
            <a:off x="282223" y="219900"/>
            <a:ext cx="3919896" cy="584776"/>
          </a:xfrm>
          <a:prstGeom prst="rect">
            <a:avLst/>
          </a:prstGeom>
          <a:noFill/>
        </p:spPr>
        <p:txBody>
          <a:bodyPr wrap="square" rtlCol="0">
            <a:spAutoFit/>
          </a:bodyPr>
          <a:lstStyle/>
          <a:p>
            <a:r>
              <a:rPr lang="fr-FR" sz="3200" dirty="0" err="1" smtClean="0">
                <a:solidFill>
                  <a:srgbClr val="0000FF"/>
                </a:solidFill>
              </a:rPr>
              <a:t>Aim</a:t>
            </a:r>
            <a:r>
              <a:rPr lang="fr-FR" sz="3200" dirty="0" smtClean="0">
                <a:solidFill>
                  <a:srgbClr val="0000FF"/>
                </a:solidFill>
              </a:rPr>
              <a:t> of the EEE </a:t>
            </a:r>
            <a:r>
              <a:rPr lang="fr-FR" sz="3200" dirty="0" err="1" smtClean="0">
                <a:solidFill>
                  <a:srgbClr val="0000FF"/>
                </a:solidFill>
              </a:rPr>
              <a:t>project</a:t>
            </a:r>
            <a:endParaRPr lang="fr-FR" sz="3200" dirty="0">
              <a:solidFill>
                <a:srgbClr val="0000FF"/>
              </a:solidFill>
            </a:endParaRPr>
          </a:p>
        </p:txBody>
      </p:sp>
      <p:sp>
        <p:nvSpPr>
          <p:cNvPr id="3" name="Left Arrow 2"/>
          <p:cNvSpPr/>
          <p:nvPr/>
        </p:nvSpPr>
        <p:spPr>
          <a:xfrm>
            <a:off x="3446753" y="4896993"/>
            <a:ext cx="978408" cy="484632"/>
          </a:xfrm>
          <a:prstGeom prst="lef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Picture 9"/>
          <p:cNvPicPr>
            <a:picLocks noChangeAspect="1"/>
          </p:cNvPicPr>
          <p:nvPr/>
        </p:nvPicPr>
        <p:blipFill>
          <a:blip r:embed="rId4"/>
          <a:stretch>
            <a:fillRect/>
          </a:stretch>
        </p:blipFill>
        <p:spPr>
          <a:xfrm>
            <a:off x="4425161" y="804676"/>
            <a:ext cx="4464000" cy="2695368"/>
          </a:xfrm>
          <a:prstGeom prst="rect">
            <a:avLst/>
          </a:prstGeom>
        </p:spPr>
      </p:pic>
      <p:sp>
        <p:nvSpPr>
          <p:cNvPr id="4" name="Footer Placeholder 3"/>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17868A55-279E-424A-BDF4-F00C3C365E8F}" type="slidenum">
              <a:rPr lang="fr-FR" smtClean="0"/>
              <a:t>9</a:t>
            </a:fld>
            <a:endParaRPr lang="fr-FR"/>
          </a:p>
        </p:txBody>
      </p:sp>
    </p:spTree>
    <p:extLst>
      <p:ext uri="{BB962C8B-B14F-4D97-AF65-F5344CB8AC3E}">
        <p14:creationId xmlns:p14="http://schemas.microsoft.com/office/powerpoint/2010/main" val="428707206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10081</TotalTime>
  <Words>2886</Words>
  <Application>Microsoft Macintosh PowerPoint</Application>
  <PresentationFormat>On-screen Show (4:3)</PresentationFormat>
  <Paragraphs>488</Paragraphs>
  <Slides>64</Slides>
  <Notes>21</Notes>
  <HiddenSlides>0</HiddenSlides>
  <MMClips>0</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Office Theme</vt:lpstr>
      <vt:lpstr> The Extreme Energy Events project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IV: students’ participation in coordinated run</vt:lpstr>
      <vt:lpstr>PowerPoint Presentation</vt:lpstr>
      <vt:lpstr>PowerPoint Presentation</vt:lpstr>
      <vt:lpstr>PowerPoint Presentation</vt:lpstr>
      <vt:lpstr>PowerPoint Presentation</vt:lpstr>
      <vt:lpstr>First coincidences detected</vt:lpstr>
      <vt:lpstr>Coincidences up to 2012…</vt:lpstr>
      <vt:lpstr>… coincidences during Run-1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Extreme Energy Events project </dc:title>
  <dc:creator>despina hatzifotiadou</dc:creator>
  <cp:lastModifiedBy>despina hatzifotiadou</cp:lastModifiedBy>
  <cp:revision>190</cp:revision>
  <dcterms:created xsi:type="dcterms:W3CDTF">2015-10-01T15:38:59Z</dcterms:created>
  <dcterms:modified xsi:type="dcterms:W3CDTF">2018-05-21T20:15:32Z</dcterms:modified>
</cp:coreProperties>
</file>