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4" r:id="rId8"/>
    <p:sldId id="261" r:id="rId9"/>
    <p:sldId id="263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B031C-BE45-4957-9E73-33338EEF1803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E964-FEB7-40D0-9D49-17588F41F78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67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FE964-FEB7-40D0-9D49-17588F41F7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8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E9ED-CD03-4157-88C7-E2BA785FA74E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3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B45C-719D-49B1-859C-161D6E865A1E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D5E0-AD38-45C7-9D66-125722DBE0D5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4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A625-6579-41A9-917B-3F6556F53674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0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408A8-0597-4F4D-954C-D56B029FB414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FD18-1C3D-4321-B7E3-A91E4526CEFB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2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8D50-D551-4F4C-AB3B-0269B5F47119}" type="datetime1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5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CC7B-899B-4AAB-9D0D-3DDE01B2D31A}" type="datetime1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2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18C4-5DA6-442A-871A-1E8BE10C3F8D}" type="datetime1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6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D7A82-4447-430B-A323-EEFBEB86249D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0937-B55C-4279-A5C0-1DD4FD298E5E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8F501-632D-4A08-BC80-80718B44E6B3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6FD6-AEFC-4162-8373-E680C7CD800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9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cond" TargetMode="External"/><Relationship Id="rId2" Type="http://schemas.openxmlformats.org/officeDocument/2006/relationships/hyperlink" Target="http://support.spectracom.com/articles/FAQ/Why-is-there-a-1-second-time-error-from-my-GPS-refer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UT1" TargetMode="External"/><Relationship Id="rId5" Type="http://schemas.openxmlformats.org/officeDocument/2006/relationships/hyperlink" Target="https://en.wikipedia.org/wiki/Mean_solar_time" TargetMode="External"/><Relationship Id="rId4" Type="http://schemas.openxmlformats.org/officeDocument/2006/relationships/hyperlink" Target="https://en.wikipedia.org/wiki/Coordinated_Universal_Tim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time.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Update on the new </a:t>
            </a:r>
            <a:r>
              <a:rPr lang="it-IT" dirty="0" err="1" smtClean="0"/>
              <a:t>analyzer</a:t>
            </a:r>
            <a:r>
              <a:rPr lang="it-IT" dirty="0" smtClean="0"/>
              <a:t> and more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E. </a:t>
            </a:r>
            <a:r>
              <a:rPr lang="it-IT" dirty="0" err="1" smtClean="0"/>
              <a:t>Bossini</a:t>
            </a:r>
            <a:r>
              <a:rPr lang="it-IT" dirty="0" smtClean="0"/>
              <a:t>, F. Coccetti, F. Noferini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Status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GPS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156755" y="1476103"/>
            <a:ext cx="845166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BOLO-01 </a:t>
            </a:r>
            <a:br>
              <a:rPr lang="it-IT" sz="1400" dirty="0" smtClean="0"/>
            </a:br>
            <a:r>
              <a:rPr lang="it-IT" sz="1400" dirty="0" smtClean="0">
                <a:solidFill>
                  <a:srgbClr val="FF0000"/>
                </a:solidFill>
              </a:rPr>
              <a:t>Il tuo orologio è 1,0 secondi indietro. </a:t>
            </a:r>
            <a:br>
              <a:rPr lang="it-IT" sz="1400" dirty="0" smtClean="0">
                <a:solidFill>
                  <a:srgbClr val="FF0000"/>
                </a:solidFill>
              </a:rPr>
            </a:br>
            <a:r>
              <a:rPr lang="it-IT" sz="1400" dirty="0" smtClean="0"/>
              <a:t>La precisione della sincronizzazione è stata di ±0,029 secondi.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BOLO-02 </a:t>
            </a:r>
            <a:br>
              <a:rPr lang="it-IT" sz="1400" dirty="0" smtClean="0"/>
            </a:br>
            <a:r>
              <a:rPr lang="it-IT" sz="1400" dirty="0" smtClean="0">
                <a:solidFill>
                  <a:srgbClr val="FF0000"/>
                </a:solidFill>
              </a:rPr>
              <a:t>Il tuo orologio è 1,0 secondi indietro.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La precisione della sincronizzazione è stata di ±0,024 secondi.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BOLO-03 </a:t>
            </a:r>
            <a:br>
              <a:rPr lang="it-IT" sz="1400" dirty="0" smtClean="0"/>
            </a:br>
            <a:r>
              <a:rPr lang="it-IT" sz="1400" dirty="0" smtClean="0"/>
              <a:t>Il tuo orologio segna l'ora esatta! </a:t>
            </a:r>
            <a:br>
              <a:rPr lang="it-IT" sz="1400" dirty="0" smtClean="0"/>
            </a:br>
            <a:r>
              <a:rPr lang="it-IT" sz="1400" dirty="0" smtClean="0"/>
              <a:t>La differenza rispetto a </a:t>
            </a:r>
            <a:r>
              <a:rPr lang="it-IT" sz="1400" dirty="0" err="1" smtClean="0"/>
              <a:t>Time.is</a:t>
            </a:r>
            <a:r>
              <a:rPr lang="it-IT" sz="1400" dirty="0" smtClean="0"/>
              <a:t> è stata di +0,006 secondi (±0,032 secondi).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BOLO-04 </a:t>
            </a:r>
            <a:br>
              <a:rPr lang="it-IT" sz="1400" dirty="0" smtClean="0"/>
            </a:br>
            <a:r>
              <a:rPr lang="it-IT" sz="1400" dirty="0" smtClean="0"/>
              <a:t>Il tuo orologio segna l'ora esatta! </a:t>
            </a:r>
            <a:br>
              <a:rPr lang="it-IT" sz="1400" dirty="0" smtClean="0"/>
            </a:br>
            <a:r>
              <a:rPr lang="it-IT" sz="1400" dirty="0" smtClean="0"/>
              <a:t>La differenza rispetto a </a:t>
            </a:r>
            <a:r>
              <a:rPr lang="it-IT" sz="1400" dirty="0" err="1" smtClean="0"/>
              <a:t>Time.is</a:t>
            </a:r>
            <a:r>
              <a:rPr lang="it-IT" sz="1400" dirty="0" smtClean="0"/>
              <a:t> è stata di +0,129 secondi (±0,133 secondi).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PARM-01 (</a:t>
            </a:r>
            <a:r>
              <a:rPr lang="it-IT" sz="1400" dirty="0" err="1" smtClean="0">
                <a:solidFill>
                  <a:srgbClr val="FF0000"/>
                </a:solidFill>
              </a:rPr>
              <a:t>Tform</a:t>
            </a:r>
            <a:r>
              <a:rPr lang="it-IT" sz="1400" smtClean="0">
                <a:solidFill>
                  <a:srgbClr val="FF0000"/>
                </a:solidFill>
              </a:rPr>
              <a:t> 8</a:t>
            </a:r>
            <a:r>
              <a:rPr lang="it-IT" sz="1400" smtClean="0"/>
              <a:t>)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>
                <a:solidFill>
                  <a:srgbClr val="FF0000"/>
                </a:solidFill>
              </a:rPr>
              <a:t>Il tuo orologio è 1,0 secondi indietro.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La precisione della sincronizzazione è stata di ±0,039 secondi.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COSE-01 </a:t>
            </a:r>
            <a:br>
              <a:rPr lang="it-IT" sz="1400" dirty="0" smtClean="0"/>
            </a:br>
            <a:r>
              <a:rPr lang="it-IT" sz="1400" dirty="0" smtClean="0"/>
              <a:t>Il tuo orologio segna l'ora esatta! </a:t>
            </a:r>
            <a:br>
              <a:rPr lang="it-IT" sz="1400" dirty="0" smtClean="0"/>
            </a:br>
            <a:r>
              <a:rPr lang="it-IT" sz="1400" dirty="0" smtClean="0"/>
              <a:t>La differenza rispetto a </a:t>
            </a:r>
            <a:r>
              <a:rPr lang="it-IT" sz="1400" dirty="0" err="1" smtClean="0"/>
              <a:t>Time.is</a:t>
            </a:r>
            <a:r>
              <a:rPr lang="it-IT" sz="1400" dirty="0" smtClean="0"/>
              <a:t> è stata di +0,005 secondi (±0,169 secondi). </a:t>
            </a:r>
            <a:endParaRPr lang="en-US" sz="1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 for coincidences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449943" y="1603829"/>
            <a:ext cx="82586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Since we have the data reconstructed with the new analyzer we are going to re-process also the analysis of coincidences.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/>
              <a:t>Simulation with </a:t>
            </a:r>
            <a:r>
              <a:rPr lang="en-US" altLang="en-US" dirty="0" err="1"/>
              <a:t>Corsika</a:t>
            </a:r>
            <a:r>
              <a:rPr lang="en-US" altLang="en-US" dirty="0"/>
              <a:t> are ready at CNAF (we are now converting binaries into root format) and we need to start to look into that </a:t>
            </a:r>
            <a:r>
              <a:rPr lang="en-US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Expected rates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Acceptance correction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Perspectives for 3 telescope coincidences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Start to write the paper</a:t>
            </a:r>
          </a:p>
          <a:p>
            <a:endParaRPr lang="en-US" dirty="0" smtClean="0"/>
          </a:p>
          <a:p>
            <a:r>
              <a:rPr lang="en-US" dirty="0" smtClean="0"/>
              <a:t>We need to find a moment to organize the work (probably in the second half of November)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7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Reconstruction</a:t>
            </a:r>
            <a:r>
              <a:rPr lang="it-IT" dirty="0" smtClean="0"/>
              <a:t> with the new </a:t>
            </a:r>
            <a:r>
              <a:rPr lang="it-IT" dirty="0" err="1" smtClean="0"/>
              <a:t>analyzer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411" y="1826889"/>
            <a:ext cx="5997534" cy="451585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144945" y="3346152"/>
            <a:ext cx="26942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re-processing of the data </a:t>
            </a:r>
            <a:r>
              <a:rPr lang="it-IT" dirty="0" err="1" smtClean="0"/>
              <a:t>took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2 weeks.</a:t>
            </a:r>
          </a:p>
          <a:p>
            <a:r>
              <a:rPr lang="it-IT" dirty="0" smtClean="0"/>
              <a:t>2 </a:t>
            </a:r>
            <a:r>
              <a:rPr lang="it-IT" dirty="0" err="1" smtClean="0"/>
              <a:t>Billion</a:t>
            </a:r>
            <a:r>
              <a:rPr lang="it-IT" dirty="0" smtClean="0"/>
              <a:t> </a:t>
            </a:r>
            <a:r>
              <a:rPr lang="it-IT" dirty="0" err="1" smtClean="0"/>
              <a:t>tracks</a:t>
            </a:r>
            <a:r>
              <a:rPr lang="it-IT" dirty="0" smtClean="0"/>
              <a:t> </a:t>
            </a:r>
            <a:r>
              <a:rPr lang="it-IT" dirty="0" err="1" smtClean="0"/>
              <a:t>reconstructed</a:t>
            </a:r>
            <a:r>
              <a:rPr lang="it-IT" dirty="0" smtClean="0"/>
              <a:t> per </a:t>
            </a:r>
            <a:r>
              <a:rPr lang="it-IT" dirty="0" err="1" smtClean="0"/>
              <a:t>day</a:t>
            </a:r>
            <a:r>
              <a:rPr lang="it-IT" dirty="0" smtClean="0"/>
              <a:t> (</a:t>
            </a:r>
            <a:r>
              <a:rPr lang="it-IT" dirty="0" err="1" smtClean="0"/>
              <a:t>using</a:t>
            </a:r>
            <a:r>
              <a:rPr lang="it-IT" dirty="0" smtClean="0"/>
              <a:t> 16 </a:t>
            </a:r>
            <a:r>
              <a:rPr lang="it-IT" dirty="0" err="1" smtClean="0"/>
              <a:t>cores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6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Daily</a:t>
            </a:r>
            <a:r>
              <a:rPr lang="it-IT" dirty="0" smtClean="0"/>
              <a:t> reports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172" y="1299029"/>
            <a:ext cx="787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</a:t>
            </a:r>
            <a:r>
              <a:rPr lang="en-US" dirty="0" err="1" smtClean="0"/>
              <a:t>reportes</a:t>
            </a:r>
            <a:r>
              <a:rPr lang="en-US" dirty="0" smtClean="0"/>
              <a:t> were already processed now.</a:t>
            </a:r>
          </a:p>
          <a:p>
            <a:endParaRPr lang="en-US" dirty="0" smtClean="0"/>
          </a:p>
          <a:p>
            <a:r>
              <a:rPr lang="en-US" dirty="0" smtClean="0"/>
              <a:t>Some fixes applied with the new structure (by </a:t>
            </a:r>
            <a:r>
              <a:rPr lang="en-US" dirty="0" err="1" smtClean="0"/>
              <a:t>Edoardo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For PISA-01 we needed to fix something in the analyzer on the timestamp in the weather station info (valid from October 2016).</a:t>
            </a:r>
          </a:p>
          <a:p>
            <a:endParaRPr lang="en-US" dirty="0" smtClean="0"/>
          </a:p>
          <a:p>
            <a:r>
              <a:rPr lang="en-US" dirty="0" smtClean="0"/>
              <a:t>Some improvements observed for high-noisy telescope.</a:t>
            </a:r>
          </a:p>
          <a:p>
            <a:endParaRPr lang="en-US" dirty="0" smtClean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994" y="3626772"/>
            <a:ext cx="3907064" cy="270145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45427" y="3619341"/>
            <a:ext cx="3918857" cy="2708887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272735" y="388435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OLD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307707" y="3884352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NEW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4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DQM update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5600" y="1523775"/>
            <a:ext cx="8432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We suggest to look at the DQM plots to check if everything is fine.</a:t>
            </a:r>
          </a:p>
          <a:p>
            <a:r>
              <a:rPr lang="en-US" dirty="0" smtClean="0"/>
              <a:t>By the end of this year we will find a moment to collect any suggestion to fix/improve  DQM reports.</a:t>
            </a:r>
          </a:p>
          <a:p>
            <a:endParaRPr lang="en-US" dirty="0" smtClean="0"/>
          </a:p>
          <a:p>
            <a:r>
              <a:rPr lang="en-US" dirty="0" smtClean="0"/>
              <a:t>In principle we can add other information like: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Trending of </a:t>
            </a:r>
            <a:r>
              <a:rPr lang="en-US" dirty="0" err="1" smtClean="0"/>
              <a:t>gps</a:t>
            </a:r>
            <a:r>
              <a:rPr lang="en-US" dirty="0" smtClean="0"/>
              <a:t>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Multi-track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P(</a:t>
            </a:r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/>
              <a:t>) distributions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We will circulate soon a list of data reconstructed with the old analyzer we want to keep at CNAF before to start the cancellation of old files.</a:t>
            </a:r>
          </a:p>
          <a:p>
            <a:r>
              <a:rPr lang="en-US" dirty="0" smtClean="0"/>
              <a:t>At this stage for sure we keep: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with coincidences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used for the published paper (anisotropy and muon decay)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transfer </a:t>
            </a:r>
            <a:r>
              <a:rPr lang="it-IT" dirty="0" err="1" smtClean="0"/>
              <a:t>tool</a:t>
            </a:r>
            <a:r>
              <a:rPr lang="it-IT" dirty="0" smtClean="0"/>
              <a:t> (under test)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2880" y="1444171"/>
            <a:ext cx="896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testing</a:t>
            </a:r>
            <a:r>
              <a:rPr lang="it-IT" dirty="0" smtClean="0"/>
              <a:t> a new </a:t>
            </a:r>
            <a:r>
              <a:rPr lang="it-IT" dirty="0" err="1" smtClean="0"/>
              <a:t>tool</a:t>
            </a:r>
            <a:r>
              <a:rPr lang="it-IT" dirty="0" smtClean="0"/>
              <a:t> to </a:t>
            </a:r>
            <a:r>
              <a:rPr lang="it-IT" dirty="0" err="1" smtClean="0"/>
              <a:t>perform</a:t>
            </a:r>
            <a:r>
              <a:rPr lang="it-IT" dirty="0" smtClean="0"/>
              <a:t> </a:t>
            </a:r>
            <a:r>
              <a:rPr lang="it-IT" dirty="0" err="1" smtClean="0"/>
              <a:t>trasnfer</a:t>
            </a:r>
            <a:r>
              <a:rPr lang="it-IT" dirty="0" smtClean="0"/>
              <a:t> (in Bologna and Bari </a:t>
            </a:r>
            <a:r>
              <a:rPr lang="it-IT" dirty="0" err="1" smtClean="0"/>
              <a:t>telescopes</a:t>
            </a:r>
            <a:r>
              <a:rPr lang="it-IT" dirty="0" smtClean="0"/>
              <a:t>)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err="1" smtClean="0">
                <a:sym typeface="Wingdings" panose="05000000000000000000" pitchFamily="2" charset="2"/>
              </a:rPr>
              <a:t>sytncthing</a:t>
            </a:r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3270" y="1905352"/>
            <a:ext cx="6573898" cy="324018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62000" y="5239657"/>
            <a:ext cx="7402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typical</a:t>
            </a:r>
            <a:r>
              <a:rPr lang="it-IT" dirty="0" smtClean="0"/>
              <a:t> </a:t>
            </a:r>
            <a:r>
              <a:rPr lang="it-IT" dirty="0" err="1" smtClean="0"/>
              <a:t>view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school</a:t>
            </a:r>
            <a:r>
              <a:rPr lang="it-IT" dirty="0" smtClean="0"/>
              <a:t>.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monitor plot </a:t>
            </a:r>
            <a:r>
              <a:rPr lang="it-IT" dirty="0" err="1" smtClean="0"/>
              <a:t>we</a:t>
            </a:r>
            <a:r>
              <a:rPr lang="it-IT" dirty="0" smtClean="0"/>
              <a:t> produce </a:t>
            </a:r>
            <a:r>
              <a:rPr lang="it-IT" dirty="0" err="1" smtClean="0"/>
              <a:t>at</a:t>
            </a:r>
            <a:r>
              <a:rPr lang="it-IT" dirty="0" smtClean="0"/>
              <a:t> CNAF (5 minutes </a:t>
            </a:r>
            <a:r>
              <a:rPr lang="it-IT" dirty="0" err="1" smtClean="0"/>
              <a:t>granularity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311" y="1785032"/>
            <a:ext cx="5761626" cy="4405311"/>
          </a:xfrm>
          <a:prstGeom prst="rect">
            <a:avLst/>
          </a:prstGeom>
        </p:spPr>
      </p:pic>
      <p:cxnSp>
        <p:nvCxnSpPr>
          <p:cNvPr id="6" name="Connettore 2 5"/>
          <p:cNvCxnSpPr/>
          <p:nvPr/>
        </p:nvCxnSpPr>
        <p:spPr>
          <a:xfrm flipH="1">
            <a:off x="6117771" y="5217886"/>
            <a:ext cx="5152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6633029" y="5033220"/>
            <a:ext cx="1871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Connection status</a:t>
            </a:r>
          </a:p>
          <a:p>
            <a:r>
              <a:rPr lang="it-IT" dirty="0" smtClean="0"/>
              <a:t>1 = </a:t>
            </a:r>
            <a:r>
              <a:rPr lang="it-IT" dirty="0" err="1" smtClean="0"/>
              <a:t>connected</a:t>
            </a:r>
            <a:endParaRPr lang="en-US" dirty="0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6030685" y="2992622"/>
            <a:ext cx="5152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6545943" y="2807956"/>
            <a:ext cx="756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Traffic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Last </a:t>
            </a:r>
            <a:r>
              <a:rPr lang="it-IT" dirty="0" err="1" smtClean="0"/>
              <a:t>day</a:t>
            </a:r>
            <a:r>
              <a:rPr lang="it-IT" dirty="0" smtClean="0"/>
              <a:t> </a:t>
            </a:r>
            <a:r>
              <a:rPr lang="it-IT" dirty="0" err="1" smtClean="0"/>
              <a:t>traffic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7781"/>
            <a:ext cx="3193142" cy="23281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429" y="1577781"/>
            <a:ext cx="3193142" cy="232811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485" y="1577781"/>
            <a:ext cx="3193142" cy="232811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516" y="3954491"/>
            <a:ext cx="3193142" cy="232811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914" y="3954491"/>
            <a:ext cx="3193142" cy="2328110"/>
          </a:xfrm>
          <a:prstGeom prst="rect">
            <a:avLst/>
          </a:prstGeom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GPS (1 </a:t>
            </a:r>
            <a:r>
              <a:rPr lang="it-IT" dirty="0" err="1" smtClean="0"/>
              <a:t>second</a:t>
            </a:r>
            <a:r>
              <a:rPr lang="it-IT" dirty="0" smtClean="0"/>
              <a:t> offset in Run-3)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95943" y="1828800"/>
            <a:ext cx="868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observed in Bologna a 1 second offset in 2 telescopes (of 4).</a:t>
            </a:r>
          </a:p>
          <a:p>
            <a:r>
              <a:rPr lang="en-US" dirty="0" smtClean="0"/>
              <a:t>The offset is exactly of 1 s (confirmed in the coincidences analysis).</a:t>
            </a:r>
          </a:p>
          <a:p>
            <a:endParaRPr lang="en-US" dirty="0" smtClean="0"/>
          </a:p>
          <a:p>
            <a:r>
              <a:rPr lang="en-US" dirty="0" smtClean="0"/>
              <a:t>After a discussion (with M. </a:t>
            </a:r>
            <a:r>
              <a:rPr lang="en-US" dirty="0" err="1" smtClean="0"/>
              <a:t>Panareo</a:t>
            </a:r>
            <a:r>
              <a:rPr lang="en-US" dirty="0" smtClean="0"/>
              <a:t>) we realized that in July 2016 it was announced a one leap* second, scheduled at the end of the year.</a:t>
            </a:r>
          </a:p>
          <a:p>
            <a:endParaRPr lang="en-US" dirty="0" smtClean="0"/>
          </a:p>
          <a:p>
            <a:r>
              <a:rPr lang="en-US" dirty="0" smtClean="0"/>
              <a:t>It may be that some telescopes already applied the shift</a:t>
            </a:r>
          </a:p>
          <a:p>
            <a:r>
              <a:rPr lang="en-US" dirty="0" smtClean="0"/>
              <a:t>(see also </a:t>
            </a:r>
            <a:r>
              <a:rPr lang="en-US" dirty="0" smtClean="0">
                <a:hlinkClick r:id="rId2"/>
              </a:rPr>
              <a:t>http://support.spectracom.com/articles/FAQ/Why-is-there-a-1-second-time-error-from-my-GPS-reference</a:t>
            </a:r>
            <a:r>
              <a:rPr lang="en-US" dirty="0" smtClean="0"/>
              <a:t> ).</a:t>
            </a:r>
          </a:p>
          <a:p>
            <a:endParaRPr lang="en-US" dirty="0" smtClean="0"/>
          </a:p>
          <a:p>
            <a:r>
              <a:rPr lang="en-US" dirty="0" smtClean="0"/>
              <a:t>We perform some checks in our telescopes to trace the problem (see next slide).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3286" y="5433021"/>
            <a:ext cx="875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</a:t>
            </a:r>
            <a:r>
              <a:rPr lang="en-US" dirty="0" smtClean="0"/>
              <a:t>A </a:t>
            </a:r>
            <a:r>
              <a:rPr lang="en-US" b="1" dirty="0" smtClean="0"/>
              <a:t>leap second</a:t>
            </a:r>
            <a:r>
              <a:rPr lang="en-US" dirty="0" smtClean="0"/>
              <a:t> is a one-</a:t>
            </a:r>
            <a:r>
              <a:rPr lang="en-US" dirty="0" smtClean="0">
                <a:hlinkClick r:id="rId3" tooltip="Second"/>
              </a:rPr>
              <a:t>second</a:t>
            </a:r>
            <a:r>
              <a:rPr lang="en-US" dirty="0" smtClean="0"/>
              <a:t> adjustment that is occasionally applied to </a:t>
            </a:r>
            <a:r>
              <a:rPr lang="en-US" dirty="0" smtClean="0">
                <a:hlinkClick r:id="rId4" tooltip="Coordinated Universal Time"/>
              </a:rPr>
              <a:t>Coordinated Universal Time</a:t>
            </a:r>
            <a:r>
              <a:rPr lang="en-US" dirty="0" smtClean="0"/>
              <a:t> (UTC) in order to keep its time of day close to the </a:t>
            </a:r>
            <a:r>
              <a:rPr lang="en-US" dirty="0" smtClean="0">
                <a:hlinkClick r:id="rId5" tooltip="Mean solar time"/>
              </a:rPr>
              <a:t>mean solar time</a:t>
            </a:r>
            <a:r>
              <a:rPr lang="en-US" dirty="0" smtClean="0"/>
              <a:t>, or </a:t>
            </a:r>
            <a:r>
              <a:rPr lang="en-US" dirty="0" smtClean="0">
                <a:hlinkClick r:id="rId6" tooltip="UT1"/>
              </a:rPr>
              <a:t>UT1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wikipedia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9792" y="0"/>
            <a:ext cx="7886700" cy="1325563"/>
          </a:xfrm>
        </p:spPr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perform</a:t>
            </a:r>
            <a:r>
              <a:rPr lang="it-IT" dirty="0" smtClean="0"/>
              <a:t> the </a:t>
            </a:r>
            <a:r>
              <a:rPr lang="it-IT" dirty="0" err="1" smtClean="0"/>
              <a:t>check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149498" y="1419287"/>
            <a:ext cx="43202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set the windows </a:t>
            </a:r>
            <a:r>
              <a:rPr lang="it-IT" sz="2400" dirty="0" err="1" smtClean="0"/>
              <a:t>time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GPS</a:t>
            </a:r>
          </a:p>
          <a:p>
            <a:pPr lvl="1"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 err="1" smtClean="0"/>
              <a:t>disable</a:t>
            </a:r>
            <a:r>
              <a:rPr lang="it-IT" sz="2400" dirty="0" smtClean="0"/>
              <a:t> the </a:t>
            </a:r>
            <a:r>
              <a:rPr lang="it-IT" sz="2400" dirty="0" err="1" smtClean="0"/>
              <a:t>time</a:t>
            </a:r>
            <a:r>
              <a:rPr lang="it-IT" sz="2400" dirty="0" smtClean="0"/>
              <a:t> </a:t>
            </a:r>
            <a:r>
              <a:rPr lang="it-IT" sz="2400" dirty="0" err="1" smtClean="0"/>
              <a:t>sync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internet</a:t>
            </a:r>
          </a:p>
          <a:p>
            <a:pPr lvl="1"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 err="1" smtClean="0"/>
              <a:t>run</a:t>
            </a:r>
            <a:r>
              <a:rPr lang="it-IT" sz="2400" dirty="0" smtClean="0"/>
              <a:t> the clock </a:t>
            </a:r>
            <a:r>
              <a:rPr lang="it-IT" sz="2400" dirty="0" err="1" smtClean="0"/>
              <a:t>demon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spectracom</a:t>
            </a:r>
            <a:r>
              <a:rPr lang="it-IT" sz="2400" dirty="0" smtClean="0"/>
              <a:t> </a:t>
            </a:r>
            <a:r>
              <a:rPr lang="it-IT" sz="2400" dirty="0" err="1" smtClean="0"/>
              <a:t>gps</a:t>
            </a:r>
            <a:r>
              <a:rPr lang="it-IT" sz="2400" dirty="0" smtClean="0"/>
              <a:t> (update </a:t>
            </a:r>
            <a:r>
              <a:rPr lang="it-IT" sz="2400" dirty="0" err="1" smtClean="0"/>
              <a:t>time</a:t>
            </a:r>
            <a:r>
              <a:rPr lang="it-IT" sz="2400" dirty="0" smtClean="0"/>
              <a:t> = 5 </a:t>
            </a:r>
            <a:r>
              <a:rPr lang="it-IT" sz="2400" dirty="0" err="1" smtClean="0"/>
              <a:t>mins</a:t>
            </a:r>
            <a:r>
              <a:rPr lang="it-IT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Once the </a:t>
            </a:r>
            <a:r>
              <a:rPr lang="it-IT" sz="2400" dirty="0" err="1" smtClean="0"/>
              <a:t>time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taken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</a:t>
            </a:r>
            <a:r>
              <a:rPr lang="it-IT" sz="2400" dirty="0" err="1" smtClean="0"/>
              <a:t>gps</a:t>
            </a:r>
            <a:r>
              <a:rPr lang="it-IT" sz="2400" dirty="0" smtClean="0"/>
              <a:t>, open the site </a:t>
            </a:r>
            <a:r>
              <a:rPr lang="it-IT" sz="2400" dirty="0" smtClean="0">
                <a:hlinkClick r:id="rId2"/>
              </a:rPr>
              <a:t>http://time.is</a:t>
            </a:r>
            <a:r>
              <a:rPr lang="it-IT" sz="2400" dirty="0" smtClean="0"/>
              <a:t> </a:t>
            </a:r>
            <a:r>
              <a:rPr lang="it-IT" sz="2400" dirty="0" err="1" smtClean="0"/>
              <a:t>which</a:t>
            </a:r>
            <a:r>
              <a:rPr lang="it-IT" sz="2400" dirty="0" smtClean="0"/>
              <a:t> </a:t>
            </a:r>
            <a:r>
              <a:rPr lang="it-IT" sz="2400" dirty="0" err="1" smtClean="0"/>
              <a:t>returns</a:t>
            </a:r>
            <a:r>
              <a:rPr lang="it-IT" sz="2400" dirty="0" smtClean="0"/>
              <a:t> the status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sync</a:t>
            </a:r>
            <a:r>
              <a:rPr lang="it-IT" sz="2400" dirty="0" smtClean="0"/>
              <a:t> </a:t>
            </a:r>
            <a:r>
              <a:rPr lang="it-IT" sz="2400" dirty="0" err="1" smtClean="0"/>
              <a:t>with</a:t>
            </a:r>
            <a:r>
              <a:rPr lang="it-IT" sz="2400" dirty="0" smtClean="0"/>
              <a:t> </a:t>
            </a:r>
            <a:r>
              <a:rPr lang="it-IT" sz="2400" dirty="0" err="1" smtClean="0"/>
              <a:t>respect</a:t>
            </a:r>
            <a:r>
              <a:rPr lang="it-IT" sz="2400" dirty="0" smtClean="0"/>
              <a:t> a </a:t>
            </a:r>
            <a:r>
              <a:rPr lang="it-IT" sz="2400" dirty="0" err="1" smtClean="0"/>
              <a:t>well</a:t>
            </a:r>
            <a:r>
              <a:rPr lang="it-IT" sz="2400" dirty="0" smtClean="0"/>
              <a:t> </a:t>
            </a:r>
            <a:r>
              <a:rPr lang="it-IT" sz="2400" dirty="0" err="1" smtClean="0"/>
              <a:t>tested</a:t>
            </a:r>
            <a:r>
              <a:rPr lang="it-IT" sz="2400" dirty="0" smtClean="0"/>
              <a:t> </a:t>
            </a:r>
            <a:r>
              <a:rPr lang="it-IT" sz="2400" dirty="0" err="1" smtClean="0"/>
              <a:t>reference</a:t>
            </a:r>
            <a:r>
              <a:rPr lang="it-IT" sz="2400" dirty="0" smtClean="0"/>
              <a:t> (</a:t>
            </a:r>
            <a:r>
              <a:rPr lang="it-IT" sz="2400" dirty="0" err="1" smtClean="0"/>
              <a:t>precision</a:t>
            </a:r>
            <a:r>
              <a:rPr lang="it-IT" sz="2400" dirty="0" smtClean="0"/>
              <a:t> 0.01 – 0.1 s)</a:t>
            </a:r>
            <a:endParaRPr lang="en-US" sz="24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7154" y="4371748"/>
            <a:ext cx="4803293" cy="157185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9705" y="1002833"/>
            <a:ext cx="4674295" cy="2027250"/>
          </a:xfrm>
          <a:prstGeom prst="rect">
            <a:avLst/>
          </a:prstGeom>
        </p:spPr>
      </p:pic>
      <p:cxnSp>
        <p:nvCxnSpPr>
          <p:cNvPr id="7" name="Connettore 2 6"/>
          <p:cNvCxnSpPr/>
          <p:nvPr/>
        </p:nvCxnSpPr>
        <p:spPr>
          <a:xfrm flipH="1">
            <a:off x="6589486" y="820057"/>
            <a:ext cx="776514" cy="7039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H="1">
            <a:off x="5675305" y="4201885"/>
            <a:ext cx="776514" cy="7039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7309798" y="478115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disable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81895" y="384825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run</a:t>
            </a:r>
            <a:endParaRPr lang="en-US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02/11/2016 - EEE meeting</a:t>
            </a:r>
            <a:endParaRPr lang="en-US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6FD6-AEFC-4162-8373-E680C7CD80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</TotalTime>
  <Words>620</Words>
  <Application>Microsoft Office PowerPoint</Application>
  <PresentationFormat>Presentazione su schermo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Tema di Office</vt:lpstr>
      <vt:lpstr>Update on the new analyzer and more</vt:lpstr>
      <vt:lpstr>Reconstruction with the new analyzer</vt:lpstr>
      <vt:lpstr>Daily reports</vt:lpstr>
      <vt:lpstr>DQM update</vt:lpstr>
      <vt:lpstr>New transfer tool (under test)</vt:lpstr>
      <vt:lpstr>The monitor plot we produce at CNAF (5 minutes granularity)</vt:lpstr>
      <vt:lpstr>Last day traffic</vt:lpstr>
      <vt:lpstr>GPS (1 second offset in Run-3)</vt:lpstr>
      <vt:lpstr>How to perform the check</vt:lpstr>
      <vt:lpstr>Status of our GPS</vt:lpstr>
      <vt:lpstr>Perspectives for coincidences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noferini</dc:creator>
  <cp:lastModifiedBy>francesco noferini</cp:lastModifiedBy>
  <cp:revision>15</cp:revision>
  <dcterms:created xsi:type="dcterms:W3CDTF">2016-10-26T12:12:26Z</dcterms:created>
  <dcterms:modified xsi:type="dcterms:W3CDTF">2016-11-02T12:35:17Z</dcterms:modified>
</cp:coreProperties>
</file>