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83" r:id="rId4"/>
    <p:sldId id="266" r:id="rId5"/>
    <p:sldId id="268" r:id="rId6"/>
    <p:sldId id="271" r:id="rId7"/>
    <p:sldId id="260" r:id="rId8"/>
    <p:sldId id="280" r:id="rId9"/>
    <p:sldId id="273" r:id="rId10"/>
    <p:sldId id="278" r:id="rId11"/>
    <p:sldId id="281" r:id="rId12"/>
    <p:sldId id="279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8A77-0408-4FC8-B1D1-99FF1FB8CA93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5779C-89C2-43C8-A267-25FF256C3D5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39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5779C-89C2-43C8-A267-25FF256C3D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82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3FD2-1C08-43E2-A7C0-FB7A69B219D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5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130-0E43-4403-968B-AFFAF0936D9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29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2DFB-AA00-4E11-9ABE-8C25228D619F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10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9909-DD12-44CF-A882-96FBE176C88A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55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85CB-AC7B-4EE0-BD7C-1E879E06C386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31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C751-184C-4622-9375-CC00F1978615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23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82F8-9CFF-441D-8CDB-B435A17B80D3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35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8B8D-D2BF-4100-8139-A5D76CFF3E8D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72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056C-9FE4-4CA6-8599-9AAD04BBFCF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99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20CF-EBB0-46F3-A615-DE08BEFEA15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80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7E2-B52D-4ABA-BC3C-14653DF70F73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75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B9EAB-6995-4166-B7AB-7F8B372AA095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30C8-41E1-40F6-A0FF-2399887191A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35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Effective energy: which analyses in ALICE?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Noferini</a:t>
            </a:r>
            <a:r>
              <a:rPr lang="en-US" dirty="0" smtClean="0"/>
              <a:t>, R. </a:t>
            </a:r>
            <a:r>
              <a:rPr lang="en-US" dirty="0" err="1" smtClean="0"/>
              <a:t>Preghenella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INFN Bologna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639" y="198662"/>
            <a:ext cx="1798361" cy="9980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187"/>
          <a:stretch/>
        </p:blipFill>
        <p:spPr>
          <a:xfrm>
            <a:off x="0" y="0"/>
            <a:ext cx="976547" cy="1340768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7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658981" y="1619794"/>
            <a:ext cx="2952207" cy="25760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876590" y="1645921"/>
            <a:ext cx="129250" cy="2565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ZDC energy vs multiplicity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4670236" y="1837504"/>
            <a:ext cx="4408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ZDC Energy Sum</a:t>
            </a:r>
            <a:r>
              <a:rPr lang="en-US" sz="2000" b="1" dirty="0" smtClean="0"/>
              <a:t> defined as:</a:t>
            </a:r>
          </a:p>
          <a:p>
            <a:pPr algn="ctr"/>
            <a:r>
              <a:rPr lang="en-US" sz="2000" b="1" dirty="0" smtClean="0"/>
              <a:t>ZDC-N-A + ZDC-P-A + ZDC-N-C </a:t>
            </a:r>
            <a:r>
              <a:rPr lang="en-US" sz="2000" b="1" dirty="0"/>
              <a:t>+ </a:t>
            </a:r>
            <a:r>
              <a:rPr lang="en-US" sz="2000" b="1" dirty="0" smtClean="0"/>
              <a:t>ZDC-P-C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Such a variable allows for some contamination due to the limited acceptance of the ZDC (we can loose some particles) but </a:t>
            </a:r>
            <a:r>
              <a:rPr lang="en-US" sz="2000" b="1" dirty="0" smtClean="0">
                <a:solidFill>
                  <a:srgbClr val="C00000"/>
                </a:solidFill>
              </a:rPr>
              <a:t>allows not to loose statistics</a:t>
            </a:r>
            <a:r>
              <a:rPr lang="en-US" sz="2000" dirty="0" smtClean="0"/>
              <a:t>!!!!</a:t>
            </a:r>
            <a:endParaRPr lang="en-US" sz="20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53" y="1371600"/>
            <a:ext cx="4646033" cy="321346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70022" y="4572754"/>
            <a:ext cx="3897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 multiplicity vs ZDC energy (sum over all calorimeters</a:t>
            </a:r>
            <a:r>
              <a:rPr lang="en-US" sz="2000" dirty="0" smtClean="0"/>
              <a:t>).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00446" y="5201083"/>
            <a:ext cx="8516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avoid</a:t>
            </a:r>
            <a:r>
              <a:rPr lang="it-IT" sz="2000" dirty="0" smtClean="0"/>
              <a:t> </a:t>
            </a:r>
            <a:r>
              <a:rPr lang="it-IT" sz="2000" dirty="0" err="1" smtClean="0"/>
              <a:t>calibration</a:t>
            </a:r>
            <a:r>
              <a:rPr lang="it-IT" sz="2000" dirty="0" smtClean="0"/>
              <a:t> </a:t>
            </a:r>
            <a:r>
              <a:rPr lang="it-IT" sz="2000" dirty="0" err="1" smtClean="0"/>
              <a:t>issues</a:t>
            </a:r>
            <a:r>
              <a:rPr lang="it-IT" sz="2000" dirty="0" smtClean="0"/>
              <a:t>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would</a:t>
            </a:r>
            <a:r>
              <a:rPr lang="it-IT" sz="2000" dirty="0" smtClean="0"/>
              <a:t> </a:t>
            </a:r>
            <a:r>
              <a:rPr lang="it-IT" sz="2000" dirty="0" err="1" smtClean="0"/>
              <a:t>like</a:t>
            </a:r>
            <a:r>
              <a:rPr lang="it-IT" sz="2000" dirty="0" smtClean="0"/>
              <a:t> just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group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</a:t>
            </a:r>
            <a:r>
              <a:rPr lang="it-IT" sz="2000" dirty="0" err="1" smtClean="0"/>
              <a:t>depending</a:t>
            </a:r>
            <a:r>
              <a:rPr lang="it-IT" sz="2000" dirty="0" smtClean="0"/>
              <a:t> on the ZDC Energy sum</a:t>
            </a:r>
          </a:p>
          <a:p>
            <a:pPr>
              <a:buFont typeface="Wingdings"/>
              <a:buChar char="à"/>
            </a:pPr>
            <a:r>
              <a:rPr lang="it-IT" sz="2000" dirty="0" err="1" smtClean="0">
                <a:sym typeface="Wingdings" pitchFamily="2" charset="2"/>
              </a:rPr>
              <a:t>lowest</a:t>
            </a:r>
            <a:r>
              <a:rPr lang="it-IT" sz="2000" dirty="0" smtClean="0">
                <a:sym typeface="Wingdings" pitchFamily="2" charset="2"/>
              </a:rPr>
              <a:t> E</a:t>
            </a:r>
            <a:r>
              <a:rPr lang="it-IT" sz="2000" baseline="-25000" dirty="0" smtClean="0">
                <a:sym typeface="Wingdings" pitchFamily="2" charset="2"/>
              </a:rPr>
              <a:t>ZDC</a:t>
            </a:r>
            <a:r>
              <a:rPr lang="it-IT" sz="2000" dirty="0" smtClean="0">
                <a:sym typeface="Wingdings" pitchFamily="2" charset="2"/>
              </a:rPr>
              <a:t> (yellow)  </a:t>
            </a:r>
            <a:r>
              <a:rPr lang="it-IT" sz="2000" dirty="0" err="1" smtClean="0">
                <a:sym typeface="Wingdings" pitchFamily="2" charset="2"/>
              </a:rPr>
              <a:t>highest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err="1" smtClean="0">
                <a:sym typeface="Wingdings" pitchFamily="2" charset="2"/>
              </a:rPr>
              <a:t>Effective</a:t>
            </a:r>
            <a:r>
              <a:rPr lang="it-IT" sz="2000" dirty="0" smtClean="0">
                <a:sym typeface="Wingdings" pitchFamily="2" charset="2"/>
              </a:rPr>
              <a:t> Energy</a:t>
            </a:r>
          </a:p>
          <a:p>
            <a:pPr>
              <a:buFont typeface="Wingdings"/>
              <a:buChar char="à"/>
            </a:pPr>
            <a:r>
              <a:rPr lang="it-IT" sz="2000" dirty="0" err="1" smtClean="0">
                <a:sym typeface="Wingdings" pitchFamily="2" charset="2"/>
              </a:rPr>
              <a:t>highest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smtClean="0">
                <a:sym typeface="Wingdings" pitchFamily="2" charset="2"/>
              </a:rPr>
              <a:t>E</a:t>
            </a:r>
            <a:r>
              <a:rPr lang="it-IT" sz="2000" baseline="-25000" dirty="0" smtClean="0">
                <a:sym typeface="Wingdings" pitchFamily="2" charset="2"/>
              </a:rPr>
              <a:t>ZDC</a:t>
            </a:r>
            <a:r>
              <a:rPr lang="it-IT" sz="2000" dirty="0" smtClean="0">
                <a:sym typeface="Wingdings" pitchFamily="2" charset="2"/>
              </a:rPr>
              <a:t> (green) </a:t>
            </a: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err="1" smtClean="0">
                <a:sym typeface="Wingdings" pitchFamily="2" charset="2"/>
              </a:rPr>
              <a:t>lowest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err="1" smtClean="0">
                <a:sym typeface="Wingdings" pitchFamily="2" charset="2"/>
              </a:rPr>
              <a:t>Effective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it-IT" sz="2000" dirty="0" smtClean="0">
                <a:sym typeface="Wingdings" pitchFamily="2" charset="2"/>
              </a:rPr>
              <a:t>Energy</a:t>
            </a:r>
            <a:endParaRPr lang="it-IT" sz="20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ttore 2 23"/>
          <p:cNvCxnSpPr/>
          <p:nvPr/>
        </p:nvCxnSpPr>
        <p:spPr>
          <a:xfrm flipV="1">
            <a:off x="783771" y="2259875"/>
            <a:ext cx="4336869" cy="147610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3200400" y="3056709"/>
            <a:ext cx="1789611" cy="692331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3213463" y="5538651"/>
            <a:ext cx="1423851" cy="28738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 rot="19320538">
            <a:off x="4588663" y="5398117"/>
            <a:ext cx="1280450" cy="1841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 rot="19320538">
            <a:off x="5350232" y="4887127"/>
            <a:ext cx="975854" cy="193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4637261" y="2848232"/>
            <a:ext cx="991402" cy="182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5108900" y="2058960"/>
            <a:ext cx="981777" cy="202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analyses vs multiplicity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723287" y="5845365"/>
            <a:ext cx="2057400" cy="365125"/>
          </a:xfrm>
        </p:spPr>
        <p:txBody>
          <a:bodyPr/>
          <a:lstStyle/>
          <a:p>
            <a:fld id="{139830C8-41E1-40F6-A0FF-2399887191A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595054" y="3717410"/>
            <a:ext cx="1636295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594028" y="3707785"/>
            <a:ext cx="176682" cy="18576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77" y="3545637"/>
            <a:ext cx="3302599" cy="22842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4522" y="1375053"/>
            <a:ext cx="2955801" cy="24453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1044" y="3901634"/>
            <a:ext cx="2955801" cy="244538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847484" y="1427247"/>
            <a:ext cx="2329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Scenario 1</a:t>
            </a:r>
          </a:p>
          <a:p>
            <a:r>
              <a:rPr lang="en-US" dirty="0" smtClean="0"/>
              <a:t>If strangeness enhancement is an initial state effect (effective energy)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Multiplicity dependence has to disappear!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853876" y="4028409"/>
            <a:ext cx="2329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Scenario 2</a:t>
            </a:r>
          </a:p>
          <a:p>
            <a:r>
              <a:rPr lang="en-US" dirty="0" smtClean="0"/>
              <a:t>If strangeness enhancement is a final state effect (just depends on multiplicity)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change!</a:t>
            </a:r>
            <a:endParaRPr lang="en-US" dirty="0"/>
          </a:p>
        </p:txBody>
      </p:sp>
      <p:sp>
        <p:nvSpPr>
          <p:cNvPr id="17" name="Parentesi graffa aperta 16"/>
          <p:cNvSpPr/>
          <p:nvPr/>
        </p:nvSpPr>
        <p:spPr>
          <a:xfrm>
            <a:off x="3349592" y="1593669"/>
            <a:ext cx="373322" cy="4480560"/>
          </a:xfrm>
          <a:prstGeom prst="leftBrace">
            <a:avLst>
              <a:gd name="adj1" fmla="val 8333"/>
              <a:gd name="adj2" fmla="val 702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57819" y="1638358"/>
            <a:ext cx="2954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Repeating the measurement after selecting the ZDC energy (two regions) we expect two different scenarios for the initial / final status effects</a:t>
            </a:r>
          </a:p>
        </p:txBody>
      </p:sp>
      <p:cxnSp>
        <p:nvCxnSpPr>
          <p:cNvPr id="27" name="Connettore 2 26"/>
          <p:cNvCxnSpPr/>
          <p:nvPr/>
        </p:nvCxnSpPr>
        <p:spPr>
          <a:xfrm>
            <a:off x="783771" y="4833257"/>
            <a:ext cx="5016138" cy="522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3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 data sample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The results published on Nature Physics were obtained on a pp data sample (7 TeV) of 140 M events.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We identify two periods in 2012 pp data with also the ZDC information available:</a:t>
            </a:r>
          </a:p>
          <a:p>
            <a:r>
              <a:rPr lang="en-US" smtClean="0"/>
              <a:t>pp@8 TeV </a:t>
            </a:r>
            <a:r>
              <a:rPr lang="en-US" smtClean="0">
                <a:sym typeface="Wingdings" panose="05000000000000000000" pitchFamily="2" charset="2"/>
              </a:rPr>
              <a:t> 2</a:t>
            </a:r>
            <a:r>
              <a:rPr lang="en-US" smtClean="0"/>
              <a:t>95 M events (LHC12b,c,f)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The amount of data seems to be enough to perform such a </a:t>
            </a:r>
            <a:r>
              <a:rPr lang="en-US" smtClean="0"/>
              <a:t>measurments</a:t>
            </a:r>
            <a:r>
              <a:rPr lang="en-US" smtClean="0"/>
              <a:t>!!!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4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773373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In order to characterize Effective Energy effects in the ALICE experiment, at present we propose:</a:t>
            </a:r>
          </a:p>
          <a:p>
            <a:r>
              <a:rPr lang="en-GB" dirty="0" smtClean="0"/>
              <a:t>a well defined measurement in high energy pp collisions,</a:t>
            </a:r>
          </a:p>
          <a:p>
            <a:r>
              <a:rPr lang="en-GB" dirty="0" smtClean="0"/>
              <a:t>in a channel where we </a:t>
            </a:r>
            <a:r>
              <a:rPr lang="en-GB" smtClean="0"/>
              <a:t>have excellent </a:t>
            </a:r>
            <a:r>
              <a:rPr lang="en-GB" dirty="0" smtClean="0"/>
              <a:t>expertise (strangeness production),</a:t>
            </a:r>
          </a:p>
          <a:p>
            <a:r>
              <a:rPr lang="en-GB" dirty="0" smtClean="0"/>
              <a:t>focused on a hot topic in our physics program (strangeness enhancement </a:t>
            </a:r>
            <a:r>
              <a:rPr lang="en-GB" dirty="0" err="1" smtClean="0"/>
              <a:t>vs</a:t>
            </a:r>
            <a:r>
              <a:rPr lang="en-GB" dirty="0" smtClean="0"/>
              <a:t> multiplicity)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Future extensions to other systems will be possible depending on the results we are going to collect.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Effective Energy (EE)?</a:t>
            </a:r>
          </a:p>
          <a:p>
            <a:r>
              <a:rPr lang="en-US" sz="3200" dirty="0" smtClean="0"/>
              <a:t>Which analyses in ALICE?</a:t>
            </a:r>
          </a:p>
          <a:p>
            <a:pPr lvl="1"/>
            <a:r>
              <a:rPr lang="en-US" sz="2800" dirty="0" smtClean="0"/>
              <a:t>Past attempts using the ZDC calorimeters</a:t>
            </a:r>
          </a:p>
          <a:p>
            <a:pPr lvl="1"/>
            <a:r>
              <a:rPr lang="en-US" sz="2800" dirty="0" smtClean="0"/>
              <a:t>pp high multiplicity events vs event properties (EE?)</a:t>
            </a:r>
          </a:p>
          <a:p>
            <a:r>
              <a:rPr lang="en-US" sz="3200" dirty="0" smtClean="0"/>
              <a:t>Discussion</a:t>
            </a:r>
            <a:endParaRPr lang="en-US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6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Immagine 13" descr="ISRleading.png"/>
          <p:cNvPicPr>
            <a:picLocks noChangeAspect="1"/>
          </p:cNvPicPr>
          <p:nvPr/>
        </p:nvPicPr>
        <p:blipFill>
          <a:blip r:embed="rId3" cstate="print"/>
          <a:srcRect t="48285"/>
          <a:stretch>
            <a:fillRect/>
          </a:stretch>
        </p:blipFill>
        <p:spPr bwMode="auto">
          <a:xfrm>
            <a:off x="0" y="1525951"/>
            <a:ext cx="4630738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230913" y="5372644"/>
            <a:ext cx="8615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Particle production mechanism is ruled by QCD in non-perturbative regime.</a:t>
            </a:r>
          </a:p>
          <a:p>
            <a:pPr algn="ctr"/>
            <a:r>
              <a:rPr lang="en-US" dirty="0"/>
              <a:t>It looks independent of the nature of colliding systems.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7851297"/>
              </p:ext>
            </p:extLst>
          </p:nvPr>
        </p:nvGraphicFramePr>
        <p:xfrm>
          <a:off x="1112907" y="4770839"/>
          <a:ext cx="2463800" cy="292100"/>
        </p:xfrm>
        <a:graphic>
          <a:graphicData uri="http://schemas.openxmlformats.org/presentationml/2006/ole">
            <p:oleObj spid="_x0000_s24578" name="Equazione" r:id="rId4" imgW="2463800" imgH="292100" progId="">
              <p:embed/>
            </p:oleObj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0059" y="1837805"/>
            <a:ext cx="4750128" cy="2499063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dirty="0" err="1" smtClean="0"/>
              <a:t>Effective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universality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 rot="-413093">
            <a:off x="7104063" y="2552700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99"/>
                </a:solidFill>
                <a:latin typeface="Calibri" pitchFamily="34" charset="0"/>
              </a:rPr>
              <a:t>beam pipe OUT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 rot="835012">
            <a:off x="7091363" y="3702050"/>
            <a:ext cx="155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99"/>
                </a:solidFill>
                <a:latin typeface="Calibri" pitchFamily="34" charset="0"/>
              </a:rPr>
              <a:t>beam pipe IN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143750" y="2989263"/>
            <a:ext cx="847725" cy="395287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ZDCN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 rot="-802280">
            <a:off x="7056438" y="2144713"/>
            <a:ext cx="828675" cy="395287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ZDCP</a:t>
            </a:r>
          </a:p>
        </p:txBody>
      </p:sp>
      <p:sp>
        <p:nvSpPr>
          <p:cNvPr id="820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6700" cy="1325563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a typeface="+mj-ea"/>
              </a:rPr>
              <a:t>ZDC</a:t>
            </a:r>
            <a:r>
              <a:rPr lang="en-US" dirty="0" smtClean="0">
                <a:ea typeface="+mj-ea"/>
              </a:rPr>
              <a:t> in </a:t>
            </a:r>
            <a:r>
              <a:rPr lang="en-US" i="1" dirty="0" smtClean="0">
                <a:ea typeface="+mj-ea"/>
              </a:rPr>
              <a:t>pp </a:t>
            </a:r>
            <a:r>
              <a:rPr lang="en-US" dirty="0" smtClean="0">
                <a:ea typeface="+mj-ea"/>
              </a:rPr>
              <a:t>collisions</a:t>
            </a:r>
          </a:p>
        </p:txBody>
      </p:sp>
      <p:sp>
        <p:nvSpPr>
          <p:cNvPr id="232456" name="Oval 8"/>
          <p:cNvSpPr>
            <a:spLocks noChangeArrowheads="1"/>
          </p:cNvSpPr>
          <p:nvPr/>
        </p:nvSpPr>
        <p:spPr bwMode="auto">
          <a:xfrm>
            <a:off x="-1476375" y="3160713"/>
            <a:ext cx="165100" cy="174625"/>
          </a:xfrm>
          <a:prstGeom prst="ellipse">
            <a:avLst/>
          </a:prstGeom>
          <a:solidFill>
            <a:srgbClr val="F41E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57" name="Oval 9"/>
          <p:cNvSpPr>
            <a:spLocks noChangeArrowheads="1"/>
          </p:cNvSpPr>
          <p:nvPr/>
        </p:nvSpPr>
        <p:spPr bwMode="auto">
          <a:xfrm>
            <a:off x="6804025" y="3592513"/>
            <a:ext cx="165100" cy="174625"/>
          </a:xfrm>
          <a:prstGeom prst="ellipse">
            <a:avLst/>
          </a:prstGeom>
          <a:solidFill>
            <a:srgbClr val="F41E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58" name="Oval 10"/>
          <p:cNvSpPr>
            <a:spLocks noChangeArrowheads="1"/>
          </p:cNvSpPr>
          <p:nvPr/>
        </p:nvSpPr>
        <p:spPr bwMode="auto">
          <a:xfrm>
            <a:off x="2889250" y="3213100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59" name="Oval 11"/>
          <p:cNvSpPr>
            <a:spLocks noChangeArrowheads="1"/>
          </p:cNvSpPr>
          <p:nvPr/>
        </p:nvSpPr>
        <p:spPr bwMode="auto">
          <a:xfrm>
            <a:off x="2720975" y="3182938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0" name="Oval 12"/>
          <p:cNvSpPr>
            <a:spLocks noChangeArrowheads="1"/>
          </p:cNvSpPr>
          <p:nvPr/>
        </p:nvSpPr>
        <p:spPr bwMode="auto">
          <a:xfrm>
            <a:off x="2908300" y="3124200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1" name="Oval 13"/>
          <p:cNvSpPr>
            <a:spLocks noChangeArrowheads="1"/>
          </p:cNvSpPr>
          <p:nvPr/>
        </p:nvSpPr>
        <p:spPr bwMode="auto">
          <a:xfrm>
            <a:off x="2870200" y="3227388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2" name="Oval 14"/>
          <p:cNvSpPr>
            <a:spLocks noChangeArrowheads="1"/>
          </p:cNvSpPr>
          <p:nvPr/>
        </p:nvSpPr>
        <p:spPr bwMode="auto">
          <a:xfrm>
            <a:off x="2884488" y="3074988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3" name="Oval 15"/>
          <p:cNvSpPr>
            <a:spLocks noChangeArrowheads="1"/>
          </p:cNvSpPr>
          <p:nvPr/>
        </p:nvSpPr>
        <p:spPr bwMode="auto">
          <a:xfrm>
            <a:off x="2976563" y="3313113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4" name="Oval 16"/>
          <p:cNvSpPr>
            <a:spLocks noChangeArrowheads="1"/>
          </p:cNvSpPr>
          <p:nvPr/>
        </p:nvSpPr>
        <p:spPr bwMode="auto">
          <a:xfrm>
            <a:off x="2873375" y="3087688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5" name="Oval 17"/>
          <p:cNvSpPr>
            <a:spLocks noChangeArrowheads="1"/>
          </p:cNvSpPr>
          <p:nvPr/>
        </p:nvSpPr>
        <p:spPr bwMode="auto">
          <a:xfrm>
            <a:off x="2925763" y="3205163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6" name="Oval 18"/>
          <p:cNvSpPr>
            <a:spLocks noChangeArrowheads="1"/>
          </p:cNvSpPr>
          <p:nvPr/>
        </p:nvSpPr>
        <p:spPr bwMode="auto">
          <a:xfrm>
            <a:off x="2811463" y="3105150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7" name="Oval 19"/>
          <p:cNvSpPr>
            <a:spLocks noChangeArrowheads="1"/>
          </p:cNvSpPr>
          <p:nvPr/>
        </p:nvSpPr>
        <p:spPr bwMode="auto">
          <a:xfrm>
            <a:off x="2843213" y="3098800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8" name="Oval 20"/>
          <p:cNvSpPr>
            <a:spLocks noChangeArrowheads="1"/>
          </p:cNvSpPr>
          <p:nvPr/>
        </p:nvSpPr>
        <p:spPr bwMode="auto">
          <a:xfrm>
            <a:off x="2800350" y="3117850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69" name="Oval 21"/>
          <p:cNvSpPr>
            <a:spLocks noChangeArrowheads="1"/>
          </p:cNvSpPr>
          <p:nvPr/>
        </p:nvSpPr>
        <p:spPr bwMode="auto">
          <a:xfrm>
            <a:off x="2852738" y="3235325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0" name="Oval 22"/>
          <p:cNvSpPr>
            <a:spLocks noChangeArrowheads="1"/>
          </p:cNvSpPr>
          <p:nvPr/>
        </p:nvSpPr>
        <p:spPr bwMode="auto">
          <a:xfrm>
            <a:off x="2800350" y="3052763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1" name="Oval 23"/>
          <p:cNvSpPr>
            <a:spLocks noChangeArrowheads="1"/>
          </p:cNvSpPr>
          <p:nvPr/>
        </p:nvSpPr>
        <p:spPr bwMode="auto">
          <a:xfrm>
            <a:off x="2941638" y="3255963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2" name="Oval 24"/>
          <p:cNvSpPr>
            <a:spLocks noChangeArrowheads="1"/>
          </p:cNvSpPr>
          <p:nvPr/>
        </p:nvSpPr>
        <p:spPr bwMode="auto">
          <a:xfrm>
            <a:off x="2833688" y="3197225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3" name="Oval 25"/>
          <p:cNvSpPr>
            <a:spLocks noChangeArrowheads="1"/>
          </p:cNvSpPr>
          <p:nvPr/>
        </p:nvSpPr>
        <p:spPr bwMode="auto">
          <a:xfrm>
            <a:off x="2800350" y="3133725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4" name="Oval 26"/>
          <p:cNvSpPr>
            <a:spLocks noChangeArrowheads="1"/>
          </p:cNvSpPr>
          <p:nvPr/>
        </p:nvSpPr>
        <p:spPr bwMode="auto">
          <a:xfrm>
            <a:off x="2805113" y="3141663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5" name="Oval 27"/>
          <p:cNvSpPr>
            <a:spLocks noChangeArrowheads="1"/>
          </p:cNvSpPr>
          <p:nvPr/>
        </p:nvSpPr>
        <p:spPr bwMode="auto">
          <a:xfrm>
            <a:off x="2746375" y="3121025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6" name="Oval 28"/>
          <p:cNvSpPr>
            <a:spLocks noChangeArrowheads="1"/>
          </p:cNvSpPr>
          <p:nvPr/>
        </p:nvSpPr>
        <p:spPr bwMode="auto">
          <a:xfrm>
            <a:off x="2933700" y="3062288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7" name="Oval 29"/>
          <p:cNvSpPr>
            <a:spLocks noChangeArrowheads="1"/>
          </p:cNvSpPr>
          <p:nvPr/>
        </p:nvSpPr>
        <p:spPr bwMode="auto">
          <a:xfrm>
            <a:off x="2786063" y="3155950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8" name="Oval 30"/>
          <p:cNvSpPr>
            <a:spLocks noChangeArrowheads="1"/>
          </p:cNvSpPr>
          <p:nvPr/>
        </p:nvSpPr>
        <p:spPr bwMode="auto">
          <a:xfrm>
            <a:off x="2730500" y="3214688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79" name="Oval 31"/>
          <p:cNvSpPr>
            <a:spLocks noChangeArrowheads="1"/>
          </p:cNvSpPr>
          <p:nvPr/>
        </p:nvSpPr>
        <p:spPr bwMode="auto">
          <a:xfrm>
            <a:off x="2671763" y="3194050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0" name="Oval 32"/>
          <p:cNvSpPr>
            <a:spLocks noChangeArrowheads="1"/>
          </p:cNvSpPr>
          <p:nvPr/>
        </p:nvSpPr>
        <p:spPr bwMode="auto">
          <a:xfrm>
            <a:off x="2859088" y="3135313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1" name="Oval 33"/>
          <p:cNvSpPr>
            <a:spLocks noChangeArrowheads="1"/>
          </p:cNvSpPr>
          <p:nvPr/>
        </p:nvSpPr>
        <p:spPr bwMode="auto">
          <a:xfrm>
            <a:off x="2820988" y="3238500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2" name="Oval 34"/>
          <p:cNvSpPr>
            <a:spLocks noChangeArrowheads="1"/>
          </p:cNvSpPr>
          <p:nvPr/>
        </p:nvSpPr>
        <p:spPr bwMode="auto">
          <a:xfrm>
            <a:off x="2833688" y="3163888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3" name="Oval 35"/>
          <p:cNvSpPr>
            <a:spLocks noChangeArrowheads="1"/>
          </p:cNvSpPr>
          <p:nvPr/>
        </p:nvSpPr>
        <p:spPr bwMode="auto">
          <a:xfrm>
            <a:off x="2865438" y="3157538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4" name="Oval 36"/>
          <p:cNvSpPr>
            <a:spLocks noChangeArrowheads="1"/>
          </p:cNvSpPr>
          <p:nvPr/>
        </p:nvSpPr>
        <p:spPr bwMode="auto">
          <a:xfrm>
            <a:off x="2822575" y="3176588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5" name="Oval 37"/>
          <p:cNvSpPr>
            <a:spLocks noChangeArrowheads="1"/>
          </p:cNvSpPr>
          <p:nvPr/>
        </p:nvSpPr>
        <p:spPr bwMode="auto">
          <a:xfrm>
            <a:off x="2874963" y="3294063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6" name="Oval 38"/>
          <p:cNvSpPr>
            <a:spLocks noChangeArrowheads="1"/>
          </p:cNvSpPr>
          <p:nvPr/>
        </p:nvSpPr>
        <p:spPr bwMode="auto">
          <a:xfrm>
            <a:off x="2805113" y="3119438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7" name="Oval 39"/>
          <p:cNvSpPr>
            <a:spLocks noChangeArrowheads="1"/>
          </p:cNvSpPr>
          <p:nvPr/>
        </p:nvSpPr>
        <p:spPr bwMode="auto">
          <a:xfrm>
            <a:off x="2755900" y="3055938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8" name="Oval 40"/>
          <p:cNvSpPr>
            <a:spLocks noChangeArrowheads="1"/>
          </p:cNvSpPr>
          <p:nvPr/>
        </p:nvSpPr>
        <p:spPr bwMode="auto">
          <a:xfrm>
            <a:off x="2890838" y="3249613"/>
            <a:ext cx="93662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89" name="Oval 41"/>
          <p:cNvSpPr>
            <a:spLocks noChangeArrowheads="1"/>
          </p:cNvSpPr>
          <p:nvPr/>
        </p:nvSpPr>
        <p:spPr bwMode="auto">
          <a:xfrm>
            <a:off x="2949575" y="3313113"/>
            <a:ext cx="93663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90" name="Oval 42"/>
          <p:cNvSpPr>
            <a:spLocks noChangeArrowheads="1"/>
          </p:cNvSpPr>
          <p:nvPr/>
        </p:nvSpPr>
        <p:spPr bwMode="auto">
          <a:xfrm>
            <a:off x="2822575" y="3227388"/>
            <a:ext cx="93663" cy="88900"/>
          </a:xfrm>
          <a:prstGeom prst="ellipse">
            <a:avLst/>
          </a:prstGeom>
          <a:solidFill>
            <a:srgbClr val="F41E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32491" name="Oval 43"/>
          <p:cNvSpPr>
            <a:spLocks noChangeArrowheads="1"/>
          </p:cNvSpPr>
          <p:nvPr/>
        </p:nvSpPr>
        <p:spPr bwMode="auto">
          <a:xfrm>
            <a:off x="2906713" y="3159125"/>
            <a:ext cx="93662" cy="88900"/>
          </a:xfrm>
          <a:prstGeom prst="ellipse">
            <a:avLst/>
          </a:prstGeom>
          <a:solidFill>
            <a:srgbClr val="F41E1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 flipV="1">
            <a:off x="7105650" y="2555875"/>
            <a:ext cx="1066800" cy="219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 flipV="1">
            <a:off x="7161213" y="2820988"/>
            <a:ext cx="1019175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 flipV="1">
            <a:off x="7286625" y="2717800"/>
            <a:ext cx="752475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7151688" y="3611563"/>
            <a:ext cx="100965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7140575" y="3829050"/>
            <a:ext cx="923925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 flipH="1" flipV="1">
            <a:off x="7246938" y="3735388"/>
            <a:ext cx="86677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7985125" y="1947863"/>
            <a:ext cx="544513" cy="265112"/>
            <a:chOff x="4486" y="1210"/>
            <a:chExt cx="343" cy="167"/>
          </a:xfrm>
        </p:grpSpPr>
        <p:sp>
          <p:nvSpPr>
            <p:cNvPr id="26709" name="Line 51"/>
            <p:cNvSpPr>
              <a:spLocks noChangeShapeType="1"/>
            </p:cNvSpPr>
            <p:nvPr/>
          </p:nvSpPr>
          <p:spPr bwMode="auto">
            <a:xfrm>
              <a:off x="4486" y="13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0" name="Line 52"/>
            <p:cNvSpPr>
              <a:spLocks noChangeShapeType="1"/>
            </p:cNvSpPr>
            <p:nvPr/>
          </p:nvSpPr>
          <p:spPr bwMode="auto">
            <a:xfrm>
              <a:off x="4733" y="1377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1" name="Line 53"/>
            <p:cNvSpPr>
              <a:spLocks noChangeShapeType="1"/>
            </p:cNvSpPr>
            <p:nvPr/>
          </p:nvSpPr>
          <p:spPr bwMode="auto">
            <a:xfrm flipH="1">
              <a:off x="4584" y="1216"/>
              <a:ext cx="84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12" name="Line 54"/>
            <p:cNvSpPr>
              <a:spLocks noChangeShapeType="1"/>
            </p:cNvSpPr>
            <p:nvPr/>
          </p:nvSpPr>
          <p:spPr bwMode="auto">
            <a:xfrm flipH="1" flipV="1">
              <a:off x="4670" y="1210"/>
              <a:ext cx="66" cy="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342" name="WordArt 60"/>
          <p:cNvSpPr>
            <a:spLocks noChangeArrowheads="1" noChangeShapeType="1" noTextEdit="1"/>
          </p:cNvSpPr>
          <p:nvPr/>
        </p:nvSpPr>
        <p:spPr bwMode="auto">
          <a:xfrm>
            <a:off x="1626042" y="1941300"/>
            <a:ext cx="2664296" cy="347663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ahoma"/>
                <a:ea typeface="Tahoma"/>
                <a:cs typeface="Tahoma"/>
              </a:rPr>
              <a:t>ALICE DETECTOR</a:t>
            </a:r>
          </a:p>
        </p:txBody>
      </p:sp>
      <p:sp>
        <p:nvSpPr>
          <p:cNvPr id="232509" name="Text Box 61"/>
          <p:cNvSpPr txBox="1">
            <a:spLocks noChangeArrowheads="1"/>
          </p:cNvSpPr>
          <p:nvPr/>
        </p:nvSpPr>
        <p:spPr bwMode="auto">
          <a:xfrm>
            <a:off x="6969125" y="1052513"/>
            <a:ext cx="1809750" cy="366712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41E1E"/>
                </a:solidFill>
                <a:latin typeface="Calibri" pitchFamily="34" charset="0"/>
              </a:rPr>
              <a:t>leading proton</a:t>
            </a:r>
          </a:p>
        </p:txBody>
      </p:sp>
      <p:sp>
        <p:nvSpPr>
          <p:cNvPr id="232514" name="Line 66"/>
          <p:cNvSpPr>
            <a:spLocks noChangeShapeType="1"/>
          </p:cNvSpPr>
          <p:nvPr/>
        </p:nvSpPr>
        <p:spPr bwMode="auto">
          <a:xfrm flipH="1">
            <a:off x="7853363" y="1449388"/>
            <a:ext cx="80962" cy="647700"/>
          </a:xfrm>
          <a:prstGeom prst="line">
            <a:avLst/>
          </a:prstGeom>
          <a:noFill/>
          <a:ln w="9525">
            <a:solidFill>
              <a:srgbClr val="F41E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uppo 68"/>
          <p:cNvGrpSpPr>
            <a:grpSpLocks/>
          </p:cNvGrpSpPr>
          <p:nvPr/>
        </p:nvGrpSpPr>
        <p:grpSpPr bwMode="auto">
          <a:xfrm>
            <a:off x="2139887" y="2450784"/>
            <a:ext cx="1581876" cy="1350508"/>
            <a:chOff x="3491880" y="1916832"/>
            <a:chExt cx="3528392" cy="2304256"/>
          </a:xfrm>
        </p:grpSpPr>
        <p:sp>
          <p:nvSpPr>
            <p:cNvPr id="70" name="Arco 69"/>
            <p:cNvSpPr>
              <a:spLocks/>
            </p:cNvSpPr>
            <p:nvPr/>
          </p:nvSpPr>
          <p:spPr bwMode="auto">
            <a:xfrm>
              <a:off x="5508104" y="1916832"/>
              <a:ext cx="1512168" cy="2304256"/>
            </a:xfrm>
            <a:custGeom>
              <a:avLst/>
              <a:gdLst>
                <a:gd name="T0" fmla="*/ 756085 w 1512168"/>
                <a:gd name="T1" fmla="*/ 0 h 2304256"/>
                <a:gd name="T2" fmla="*/ 756084 w 1512168"/>
                <a:gd name="T3" fmla="*/ 1152128 h 2304256"/>
                <a:gd name="T4" fmla="*/ 707431 w 1512168"/>
                <a:gd name="T5" fmla="*/ 2388 h 2304256"/>
                <a:gd name="T6" fmla="*/ 11796480 60000 65536"/>
                <a:gd name="T7" fmla="*/ 17694720 60000 65536"/>
                <a:gd name="T8" fmla="*/ 0 60000 65536"/>
                <a:gd name="T9" fmla="*/ 0 w 1512168"/>
                <a:gd name="T10" fmla="*/ 0 h 2304256"/>
                <a:gd name="T11" fmla="*/ 1512168 w 1512168"/>
                <a:gd name="T12" fmla="*/ 2304256 h 2304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2168" h="2304256" stroke="0">
                  <a:moveTo>
                    <a:pt x="756085" y="0"/>
                  </a:moveTo>
                  <a:lnTo>
                    <a:pt x="756084" y="0"/>
                  </a:lnTo>
                  <a:cubicBezTo>
                    <a:pt x="1173658" y="0"/>
                    <a:pt x="1512168" y="515825"/>
                    <a:pt x="1512168" y="1152128"/>
                  </a:cubicBezTo>
                  <a:cubicBezTo>
                    <a:pt x="1512168" y="1788430"/>
                    <a:pt x="1173657" y="2304256"/>
                    <a:pt x="756084" y="2304256"/>
                  </a:cubicBezTo>
                  <a:cubicBezTo>
                    <a:pt x="338510" y="2304256"/>
                    <a:pt x="0" y="1788430"/>
                    <a:pt x="0" y="1152128"/>
                  </a:cubicBezTo>
                  <a:cubicBezTo>
                    <a:pt x="0" y="544607"/>
                    <a:pt x="309573" y="41479"/>
                    <a:pt x="707432" y="2387"/>
                  </a:cubicBezTo>
                  <a:lnTo>
                    <a:pt x="756084" y="1152128"/>
                  </a:lnTo>
                  <a:lnTo>
                    <a:pt x="756085" y="0"/>
                  </a:lnTo>
                  <a:close/>
                </a:path>
                <a:path w="1512168" h="2304256" fill="none">
                  <a:moveTo>
                    <a:pt x="756085" y="0"/>
                  </a:moveTo>
                  <a:lnTo>
                    <a:pt x="756084" y="0"/>
                  </a:lnTo>
                  <a:cubicBezTo>
                    <a:pt x="1173658" y="0"/>
                    <a:pt x="1512168" y="515825"/>
                    <a:pt x="1512168" y="1152128"/>
                  </a:cubicBezTo>
                  <a:cubicBezTo>
                    <a:pt x="1512168" y="1788430"/>
                    <a:pt x="1173657" y="2304256"/>
                    <a:pt x="756084" y="2304256"/>
                  </a:cubicBezTo>
                  <a:cubicBezTo>
                    <a:pt x="338510" y="2304256"/>
                    <a:pt x="0" y="1788430"/>
                    <a:pt x="0" y="1152128"/>
                  </a:cubicBezTo>
                  <a:cubicBezTo>
                    <a:pt x="0" y="544607"/>
                    <a:pt x="309573" y="41479"/>
                    <a:pt x="707432" y="2387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1" name="Arco 70"/>
            <p:cNvSpPr>
              <a:spLocks/>
            </p:cNvSpPr>
            <p:nvPr/>
          </p:nvSpPr>
          <p:spPr bwMode="auto">
            <a:xfrm>
              <a:off x="5508104" y="1916832"/>
              <a:ext cx="1512168" cy="2304256"/>
            </a:xfrm>
            <a:custGeom>
              <a:avLst/>
              <a:gdLst>
                <a:gd name="T0" fmla="*/ 756085 w 1512168"/>
                <a:gd name="T1" fmla="*/ 0 h 2304256"/>
                <a:gd name="T2" fmla="*/ 756084 w 1512168"/>
                <a:gd name="T3" fmla="*/ 1152128 h 2304256"/>
                <a:gd name="T4" fmla="*/ 738115 w 1512168"/>
                <a:gd name="T5" fmla="*/ 2303931 h 2304256"/>
                <a:gd name="T6" fmla="*/ 11796480 60000 65536"/>
                <a:gd name="T7" fmla="*/ 11796480 60000 65536"/>
                <a:gd name="T8" fmla="*/ 11796480 60000 65536"/>
                <a:gd name="T9" fmla="*/ 738115 w 1512168"/>
                <a:gd name="T10" fmla="*/ 0 h 2304256"/>
                <a:gd name="T11" fmla="*/ 1512168 w 1512168"/>
                <a:gd name="T12" fmla="*/ 2304256 h 2304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2168" h="2304256" stroke="0">
                  <a:moveTo>
                    <a:pt x="756085" y="0"/>
                  </a:moveTo>
                  <a:lnTo>
                    <a:pt x="756084" y="0"/>
                  </a:lnTo>
                  <a:cubicBezTo>
                    <a:pt x="1173658" y="0"/>
                    <a:pt x="1512168" y="515825"/>
                    <a:pt x="1512168" y="1152128"/>
                  </a:cubicBezTo>
                  <a:cubicBezTo>
                    <a:pt x="1512168" y="1788430"/>
                    <a:pt x="1173657" y="2304256"/>
                    <a:pt x="756084" y="2304256"/>
                  </a:cubicBezTo>
                  <a:cubicBezTo>
                    <a:pt x="750092" y="2304255"/>
                    <a:pt x="744101" y="2304147"/>
                    <a:pt x="738111" y="2303930"/>
                  </a:cubicBezTo>
                  <a:lnTo>
                    <a:pt x="756084" y="1152128"/>
                  </a:lnTo>
                  <a:lnTo>
                    <a:pt x="756085" y="0"/>
                  </a:lnTo>
                  <a:close/>
                </a:path>
                <a:path w="1512168" h="2304256" fill="none">
                  <a:moveTo>
                    <a:pt x="756085" y="0"/>
                  </a:moveTo>
                  <a:lnTo>
                    <a:pt x="756084" y="0"/>
                  </a:lnTo>
                  <a:cubicBezTo>
                    <a:pt x="1173658" y="0"/>
                    <a:pt x="1512168" y="515825"/>
                    <a:pt x="1512168" y="1152128"/>
                  </a:cubicBezTo>
                  <a:cubicBezTo>
                    <a:pt x="1512168" y="1788430"/>
                    <a:pt x="1173657" y="2304256"/>
                    <a:pt x="756084" y="2304256"/>
                  </a:cubicBezTo>
                  <a:cubicBezTo>
                    <a:pt x="750092" y="2304255"/>
                    <a:pt x="744101" y="2304147"/>
                    <a:pt x="738111" y="230393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2" name="Arco 71"/>
            <p:cNvSpPr>
              <a:spLocks/>
            </p:cNvSpPr>
            <p:nvPr/>
          </p:nvSpPr>
          <p:spPr bwMode="auto">
            <a:xfrm>
              <a:off x="3491880" y="1916832"/>
              <a:ext cx="1512168" cy="2304256"/>
            </a:xfrm>
            <a:custGeom>
              <a:avLst/>
              <a:gdLst>
                <a:gd name="T0" fmla="*/ 771355 w 1512168"/>
                <a:gd name="T1" fmla="*/ 2304021 h 2304256"/>
                <a:gd name="T2" fmla="*/ 756084 w 1512168"/>
                <a:gd name="T3" fmla="*/ 1152128 h 2304256"/>
                <a:gd name="T4" fmla="*/ 795075 w 1512168"/>
                <a:gd name="T5" fmla="*/ 1533 h 2304256"/>
                <a:gd name="T6" fmla="*/ 0 60000 65536"/>
                <a:gd name="T7" fmla="*/ 11796480 60000 65536"/>
                <a:gd name="T8" fmla="*/ 0 60000 65536"/>
                <a:gd name="T9" fmla="*/ 0 w 1512168"/>
                <a:gd name="T10" fmla="*/ 0 h 2304256"/>
                <a:gd name="T11" fmla="*/ 795075 w 1512168"/>
                <a:gd name="T12" fmla="*/ 2304256 h 2304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2168" h="2304256" stroke="0">
                  <a:moveTo>
                    <a:pt x="771355" y="2304021"/>
                  </a:moveTo>
                  <a:lnTo>
                    <a:pt x="771354" y="2304020"/>
                  </a:lnTo>
                  <a:cubicBezTo>
                    <a:pt x="766265" y="2304177"/>
                    <a:pt x="761174" y="2304255"/>
                    <a:pt x="756084" y="2304255"/>
                  </a:cubicBezTo>
                  <a:cubicBezTo>
                    <a:pt x="338510" y="2304256"/>
                    <a:pt x="0" y="1788430"/>
                    <a:pt x="0" y="1152128"/>
                  </a:cubicBezTo>
                  <a:cubicBezTo>
                    <a:pt x="0" y="515825"/>
                    <a:pt x="338510" y="0"/>
                    <a:pt x="756084" y="0"/>
                  </a:cubicBezTo>
                  <a:cubicBezTo>
                    <a:pt x="769087" y="0"/>
                    <a:pt x="782088" y="511"/>
                    <a:pt x="795074" y="1532"/>
                  </a:cubicBezTo>
                  <a:lnTo>
                    <a:pt x="756084" y="1152128"/>
                  </a:lnTo>
                  <a:lnTo>
                    <a:pt x="771355" y="2304021"/>
                  </a:lnTo>
                  <a:close/>
                </a:path>
                <a:path w="1512168" h="2304256" fill="none">
                  <a:moveTo>
                    <a:pt x="771355" y="2304021"/>
                  </a:moveTo>
                  <a:lnTo>
                    <a:pt x="771354" y="2304020"/>
                  </a:lnTo>
                  <a:cubicBezTo>
                    <a:pt x="766265" y="2304177"/>
                    <a:pt x="761174" y="2304255"/>
                    <a:pt x="756084" y="2304255"/>
                  </a:cubicBezTo>
                  <a:cubicBezTo>
                    <a:pt x="338510" y="2304256"/>
                    <a:pt x="0" y="1788430"/>
                    <a:pt x="0" y="1152128"/>
                  </a:cubicBezTo>
                  <a:cubicBezTo>
                    <a:pt x="0" y="515825"/>
                    <a:pt x="338510" y="0"/>
                    <a:pt x="756084" y="0"/>
                  </a:cubicBezTo>
                  <a:cubicBezTo>
                    <a:pt x="769087" y="0"/>
                    <a:pt x="782088" y="511"/>
                    <a:pt x="795074" y="153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cxnSp>
          <p:nvCxnSpPr>
            <p:cNvPr id="73" name="Connettore 1 72"/>
            <p:cNvCxnSpPr>
              <a:cxnSpLocks noChangeShapeType="1"/>
              <a:stCxn id="72" idx="2"/>
              <a:endCxn id="71" idx="0"/>
            </p:cNvCxnSpPr>
            <p:nvPr/>
          </p:nvCxnSpPr>
          <p:spPr bwMode="auto">
            <a:xfrm flipV="1">
              <a:off x="4287600" y="1916832"/>
              <a:ext cx="1977335" cy="1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74" name="Connettore 1 73"/>
            <p:cNvCxnSpPr>
              <a:cxnSpLocks noChangeShapeType="1"/>
              <a:stCxn id="72" idx="0"/>
            </p:cNvCxnSpPr>
            <p:nvPr/>
          </p:nvCxnSpPr>
          <p:spPr bwMode="auto">
            <a:xfrm>
              <a:off x="4263669" y="4221088"/>
              <a:ext cx="19638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/>
            </a:extLst>
          </p:spPr>
        </p:cxnSp>
      </p:grp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811733" y="5276033"/>
            <a:ext cx="12954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2107133" y="4483871"/>
            <a:ext cx="0" cy="7921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1511821" y="5276033"/>
            <a:ext cx="595312" cy="431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84" name="TextBox 16"/>
          <p:cNvSpPr txBox="1">
            <a:spLocks noChangeArrowheads="1"/>
          </p:cNvSpPr>
          <p:nvPr/>
        </p:nvSpPr>
        <p:spPr bwMode="auto">
          <a:xfrm>
            <a:off x="730771" y="5193483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z</a:t>
            </a:r>
          </a:p>
        </p:txBody>
      </p:sp>
      <p:sp>
        <p:nvSpPr>
          <p:cNvPr id="26685" name="TextBox 83"/>
          <p:cNvSpPr txBox="1">
            <a:spLocks noChangeArrowheads="1"/>
          </p:cNvSpPr>
          <p:nvPr/>
        </p:nvSpPr>
        <p:spPr bwMode="auto">
          <a:xfrm>
            <a:off x="1562621" y="5482408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26686" name="TextBox 84"/>
          <p:cNvSpPr txBox="1">
            <a:spLocks noChangeArrowheads="1"/>
          </p:cNvSpPr>
          <p:nvPr/>
        </p:nvSpPr>
        <p:spPr bwMode="auto">
          <a:xfrm>
            <a:off x="2088083" y="4331471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394578"/>
            <a:ext cx="18778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A </a:t>
            </a:r>
            <a:r>
              <a:rPr lang="it-IT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side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22759" y="4402124"/>
            <a:ext cx="18537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C</a:t>
            </a:r>
            <a:r>
              <a:rPr lang="it-IT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 side</a:t>
            </a:r>
          </a:p>
        </p:txBody>
      </p:sp>
      <p:sp>
        <p:nvSpPr>
          <p:cNvPr id="26690" name="CasellaDiTesto 80"/>
          <p:cNvSpPr txBox="1">
            <a:spLocks noChangeArrowheads="1"/>
          </p:cNvSpPr>
          <p:nvPr/>
        </p:nvSpPr>
        <p:spPr bwMode="auto">
          <a:xfrm>
            <a:off x="2370658" y="5145858"/>
            <a:ext cx="210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= Anti-clock wise</a:t>
            </a:r>
          </a:p>
          <a:p>
            <a:r>
              <a:rPr lang="en-US"/>
              <a:t>C = Clock wise</a:t>
            </a:r>
          </a:p>
        </p:txBody>
      </p:sp>
      <p:cxnSp>
        <p:nvCxnSpPr>
          <p:cNvPr id="84" name="Connettore 2 83"/>
          <p:cNvCxnSpPr/>
          <p:nvPr/>
        </p:nvCxnSpPr>
        <p:spPr>
          <a:xfrm flipV="1">
            <a:off x="6689725" y="1722438"/>
            <a:ext cx="2081213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 flipV="1">
            <a:off x="6805613" y="2300288"/>
            <a:ext cx="2284412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699" name="CasellaDiTesto 88"/>
          <p:cNvSpPr txBox="1">
            <a:spLocks noChangeArrowheads="1"/>
          </p:cNvSpPr>
          <p:nvPr/>
        </p:nvSpPr>
        <p:spPr bwMode="auto">
          <a:xfrm>
            <a:off x="4579438" y="1700076"/>
            <a:ext cx="16081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Magnetic field</a:t>
            </a:r>
          </a:p>
          <a:p>
            <a:pPr algn="ctr"/>
            <a:r>
              <a:rPr lang="en-US" sz="3200">
                <a:sym typeface="Symbol" pitchFamily="18" charset="2"/>
              </a:rPr>
              <a:t>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87" name="Connettore 2 86"/>
          <p:cNvCxnSpPr/>
          <p:nvPr/>
        </p:nvCxnSpPr>
        <p:spPr>
          <a:xfrm>
            <a:off x="3056708" y="4140920"/>
            <a:ext cx="45197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CasellaDiTesto 88"/>
          <p:cNvSpPr txBox="1"/>
          <p:nvPr/>
        </p:nvSpPr>
        <p:spPr>
          <a:xfrm>
            <a:off x="4794066" y="378822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ahoma"/>
                <a:ea typeface="Tahoma"/>
                <a:cs typeface="Tahoma"/>
              </a:rPr>
              <a:t>~</a:t>
            </a:r>
            <a:r>
              <a:rPr lang="it-IT" dirty="0" smtClean="0"/>
              <a:t>116 m</a:t>
            </a:r>
            <a:endParaRPr lang="en-US" dirty="0"/>
          </a:p>
        </p:txBody>
      </p:sp>
      <p:sp>
        <p:nvSpPr>
          <p:cNvPr id="90" name="Rettangolo 13"/>
          <p:cNvSpPr>
            <a:spLocks noChangeArrowheads="1"/>
          </p:cNvSpPr>
          <p:nvPr/>
        </p:nvSpPr>
        <p:spPr bwMode="auto">
          <a:xfrm>
            <a:off x="4519748" y="4585063"/>
            <a:ext cx="44674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ZDCP (proton) </a:t>
            </a:r>
            <a:r>
              <a:rPr lang="en-US" dirty="0" smtClean="0"/>
              <a:t>range  </a:t>
            </a:r>
            <a:r>
              <a:rPr lang="en-US" dirty="0"/>
              <a:t>0.3 &lt;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&lt; 0.6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smtClean="0"/>
              <a:t>because of the optics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ZDCN (neutron) </a:t>
            </a:r>
            <a:r>
              <a:rPr lang="en-US" dirty="0" smtClean="0"/>
              <a:t>range 0.4 </a:t>
            </a:r>
            <a:r>
              <a:rPr lang="en-US" dirty="0"/>
              <a:t>&lt;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&lt; </a:t>
            </a:r>
            <a:r>
              <a:rPr lang="en-US" dirty="0" smtClean="0"/>
              <a:t>0.9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&lt; 0.4 photon contamination too </a:t>
            </a:r>
            <a:r>
              <a:rPr lang="en-US" dirty="0" smtClean="0"/>
              <a:t>high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F</a:t>
            </a:r>
            <a:r>
              <a:rPr lang="en-US" dirty="0"/>
              <a:t> &gt; 0.9 big resolution effects</a:t>
            </a:r>
          </a:p>
        </p:txBody>
      </p:sp>
      <p:sp>
        <p:nvSpPr>
          <p:cNvPr id="91" name="Rettangolo 90"/>
          <p:cNvSpPr/>
          <p:nvPr/>
        </p:nvSpPr>
        <p:spPr>
          <a:xfrm>
            <a:off x="-1" y="967752"/>
            <a:ext cx="6185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 tried in the past to use the ZDC to reconstruct the energy of leading nucleons.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659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0382E-6 C -0.01545 -0.00995 -0.03073 -0.01967 -0.06718 -0.02753 C -0.1033 -0.03563 -0.15435 -0.0421 -0.21841 -0.04835 C -0.2823 -0.05483 -0.36615 -0.06015 -0.45 -0.06524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3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0.07841 C 0.05434 0.06106 0.08021 0.04372 0.12413 0.03099 C 0.16753 0.01827 0.23802 0.00786 0.29184 0.00208 C 0.34583 -0.0037 0.3967 -0.00347 0.44774 -0.00324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2013 -0.11435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5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0138 L 0.02378 -0.11319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5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093 L 0.02726 -0.11528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5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4409 -0.10972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5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0995 L -0.01563 -0.11458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52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968 L 0.04532 -0.0703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45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0579 L 0.07674 -0.087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4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394 L -0.04827 -0.10787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52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7725 -0.07963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416 -0.11088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01563 -0.10834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5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8385 -0.0544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2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741 L 0.01545 -0.125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4774 -0.11574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5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7084 -0.08935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3871 -0.11273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5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018 L 0.01962 0.1099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5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1789 0.08634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4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4062 0.08519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4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1829 L -0.08993 0.04491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3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7032 0.05995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1874E-6 L -0.01666 0.11473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57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1296 L -0.07066 0.08912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3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1204 L 0.03369 0.10972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4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329 0.08843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921 L -0.07118 0.0678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5678 0.07778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3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0162 L 0.02829 0.09884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49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1874E-6 L -0.04809 0.05181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260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0416 L 0.05607 0.091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4400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3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3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3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487 C 0.09722 -0.00949 0.19028 -0.02337 0.26042 -0.03888 C 0.33073 -0.05439 0.38003 -0.06851 0.42552 -0.08657 C 0.47153 -0.10462 0.50278 -0.12569 0.53524 -0.14699 " pathEditMode="relative" rAng="-455679" ptsTypes="aaaA">
                                      <p:cBhvr>
                                        <p:cTn id="182" dur="20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-74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3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32916 0.00277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10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3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3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3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6" grpId="0" animBg="1"/>
      <p:bldP spid="232456" grpId="1" animBg="1"/>
      <p:bldP spid="232457" grpId="0" animBg="1"/>
      <p:bldP spid="232457" grpId="1" animBg="1"/>
      <p:bldP spid="232458" grpId="0" animBg="1"/>
      <p:bldP spid="232458" grpId="1" animBg="1"/>
      <p:bldP spid="232459" grpId="0" animBg="1"/>
      <p:bldP spid="232459" grpId="1" animBg="1"/>
      <p:bldP spid="232460" grpId="0" animBg="1"/>
      <p:bldP spid="232460" grpId="1" animBg="1"/>
      <p:bldP spid="232461" grpId="0" animBg="1"/>
      <p:bldP spid="232461" grpId="1" animBg="1"/>
      <p:bldP spid="232462" grpId="0" animBg="1"/>
      <p:bldP spid="232462" grpId="1" animBg="1"/>
      <p:bldP spid="232463" grpId="0" animBg="1"/>
      <p:bldP spid="232463" grpId="1" animBg="1"/>
      <p:bldP spid="232464" grpId="0" animBg="1"/>
      <p:bldP spid="232464" grpId="1" animBg="1"/>
      <p:bldP spid="232465" grpId="0" animBg="1"/>
      <p:bldP spid="232465" grpId="1" animBg="1"/>
      <p:bldP spid="232466" grpId="0" animBg="1"/>
      <p:bldP spid="232466" grpId="1" animBg="1"/>
      <p:bldP spid="232467" grpId="0" animBg="1"/>
      <p:bldP spid="232467" grpId="1" animBg="1"/>
      <p:bldP spid="232468" grpId="0" animBg="1"/>
      <p:bldP spid="232468" grpId="1" animBg="1"/>
      <p:bldP spid="232469" grpId="0" animBg="1"/>
      <p:bldP spid="232469" grpId="1" animBg="1"/>
      <p:bldP spid="232470" grpId="0" animBg="1"/>
      <p:bldP spid="232470" grpId="1" animBg="1"/>
      <p:bldP spid="232471" grpId="0" animBg="1"/>
      <p:bldP spid="232471" grpId="1" animBg="1"/>
      <p:bldP spid="232472" grpId="0" animBg="1"/>
      <p:bldP spid="232472" grpId="1" animBg="1"/>
      <p:bldP spid="232473" grpId="0" animBg="1"/>
      <p:bldP spid="232473" grpId="1" animBg="1"/>
      <p:bldP spid="232474" grpId="0" animBg="1"/>
      <p:bldP spid="232474" grpId="1" animBg="1"/>
      <p:bldP spid="232475" grpId="0" animBg="1"/>
      <p:bldP spid="232475" grpId="1" animBg="1"/>
      <p:bldP spid="232476" grpId="0" animBg="1"/>
      <p:bldP spid="232476" grpId="1" animBg="1"/>
      <p:bldP spid="232477" grpId="0" animBg="1"/>
      <p:bldP spid="232477" grpId="1" animBg="1"/>
      <p:bldP spid="232478" grpId="0" animBg="1"/>
      <p:bldP spid="232478" grpId="1" animBg="1"/>
      <p:bldP spid="232479" grpId="0" animBg="1"/>
      <p:bldP spid="232479" grpId="1" animBg="1"/>
      <p:bldP spid="232480" grpId="0" animBg="1"/>
      <p:bldP spid="232480" grpId="1" animBg="1"/>
      <p:bldP spid="232481" grpId="0" animBg="1"/>
      <p:bldP spid="232481" grpId="1" animBg="1"/>
      <p:bldP spid="232482" grpId="0" animBg="1"/>
      <p:bldP spid="232482" grpId="1" animBg="1"/>
      <p:bldP spid="232483" grpId="0" animBg="1"/>
      <p:bldP spid="232483" grpId="1" animBg="1"/>
      <p:bldP spid="232484" grpId="0" animBg="1"/>
      <p:bldP spid="232484" grpId="1" animBg="1"/>
      <p:bldP spid="232485" grpId="0" animBg="1"/>
      <p:bldP spid="232485" grpId="1" animBg="1"/>
      <p:bldP spid="232486" grpId="0" animBg="1"/>
      <p:bldP spid="232487" grpId="0" animBg="1"/>
      <p:bldP spid="232487" grpId="1" animBg="1"/>
      <p:bldP spid="232488" grpId="0" animBg="1"/>
      <p:bldP spid="232488" grpId="1" animBg="1"/>
      <p:bldP spid="232489" grpId="0" animBg="1"/>
      <p:bldP spid="232490" grpId="0" animBg="1"/>
      <p:bldP spid="232490" grpId="1" animBg="1"/>
      <p:bldP spid="232490" grpId="2" animBg="1"/>
      <p:bldP spid="232491" grpId="0" animBg="1"/>
      <p:bldP spid="232491" grpId="1" animBg="1"/>
      <p:bldP spid="232491" grpId="2" animBg="1"/>
      <p:bldP spid="232509" grpId="0" animBg="1"/>
      <p:bldP spid="2325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magine 20" descr="ISR_scatterplot004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03363"/>
            <a:ext cx="3652837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CasellaDiTesto 15"/>
          <p:cNvSpPr txBox="1">
            <a:spLocks noChangeArrowheads="1"/>
          </p:cNvSpPr>
          <p:nvPr/>
        </p:nvSpPr>
        <p:spPr bwMode="auto">
          <a:xfrm>
            <a:off x="1304925" y="119697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ISR </a:t>
            </a:r>
            <a:r>
              <a:rPr lang="en-US" b="1" i="1">
                <a:latin typeface="Calibri" pitchFamily="34" charset="0"/>
              </a:rPr>
              <a:t>pp</a:t>
            </a:r>
            <a:r>
              <a:rPr lang="en-US" b="1">
                <a:latin typeface="Calibri" pitchFamily="34" charset="0"/>
              </a:rPr>
              <a:t>@62 GeV</a:t>
            </a:r>
          </a:p>
        </p:txBody>
      </p:sp>
      <p:pic>
        <p:nvPicPr>
          <p:cNvPr id="6149" name="Segnaposto contenuto 10" descr="uncorrelation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925" y="1196975"/>
            <a:ext cx="3959225" cy="3935413"/>
          </a:xfrm>
        </p:spPr>
      </p:pic>
      <p:sp>
        <p:nvSpPr>
          <p:cNvPr id="6150" name="Titolo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Independency of hemispheres [I]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6152" name="CasellaDiTesto 16"/>
          <p:cNvSpPr txBox="1">
            <a:spLocks noChangeArrowheads="1"/>
          </p:cNvSpPr>
          <p:nvPr/>
        </p:nvSpPr>
        <p:spPr bwMode="auto">
          <a:xfrm>
            <a:off x="6048375" y="1136650"/>
            <a:ext cx="2014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LHC pp@7 TeV</a:t>
            </a:r>
          </a:p>
        </p:txBody>
      </p:sp>
      <p:sp>
        <p:nvSpPr>
          <p:cNvPr id="6153" name="CasellaDiTesto 8"/>
          <p:cNvSpPr txBox="1">
            <a:spLocks noChangeArrowheads="1"/>
          </p:cNvSpPr>
          <p:nvPr/>
        </p:nvSpPr>
        <p:spPr bwMode="auto">
          <a:xfrm>
            <a:off x="284163" y="5415484"/>
            <a:ext cx="8504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mtClean="0"/>
              <a:t>The </a:t>
            </a:r>
            <a:r>
              <a:rPr lang="en-US"/>
              <a:t>independency of hemispheres was tested for leading neutron in the same x</a:t>
            </a:r>
            <a:r>
              <a:rPr lang="en-US" baseline="-25000"/>
              <a:t>F</a:t>
            </a:r>
            <a:r>
              <a:rPr lang="en-US"/>
              <a:t> range of ISR:</a:t>
            </a:r>
            <a:r>
              <a:rPr lang="en-US" altLang="ja-JP"/>
              <a:t> (ZDCN-A vs ZDCN-C</a:t>
            </a:r>
            <a:r>
              <a:rPr lang="en-US" altLang="ja-JP"/>
              <a:t>) </a:t>
            </a:r>
            <a:r>
              <a:rPr lang="en-US" altLang="ja-JP" smtClean="0"/>
              <a:t>@ </a:t>
            </a:r>
            <a:r>
              <a:rPr lang="en-US" altLang="ja-JP"/>
              <a:t>7 TeV</a:t>
            </a:r>
            <a:r>
              <a:rPr lang="en-US" altLang="ja-JP" smtClean="0"/>
              <a:t>.</a:t>
            </a:r>
          </a:p>
          <a:p>
            <a:r>
              <a:rPr lang="en-US" smtClean="0"/>
              <a:t>However</a:t>
            </a:r>
            <a:r>
              <a:rPr lang="en-US" smtClean="0"/>
              <a:t>, there are uncertatinties in the </a:t>
            </a:r>
            <a:r>
              <a:rPr lang="en-US" smtClean="0"/>
              <a:t>E</a:t>
            </a:r>
            <a:r>
              <a:rPr lang="en-US" baseline="-25000" smtClean="0"/>
              <a:t>ZDC</a:t>
            </a:r>
            <a:r>
              <a:rPr lang="en-US" smtClean="0"/>
              <a:t> calibrations which make difficult to quantify the </a:t>
            </a:r>
            <a:r>
              <a:rPr lang="en-US" smtClean="0"/>
              <a:t>effect</a:t>
            </a:r>
            <a:r>
              <a:rPr lang="en-US" smtClean="0"/>
              <a:t>.</a:t>
            </a:r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092575" y="3028950"/>
          <a:ext cx="1009650" cy="654050"/>
        </p:xfrm>
        <a:graphic>
          <a:graphicData uri="http://schemas.openxmlformats.org/presentationml/2006/ole">
            <p:oleObj spid="_x0000_s2092" name="Equazione" r:id="rId5" imgW="647700" imgH="419100" progId="">
              <p:embed/>
            </p:oleObj>
          </a:graphicData>
        </a:graphic>
      </p:graphicFrame>
      <p:sp>
        <p:nvSpPr>
          <p:cNvPr id="6154" name="CasellaDiTesto 15"/>
          <p:cNvSpPr txBox="1">
            <a:spLocks noChangeArrowheads="1"/>
          </p:cNvSpPr>
          <p:nvPr/>
        </p:nvSpPr>
        <p:spPr bwMode="auto">
          <a:xfrm>
            <a:off x="6953250" y="1643063"/>
            <a:ext cx="1535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ALICE</a:t>
            </a:r>
          </a:p>
          <a:p>
            <a:r>
              <a:rPr lang="en-US" sz="1400">
                <a:solidFill>
                  <a:srgbClr val="C00000"/>
                </a:solidFill>
              </a:rPr>
              <a:t>Work in progress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4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attempt using the ZDC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mentioned we tried in the past to use the ZDC to reconstruct the energy of leading nucleons.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were able to reconstruct some observables…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unfortunately it is rather difficult to manage calibration and run condition issues so we started to look at observables independent of the calibrations.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7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/>
          <a:srcRect l="1222" r="86051" b="49924"/>
          <a:stretch>
            <a:fillRect/>
          </a:stretch>
        </p:blipFill>
        <p:spPr>
          <a:xfrm rot="5400000">
            <a:off x="4439573" y="1033769"/>
            <a:ext cx="519754" cy="16918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rcRect l="13203"/>
          <a:stretch>
            <a:fillRect/>
          </a:stretch>
        </p:blipFill>
        <p:spPr>
          <a:xfrm>
            <a:off x="5290457" y="1463043"/>
            <a:ext cx="3544539" cy="337851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observation in pp high multiplicity events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87" y="1886551"/>
            <a:ext cx="2950565" cy="444205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621" y="0"/>
            <a:ext cx="404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(ALICE) </a:t>
            </a:r>
            <a:r>
              <a:rPr lang="fr-FR" dirty="0"/>
              <a:t>Nature </a:t>
            </a:r>
            <a:r>
              <a:rPr lang="fr-FR" dirty="0" err="1"/>
              <a:t>Physics</a:t>
            </a:r>
            <a:r>
              <a:rPr lang="fr-FR" dirty="0"/>
              <a:t> 13 (2017) 535-539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3118586" y="4698507"/>
            <a:ext cx="6025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strangeness enhancement was observed with the multiplicity </a:t>
            </a:r>
            <a:r>
              <a:rPr lang="en-US" dirty="0" smtClean="0">
                <a:sym typeface="Wingdings" panose="05000000000000000000" pitchFamily="2" charset="2"/>
              </a:rPr>
              <a:t> similar trend if compared to p-</a:t>
            </a:r>
            <a:r>
              <a:rPr lang="en-US" dirty="0" err="1" smtClean="0">
                <a:sym typeface="Wingdings" panose="05000000000000000000" pitchFamily="2" charset="2"/>
              </a:rPr>
              <a:t>Pb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err="1" smtClean="0">
                <a:sym typeface="Wingdings" panose="05000000000000000000" pitchFamily="2" charset="2"/>
              </a:rPr>
              <a:t>Pb-Pb</a:t>
            </a:r>
            <a:r>
              <a:rPr lang="en-US" dirty="0" smtClean="0">
                <a:sym typeface="Wingdings" panose="05000000000000000000" pitchFamily="2" charset="2"/>
              </a:rPr>
              <a:t> collisions.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How to interpret this result?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Can we establish a direct link between multiplicity and the effective energy?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/>
          <a:srcRect r="91336" b="56719"/>
          <a:stretch>
            <a:fillRect/>
          </a:stretch>
        </p:blipFill>
        <p:spPr>
          <a:xfrm>
            <a:off x="184807" y="1869135"/>
            <a:ext cx="324644" cy="244160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rcRect l="50149" t="93993"/>
          <a:stretch>
            <a:fillRect/>
          </a:stretch>
        </p:blipFill>
        <p:spPr>
          <a:xfrm>
            <a:off x="1306283" y="6048102"/>
            <a:ext cx="1867989" cy="338884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515291" y="4572000"/>
            <a:ext cx="1084218" cy="404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/>
          <a:srcRect l="44222" t="61574" r="9413" b="24996"/>
          <a:stretch>
            <a:fillRect/>
          </a:stretch>
        </p:blipFill>
        <p:spPr>
          <a:xfrm>
            <a:off x="1188719" y="4872447"/>
            <a:ext cx="1737360" cy="75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2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00" y="3593471"/>
            <a:ext cx="3945930" cy="32645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39" y="919948"/>
            <a:ext cx="4000822" cy="2777993"/>
          </a:xfrm>
          <a:prstGeom prst="rect">
            <a:avLst/>
          </a:prstGeom>
        </p:spPr>
      </p:pic>
      <p:sp>
        <p:nvSpPr>
          <p:cNvPr id="20" name="Ovale 19"/>
          <p:cNvSpPr/>
          <p:nvPr/>
        </p:nvSpPr>
        <p:spPr>
          <a:xfrm>
            <a:off x="2290537" y="2625009"/>
            <a:ext cx="1303361" cy="60732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670133" y="1057389"/>
            <a:ext cx="734705" cy="816592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err="1" smtClean="0"/>
              <a:t>Mutliplicity</a:t>
            </a:r>
            <a:r>
              <a:rPr lang="en-US" dirty="0" smtClean="0"/>
              <a:t> vs ZDC energy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9" name="Connettore 2 8"/>
          <p:cNvCxnSpPr>
            <a:stCxn id="21" idx="4"/>
          </p:cNvCxnSpPr>
          <p:nvPr/>
        </p:nvCxnSpPr>
        <p:spPr>
          <a:xfrm>
            <a:off x="1037486" y="1873981"/>
            <a:ext cx="199643" cy="4042725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20" idx="4"/>
          </p:cNvCxnSpPr>
          <p:nvPr/>
        </p:nvCxnSpPr>
        <p:spPr>
          <a:xfrm flipH="1">
            <a:off x="2926080" y="3232334"/>
            <a:ext cx="16138" cy="14833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016736" y="1276031"/>
            <a:ext cx="3463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Low-multiplicity events correspond, on average, to events with significant energies released in the ZDCs (lower energy available in particle production)</a:t>
            </a:r>
            <a:endParaRPr lang="en-US" sz="16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799148" y="2956447"/>
            <a:ext cx="3600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High-multiplicity events correspond to events with a zero signal in all the ZDCs (higher energy available in particle production)</a:t>
            </a:r>
            <a:endParaRPr lang="en-US" sz="1600" dirty="0"/>
          </a:p>
        </p:txBody>
      </p:sp>
      <p:cxnSp>
        <p:nvCxnSpPr>
          <p:cNvPr id="24" name="Connettore 2 23"/>
          <p:cNvCxnSpPr>
            <a:stCxn id="20" idx="6"/>
          </p:cNvCxnSpPr>
          <p:nvPr/>
        </p:nvCxnSpPr>
        <p:spPr>
          <a:xfrm>
            <a:off x="3593898" y="2928672"/>
            <a:ext cx="1121793" cy="33704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1" idx="6"/>
          </p:cNvCxnSpPr>
          <p:nvPr/>
        </p:nvCxnSpPr>
        <p:spPr>
          <a:xfrm>
            <a:off x="1404838" y="1465685"/>
            <a:ext cx="3545985" cy="20636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30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interpretations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1" y="1434164"/>
            <a:ext cx="8556858" cy="474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One </a:t>
            </a:r>
            <a:r>
              <a:rPr lang="en-US" smtClean="0"/>
              <a:t>of the main questions (for me!) </a:t>
            </a:r>
            <a:r>
              <a:rPr lang="en-US" smtClean="0"/>
              <a:t>concerns the possibility to ascribe the observation to</a:t>
            </a:r>
            <a:r>
              <a:rPr lang="en-US" smtClean="0"/>
              <a:t>:</a:t>
            </a:r>
            <a:endParaRPr lang="en-US" smtClean="0"/>
          </a:p>
          <a:p>
            <a:r>
              <a:rPr lang="en-US" smtClean="0"/>
              <a:t>Initial state effects: Effective Energy (EE), multi-parton interactions, …</a:t>
            </a:r>
          </a:p>
          <a:p>
            <a:pPr marL="0" indent="0">
              <a:buNone/>
            </a:pPr>
            <a:r>
              <a:rPr lang="en-US" smtClean="0"/>
              <a:t>or</a:t>
            </a:r>
          </a:p>
          <a:p>
            <a:r>
              <a:rPr lang="en-US" smtClean="0"/>
              <a:t>Final state effects: High particle density environment/“medium effect” </a:t>
            </a:r>
            <a:r>
              <a:rPr lang="en-US" smtClean="0"/>
              <a:t>…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Do we have a way to test the two different scenarios?</a:t>
            </a:r>
          </a:p>
          <a:p>
            <a:pPr>
              <a:buNone/>
            </a:pPr>
            <a:r>
              <a:rPr lang="en-US" smtClean="0"/>
              <a:t>We</a:t>
            </a:r>
            <a:r>
              <a:rPr lang="en-US" smtClean="0"/>
              <a:t> tried to address this question in the next </a:t>
            </a:r>
            <a:r>
              <a:rPr lang="en-US" smtClean="0"/>
              <a:t>slides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30/04/2018 - TOF meeting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30C8-41E1-40F6-A0FF-2399887191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9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9953</TotalTime>
  <Words>820</Words>
  <Application>Microsoft Office PowerPoint</Application>
  <PresentationFormat>Presentazione su schermo (4:3)</PresentationFormat>
  <Paragraphs>123</Paragraphs>
  <Slides>13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Equazione</vt:lpstr>
      <vt:lpstr>Effective energy: which analyses in ALICE?</vt:lpstr>
      <vt:lpstr>Summary</vt:lpstr>
      <vt:lpstr>Diapositiva 3</vt:lpstr>
      <vt:lpstr>ZDC in pp collisions</vt:lpstr>
      <vt:lpstr>Independency of hemispheres [I]</vt:lpstr>
      <vt:lpstr>A first attempt using the ZDC</vt:lpstr>
      <vt:lpstr>Interesting observation in pp high multiplicity events</vt:lpstr>
      <vt:lpstr>Mutliplicity vs ZDC energy</vt:lpstr>
      <vt:lpstr>About interpretations</vt:lpstr>
      <vt:lpstr>ZDC energy vs multiplicity</vt:lpstr>
      <vt:lpstr>Differential analyses vs multiplicity</vt:lpstr>
      <vt:lpstr>pp data sample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noferini</dc:creator>
  <cp:lastModifiedBy>noferini</cp:lastModifiedBy>
  <cp:revision>70</cp:revision>
  <dcterms:created xsi:type="dcterms:W3CDTF">2018-02-27T12:01:24Z</dcterms:created>
  <dcterms:modified xsi:type="dcterms:W3CDTF">2018-04-30T11:27:42Z</dcterms:modified>
</cp:coreProperties>
</file>