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94" r:id="rId4"/>
    <p:sldId id="295" r:id="rId5"/>
    <p:sldId id="296" r:id="rId6"/>
    <p:sldId id="308" r:id="rId7"/>
    <p:sldId id="297" r:id="rId8"/>
    <p:sldId id="298" r:id="rId9"/>
    <p:sldId id="309" r:id="rId10"/>
    <p:sldId id="299" r:id="rId11"/>
    <p:sldId id="300" r:id="rId12"/>
    <p:sldId id="310" r:id="rId13"/>
    <p:sldId id="311" r:id="rId14"/>
    <p:sldId id="301" r:id="rId15"/>
    <p:sldId id="312" r:id="rId16"/>
    <p:sldId id="313" r:id="rId17"/>
    <p:sldId id="302" r:id="rId18"/>
    <p:sldId id="303" r:id="rId19"/>
    <p:sldId id="314" r:id="rId20"/>
    <p:sldId id="31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6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D7FD8-F1EF-4FEA-8906-A7CF8350543B}" type="datetimeFigureOut">
              <a:rPr lang="it-IT" smtClean="0"/>
              <a:t>29/04/2018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54F3C-74A7-4A14-8312-8188C320A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42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738-D02E-41D6-86FE-ED07B51556D8}" type="datetime1">
              <a:rPr lang="it-IT" smtClean="0"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22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9F-4E6F-4A43-9D5B-635EC5B612C9}" type="datetime1">
              <a:rPr lang="it-IT" smtClean="0"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55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D0A-B688-4980-B468-BA5339A724AD}" type="datetime1">
              <a:rPr lang="it-IT" smtClean="0"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54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94E0-91DF-46BA-B8BA-3DD74C3F3564}" type="datetime1">
              <a:rPr lang="it-IT" smtClean="0"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89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88E8-A8AB-4385-9F1E-9BC113686AFA}" type="datetime1">
              <a:rPr lang="it-IT" smtClean="0"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224-73BB-4D26-9133-10C2C54B1E37}" type="datetime1">
              <a:rPr lang="it-IT" smtClean="0"/>
              <a:t>29/04/2018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33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333F-925B-4C63-A5E8-EB1C967FF581}" type="datetime1">
              <a:rPr lang="it-IT" smtClean="0"/>
              <a:t>29/04/2018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83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E518-EE05-4D34-BB96-982D390D4AE1}" type="datetime1">
              <a:rPr lang="it-IT" smtClean="0"/>
              <a:t>29/04/2018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92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AB21-804E-4E9E-A078-CEF01A3A4FAE}" type="datetime1">
              <a:rPr lang="it-IT" smtClean="0"/>
              <a:t>29/04/2018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46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5DD4-F39D-4C73-96F1-3FDB8102C05F}" type="datetime1">
              <a:rPr lang="it-IT" smtClean="0"/>
              <a:t>29/04/2018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20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FEAA-8F45-465C-818F-E451D3D5C133}" type="datetime1">
              <a:rPr lang="it-IT" smtClean="0"/>
              <a:t>29/04/2018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34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B456-C7EB-4BAA-A79C-8795420CDB5F}" type="datetime1">
              <a:rPr lang="it-IT" smtClean="0"/>
              <a:t>29/04/2018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34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ravitational_wave_observatory" TargetMode="External"/><Relationship Id="rId3" Type="http://schemas.openxmlformats.org/officeDocument/2006/relationships/hyperlink" Target="https://en.wikipedia.org/wiki/Gravitational_wave" TargetMode="External"/><Relationship Id="rId7" Type="http://schemas.openxmlformats.org/officeDocument/2006/relationships/hyperlink" Target="https://en.wikipedia.org/wiki/GW170814" TargetMode="External"/><Relationship Id="rId2" Type="http://schemas.openxmlformats.org/officeDocument/2006/relationships/hyperlink" Target="https://en.wikipedia.org/wiki/GW15091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GW170608" TargetMode="External"/><Relationship Id="rId11" Type="http://schemas.openxmlformats.org/officeDocument/2006/relationships/hyperlink" Target="https://en.wikipedia.org/wiki/Electromagnetic_radiation" TargetMode="External"/><Relationship Id="rId5" Type="http://schemas.openxmlformats.org/officeDocument/2006/relationships/hyperlink" Target="https://en.wikipedia.org/wiki/GW170104" TargetMode="External"/><Relationship Id="rId10" Type="http://schemas.openxmlformats.org/officeDocument/2006/relationships/hyperlink" Target="https://en.wikipedia.org/wiki/GW170817" TargetMode="External"/><Relationship Id="rId4" Type="http://schemas.openxmlformats.org/officeDocument/2006/relationships/hyperlink" Target="https://en.wikipedia.org/wiki/GW151226" TargetMode="External"/><Relationship Id="rId9" Type="http://schemas.openxmlformats.org/officeDocument/2006/relationships/hyperlink" Target="https://en.wikipedia.org/wiki/Gravitational_wave#Effects_of_pass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268760"/>
            <a:ext cx="9156536" cy="187743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Investigation of multi-messenger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and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rare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events in EEE </a:t>
            </a:r>
          </a:p>
          <a:p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F.Riggi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&amp; P. La Rocca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CERN, April 30th,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2018</a:t>
            </a:r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5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Work in progress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10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971600" y="1340768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Systematic study of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p-value</a:t>
            </a:r>
          </a:p>
          <a:p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Effect of a cut on the relative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angle</a:t>
            </a:r>
          </a:p>
          <a:p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Effect of a cut on the telescope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distance</a:t>
            </a:r>
          </a:p>
          <a:p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Detailed analysis of the significant events</a:t>
            </a:r>
          </a:p>
          <a:p>
            <a:endParaRPr lang="it-IT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Search for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multimessenger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events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48478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Gravitational Wave events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Recent searches for other probes synchronized with the arrival of GW</a:t>
            </a:r>
          </a:p>
          <a:p>
            <a:pPr marL="361950" indent="-361950"/>
            <a:r>
              <a:rPr lang="en-US" b="1" dirty="0" smtClean="0">
                <a:latin typeface="Comic Sans MS" panose="030F0702030302020204" pitchFamily="66" charset="0"/>
              </a:rPr>
              <a:t>   -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Gamma Ray Burst detected in coincidence with GW170817 by  INTEGRAL and FERMI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Collaborations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(Delay 1.74 s)</a:t>
            </a:r>
          </a:p>
          <a:p>
            <a:pPr marL="361950" indent="-361950"/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- Combined search for high energy neutrinos by Auger, 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IceCube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and ANTARES within +/- 500 s  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 No evidence found</a:t>
            </a:r>
          </a:p>
          <a:p>
            <a:endParaRPr lang="en-US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Possible activities from EEE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   -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Many </a:t>
            </a:r>
            <a:r>
              <a:rPr lang="en-US" b="1" dirty="0" smtClean="0">
                <a:latin typeface="Comic Sans MS" panose="030F0702030302020204" pitchFamily="66" charset="0"/>
              </a:rPr>
              <a:t>t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elescopes usually active </a:t>
            </a:r>
            <a:endParaRPr lang="en-US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- Several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analysis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conditions (single track, multi-tracks, showers)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- First analysis of the GW events observed in 2017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List of GW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recently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observed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859751"/>
              </p:ext>
            </p:extLst>
          </p:nvPr>
        </p:nvGraphicFramePr>
        <p:xfrm>
          <a:off x="-21312" y="1700808"/>
          <a:ext cx="9144002" cy="5714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689"/>
                <a:gridCol w="2697751"/>
                <a:gridCol w="3398562"/>
              </a:tblGrid>
              <a:tr h="95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u="sng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hlinkClick r:id="rId2" tooltip="GW150914"/>
                        </a:rPr>
                        <a:t>GW150914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2015-09-14</a:t>
                      </a:r>
                      <a:b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09:50:45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First </a:t>
                      </a:r>
                      <a:r>
                        <a:rPr lang="en-US" sz="1600" u="sng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hlinkClick r:id="rId3" tooltip="Gravitational wave"/>
                        </a:rPr>
                        <a:t>GW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 detection; 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3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u="sng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hlinkClick r:id="rId4" tooltip="GW151226"/>
                        </a:rPr>
                        <a:t>GW151226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2015-12-26</a:t>
                      </a:r>
                      <a:b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lang="it-IT" sz="1600" dirty="0" smtClean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03:38:53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28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u="sng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hlinkClick r:id="rId5" tooltip="GW170104"/>
                        </a:rPr>
                        <a:t>GW170104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2017-01-04</a:t>
                      </a:r>
                      <a:b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10∶</a:t>
                      </a:r>
                      <a:r>
                        <a:rPr lang="it-IT" sz="1600" dirty="0" smtClean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11:58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Farthest confirmed event to date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3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u="sng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hlinkClick r:id="rId6" tooltip="GW170608"/>
                        </a:rPr>
                        <a:t>GW170608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2017-06-08</a:t>
                      </a:r>
                      <a:b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lang="it-IT" sz="1600" dirty="0" smtClean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02:01:16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Smallest BH progenitor masses to date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95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u="sng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hlinkClick r:id="rId7" tooltip="GW170814"/>
                        </a:rPr>
                        <a:t>GW170814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2017-08-14</a:t>
                      </a:r>
                      <a:b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10∶30:43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First detection by three </a:t>
                      </a:r>
                      <a:r>
                        <a:rPr lang="en-US" sz="1600" u="sng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hlinkClick r:id="rId8" tooltip="Gravitational wave observatory"/>
                        </a:rPr>
                        <a:t>observatories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; first measurement of </a:t>
                      </a:r>
                      <a:r>
                        <a:rPr lang="en-US" sz="1600" u="sng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hlinkClick r:id="rId9" tooltip="Gravitational wave"/>
                        </a:rPr>
                        <a:t>polarization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28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u="sng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hlinkClick r:id="rId10" tooltip="GW170817"/>
                        </a:rPr>
                        <a:t>GW170817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2017-08-17</a:t>
                      </a:r>
                      <a:b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lang="it-IT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12∶41:04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First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detection of </a:t>
                      </a:r>
                      <a:r>
                        <a:rPr lang="en-US" sz="1600" u="sng" dirty="0" err="1" smtClean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hlinkClick r:id="rId11" tooltip="Electromagnetic radiation"/>
                        </a:rPr>
                        <a:t>Em</a:t>
                      </a:r>
                      <a:r>
                        <a:rPr lang="en-US" sz="1600" u="sng" dirty="0" smtClean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counterpart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79512" y="105273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Label             UTC Time                  Notes</a:t>
            </a:r>
            <a:endParaRPr lang="it-IT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2483768" y="5067632"/>
            <a:ext cx="2304256" cy="737632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2483768" y="6003736"/>
            <a:ext cx="2304256" cy="737632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8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8864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The time scale: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tens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of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milliseconds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9875"/>
            <a:ext cx="8264579" cy="511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2627784" y="2420888"/>
            <a:ext cx="33507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530813" y="2064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0.02’’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31880" y="1165394"/>
            <a:ext cx="411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Time scale of the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of 0.01 s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13</a:t>
            </a:fld>
            <a:endParaRPr lang="it-IT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9" y="689513"/>
            <a:ext cx="4926592" cy="105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Analysis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strategy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70080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Only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6-7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EEE telescopes active on August 14 and 17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(school holidays)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Carry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out some search on the active telescopes around the expected UTC time for the August 14 &amp; 17 GW events</a:t>
            </a:r>
          </a:p>
          <a:p>
            <a:endParaRPr lang="en-U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Evaluate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the background for single track events and multi-track events</a:t>
            </a:r>
          </a:p>
          <a:p>
            <a:endParaRPr lang="en-U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alibri"/>
                <a:cs typeface="Calibri"/>
              </a:rPr>
              <a:t>●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Search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for any event close to the expected time and compare to the background</a:t>
            </a:r>
          </a:p>
          <a:p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Comic Sans MS" pitchFamily="66" charset="0"/>
              </a:rPr>
              <a:t>The GW </a:t>
            </a:r>
            <a:r>
              <a:rPr lang="it-IT" sz="2400" b="1" dirty="0" err="1">
                <a:solidFill>
                  <a:schemeClr val="bg1"/>
                </a:solidFill>
                <a:latin typeface="Comic Sans MS" pitchFamily="66" charset="0"/>
              </a:rPr>
              <a:t>event</a:t>
            </a:r>
            <a:r>
              <a:rPr lang="it-IT" sz="2400" b="1" dirty="0">
                <a:solidFill>
                  <a:schemeClr val="bg1"/>
                </a:solidFill>
                <a:latin typeface="Comic Sans MS" pitchFamily="66" charset="0"/>
              </a:rPr>
              <a:t> on August 14, 2017</a:t>
            </a:r>
          </a:p>
          <a:p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15</a:t>
            </a:fld>
            <a:endParaRPr lang="it-IT"/>
          </a:p>
        </p:txBody>
      </p:sp>
      <p:pic>
        <p:nvPicPr>
          <p:cNvPr id="3074" name="Picture 2" descr="C:\Users\Riggi\Documents\inprogress\Cosmici\GW-analysis\CERN-02-2017-08-14_1seco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" y="1296684"/>
            <a:ext cx="8808250" cy="349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4067944" y="2024844"/>
            <a:ext cx="0" cy="936104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563888" y="5773529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Similar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results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from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other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telescopes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467544" y="4941168"/>
            <a:ext cx="6768752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635896" y="497252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omic Sans MS" pitchFamily="66" charset="0"/>
              </a:rPr>
              <a:t>1 s</a:t>
            </a:r>
            <a:endParaRPr lang="it-IT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23728" y="1296684"/>
            <a:ext cx="4680520" cy="18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557520" y="16526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GW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event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it-IT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Comic Sans MS" pitchFamily="66" charset="0"/>
              </a:rPr>
              <a:t>The GW </a:t>
            </a:r>
            <a:r>
              <a:rPr lang="it-IT" sz="2400" b="1" dirty="0" err="1">
                <a:solidFill>
                  <a:prstClr val="white"/>
                </a:solidFill>
                <a:latin typeface="Comic Sans MS" pitchFamily="66" charset="0"/>
              </a:rPr>
              <a:t>event</a:t>
            </a:r>
            <a:r>
              <a:rPr lang="it-IT" sz="2400" b="1" dirty="0">
                <a:solidFill>
                  <a:prstClr val="white"/>
                </a:solidFill>
                <a:latin typeface="Comic Sans MS" pitchFamily="66" charset="0"/>
              </a:rPr>
              <a:t> on August 14, 2017</a:t>
            </a:r>
          </a:p>
          <a:p>
            <a:endParaRPr lang="it-IT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19675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●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About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40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events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/s,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hence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0.4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events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on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average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in 0.01’’</a:t>
            </a:r>
          </a:p>
          <a:p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●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Probability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&gt;=1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events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in 0.01’’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very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large,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so no chance</a:t>
            </a:r>
          </a:p>
          <a:p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●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Better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strategy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search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on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multitrack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events</a:t>
            </a:r>
            <a:endParaRPr lang="it-IT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●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Rate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of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multitrack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events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: 10-60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events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in 1000’’</a:t>
            </a:r>
          </a:p>
          <a:p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First </a:t>
            </a:r>
            <a:r>
              <a:rPr lang="it-IT" b="1" dirty="0" err="1" smtClean="0">
                <a:solidFill>
                  <a:srgbClr val="002060"/>
                </a:solidFill>
                <a:latin typeface="Comic Sans MS" pitchFamily="66" charset="0"/>
              </a:rPr>
              <a:t>analysis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Comic Sans MS" pitchFamily="66" charset="0"/>
              </a:rPr>
              <a:t>carried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 out in +/- 500 s </a:t>
            </a:r>
            <a:r>
              <a:rPr lang="it-IT" b="1" dirty="0" err="1" smtClean="0">
                <a:solidFill>
                  <a:srgbClr val="002060"/>
                </a:solidFill>
                <a:latin typeface="Comic Sans MS" pitchFamily="66" charset="0"/>
              </a:rPr>
              <a:t>around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 the GW </a:t>
            </a:r>
            <a:r>
              <a:rPr lang="it-IT" b="1" dirty="0" err="1" smtClean="0">
                <a:solidFill>
                  <a:srgbClr val="002060"/>
                </a:solidFill>
                <a:latin typeface="Comic Sans MS" pitchFamily="66" charset="0"/>
              </a:rPr>
              <a:t>event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 of </a:t>
            </a:r>
            <a:r>
              <a:rPr lang="it-IT" b="1" dirty="0" err="1" smtClean="0">
                <a:solidFill>
                  <a:srgbClr val="002060"/>
                </a:solidFill>
                <a:latin typeface="Comic Sans MS" pitchFamily="66" charset="0"/>
              </a:rPr>
              <a:t>interest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for </a:t>
            </a:r>
            <a:r>
              <a:rPr lang="it-IT" b="1" dirty="0" err="1" smtClean="0">
                <a:solidFill>
                  <a:srgbClr val="002060"/>
                </a:solidFill>
                <a:latin typeface="Comic Sans MS" pitchFamily="66" charset="0"/>
              </a:rPr>
              <a:t>all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it-IT" b="1" dirty="0" err="1" smtClean="0">
                <a:solidFill>
                  <a:srgbClr val="002060"/>
                </a:solidFill>
                <a:latin typeface="Comic Sans MS" pitchFamily="66" charset="0"/>
              </a:rPr>
              <a:t>active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 EEE </a:t>
            </a:r>
            <a:r>
              <a:rPr lang="it-IT" b="1" dirty="0" err="1" smtClean="0">
                <a:solidFill>
                  <a:srgbClr val="002060"/>
                </a:solidFill>
                <a:latin typeface="Comic Sans MS" pitchFamily="66" charset="0"/>
              </a:rPr>
              <a:t>telescopes</a:t>
            </a:r>
            <a:endParaRPr lang="it-IT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7" y="188640"/>
            <a:ext cx="8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Scan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of 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multi-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track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events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over 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 500 s time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window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17</a:t>
            </a:fld>
            <a:endParaRPr lang="it-IT"/>
          </a:p>
        </p:txBody>
      </p:sp>
      <p:pic>
        <p:nvPicPr>
          <p:cNvPr id="5" name="Picture 3" descr="C:\Users\Riggi\Documents\inprogress\Cosmici\GW-analysis\CERN-02-2017-08-14_multitrac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5" y="2160780"/>
            <a:ext cx="7461382" cy="30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4369701" y="2453759"/>
            <a:ext cx="0" cy="936104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38604" y="1340768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August 14, 2017</a:t>
            </a:r>
            <a:endParaRPr lang="it-IT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23728" y="2160780"/>
            <a:ext cx="4680520" cy="18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779912" y="20658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GW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event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it-IT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1349387" y="5301208"/>
            <a:ext cx="6102933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934199" y="544522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omic Sans MS" pitchFamily="66" charset="0"/>
              </a:rPr>
              <a:t>1000 </a:t>
            </a: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219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18</a:t>
            </a:fld>
            <a:endParaRPr lang="it-IT"/>
          </a:p>
        </p:txBody>
      </p:sp>
      <p:pic>
        <p:nvPicPr>
          <p:cNvPr id="5" name="Picture 2" descr="C:\Users\Riggi\Documents\inprogress\Cosmici\GW-analysis\CERN-02-2017-08-17_multitrac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0" y="1700808"/>
            <a:ext cx="8623795" cy="34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4211960" y="2060848"/>
            <a:ext cx="0" cy="936104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23527" y="188640"/>
            <a:ext cx="8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Scan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of 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multi-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track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events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over 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 500 s time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window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8680" y="1196752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August 17, 2017</a:t>
            </a:r>
            <a:endParaRPr lang="it-IT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231740" y="1700808"/>
            <a:ext cx="4788532" cy="18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759637" y="16101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GW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event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it-IT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467544" y="5301208"/>
            <a:ext cx="7056784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934199" y="544522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omic Sans MS" pitchFamily="66" charset="0"/>
              </a:rPr>
              <a:t>1000 </a:t>
            </a: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219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Overall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result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from the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two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GW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events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19675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Riggi\Documents\inprogress\Cosmici\GW-analysis\Rat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7541"/>
            <a:ext cx="5773613" cy="4152950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47564" y="5149172"/>
            <a:ext cx="810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Ratio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between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number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events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observed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in a time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interval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of 500 s 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after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before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the GW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event</a:t>
            </a:r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for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two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GW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events</a:t>
            </a:r>
            <a:endParaRPr lang="it-IT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870074" y="3356992"/>
            <a:ext cx="46805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372200" y="1525792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Average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Ratio= 1.13</a:t>
            </a: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5292080" y="2172123"/>
            <a:ext cx="1080120" cy="1184869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Outline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2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988840"/>
            <a:ext cx="8208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Search for long distance correlations between EEE telescopes</a:t>
            </a:r>
          </a:p>
          <a:p>
            <a:pPr marL="622300" indent="-622300"/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       - Various analysis strategies</a:t>
            </a:r>
          </a:p>
          <a:p>
            <a:pPr marL="622300" indent="-622300"/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       - First published results</a:t>
            </a:r>
          </a:p>
          <a:p>
            <a:pPr marL="622300" indent="-622300"/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       - Ongoing analysis</a:t>
            </a:r>
          </a:p>
          <a:p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450850" indent="-450850"/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2.   Search for correlations between EEE and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multimessenger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      events</a:t>
            </a:r>
          </a:p>
          <a:p>
            <a:pPr marL="542925" indent="-542925"/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       - Look for EEE events in coincidence with GW events recently observed</a:t>
            </a:r>
          </a:p>
          <a:p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Comic Sans MS" pitchFamily="66" charset="0"/>
              </a:rPr>
              <a:t>Summary on GW events analysis</a:t>
            </a:r>
          </a:p>
          <a:p>
            <a:endParaRPr lang="en-US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196752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●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At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 moment everything seems to be compatible with no observation of any specific anomaly.</a:t>
            </a: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●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Very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small excess of multitrack events observed in a time interval of 500 s after GW events in different sites (Any meaning?)</a:t>
            </a: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●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New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analysis strategies possible?</a:t>
            </a:r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●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heck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any coincidence event between far telescopes  close to the observed GW events (only few combinations unfortunately available)</a:t>
            </a: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Work is in progress..</a:t>
            </a:r>
            <a:endParaRPr lang="en-U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istance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overage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of the EEE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telescopes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0087"/>
            <a:ext cx="7560840" cy="529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sinistra 3"/>
          <p:cNvSpPr/>
          <p:nvPr/>
        </p:nvSpPr>
        <p:spPr>
          <a:xfrm rot="18663417">
            <a:off x="1238422" y="2132461"/>
            <a:ext cx="1584176" cy="22158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34304" y="1283330"/>
            <a:ext cx="359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Cluster </a:t>
            </a:r>
            <a:r>
              <a:rPr lang="it-IT" b="1" dirty="0" err="1" smtClean="0">
                <a:solidFill>
                  <a:srgbClr val="C00000"/>
                </a:solidFill>
                <a:latin typeface="Comic Sans MS" pitchFamily="66" charset="0"/>
              </a:rPr>
              <a:t>sites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 (&lt; 5 Km)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3" r="1571" b="45744"/>
          <a:stretch/>
        </p:blipFill>
        <p:spPr>
          <a:xfrm>
            <a:off x="5868144" y="1117424"/>
            <a:ext cx="2996362" cy="351862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245" y="92687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With 50 </a:t>
            </a:r>
            <a:r>
              <a:rPr lang="it-IT" b="1" dirty="0" err="1" smtClean="0">
                <a:solidFill>
                  <a:srgbClr val="002060"/>
                </a:solidFill>
              </a:rPr>
              <a:t>telescopes</a:t>
            </a:r>
            <a:r>
              <a:rPr lang="it-IT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&gt;1200 </a:t>
            </a:r>
            <a:r>
              <a:rPr lang="it-IT" b="1" dirty="0" err="1" smtClean="0">
                <a:solidFill>
                  <a:srgbClr val="002060"/>
                </a:solidFill>
              </a:rPr>
              <a:t>combinations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Analysis strategies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30222" y="1268760"/>
            <a:ext cx="82742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RARE EVENTS        NEGLIGIBLE BACKGROUND NEEDED!</a:t>
            </a:r>
          </a:p>
          <a:p>
            <a:pPr algn="ctr"/>
            <a:endParaRPr lang="en-US" b="1" dirty="0" smtClean="0">
              <a:latin typeface="Comic Sans MS" panose="030F0702030302020204" pitchFamily="66" charset="0"/>
              <a:sym typeface="Symbol"/>
            </a:endParaRPr>
          </a:p>
          <a:p>
            <a:endParaRPr lang="en-US" dirty="0">
              <a:latin typeface="Comic Sans MS" panose="030F0702030302020204" pitchFamily="66" charset="0"/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Correlations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between independent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telescopes (single track events) 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  <a:sym typeface="Symbol"/>
              </a:rPr>
              <a:t>	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R</a:t>
            </a:r>
            <a:r>
              <a:rPr lang="en-US" b="1" baseline="-25000" dirty="0" err="1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spurious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 2 x 20 x 20 x 10</a:t>
            </a:r>
            <a:r>
              <a:rPr lang="en-US" b="1" baseline="30000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-3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= 0.8 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Correlations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between a single muon and a two-track event in another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telescope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  <a:sym typeface="Symbol"/>
              </a:rPr>
              <a:t>	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	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R</a:t>
            </a:r>
            <a:r>
              <a:rPr lang="en-US" b="1" baseline="-25000" dirty="0" err="1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spurious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 2 x 20 x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0.02 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x 10</a:t>
            </a:r>
            <a:r>
              <a:rPr lang="en-US" b="1" baseline="30000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-3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=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8 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cs typeface="Times New Roman"/>
                <a:sym typeface="Symbol"/>
              </a:rPr>
              <a:t>·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10</a:t>
            </a:r>
            <a:r>
              <a:rPr lang="en-US" b="1" baseline="30000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-4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Hz</a:t>
            </a:r>
          </a:p>
          <a:p>
            <a:pPr lvl="1"/>
            <a:endParaRPr lang="en-US" dirty="0">
              <a:latin typeface="Comic Sans MS" panose="030F0702030302020204" pitchFamily="66" charset="0"/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Correlations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between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two and multi-track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events in both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telescopes</a:t>
            </a:r>
            <a:endParaRPr lang="en-US" dirty="0">
              <a:latin typeface="Comic Sans MS" panose="030F0702030302020204" pitchFamily="66" charset="0"/>
              <a:sym typeface="Symbol"/>
            </a:endParaRPr>
          </a:p>
          <a:p>
            <a:pPr lvl="1"/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      </a:t>
            </a:r>
            <a:r>
              <a:rPr lang="en-US" b="1" dirty="0" err="1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R</a:t>
            </a:r>
            <a:r>
              <a:rPr lang="en-US" b="1" baseline="-25000" dirty="0" err="1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spurious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(2 tracks) 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 2 x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0.02 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x 0.02 x 10</a:t>
            </a:r>
            <a:r>
              <a:rPr lang="en-US" b="1" baseline="30000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-3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= 8 </a:t>
            </a:r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  <a:sym typeface="Symbol"/>
              </a:rPr>
              <a:t>·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10</a:t>
            </a:r>
            <a:r>
              <a:rPr lang="en-US" b="1" baseline="30000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-7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Hz</a:t>
            </a:r>
          </a:p>
          <a:p>
            <a:pPr lvl="1"/>
            <a:endParaRPr lang="en-US" dirty="0">
              <a:latin typeface="Comic Sans MS" panose="030F0702030302020204" pitchFamily="66" charset="0"/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Correlations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between telescope pairs (extensive air showers)  </a:t>
            </a:r>
            <a:endParaRPr lang="en-US" dirty="0">
              <a:latin typeface="Comic Sans MS" panose="030F0702030302020204" pitchFamily="66" charset="0"/>
              <a:sym typeface="Symbol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  <a:sym typeface="Symbol"/>
              </a:rPr>
              <a:t>		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R</a:t>
            </a:r>
            <a:r>
              <a:rPr lang="en-US" b="1" baseline="-25000" dirty="0" err="1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spurious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 2 x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0.04 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x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0.001 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x 10</a:t>
            </a:r>
            <a:r>
              <a:rPr lang="en-US" b="1" baseline="30000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-3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= 8 </a:t>
            </a:r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  <a:sym typeface="Symbol"/>
              </a:rPr>
              <a:t>·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10</a:t>
            </a:r>
            <a:r>
              <a:rPr lang="en-US" b="1" baseline="30000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-8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Hz 			(typical values)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latin typeface="Comic Sans MS" panose="030F0702030302020204" pitchFamily="66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0219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First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results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from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showers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(cluster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sites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19675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Analyzed coincidences between the 45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pairs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of the 10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EEE cluster sites hosting at least two telescopes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3968 days of time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exposure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96 observed events against 77.8 estimated background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5 candidate events with a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p-value &lt; 0.05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79" y="2742092"/>
            <a:ext cx="5524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9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First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results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from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showers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(cluster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sites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35425" r="10586" b="36300"/>
          <a:stretch/>
        </p:blipFill>
        <p:spPr bwMode="auto">
          <a:xfrm>
            <a:off x="1" y="2464294"/>
            <a:ext cx="9144000" cy="182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932040" y="4581128"/>
            <a:ext cx="406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Eur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. Phys. J. Plus (2018) 133: 34</a:t>
            </a:r>
            <a:endParaRPr lang="it-IT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Alternative strategies: multi-track events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7</a:t>
            </a:fld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312131" y="1261137"/>
            <a:ext cx="1447801" cy="1700572"/>
            <a:chOff x="1179983" y="1484784"/>
            <a:chExt cx="1447801" cy="1700572"/>
          </a:xfrm>
        </p:grpSpPr>
        <p:sp>
          <p:nvSpPr>
            <p:cNvPr id="4" name="Rettangolo 3"/>
            <p:cNvSpPr/>
            <p:nvPr/>
          </p:nvSpPr>
          <p:spPr>
            <a:xfrm>
              <a:off x="1187624" y="2060848"/>
              <a:ext cx="144016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187624" y="2357264"/>
              <a:ext cx="144016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179983" y="2708920"/>
              <a:ext cx="144016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3" name="Connettore 2 12"/>
            <p:cNvCxnSpPr/>
            <p:nvPr/>
          </p:nvCxnSpPr>
          <p:spPr>
            <a:xfrm flipH="1">
              <a:off x="1403648" y="1484784"/>
              <a:ext cx="496415" cy="165618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flipH="1">
              <a:off x="1804255" y="1529172"/>
              <a:ext cx="496415" cy="165618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H="1">
              <a:off x="2052463" y="1484784"/>
              <a:ext cx="496415" cy="165618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o 4"/>
          <p:cNvGrpSpPr/>
          <p:nvPr/>
        </p:nvGrpSpPr>
        <p:grpSpPr>
          <a:xfrm>
            <a:off x="5357034" y="1278463"/>
            <a:ext cx="1447801" cy="1797461"/>
            <a:chOff x="5356447" y="1529172"/>
            <a:chExt cx="1447801" cy="1797461"/>
          </a:xfrm>
        </p:grpSpPr>
        <p:sp>
          <p:nvSpPr>
            <p:cNvPr id="10" name="Rettangolo 9"/>
            <p:cNvSpPr/>
            <p:nvPr/>
          </p:nvSpPr>
          <p:spPr>
            <a:xfrm>
              <a:off x="5364088" y="2098982"/>
              <a:ext cx="144016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5364088" y="2395398"/>
              <a:ext cx="144016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356447" y="2747054"/>
              <a:ext cx="144016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2 15"/>
            <p:cNvCxnSpPr/>
            <p:nvPr/>
          </p:nvCxnSpPr>
          <p:spPr>
            <a:xfrm flipH="1">
              <a:off x="5580112" y="1529172"/>
              <a:ext cx="496415" cy="165618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H="1">
              <a:off x="5828319" y="1567306"/>
              <a:ext cx="496415" cy="165618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H="1">
              <a:off x="6300192" y="1670449"/>
              <a:ext cx="496415" cy="165618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/>
          <p:cNvSpPr txBox="1"/>
          <p:nvPr/>
        </p:nvSpPr>
        <p:spPr>
          <a:xfrm>
            <a:off x="1549302" y="131659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Telescope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1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4852"/>
            <a:ext cx="6147293" cy="3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4554198" y="1316597"/>
            <a:ext cx="128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Telescope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2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838267" y="3284984"/>
            <a:ext cx="226212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Only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events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with </a:t>
            </a:r>
          </a:p>
          <a:p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&gt; </a:t>
            </a:r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tracks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shown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Preliminary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results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from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Run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2 &amp; 3 &amp; 4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3345" y="86091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Data description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No. of telescopes: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39 telescopes + 5 clusters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No. of Events</a:t>
            </a:r>
            <a:r>
              <a:rPr lang="en-US" b="1" dirty="0" smtClean="0">
                <a:latin typeface="Comic Sans MS" panose="030F0702030302020204" pitchFamily="66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50 millions of events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Period</a:t>
            </a:r>
            <a:r>
              <a:rPr lang="en-US" b="1" dirty="0" smtClean="0">
                <a:latin typeface="Comic Sans MS" panose="030F0702030302020204" pitchFamily="66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2016-01-01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 2018-03-26 </a:t>
            </a:r>
            <a:endParaRPr lang="en-US" b="1" dirty="0" smtClean="0">
              <a:solidFill>
                <a:srgbClr val="002060"/>
              </a:solidFill>
              <a:latin typeface="Comic Sans MS" panose="030F0702030302020204" pitchFamily="66" charset="0"/>
              <a:sym typeface="Symbol"/>
            </a:endParaRPr>
          </a:p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      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RUN2 + RUN3 + RUN4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),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816 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Symbol"/>
              </a:rPr>
              <a:t>days</a:t>
            </a:r>
            <a:endParaRPr lang="en-US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924944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10" name="Picture 5" descr="C:\Users\Paola\Documents\EEE\long_distance_correlations\plots\Ntracks\c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/>
          <a:stretch/>
        </p:blipFill>
        <p:spPr bwMode="auto">
          <a:xfrm>
            <a:off x="755576" y="2434892"/>
            <a:ext cx="6859223" cy="43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226697" y="3429000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Ntracks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&gt; 4</a:t>
            </a:r>
          </a:p>
          <a:p>
            <a:r>
              <a:rPr lang="it-IT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Distance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&gt; 5 km</a:t>
            </a:r>
            <a:endParaRPr lang="it-IT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864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Preliminary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results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from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Run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2 &amp; 3 &amp; 4</a:t>
            </a:r>
            <a:endParaRPr lang="it-IT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924944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3074" name="Picture 2" descr="C:\Users\Paola\Documents\EEE\long_distance_correlations\plots\Ntracks\pvalue\c12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"/>
          <a:stretch/>
        </p:blipFill>
        <p:spPr bwMode="auto">
          <a:xfrm>
            <a:off x="539552" y="1324206"/>
            <a:ext cx="7356673" cy="46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32040" y="2924944"/>
            <a:ext cx="22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Significance level 0.05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760</Words>
  <Application>Microsoft Office PowerPoint</Application>
  <PresentationFormat>Presentazione su schermo (4:3)</PresentationFormat>
  <Paragraphs>166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Riggi</dc:creator>
  <cp:lastModifiedBy>Riggi</cp:lastModifiedBy>
  <cp:revision>88</cp:revision>
  <dcterms:created xsi:type="dcterms:W3CDTF">2018-03-27T06:58:57Z</dcterms:created>
  <dcterms:modified xsi:type="dcterms:W3CDTF">2018-04-29T15:04:25Z</dcterms:modified>
</cp:coreProperties>
</file>