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70" r:id="rId4"/>
    <p:sldId id="274" r:id="rId5"/>
    <p:sldId id="275" r:id="rId6"/>
    <p:sldId id="272" r:id="rId7"/>
    <p:sldId id="276" r:id="rId8"/>
    <p:sldId id="278" r:id="rId9"/>
    <p:sldId id="277" r:id="rId10"/>
    <p:sldId id="279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800200" cy="7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98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26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51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75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2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84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47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80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8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60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9796-DE7D-4C98-A710-922BD7E318A3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AD2D9-CCF3-485D-864F-A1E108A9CB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70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03296" y="2751063"/>
            <a:ext cx="561662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Search for long distance correlations by selecting multi-tracks </a:t>
            </a:r>
            <a:r>
              <a:rPr lang="en-US" b="1" dirty="0" smtClean="0">
                <a:solidFill>
                  <a:srgbClr val="0070C0"/>
                </a:solidFill>
              </a:rPr>
              <a:t>events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3300" b="1" dirty="0" smtClean="0">
                <a:solidFill>
                  <a:srgbClr val="0070C0"/>
                </a:solidFill>
              </a:rPr>
              <a:t>Update n.1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91880" y="4504186"/>
            <a:ext cx="5072608" cy="622920"/>
          </a:xfrm>
        </p:spPr>
        <p:txBody>
          <a:bodyPr>
            <a:normAutofit/>
          </a:bodyPr>
          <a:lstStyle/>
          <a:p>
            <a:pPr algn="r"/>
            <a:r>
              <a:rPr lang="it-IT" sz="2500" b="1" dirty="0" err="1" smtClean="0">
                <a:solidFill>
                  <a:schemeClr val="tx1"/>
                </a:solidFill>
              </a:rPr>
              <a:t>P.La</a:t>
            </a:r>
            <a:r>
              <a:rPr lang="it-IT" sz="2500" b="1" dirty="0" smtClean="0">
                <a:solidFill>
                  <a:schemeClr val="tx1"/>
                </a:solidFill>
              </a:rPr>
              <a:t> Rocca and </a:t>
            </a:r>
            <a:r>
              <a:rPr lang="it-IT" sz="2500" b="1" dirty="0" err="1" smtClean="0">
                <a:solidFill>
                  <a:schemeClr val="tx1"/>
                </a:solidFill>
              </a:rPr>
              <a:t>F.Riggi</a:t>
            </a:r>
            <a:endParaRPr lang="it-IT" sz="2500" b="1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3" r="1571" b="45744"/>
          <a:stretch/>
        </p:blipFill>
        <p:spPr>
          <a:xfrm>
            <a:off x="398106" y="2287467"/>
            <a:ext cx="2392325" cy="2809303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467544" y="2287467"/>
            <a:ext cx="8280920" cy="0"/>
          </a:xfrm>
          <a:prstGeom prst="line">
            <a:avLst/>
          </a:prstGeom>
          <a:ln w="190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95536" y="5085184"/>
            <a:ext cx="8280920" cy="0"/>
          </a:xfrm>
          <a:prstGeom prst="line">
            <a:avLst/>
          </a:prstGeom>
          <a:ln w="190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5486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NEXT STEPS</a:t>
            </a:r>
          </a:p>
        </p:txBody>
      </p:sp>
      <p:sp>
        <p:nvSpPr>
          <p:cNvPr id="9" name="Rettangolo 8"/>
          <p:cNvSpPr/>
          <p:nvPr/>
        </p:nvSpPr>
        <p:spPr>
          <a:xfrm>
            <a:off x="899592" y="1126485"/>
            <a:ext cx="69127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Systematic study of p-value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Effect of a cut on the relative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Effect of a cut on the telescope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Detailed analysis of the significant events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26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5486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BEST CUTS ON NTRACKS</a:t>
            </a:r>
          </a:p>
        </p:txBody>
      </p:sp>
      <p:pic>
        <p:nvPicPr>
          <p:cNvPr id="11" name="Picture 5" descr="C:\Users\Paola\Documents\EEE\long_distance_correlations\plots\Ntracks\c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23" y="1293801"/>
            <a:ext cx="42410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Paola\Documents\EEE\long_distance_correlations\plots\Ntracks\c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3801"/>
            <a:ext cx="42410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188339" y="3038479"/>
            <a:ext cx="88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B050"/>
                </a:solidFill>
              </a:rPr>
              <a:t>Ntracks1&gt;3</a:t>
            </a:r>
          </a:p>
          <a:p>
            <a:r>
              <a:rPr lang="it-IT" sz="1200" b="1" dirty="0" smtClean="0"/>
              <a:t>Ntracks2&gt;4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231843" y="3159540"/>
            <a:ext cx="88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B050"/>
                </a:solidFill>
              </a:rPr>
              <a:t>Ntracks1&gt;4</a:t>
            </a:r>
          </a:p>
          <a:p>
            <a:r>
              <a:rPr lang="it-IT" sz="1200" b="1" dirty="0" smtClean="0"/>
              <a:t>Ntracks2&gt;4</a:t>
            </a:r>
            <a:endParaRPr lang="it-IT" sz="1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10000" y="4653136"/>
            <a:ext cx="175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ym typeface="Symbol"/>
              </a:rPr>
              <a:t>T</a:t>
            </a:r>
            <a:r>
              <a:rPr lang="it-IT" dirty="0" smtClean="0">
                <a:sym typeface="Symbol"/>
              </a:rPr>
              <a:t> = 0.12  </a:t>
            </a:r>
            <a:r>
              <a:rPr lang="it-IT" dirty="0" err="1" smtClean="0">
                <a:sym typeface="Symbol"/>
              </a:rPr>
              <a:t>ms</a:t>
            </a:r>
            <a:endParaRPr lang="it-IT" dirty="0" smtClean="0">
              <a:sym typeface="Symbol"/>
            </a:endParaRPr>
          </a:p>
          <a:p>
            <a:r>
              <a:rPr lang="it-IT" b="1" dirty="0" err="1" smtClean="0">
                <a:sym typeface="Symbol"/>
              </a:rPr>
              <a:t>N</a:t>
            </a:r>
            <a:r>
              <a:rPr lang="it-IT" b="1" baseline="-25000" dirty="0" err="1" smtClean="0">
                <a:sym typeface="Symbol"/>
              </a:rPr>
              <a:t>exp</a:t>
            </a:r>
            <a:r>
              <a:rPr lang="it-IT" dirty="0" smtClean="0">
                <a:sym typeface="Symbol"/>
              </a:rPr>
              <a:t> = 44.9</a:t>
            </a:r>
          </a:p>
          <a:p>
            <a:r>
              <a:rPr lang="it-IT" b="1" dirty="0" err="1" smtClean="0">
                <a:sym typeface="Symbol"/>
              </a:rPr>
              <a:t>N</a:t>
            </a:r>
            <a:r>
              <a:rPr lang="it-IT" b="1" baseline="-25000" dirty="0" err="1">
                <a:sym typeface="Symbol"/>
              </a:rPr>
              <a:t>obs</a:t>
            </a:r>
            <a:r>
              <a:rPr lang="it-IT" dirty="0" smtClean="0">
                <a:sym typeface="Symbol"/>
              </a:rPr>
              <a:t> = 69</a:t>
            </a:r>
          </a:p>
          <a:p>
            <a:r>
              <a:rPr lang="it-IT" b="1" dirty="0">
                <a:sym typeface="Symbol"/>
              </a:rPr>
              <a:t>p</a:t>
            </a:r>
            <a:r>
              <a:rPr lang="it-IT" b="1" dirty="0" smtClean="0">
                <a:sym typeface="Symbol"/>
              </a:rPr>
              <a:t>-</a:t>
            </a:r>
            <a:r>
              <a:rPr lang="it-IT" b="1" dirty="0" err="1" smtClean="0">
                <a:sym typeface="Symbol"/>
              </a:rPr>
              <a:t>value</a:t>
            </a:r>
            <a:r>
              <a:rPr lang="it-IT" dirty="0" smtClean="0">
                <a:sym typeface="Symbol"/>
              </a:rPr>
              <a:t> = 0.0005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652120" y="4681956"/>
            <a:ext cx="1640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ym typeface="Symbol"/>
              </a:rPr>
              <a:t>T</a:t>
            </a:r>
            <a:r>
              <a:rPr lang="it-IT" dirty="0" smtClean="0">
                <a:sym typeface="Symbol"/>
              </a:rPr>
              <a:t> = 64 </a:t>
            </a:r>
            <a:r>
              <a:rPr lang="it-IT" dirty="0" err="1" smtClean="0">
                <a:sym typeface="Symbol"/>
              </a:rPr>
              <a:t>us</a:t>
            </a:r>
            <a:endParaRPr lang="it-IT" dirty="0" smtClean="0">
              <a:sym typeface="Symbol"/>
            </a:endParaRPr>
          </a:p>
          <a:p>
            <a:r>
              <a:rPr lang="it-IT" b="1" dirty="0" err="1" smtClean="0">
                <a:sym typeface="Symbol"/>
              </a:rPr>
              <a:t>N</a:t>
            </a:r>
            <a:r>
              <a:rPr lang="it-IT" b="1" baseline="-25000" dirty="0" err="1">
                <a:sym typeface="Symbol"/>
              </a:rPr>
              <a:t>exp</a:t>
            </a:r>
            <a:r>
              <a:rPr lang="it-IT" dirty="0" smtClean="0">
                <a:sym typeface="Symbol"/>
              </a:rPr>
              <a:t> = 6.7</a:t>
            </a:r>
          </a:p>
          <a:p>
            <a:r>
              <a:rPr lang="it-IT" b="1" dirty="0" err="1" smtClean="0">
                <a:sym typeface="Symbol"/>
              </a:rPr>
              <a:t>N</a:t>
            </a:r>
            <a:r>
              <a:rPr lang="it-IT" b="1" baseline="-25000" dirty="0" err="1">
                <a:sym typeface="Symbol"/>
              </a:rPr>
              <a:t>obs</a:t>
            </a:r>
            <a:r>
              <a:rPr lang="it-IT" dirty="0" smtClean="0">
                <a:sym typeface="Symbol"/>
              </a:rPr>
              <a:t> = 15</a:t>
            </a:r>
          </a:p>
          <a:p>
            <a:r>
              <a:rPr lang="it-IT" b="1" dirty="0">
                <a:sym typeface="Symbol"/>
              </a:rPr>
              <a:t>p</a:t>
            </a:r>
            <a:r>
              <a:rPr lang="it-IT" b="1" dirty="0" smtClean="0">
                <a:sym typeface="Symbol"/>
              </a:rPr>
              <a:t>-</a:t>
            </a:r>
            <a:r>
              <a:rPr lang="it-IT" b="1" dirty="0" err="1" smtClean="0">
                <a:sym typeface="Symbol"/>
              </a:rPr>
              <a:t>value</a:t>
            </a:r>
            <a:r>
              <a:rPr lang="it-IT" dirty="0" smtClean="0">
                <a:sym typeface="Symbol"/>
              </a:rPr>
              <a:t> = 0.004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57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99592" y="1126485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/>
              <a:t>DISTRIBUTION OF NTRACKS VARIABLE</a:t>
            </a:r>
            <a:endParaRPr lang="en-US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" y="2024226"/>
            <a:ext cx="4508411" cy="270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50841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5486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NEXT STEPS</a:t>
            </a:r>
          </a:p>
        </p:txBody>
      </p:sp>
      <p:sp>
        <p:nvSpPr>
          <p:cNvPr id="9" name="Rettangolo 8"/>
          <p:cNvSpPr/>
          <p:nvPr/>
        </p:nvSpPr>
        <p:spPr>
          <a:xfrm>
            <a:off x="899592" y="1126485"/>
            <a:ext cx="69127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Systematic study of p-value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Effect of a cut on the relative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Effect of a cut on the telescope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Detailed analysis of the significant events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9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5486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SYSTEMATIC STUDY OF P-VALUE</a:t>
            </a:r>
            <a:endParaRPr lang="en-US" b="1" dirty="0"/>
          </a:p>
        </p:txBody>
      </p:sp>
      <p:pic>
        <p:nvPicPr>
          <p:cNvPr id="1026" name="Picture 2" descr="C:\Users\Paola\Documents\EEE\long_distance_correlations\plots\Ntracks\pvalue\c12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24101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ola\Documents\EEE\long_distance_correlations\plots\Ntracks\pvalue\c11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24101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55776" y="2879391"/>
            <a:ext cx="1556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Significance level 0.05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47932" y="2863969"/>
            <a:ext cx="1556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Significance level 0.05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043608" y="104344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/>
              <a:t>DISTRIBUTION OF THE RELATIVE ANGLE BETWEEN TRACKS</a:t>
            </a:r>
            <a:endParaRPr lang="en-US" b="1" dirty="0"/>
          </a:p>
        </p:txBody>
      </p:sp>
      <p:pic>
        <p:nvPicPr>
          <p:cNvPr id="1026" name="Picture 2" descr="C:\Users\Paola\Documents\EEE\long_distance_correlations\relative_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88" y="1844824"/>
            <a:ext cx="57714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043608" y="104344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/>
              <a:t>EFFECT OF A CUT ON THE RELATIVE ANGLE</a:t>
            </a:r>
            <a:endParaRPr lang="en-US" b="1" dirty="0"/>
          </a:p>
        </p:txBody>
      </p:sp>
      <p:pic>
        <p:nvPicPr>
          <p:cNvPr id="2087" name="Picture 39" descr="C:\Users\Paola\Documents\EEE\long_distance_correlations\plots\thetarel\nTracks_3_4_detailed\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C:\Users\Paola\Documents\EEE\long_distance_correlations\plots\thetarel\nTracks_3_4_detailed\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C:\Users\Paola\Documents\EEE\long_distance_correlations\plots\thetarel\nTracks_3_4_detailed\c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C:\Users\Paola\Documents\EEE\long_distance_correlations\plots\thetarel\nTracks_3_4_detailed\c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C:\Users\Paola\Documents\EEE\long_distance_correlations\plots\thetarel\nTracks_3_4_detailed\c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C:\Users\Paola\Documents\EEE\long_distance_correlations\plots\thetarel\nTracks_3_4_detailed\c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C:\Users\Paola\Documents\EEE\long_distance_correlations\plots\thetarel\nTracks_3_4_detailed\c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C:\Users\Paola\Documents\EEE\long_distance_correlations\plots\thetarel\nTracks_3_4_detailed\c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C:\Users\Paola\Documents\EEE\long_distance_correlations\plots\thetarel\nTracks_3_4_detailed\c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C:\Users\Paola\Documents\EEE\long_distance_correlations\plots\thetarel\nTracks_3_4_detailed\c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C:\Users\Paola\Documents\EEE\long_distance_correlations\plots\thetarel\nTracks_3_4_detailed\c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C:\Users\Paola\Documents\EEE\long_distance_correlations\plots\thetarel\nTracks_3_4_detailed\c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C:\Users\Paola\Documents\EEE\long_distance_correlations\plots\thetarel\nTracks_3_4_detailed\c1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C:\Users\Paola\Documents\EEE\long_distance_correlations\plots\thetarel\nTracks_3_4_detailed\c1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 descr="C:\Users\Paola\Documents\EEE\long_distance_correlations\plots\thetarel\nTracks_3_4_detailed\c1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C:\Users\Paola\Documents\EEE\long_distance_correlations\plots\thetarel\nTracks_3_4_detailed\c16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 descr="C:\Users\Paola\Documents\EEE\long_distance_correlations\plots\thetarel\nTracks_3_4_detailed\c17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C:\Users\Paola\Documents\EEE\long_distance_correlations\plots\thetarel\nTracks_3_4_detailed\c18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4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ola\Documents\EEE\long_distance_correlations\plots\thetarel\nTracks_3_4_detailed\pvalue\c1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ola\Documents\EEE\long_distance_correlations\plots\thetarel\nTracks_3_4_detailed\pvalue\c2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ola\Documents\EEE\long_distance_correlations\plots\thetarel\nTracks_3_4_detailed\pvalue\c3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ola\Documents\EEE\long_distance_correlations\plots\thetarel\nTracks_3_4_detailed\pvalue\c4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ola\Documents\EEE\long_distance_correlations\plots\thetarel\nTracks_3_4_detailed\pvalue\c5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aola\Documents\EEE\long_distance_correlations\plots\thetarel\nTracks_3_4_detailed\pvalue\c6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aola\Documents\EEE\long_distance_correlations\plots\thetarel\nTracks_3_4_detailed\pvalue\c7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aola\Documents\EEE\long_distance_correlations\plots\thetarel\nTracks_3_4_detailed\pvalue\c8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Paola\Documents\EEE\long_distance_correlations\plots\thetarel\nTracks_3_4_detailed\pvalue\c9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aola\Documents\EEE\long_distance_correlations\plots\thetarel\nTracks_3_4_detailed\pvalue\c10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Paola\Documents\EEE\long_distance_correlations\plots\thetarel\nTracks_3_4_detailed\pvalue\c11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ola\Documents\EEE\long_distance_correlations\plots\thetarel\nTracks_3_4_detailed\pvalue\c12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Paola\Documents\EEE\long_distance_correlations\plots\thetarel\nTracks_3_4_detailed\pvalue\c13p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Paola\Documents\EEE\long_distance_correlations\plots\thetarel\nTracks_3_4_detailed\pvalue\c14p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Paola\Documents\EEE\long_distance_correlations\plots\thetarel\nTracks_3_4_detailed\pvalue\c15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Paola\Documents\EEE\long_distance_correlations\plots\thetarel\nTracks_3_4_detailed\pvalue\c16p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Paola\Documents\EEE\long_distance_correlations\plots\thetarel\nTracks_3_4_detailed\pvalue\c17p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Paola\Documents\EEE\long_distance_correlations\plots\thetarel\nTracks_3_4_detailed\pvalue\c18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80000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tangolo 38"/>
          <p:cNvSpPr/>
          <p:nvPr/>
        </p:nvSpPr>
        <p:spPr>
          <a:xfrm>
            <a:off x="1043608" y="104344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/>
              <a:t>EFFECT OF A CUT ON THE RELATIVE ANGLE</a:t>
            </a:r>
            <a:endParaRPr lang="en-US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868144" y="3573016"/>
            <a:ext cx="1556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Significance level 0.05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1043608" y="104344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/>
              <a:t>EFFECT OF A CUT ON THE RELATIVE ANGLE</a:t>
            </a:r>
            <a:endParaRPr lang="en-US" b="1" dirty="0"/>
          </a:p>
        </p:txBody>
      </p:sp>
      <p:pic>
        <p:nvPicPr>
          <p:cNvPr id="3092" name="Picture 20" descr="C:\Users\Paola\Documents\EEE\long_distance_correlations\plots\thetarel\nTracks_3_4_detailed\pvalue\depend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26" y="1772816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5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153</Words>
  <Application>Microsoft Office PowerPoint</Application>
  <PresentationFormat>Presentazione su schermo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Search for long distance correlations by selecting multi-tracks events Update n.1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</dc:creator>
  <cp:lastModifiedBy>Paola</cp:lastModifiedBy>
  <cp:revision>51</cp:revision>
  <dcterms:created xsi:type="dcterms:W3CDTF">2018-04-05T10:13:41Z</dcterms:created>
  <dcterms:modified xsi:type="dcterms:W3CDTF">2018-05-02T09:57:01Z</dcterms:modified>
</cp:coreProperties>
</file>