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2" r:id="rId3"/>
    <p:sldId id="263" r:id="rId4"/>
    <p:sldId id="264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85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2" d="100"/>
          <a:sy n="72" d="100"/>
        </p:scale>
        <p:origin x="-18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D7FD8-F1EF-4FEA-8906-A7CF8350543B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54F3C-74A7-4A14-8312-8188C320A4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42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9738-D02E-41D6-86FE-ED07B51556D8}" type="datetime1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22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2D9F-4E6F-4A43-9D5B-635EC5B612C9}" type="datetime1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5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0D0A-B688-4980-B468-BA5339A724AD}" type="datetime1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54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94E0-91DF-46BA-B8BA-3DD74C3F3564}" type="datetime1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89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88E8-A8AB-4385-9F1E-9BC113686AFA}" type="datetime1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7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C3224-73BB-4D26-9133-10C2C54B1E37}" type="datetime1">
              <a:rPr lang="it-IT" smtClean="0"/>
              <a:t>11/04/2018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33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333F-925B-4C63-A5E8-EB1C967FF581}" type="datetime1">
              <a:rPr lang="it-IT" smtClean="0"/>
              <a:t>11/04/2018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83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E518-EE05-4D34-BB96-982D390D4AE1}" type="datetime1">
              <a:rPr lang="it-IT" smtClean="0"/>
              <a:t>11/04/2018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92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AB21-804E-4E9E-A078-CEF01A3A4FAE}" type="datetime1">
              <a:rPr lang="it-IT" smtClean="0"/>
              <a:t>11/04/2018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46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5DD4-F39D-4C73-96F1-3FDB8102C05F}" type="datetime1">
              <a:rPr lang="it-IT" smtClean="0"/>
              <a:t>11/04/2018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20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FEAA-8F45-465C-818F-E451D3D5C133}" type="datetime1">
              <a:rPr lang="it-IT" smtClean="0"/>
              <a:t>11/04/2018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34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1B456-C7EB-4BAA-A79C-8795420CDB5F}" type="datetime1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EE7D5-F00C-4C66-9D07-227F4189E7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34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ravitational_wave_observatory" TargetMode="External"/><Relationship Id="rId3" Type="http://schemas.openxmlformats.org/officeDocument/2006/relationships/hyperlink" Target="https://en.wikipedia.org/wiki/Gravitational_wave" TargetMode="External"/><Relationship Id="rId7" Type="http://schemas.openxmlformats.org/officeDocument/2006/relationships/hyperlink" Target="https://en.wikipedia.org/wiki/GW170814" TargetMode="External"/><Relationship Id="rId2" Type="http://schemas.openxmlformats.org/officeDocument/2006/relationships/hyperlink" Target="https://en.wikipedia.org/wiki/GW15091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GW170608" TargetMode="External"/><Relationship Id="rId11" Type="http://schemas.openxmlformats.org/officeDocument/2006/relationships/hyperlink" Target="https://en.wikipedia.org/wiki/Electromagnetic_radiation" TargetMode="External"/><Relationship Id="rId5" Type="http://schemas.openxmlformats.org/officeDocument/2006/relationships/hyperlink" Target="https://en.wikipedia.org/wiki/GW170104" TargetMode="External"/><Relationship Id="rId10" Type="http://schemas.openxmlformats.org/officeDocument/2006/relationships/hyperlink" Target="https://en.wikipedia.org/wiki/GW170817" TargetMode="External"/><Relationship Id="rId4" Type="http://schemas.openxmlformats.org/officeDocument/2006/relationships/hyperlink" Target="https://en.wikipedia.org/wiki/GW151226" TargetMode="External"/><Relationship Id="rId9" Type="http://schemas.openxmlformats.org/officeDocument/2006/relationships/hyperlink" Target="https://en.wikipedia.org/wiki/Gravitational_wave#Effects_of_passing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96304" y="1268760"/>
            <a:ext cx="6660232" cy="230832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The </a:t>
            </a:r>
            <a:r>
              <a:rPr lang="it-IT" sz="2800" dirty="0" err="1" smtClean="0">
                <a:solidFill>
                  <a:schemeClr val="bg1"/>
                </a:solidFill>
                <a:latin typeface="Comic Sans MS" pitchFamily="66" charset="0"/>
              </a:rPr>
              <a:t>arrival</a:t>
            </a: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 of </a:t>
            </a:r>
            <a:r>
              <a:rPr lang="it-IT" sz="2800" dirty="0" err="1" smtClean="0">
                <a:solidFill>
                  <a:schemeClr val="bg1"/>
                </a:solidFill>
                <a:latin typeface="Comic Sans MS" pitchFamily="66" charset="0"/>
              </a:rPr>
              <a:t>Gravitational</a:t>
            </a: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Comic Sans MS" pitchFamily="66" charset="0"/>
              </a:rPr>
              <a:t>Waves</a:t>
            </a:r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 and the EEE network: 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An update </a:t>
            </a:r>
          </a:p>
          <a:p>
            <a:endParaRPr lang="it-IT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it-IT" sz="2000" dirty="0" err="1" smtClean="0">
                <a:solidFill>
                  <a:schemeClr val="bg1"/>
                </a:solidFill>
                <a:latin typeface="Comic Sans MS" pitchFamily="66" charset="0"/>
              </a:rPr>
              <a:t>F.Riggi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 &amp; P. La Rocca</a:t>
            </a:r>
          </a:p>
          <a:p>
            <a:pPr algn="r"/>
            <a:r>
              <a:rPr lang="it-IT" sz="1600" dirty="0" smtClean="0">
                <a:solidFill>
                  <a:schemeClr val="bg1"/>
                </a:solidFill>
                <a:latin typeface="Comic Sans MS" pitchFamily="66" charset="0"/>
              </a:rPr>
              <a:t>EEE Meeting, April, 2018</a:t>
            </a:r>
            <a:endParaRPr lang="it-IT" sz="1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5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10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196752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About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40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/s,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hence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0.4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on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average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0.01’’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Probability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get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&gt;=1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0.01’’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very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large (&gt;30%), so no chance</a:t>
            </a:r>
          </a:p>
          <a:p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(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unless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we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would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burst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Better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strategy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on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multitrack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Rate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multitrack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: 10-60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1000’’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First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analysis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carried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out in +/- 500 s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around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interest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all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6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active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EEE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50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11</a:t>
            </a:fld>
            <a:endParaRPr lang="it-IT"/>
          </a:p>
        </p:txBody>
      </p:sp>
      <p:pic>
        <p:nvPicPr>
          <p:cNvPr id="4098" name="Picture 2" descr="C:\Users\Riggi\Documents\inprogress\Cosmici\GW-analysis\AREZ-01-2017-08-14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56108"/>
            <a:ext cx="7292515" cy="294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Riggi\Documents\inprogress\Cosmici\GW-analysis\BOLO-04-2017-08-14_multitrack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34906"/>
            <a:ext cx="7439513" cy="300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2 6"/>
          <p:cNvCxnSpPr/>
          <p:nvPr/>
        </p:nvCxnSpPr>
        <p:spPr>
          <a:xfrm>
            <a:off x="4644008" y="1390920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572000" y="4221088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50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12</a:t>
            </a:fld>
            <a:endParaRPr lang="it-IT"/>
          </a:p>
        </p:txBody>
      </p:sp>
      <p:pic>
        <p:nvPicPr>
          <p:cNvPr id="5122" name="Picture 2" descr="C:\Users\Riggi\Documents\inprogress\Cosmici\GW-analysis\CERN-01-2017-08-14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7317366" cy="295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Riggi\Documents\inprogress\Cosmici\GW-analysis\CERN-02-2017-08-14_multitrack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756169"/>
            <a:ext cx="7461382" cy="300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2 6"/>
          <p:cNvCxnSpPr/>
          <p:nvPr/>
        </p:nvCxnSpPr>
        <p:spPr>
          <a:xfrm>
            <a:off x="4788024" y="1390920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716016" y="4077072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87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13</a:t>
            </a:fld>
            <a:endParaRPr lang="it-IT"/>
          </a:p>
        </p:txBody>
      </p:sp>
      <p:pic>
        <p:nvPicPr>
          <p:cNvPr id="6146" name="Picture 2" descr="C:\Users\Riggi\Documents\inprogress\Cosmici\GW-analysis\TORI-04-2017-08-14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93" y="836712"/>
            <a:ext cx="6754813" cy="272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Riggi\Documents\inprogress\Cosmici\GW-analysis\TRAP-01-2017-08-14_multitrack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3" y="3717032"/>
            <a:ext cx="6829871" cy="275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2 6"/>
          <p:cNvCxnSpPr/>
          <p:nvPr/>
        </p:nvCxnSpPr>
        <p:spPr>
          <a:xfrm>
            <a:off x="4319972" y="1263068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3851920" y="4158527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87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14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02470"/>
              </p:ext>
            </p:extLst>
          </p:nvPr>
        </p:nvGraphicFramePr>
        <p:xfrm>
          <a:off x="395536" y="1340768"/>
          <a:ext cx="7992888" cy="4288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3571"/>
                <a:gridCol w="1491490"/>
                <a:gridCol w="3957827"/>
              </a:tblGrid>
              <a:tr h="1072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Telescope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 smtClean="0">
                          <a:effectLst/>
                        </a:rPr>
                        <a:t>Events</a:t>
                      </a:r>
                      <a:r>
                        <a:rPr lang="it-IT" sz="2000" dirty="0" smtClean="0">
                          <a:effectLst/>
                        </a:rPr>
                        <a:t> </a:t>
                      </a:r>
                      <a:r>
                        <a:rPr lang="it-IT" sz="2000" dirty="0">
                          <a:effectLst/>
                        </a:rPr>
                        <a:t>in 1000’’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effectLst/>
                        </a:rPr>
                        <a:t>Closest</a:t>
                      </a:r>
                      <a:r>
                        <a:rPr lang="it-IT" sz="2000" dirty="0">
                          <a:effectLst/>
                        </a:rPr>
                        <a:t> </a:t>
                      </a:r>
                      <a:r>
                        <a:rPr lang="it-IT" sz="2000" dirty="0" err="1">
                          <a:effectLst/>
                        </a:rPr>
                        <a:t>events</a:t>
                      </a:r>
                      <a:r>
                        <a:rPr lang="it-IT" sz="2000" dirty="0">
                          <a:effectLst/>
                        </a:rPr>
                        <a:t> </a:t>
                      </a:r>
                      <a:r>
                        <a:rPr lang="it-IT" sz="2000" dirty="0" err="1">
                          <a:effectLst/>
                        </a:rPr>
                        <a:t>after</a:t>
                      </a:r>
                      <a:r>
                        <a:rPr lang="it-IT" sz="2000" dirty="0">
                          <a:effectLst/>
                        </a:rPr>
                        <a:t> </a:t>
                      </a:r>
                      <a:r>
                        <a:rPr lang="it-IT" sz="2000" dirty="0" smtClean="0">
                          <a:effectLst/>
                        </a:rPr>
                        <a:t>GW</a:t>
                      </a:r>
                      <a:r>
                        <a:rPr lang="it-IT" sz="2000" baseline="0" dirty="0" smtClean="0">
                          <a:effectLst/>
                        </a:rPr>
                        <a:t> </a:t>
                      </a:r>
                      <a:r>
                        <a:rPr lang="it-IT" sz="2000" baseline="0" dirty="0" err="1" smtClean="0">
                          <a:effectLst/>
                        </a:rPr>
                        <a:t>event</a:t>
                      </a:r>
                      <a:endParaRPr lang="it-IT" sz="2000" baseline="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(335097043,53)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AREZ-01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41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335097099,82    (+56 s)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BOLO-04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25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335097085,57    (+42 s)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CERN-01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37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335097050,70    (+7 s)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CERN-02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30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335097054,97    (+11 s)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TORI-04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61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335097061,65    (+18 s)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TRAP-01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13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335097076,22    (+33 s)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38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Ratio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between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number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a time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interval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500 s 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after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before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69552"/>
              </p:ext>
            </p:extLst>
          </p:nvPr>
        </p:nvGraphicFramePr>
        <p:xfrm>
          <a:off x="1027457" y="2397081"/>
          <a:ext cx="6729045" cy="3241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539"/>
                <a:gridCol w="3189506"/>
              </a:tblGrid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Telescope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N(t0+500)/N(t0-500)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AREZ-01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23/18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BOLO-04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15/10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CERN-01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18/19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CERN-02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effectLst/>
                        </a:rPr>
                        <a:t>16/14</a:t>
                      </a:r>
                      <a:endParaRPr lang="it-I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TORI-04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29/32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TRAP-01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5/8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 </a:t>
                      </a:r>
                      <a:r>
                        <a:rPr lang="it-IT" sz="2000" dirty="0" smtClean="0">
                          <a:effectLst/>
                        </a:rPr>
                        <a:t>                             Total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 </a:t>
                      </a:r>
                      <a:r>
                        <a:rPr lang="it-IT" sz="2000" dirty="0" smtClean="0">
                          <a:effectLst/>
                        </a:rPr>
                        <a:t>106/101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8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17, 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16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Similar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analysis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also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carried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out for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on August 17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UTC Time: </a:t>
            </a:r>
            <a:r>
              <a:rPr lang="it-IT" dirty="0" smtClean="0"/>
              <a:t>335364064,4’’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66378"/>
              </p:ext>
            </p:extLst>
          </p:nvPr>
        </p:nvGraphicFramePr>
        <p:xfrm>
          <a:off x="1027457" y="2951078"/>
          <a:ext cx="6729045" cy="3241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539"/>
                <a:gridCol w="3189506"/>
              </a:tblGrid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Telescope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N(t0+500)/N(t0-500)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AREZ-01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18/19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BOLO-04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9/13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CERN-01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25/13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CERN-02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13/10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TORI-03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9/9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</a:rPr>
                        <a:t>TORI-04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35/26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 </a:t>
                      </a:r>
                      <a:r>
                        <a:rPr lang="it-IT" sz="2000" dirty="0" smtClean="0">
                          <a:effectLst/>
                        </a:rPr>
                        <a:t>                             Total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 </a:t>
                      </a:r>
                      <a:r>
                        <a:rPr lang="it-IT" sz="2000" dirty="0" smtClean="0">
                          <a:effectLst/>
                        </a:rPr>
                        <a:t>109/90</a:t>
                      </a:r>
                      <a:endParaRPr lang="it-I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08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17, 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Riggi\Documents\inprogress\Cosmici\GW-analysis\AREZ-01-2017-08-17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8" y="1202472"/>
            <a:ext cx="8829510" cy="35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6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17, 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18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Riggi\Documents\inprogress\Cosmici\GW-analysis\BOLO-04-2017-08-17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711753" cy="3461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2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17, 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19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Riggi\Documents\inprogress\Cosmici\GW-analysis\CERN-01-2017-08-17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34" y="1628800"/>
            <a:ext cx="8504931" cy="337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List of GW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observed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so far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5636"/>
              </p:ext>
            </p:extLst>
          </p:nvPr>
        </p:nvGraphicFramePr>
        <p:xfrm>
          <a:off x="-21312" y="1700808"/>
          <a:ext cx="9144002" cy="5714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7689"/>
                <a:gridCol w="2697751"/>
                <a:gridCol w="3398562"/>
              </a:tblGrid>
              <a:tr h="955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2" tooltip="GW150914"/>
                        </a:rPr>
                        <a:t>GW150914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2015-09-14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09:50:45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3" tooltip="Gravitational wave"/>
                        </a:rPr>
                        <a:t>GW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 detection; 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3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4" tooltip="GW151226"/>
                        </a:rPr>
                        <a:t>GW151226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2015-12-26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03:38:53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 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28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5" tooltip="GW170104"/>
                        </a:rPr>
                        <a:t>GW170104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2017-01-04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10∶</a:t>
                      </a: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11:58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Farthest confirmed event to date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3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6" tooltip="GW170608"/>
                        </a:rPr>
                        <a:t>GW170608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2017-06-08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02:01:16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Smallest BH progenitor masses to date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955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7" tooltip="GW170814"/>
                        </a:rPr>
                        <a:t>GW170814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2017-08-14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10∶30:43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 detection by three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8" tooltip="Gravitational wave observatory"/>
                        </a:rPr>
                        <a:t>observatories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; first measurement of </a:t>
                      </a:r>
                      <a:r>
                        <a:rPr lang="en-US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9" tooltip="Gravitational wave"/>
                        </a:rPr>
                        <a:t>polarization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280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10" tooltip="GW170817"/>
                        </a:rPr>
                        <a:t>GW170817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2017-08-17</a:t>
                      </a:r>
                      <a:b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</a:br>
                      <a:r>
                        <a:rPr lang="it-IT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12∶41:04</a:t>
                      </a:r>
                      <a:endParaRPr lang="it-IT" sz="1600" dirty="0">
                        <a:solidFill>
                          <a:srgbClr val="C00000"/>
                        </a:solidFill>
                        <a:effectLst/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First 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detection of </a:t>
                      </a:r>
                      <a:r>
                        <a:rPr lang="en-US" sz="1600" u="sng" dirty="0" err="1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hlinkClick r:id="rId11" tooltip="Electromagnetic radiation"/>
                        </a:rPr>
                        <a:t>Em</a:t>
                      </a:r>
                      <a:r>
                        <a:rPr lang="en-US" sz="1600" u="sng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counterpart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79512" y="10527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  <a:latin typeface="Comic Sans MS" pitchFamily="66" charset="0"/>
              </a:rPr>
              <a:t>Label             UTC Time                  Notes</a:t>
            </a:r>
            <a:endParaRPr lang="it-IT" sz="2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483768" y="5067632"/>
            <a:ext cx="2304256" cy="737632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2483768" y="6003736"/>
            <a:ext cx="2304256" cy="737632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7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17, 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20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098" name="Picture 2" descr="C:\Users\Riggi\Documents\inprogress\Cosmici\GW-analysis\CERN-02-2017-08-17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80" y="1700808"/>
            <a:ext cx="8623795" cy="342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17, 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21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122" name="Picture 2" descr="C:\Users\Riggi\Documents\inprogress\Cosmici\GW-analysis\TORI-03-2017-08-17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12" y="1700808"/>
            <a:ext cx="8581131" cy="340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17, 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22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146" name="Picture 2" descr="C:\Users\Riggi\Documents\inprogress\Cosmici\GW-analysis\TORI-04-2017-08-17_multitrac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65" y="1519917"/>
            <a:ext cx="8325069" cy="330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Overall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result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from the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two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GW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events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23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7170" name="Picture 2" descr="C:\Users\Riggi\Documents\inprogress\Cosmici\GW-analysis\Rat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37541"/>
            <a:ext cx="5773613" cy="4152950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647564" y="514917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Ratio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between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number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a time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interval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500 s 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after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before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all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sites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and for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two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870074" y="3356992"/>
            <a:ext cx="46805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6372200" y="1525792"/>
            <a:ext cx="2628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Comic Sans MS" pitchFamily="66" charset="0"/>
              </a:rPr>
              <a:t>Average</a:t>
            </a: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 Ratio= 1.13</a:t>
            </a: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5292080" y="2172123"/>
            <a:ext cx="1080120" cy="1184869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Summary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24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96752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At the moment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everything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seems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be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compatible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with no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observation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specific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anomaly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Very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small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excess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multitrack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observed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a time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interval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500 s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after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different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sites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meaning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?)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New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analysis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strategies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possible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Possibly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check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coincidence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between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far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only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few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combinations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available</a:t>
            </a:r>
            <a:r>
              <a:rPr lang="it-IT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4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The time scale: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tens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of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milliseconds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39875"/>
            <a:ext cx="8264579" cy="5118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Connettore 2 3"/>
          <p:cNvCxnSpPr/>
          <p:nvPr/>
        </p:nvCxnSpPr>
        <p:spPr>
          <a:xfrm>
            <a:off x="2627784" y="2420888"/>
            <a:ext cx="33507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2530813" y="20642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0.02’’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031881" y="1165394"/>
            <a:ext cx="389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ime scale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of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order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0.01 s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3</a:t>
            </a:fld>
            <a:endParaRPr lang="it-IT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09" y="689513"/>
            <a:ext cx="4926592" cy="105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86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What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about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other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messengers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124744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Recent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earches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other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probes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synchronized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with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arrival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GW</a:t>
            </a:r>
          </a:p>
          <a:p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(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our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previous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presentation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on March 28 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details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):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Gamma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Ray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Burst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detected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in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coincidence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with GW170817 by INTEGRAL and FERMI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Collaborators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(Delay 1.74 s)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Combined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high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energy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neutrinos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by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Auger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IceCube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and ANTARES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within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+/- 500 s  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No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evidence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found</a:t>
            </a:r>
            <a:endParaRPr lang="it-IT" dirty="0" smtClean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3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The EEE network: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Where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and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when</a:t>
            </a:r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 to </a:t>
            </a:r>
            <a:r>
              <a:rPr lang="it-IT" sz="2400" b="1" dirty="0" err="1" smtClean="0">
                <a:solidFill>
                  <a:schemeClr val="bg1"/>
                </a:solidFill>
                <a:latin typeface="Comic Sans MS" pitchFamily="66" charset="0"/>
              </a:rPr>
              <a:t>search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124744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howers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initiated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by high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energy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protons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or nuclei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arrive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with an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unknown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delay (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many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years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!) with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respect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GW 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photons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Assuming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distance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of 540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Mpc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( 1Mpc = 3.086 x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22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m) 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Proton Energy        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γ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(c-v)/c             Delay over 540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Mpc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1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TeV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1066        4.4 10 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-7                     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790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years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19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 10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10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4.4 10 </a:t>
            </a:r>
            <a:r>
              <a:rPr lang="it-IT" baseline="30000" dirty="0" smtClean="0">
                <a:solidFill>
                  <a:srgbClr val="FF0000"/>
                </a:solidFill>
                <a:latin typeface="Comic Sans MS" pitchFamily="66" charset="0"/>
              </a:rPr>
              <a:t>-21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             250 µs</a:t>
            </a:r>
            <a:endParaRPr lang="it-IT" baseline="30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baseline="30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associated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showers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initiated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by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gammas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neutrinos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29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Comic Sans MS" pitchFamily="66" charset="0"/>
              </a:rPr>
              <a:t>Work in progress</a:t>
            </a:r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67780" y="1340768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  <a:latin typeface="Comic Sans MS" pitchFamily="66" charset="0"/>
              </a:rPr>
              <a:t>Only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6 EEE </a:t>
            </a:r>
            <a:r>
              <a:rPr lang="it-IT" dirty="0" err="1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Comic Sans MS" pitchFamily="66" charset="0"/>
              </a:rPr>
              <a:t>active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on August 14 and 17 </a:t>
            </a: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Carry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out some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on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active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around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expected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UTC time for the August 14 &amp; 17 GW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Evaluate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the background for single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and multi-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track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events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for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any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close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to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expected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time and compare to the background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4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7</a:t>
            </a:fld>
            <a:endParaRPr lang="it-IT"/>
          </a:p>
        </p:txBody>
      </p:sp>
      <p:pic>
        <p:nvPicPr>
          <p:cNvPr id="7" name="Picture 2" descr="C:\Users\Riggi\Documents\inprogress\Cosmici\GW-analysis\CERN-01-2017-08-14_1second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2" y="2013796"/>
            <a:ext cx="8741023" cy="347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nettore 2 8"/>
          <p:cNvCxnSpPr/>
          <p:nvPr/>
        </p:nvCxnSpPr>
        <p:spPr>
          <a:xfrm>
            <a:off x="4644008" y="2708920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64528" y="1019637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UTC Time 10h30’43’’,53  = 335097043’’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since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Jan.1, 2007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95536" y="566124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CERN-01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</a:t>
            </a:r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9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8</a:t>
            </a:fld>
            <a:endParaRPr lang="it-IT"/>
          </a:p>
        </p:txBody>
      </p:sp>
      <p:pic>
        <p:nvPicPr>
          <p:cNvPr id="2050" name="Picture 2" descr="C:\Users\Riggi\Documents\inprogress\Cosmici\GW-analysis\CERN-01-2017-08-14_3second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363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766979" y="515719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A 3-seconds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scan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after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the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expected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event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2483768" y="2628488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4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8864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The GW </a:t>
            </a:r>
            <a:r>
              <a:rPr lang="it-IT" sz="2400" b="1" dirty="0" err="1">
                <a:solidFill>
                  <a:schemeClr val="bg1"/>
                </a:solidFill>
                <a:latin typeface="Comic Sans MS" pitchFamily="66" charset="0"/>
              </a:rPr>
              <a:t>event</a:t>
            </a:r>
            <a:r>
              <a:rPr lang="it-IT" sz="2400" b="1" dirty="0">
                <a:solidFill>
                  <a:schemeClr val="bg1"/>
                </a:solidFill>
                <a:latin typeface="Comic Sans MS" pitchFamily="66" charset="0"/>
              </a:rPr>
              <a:t> on August 14, 2017</a:t>
            </a:r>
          </a:p>
          <a:p>
            <a:endParaRPr lang="it-IT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EE7D5-F00C-4C66-9D07-227F4189E7B8}" type="slidenum">
              <a:rPr lang="it-IT" smtClean="0"/>
              <a:t>9</a:t>
            </a:fld>
            <a:endParaRPr lang="it-IT"/>
          </a:p>
        </p:txBody>
      </p:sp>
      <p:pic>
        <p:nvPicPr>
          <p:cNvPr id="3074" name="Picture 2" descr="C:\Users\Riggi\Documents\inprogress\Cosmici\GW-analysis\CERN-02-2017-08-14_1second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0" y="1296684"/>
            <a:ext cx="8808250" cy="349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ttore 2 5"/>
          <p:cNvCxnSpPr/>
          <p:nvPr/>
        </p:nvCxnSpPr>
        <p:spPr>
          <a:xfrm>
            <a:off x="4067944" y="2024844"/>
            <a:ext cx="0" cy="936104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647564" y="481767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Another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telescope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: CERN-02,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similar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results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50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778</Words>
  <Application>Microsoft Office PowerPoint</Application>
  <PresentationFormat>Presentazione su schermo (4:3)</PresentationFormat>
  <Paragraphs>193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Riggi</dc:creator>
  <cp:lastModifiedBy>Riggi</cp:lastModifiedBy>
  <cp:revision>52</cp:revision>
  <dcterms:created xsi:type="dcterms:W3CDTF">2018-03-27T06:58:57Z</dcterms:created>
  <dcterms:modified xsi:type="dcterms:W3CDTF">2018-04-11T13:15:57Z</dcterms:modified>
</cp:coreProperties>
</file>