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9" r:id="rId3"/>
    <p:sldId id="260" r:id="rId4"/>
    <p:sldId id="261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29"/>
    <p:restoredTop sz="94652"/>
  </p:normalViewPr>
  <p:slideViewPr>
    <p:cSldViewPr snapToGrid="0" snapToObjects="1">
      <p:cViewPr varScale="1">
        <p:scale>
          <a:sx n="114" d="100"/>
          <a:sy n="114" d="100"/>
        </p:scale>
        <p:origin x="200" y="1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A8014-6321-CB4D-8151-A24DC27AFA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921BCA-6015-6F4C-AC7E-2B47F80612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4D6F9-B794-3144-9171-80502D6F0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89E51-AEFD-1F4D-BECD-5E181693056A}" type="datetimeFigureOut">
              <a:rPr lang="en-US" smtClean="0"/>
              <a:t>3/26/18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7EE27-0B79-DC42-AA3F-C6AE38DAA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FFB5C-C778-EF4F-9D0D-E16F6624F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B71D-CE6D-5745-9F44-72267E4A3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62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B2CA6-1C56-664D-AF9E-03804A700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B958F9-81F9-A846-AFDA-1AA046D7B2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F72C4-E30D-554B-96AC-47B8BBC21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89E51-AEFD-1F4D-BECD-5E181693056A}" type="datetimeFigureOut">
              <a:rPr lang="en-US" smtClean="0"/>
              <a:t>3/26/18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B0B94-5DBC-7B40-B34C-E46A616A5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B30BC-F742-D446-97F5-F05A1F73E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B71D-CE6D-5745-9F44-72267E4A3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341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4336FA-AC0C-3545-B6CD-917192B22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4341A-95D5-8045-ADB5-D57187AB49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5FFCD-191D-3946-8C7E-701A4C17C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89E51-AEFD-1F4D-BECD-5E181693056A}" type="datetimeFigureOut">
              <a:rPr lang="en-US" smtClean="0"/>
              <a:t>3/26/18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E9D91-2819-834F-939C-AFBE9268B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B3A39-0729-9643-AFB8-20BBCAB64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B71D-CE6D-5745-9F44-72267E4A3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93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0EAA9-02BD-794E-BC34-26013767C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F163F-AF86-E94A-A302-068E8AFCF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FB71B-DC83-5443-9F93-B73865723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89E51-AEFD-1F4D-BECD-5E181693056A}" type="datetimeFigureOut">
              <a:rPr lang="en-US" smtClean="0"/>
              <a:t>3/26/18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C5BF9-DA97-5148-AA5B-DD30FA431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2D180-785F-3149-A6B0-8E278D5F9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B71D-CE6D-5745-9F44-72267E4A3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26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96449-A4E6-6949-B073-C2AFD2399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CE4AA7-17AC-F046-AFFA-2DBEBE621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48B56C-DEC2-A94A-AC86-A6FB4E48E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89E51-AEFD-1F4D-BECD-5E181693056A}" type="datetimeFigureOut">
              <a:rPr lang="en-US" smtClean="0"/>
              <a:t>3/26/18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F4C94-581A-5B41-A517-F7F9BCE52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C7E1E-BF32-AF47-867B-F38F3DA07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B71D-CE6D-5745-9F44-72267E4A3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43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0738D-3B36-074C-882A-C6CDE4892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85FD7-012F-9E4F-8680-79A6D08337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0BC2E4-32E1-7440-BAAF-B2E7C290BC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34D57D-C5B6-8447-8E25-E356629CB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89E51-AEFD-1F4D-BECD-5E181693056A}" type="datetimeFigureOut">
              <a:rPr lang="en-US" smtClean="0"/>
              <a:t>3/26/18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F9E553-87C2-D243-839F-11897063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1F0051-52DD-D840-B271-50AC9CE55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B71D-CE6D-5745-9F44-72267E4A3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15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229F2-0F38-D64E-ABFE-4161CBB50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19684-87DD-0242-AA31-5E9A0E21C9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6C1531-DDD6-6B4D-8F93-7F5E116A7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39C122-7C1A-1241-A8E2-58D0A48529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B5EF1F-4EB1-8741-9E3E-FD0A94F915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6D439C-2E13-E244-BF9F-16924EF92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89E51-AEFD-1F4D-BECD-5E181693056A}" type="datetimeFigureOut">
              <a:rPr lang="en-US" smtClean="0"/>
              <a:t>3/26/18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F0AE86-EC9A-304D-9A32-5EEB1363E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2DAEA5-D95C-3740-B25C-06FA273CD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B71D-CE6D-5745-9F44-72267E4A3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972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2023A-6C8B-414E-87D2-B6A49E582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0279D8-6D75-4B42-8999-3FA271B14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89E51-AEFD-1F4D-BECD-5E181693056A}" type="datetimeFigureOut">
              <a:rPr lang="en-US" smtClean="0"/>
              <a:t>3/26/18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C90109-9F37-F448-8CE5-98A54D52F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A5326E-0E14-9047-A1A7-3D7643D6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B71D-CE6D-5745-9F44-72267E4A3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687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B3B579-130D-EB49-BA79-CC8FF79E7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89E51-AEFD-1F4D-BECD-5E181693056A}" type="datetimeFigureOut">
              <a:rPr lang="en-US" smtClean="0"/>
              <a:t>3/26/18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E89912-2D77-D949-AF30-A7FA93D9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CA23AB-8CBB-E745-9DFF-85B2833E5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B71D-CE6D-5745-9F44-72267E4A3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925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0E9C2-E42B-6846-886D-AEBD385DC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06461-C507-9E4B-A96B-CF6E3DFAC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833B3-2830-0C40-A70A-8621270965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1BA385-FEAE-0E45-8E4B-7B4285D22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89E51-AEFD-1F4D-BECD-5E181693056A}" type="datetimeFigureOut">
              <a:rPr lang="en-US" smtClean="0"/>
              <a:t>3/26/18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B0C9E-2C23-674E-A413-2B1A5123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F0F77-381B-3545-A90B-93C643172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B71D-CE6D-5745-9F44-72267E4A3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36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4775F-183A-C04B-AE33-07EB5ED77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F767E9-B986-4D40-94C9-DD6C5AFAA4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AB284-9498-1040-A809-BFBF0F4879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FD88B8-587F-574F-94C9-81CAB6BE7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89E51-AEFD-1F4D-BECD-5E181693056A}" type="datetimeFigureOut">
              <a:rPr lang="en-US" smtClean="0"/>
              <a:t>3/26/18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2CEA21-B524-894B-90D4-C7C2BFEE1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059F89-34BF-D746-BF31-E0E0079BA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B71D-CE6D-5745-9F44-72267E4A3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5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3E07DF-0076-4346-94DE-DC4ADEE84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217536-E3B6-154C-88DA-764FE4A78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08B7C6-82B2-954F-8B11-B74E24BEE7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89E51-AEFD-1F4D-BECD-5E181693056A}" type="datetimeFigureOut">
              <a:rPr lang="en-US" smtClean="0"/>
              <a:t>3/26/18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D0F30-B6E4-2C4D-AD37-7463044CCB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26388F-E8B5-954F-9790-BFE5AAB637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CB71D-CE6D-5745-9F44-72267E4A3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599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D6F5D-C84F-F448-AAA5-5ABCBDEA0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and 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89CF8-0071-0541-ACFA-0B86532C216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Scenario 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C46841-A90B-1F42-9FD0-6BF62325763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Scenario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59B223-0D3B-4040-B860-D6C601076B8A}"/>
              </a:ext>
            </a:extLst>
          </p:cNvPr>
          <p:cNvSpPr/>
          <p:nvPr/>
        </p:nvSpPr>
        <p:spPr>
          <a:xfrm>
            <a:off x="1459031" y="3294182"/>
            <a:ext cx="2802144" cy="55098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220 V AC to  12 V with UPS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39ECAC-8C78-C84C-86E6-C87656C81E74}"/>
              </a:ext>
            </a:extLst>
          </p:cNvPr>
          <p:cNvSpPr/>
          <p:nvPr/>
        </p:nvSpPr>
        <p:spPr>
          <a:xfrm>
            <a:off x="1459031" y="3845167"/>
            <a:ext cx="2802144" cy="55098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Battery 12 V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517552-BC70-4E46-9C60-525AAE19AB4A}"/>
              </a:ext>
            </a:extLst>
          </p:cNvPr>
          <p:cNvSpPr/>
          <p:nvPr/>
        </p:nvSpPr>
        <p:spPr>
          <a:xfrm>
            <a:off x="1459031" y="5213225"/>
            <a:ext cx="2802144" cy="55098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24 V DC to  12 V with UPS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609E66-0CAD-AC44-8C64-0E44614C5F76}"/>
              </a:ext>
            </a:extLst>
          </p:cNvPr>
          <p:cNvSpPr/>
          <p:nvPr/>
        </p:nvSpPr>
        <p:spPr>
          <a:xfrm>
            <a:off x="1459031" y="5764210"/>
            <a:ext cx="2802144" cy="55098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Battery 12 V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DB692C-DA03-A243-B9CF-0F96BE1EC9AF}"/>
              </a:ext>
            </a:extLst>
          </p:cNvPr>
          <p:cNvSpPr/>
          <p:nvPr/>
        </p:nvSpPr>
        <p:spPr>
          <a:xfrm>
            <a:off x="6336323" y="5213225"/>
            <a:ext cx="2802144" cy="55098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24 V DC to  12 V with UPS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6A20B5-AB60-9B4B-B73C-B3DFC00D088D}"/>
              </a:ext>
            </a:extLst>
          </p:cNvPr>
          <p:cNvSpPr/>
          <p:nvPr/>
        </p:nvSpPr>
        <p:spPr>
          <a:xfrm>
            <a:off x="6336323" y="5764210"/>
            <a:ext cx="2802144" cy="55098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Battery 12 V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312AA6-C48D-7440-BEB6-8D06CAB153D3}"/>
              </a:ext>
            </a:extLst>
          </p:cNvPr>
          <p:cNvSpPr/>
          <p:nvPr/>
        </p:nvSpPr>
        <p:spPr>
          <a:xfrm>
            <a:off x="6336323" y="3294182"/>
            <a:ext cx="2802144" cy="55098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24 V DC to  12 V with UPS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5DF474-208A-AA44-8054-47F577DF4D0B}"/>
              </a:ext>
            </a:extLst>
          </p:cNvPr>
          <p:cNvSpPr/>
          <p:nvPr/>
        </p:nvSpPr>
        <p:spPr>
          <a:xfrm>
            <a:off x="6336323" y="3845167"/>
            <a:ext cx="2802144" cy="55098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Battery 12 V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11963D-D599-8549-9CC9-F6FB1718298E}"/>
              </a:ext>
            </a:extLst>
          </p:cNvPr>
          <p:cNvSpPr/>
          <p:nvPr/>
        </p:nvSpPr>
        <p:spPr>
          <a:xfrm>
            <a:off x="6336323" y="2743197"/>
            <a:ext cx="2802144" cy="55098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220 AC to 24 V DC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AD10BC31-53D0-D44F-81FA-BE18A0D674C0}"/>
              </a:ext>
            </a:extLst>
          </p:cNvPr>
          <p:cNvSpPr/>
          <p:nvPr/>
        </p:nvSpPr>
        <p:spPr>
          <a:xfrm>
            <a:off x="972578" y="3103761"/>
            <a:ext cx="414019" cy="1601144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98BCCF-E6BC-1440-9165-41D0C03DC459}"/>
              </a:ext>
            </a:extLst>
          </p:cNvPr>
          <p:cNvSpPr txBox="1"/>
          <p:nvPr/>
        </p:nvSpPr>
        <p:spPr>
          <a:xfrm rot="16200000">
            <a:off x="392612" y="3660501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school</a:t>
            </a: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10867A98-CC9A-4E42-8637-0FFC06199CC8}"/>
              </a:ext>
            </a:extLst>
          </p:cNvPr>
          <p:cNvSpPr/>
          <p:nvPr/>
        </p:nvSpPr>
        <p:spPr>
          <a:xfrm>
            <a:off x="972578" y="4963638"/>
            <a:ext cx="414019" cy="1601144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222456-F7F7-E74F-A4F4-C006F689312C}"/>
              </a:ext>
            </a:extLst>
          </p:cNvPr>
          <p:cNvSpPr txBox="1"/>
          <p:nvPr/>
        </p:nvSpPr>
        <p:spPr>
          <a:xfrm rot="16200000">
            <a:off x="481033" y="5520378"/>
            <a:ext cx="613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boat</a:t>
            </a:r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FBFD0296-E529-8C43-A65B-584D7B19D17A}"/>
              </a:ext>
            </a:extLst>
          </p:cNvPr>
          <p:cNvSpPr/>
          <p:nvPr/>
        </p:nvSpPr>
        <p:spPr>
          <a:xfrm>
            <a:off x="5755593" y="2681730"/>
            <a:ext cx="414019" cy="1819930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008FFE-ED4D-CF44-884B-B3C169784906}"/>
              </a:ext>
            </a:extLst>
          </p:cNvPr>
          <p:cNvSpPr txBox="1"/>
          <p:nvPr/>
        </p:nvSpPr>
        <p:spPr>
          <a:xfrm rot="16200000">
            <a:off x="5175627" y="3238470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school</a:t>
            </a:r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AA87EDC4-E669-0240-9EC9-00141362478A}"/>
              </a:ext>
            </a:extLst>
          </p:cNvPr>
          <p:cNvSpPr/>
          <p:nvPr/>
        </p:nvSpPr>
        <p:spPr>
          <a:xfrm>
            <a:off x="5755593" y="4916266"/>
            <a:ext cx="414019" cy="1601144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2808F0-B855-164E-B3CE-EBFAC87EE9C3}"/>
              </a:ext>
            </a:extLst>
          </p:cNvPr>
          <p:cNvSpPr txBox="1"/>
          <p:nvPr/>
        </p:nvSpPr>
        <p:spPr>
          <a:xfrm rot="16200000">
            <a:off x="5264048" y="5473006"/>
            <a:ext cx="613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boat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9B1C0E-82D9-F74D-9F5F-F1612B43DB52}"/>
              </a:ext>
            </a:extLst>
          </p:cNvPr>
          <p:cNvSpPr txBox="1"/>
          <p:nvPr/>
        </p:nvSpPr>
        <p:spPr>
          <a:xfrm>
            <a:off x="2197193" y="2843169"/>
            <a:ext cx="11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 200 Euro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DB4662-3FE8-B245-904A-BDBBE659E225}"/>
              </a:ext>
            </a:extLst>
          </p:cNvPr>
          <p:cNvSpPr txBox="1"/>
          <p:nvPr/>
        </p:nvSpPr>
        <p:spPr>
          <a:xfrm>
            <a:off x="2107661" y="4790178"/>
            <a:ext cx="11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 330 Euro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8E6D3D-A2A5-6242-B214-AD9E4B34607A}"/>
              </a:ext>
            </a:extLst>
          </p:cNvPr>
          <p:cNvSpPr txBox="1"/>
          <p:nvPr/>
        </p:nvSpPr>
        <p:spPr>
          <a:xfrm>
            <a:off x="6919600" y="2373865"/>
            <a:ext cx="11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 350 Euro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6E7B10-2DD0-D145-9037-FBB6CA8A3EAC}"/>
              </a:ext>
            </a:extLst>
          </p:cNvPr>
          <p:cNvSpPr txBox="1"/>
          <p:nvPr/>
        </p:nvSpPr>
        <p:spPr>
          <a:xfrm>
            <a:off x="6919600" y="4776425"/>
            <a:ext cx="11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 330 Euro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90D171-D5E4-C646-A814-1C0CC48766D9}"/>
              </a:ext>
            </a:extLst>
          </p:cNvPr>
          <p:cNvSpPr txBox="1"/>
          <p:nvPr/>
        </p:nvSpPr>
        <p:spPr>
          <a:xfrm>
            <a:off x="3080576" y="1650061"/>
            <a:ext cx="2109295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/>
              <a:t>PRO: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Cheaper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Simpler</a:t>
            </a:r>
          </a:p>
          <a:p>
            <a:r>
              <a:rPr lang="en-US" sz="1200" dirty="0"/>
              <a:t>CONS:</a:t>
            </a:r>
          </a:p>
          <a:p>
            <a:r>
              <a:rPr lang="en-US" sz="1200" dirty="0"/>
              <a:t>- Two different control systems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503F2A-67EF-9749-A0DD-29A17C33062B}"/>
              </a:ext>
            </a:extLst>
          </p:cNvPr>
          <p:cNvSpPr txBox="1"/>
          <p:nvPr/>
        </p:nvSpPr>
        <p:spPr>
          <a:xfrm>
            <a:off x="9357781" y="1646270"/>
            <a:ext cx="2544030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/>
              <a:t>PRO: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More Homogeneous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One control system for both</a:t>
            </a:r>
          </a:p>
          <a:p>
            <a:r>
              <a:rPr lang="en-US" sz="1200" dirty="0"/>
              <a:t>CONS: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One more device = point-of-failure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More expensive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8114271-5487-8342-B088-D17AFD1310D1}"/>
              </a:ext>
            </a:extLst>
          </p:cNvPr>
          <p:cNvSpPr txBox="1"/>
          <p:nvPr/>
        </p:nvSpPr>
        <p:spPr>
          <a:xfrm>
            <a:off x="10117015" y="5488717"/>
            <a:ext cx="1436612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Note:</a:t>
            </a:r>
            <a:br>
              <a:rPr lang="en-US" dirty="0"/>
            </a:br>
            <a:r>
              <a:rPr lang="en-US" dirty="0"/>
              <a:t>all are CERN</a:t>
            </a:r>
            <a:br>
              <a:rPr lang="en-US" dirty="0"/>
            </a:br>
            <a:r>
              <a:rPr lang="en-US" dirty="0"/>
              <a:t> discounted</a:t>
            </a:r>
            <a:br>
              <a:rPr lang="en-US" dirty="0"/>
            </a:br>
            <a:r>
              <a:rPr lang="en-US" dirty="0"/>
              <a:t>special prices</a:t>
            </a:r>
          </a:p>
        </p:txBody>
      </p:sp>
    </p:spTree>
    <p:extLst>
      <p:ext uri="{BB962C8B-B14F-4D97-AF65-F5344CB8AC3E}">
        <p14:creationId xmlns:p14="http://schemas.microsoft.com/office/powerpoint/2010/main" val="1108652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9B571-CA1B-B845-A856-6BE4414EA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supplies with integrated UPS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F58BE-E3E0-CA43-B7CB-081753F18EA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220 AC – DC 12V</a:t>
            </a:r>
          </a:p>
          <a:p>
            <a:r>
              <a:rPr lang="en-US" dirty="0"/>
              <a:t>RS Italia (cod. 2866598) 288 Euro</a:t>
            </a:r>
          </a:p>
          <a:p>
            <a:r>
              <a:rPr lang="en-US" dirty="0"/>
              <a:t>Farnell CERN discount: 180 Euro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182C7B-31E6-3843-A4A7-267EC0928B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n-US" dirty="0"/>
              <a:t>DCDC 24V – 12V</a:t>
            </a:r>
          </a:p>
          <a:p>
            <a:r>
              <a:rPr lang="en-US" dirty="0"/>
              <a:t>RS Italia (cod. UB10.245) 317 E</a:t>
            </a:r>
          </a:p>
          <a:p>
            <a:r>
              <a:rPr lang="en-US" dirty="0"/>
              <a:t>RS CERN discount: 222 Euro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FA0C26-F7C4-574E-9EDF-2506D9B6D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38" y="3240335"/>
            <a:ext cx="2444262" cy="2444262"/>
          </a:xfrm>
          <a:prstGeom prst="rect">
            <a:avLst/>
          </a:prstGeom>
        </p:spPr>
      </p:pic>
      <p:pic>
        <p:nvPicPr>
          <p:cNvPr id="1026" name="Picture 2" descr="Alimentation sans interruption UPS série DIMENSION, 124 x 49 x 117mm">
            <a:extLst>
              <a:ext uri="{FF2B5EF4-FFF2-40B4-BE49-F238E27FC236}">
                <a16:creationId xmlns:a16="http://schemas.microsoft.com/office/drawing/2014/main" id="{CC7A7C42-77D8-9740-9F08-8D0F0BEC1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956" y="3352754"/>
            <a:ext cx="2032488" cy="246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3265D7-9DA5-5F44-BCCE-C8642C0879CB}"/>
              </a:ext>
            </a:extLst>
          </p:cNvPr>
          <p:cNvSpPr txBox="1"/>
          <p:nvPr/>
        </p:nvSpPr>
        <p:spPr>
          <a:xfrm>
            <a:off x="3789484" y="5988734"/>
            <a:ext cx="4802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use the same external 12 V battery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Similar control signals (to be </a:t>
            </a:r>
            <a:r>
              <a:rPr lang="en-US"/>
              <a:t>verified) 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2D5D57-115B-0B4E-8DFA-745413EE0E70}"/>
              </a:ext>
            </a:extLst>
          </p:cNvPr>
          <p:cNvSpPr txBox="1"/>
          <p:nvPr/>
        </p:nvSpPr>
        <p:spPr>
          <a:xfrm>
            <a:off x="1027316" y="5819534"/>
            <a:ext cx="21484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Ombretta@CERN</a:t>
            </a:r>
            <a:endParaRPr lang="en-US" dirty="0"/>
          </a:p>
          <a:p>
            <a:r>
              <a:rPr lang="en-US" dirty="0"/>
              <a:t>Received 14/3/2018)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D8729B-6C1A-C14A-B66F-75EEC583A5DA}"/>
              </a:ext>
            </a:extLst>
          </p:cNvPr>
          <p:cNvSpPr txBox="1"/>
          <p:nvPr/>
        </p:nvSpPr>
        <p:spPr>
          <a:xfrm>
            <a:off x="8835737" y="5534202"/>
            <a:ext cx="2496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Marco@BO</a:t>
            </a:r>
            <a:r>
              <a:rPr lang="en-US" dirty="0"/>
              <a:t> ordered RS)</a:t>
            </a:r>
          </a:p>
        </p:txBody>
      </p:sp>
    </p:spTree>
    <p:extLst>
      <p:ext uri="{BB962C8B-B14F-4D97-AF65-F5344CB8AC3E}">
        <p14:creationId xmlns:p14="http://schemas.microsoft.com/office/powerpoint/2010/main" val="3071527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98007-267D-AD42-93CE-FF9309358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Batteries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D2020-61C2-B242-BCB7-E807DA98A0D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Pb</a:t>
            </a:r>
            <a:r>
              <a:rPr lang="en-US" dirty="0"/>
              <a:t> battery, light, 12V 0.8 A</a:t>
            </a:r>
          </a:p>
          <a:p>
            <a:r>
              <a:rPr lang="en-US" dirty="0"/>
              <a:t>14 Euros</a:t>
            </a:r>
          </a:p>
          <a:p>
            <a:r>
              <a:rPr lang="en-US" dirty="0"/>
              <a:t>Farnell code 2145726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679CA2-485B-694B-9E70-9A02B7808E3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Bologna?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B3D608-2066-8841-9BB8-2CED9DCFFA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44" r="2512" b="14941"/>
          <a:stretch/>
        </p:blipFill>
        <p:spPr>
          <a:xfrm>
            <a:off x="1757612" y="3308034"/>
            <a:ext cx="2860964" cy="19960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76497D-36B5-1D41-BB1B-0A80F5E6EDAE}"/>
              </a:ext>
            </a:extLst>
          </p:cNvPr>
          <p:cNvSpPr txBox="1"/>
          <p:nvPr/>
        </p:nvSpPr>
        <p:spPr>
          <a:xfrm>
            <a:off x="1068879" y="5280403"/>
            <a:ext cx="21484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Ombretta@CERN</a:t>
            </a:r>
            <a:endParaRPr lang="en-US" dirty="0"/>
          </a:p>
          <a:p>
            <a:r>
              <a:rPr lang="en-US" dirty="0"/>
              <a:t>Received 14/3/2018)</a:t>
            </a:r>
          </a:p>
        </p:txBody>
      </p:sp>
    </p:spTree>
    <p:extLst>
      <p:ext uri="{BB962C8B-B14F-4D97-AF65-F5344CB8AC3E}">
        <p14:creationId xmlns:p14="http://schemas.microsoft.com/office/powerpoint/2010/main" val="3597383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D806D-23E2-BA4E-8D9C-A0334C87E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AC-DC UPS at CERN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9604761-5A76-B649-84A0-F0ACA897D9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10800000">
            <a:off x="527957" y="1672159"/>
            <a:ext cx="5181600" cy="291465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32240FD-E33A-FB4A-B8EA-B43483ADBB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9538" t="8758" r="36402"/>
          <a:stretch/>
        </p:blipFill>
        <p:spPr>
          <a:xfrm>
            <a:off x="9149132" y="266628"/>
            <a:ext cx="2204667" cy="2093059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F5234C-B140-584A-8C8F-EF66A611ED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89" t="8095" r="41282"/>
          <a:stretch/>
        </p:blipFill>
        <p:spPr>
          <a:xfrm>
            <a:off x="9149131" y="2359687"/>
            <a:ext cx="2204667" cy="22161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897666-1724-E140-8BEC-6E0911DA72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67" t="9122" r="35897"/>
          <a:stretch/>
        </p:blipFill>
        <p:spPr>
          <a:xfrm rot="16200000">
            <a:off x="9116434" y="4619509"/>
            <a:ext cx="2270065" cy="22046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8761EC7-E369-8C4D-B22B-95AEC3DADA26}"/>
              </a:ext>
            </a:extLst>
          </p:cNvPr>
          <p:cNvSpPr txBox="1"/>
          <p:nvPr/>
        </p:nvSpPr>
        <p:spPr>
          <a:xfrm>
            <a:off x="7574839" y="943825"/>
            <a:ext cx="1419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 power OK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7ECCB0-3E09-C845-8A27-04AF60D25789}"/>
              </a:ext>
            </a:extLst>
          </p:cNvPr>
          <p:cNvSpPr txBox="1"/>
          <p:nvPr/>
        </p:nvSpPr>
        <p:spPr>
          <a:xfrm>
            <a:off x="1028700" y="5078186"/>
            <a:ext cx="59582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Monitoring with 3 signals 12V (corresponding to LED alarms)</a:t>
            </a:r>
            <a:br>
              <a:rPr lang="en-US" dirty="0"/>
            </a:br>
            <a:endParaRPr lang="en-US" dirty="0"/>
          </a:p>
          <a:p>
            <a:r>
              <a:rPr lang="en-US" dirty="0"/>
              <a:t>We need circuitry (voltage dividers?) to reduce 12 V </a:t>
            </a:r>
            <a:br>
              <a:rPr lang="en-US" dirty="0"/>
            </a:br>
            <a:r>
              <a:rPr lang="en-US" dirty="0"/>
              <a:t>and read it with Raspberry Pi (to GPIO pins, 1.2V to max 3.3V)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E79BF0-47E4-C54F-A988-8C7C097D6B0F}"/>
              </a:ext>
            </a:extLst>
          </p:cNvPr>
          <p:cNvSpPr txBox="1"/>
          <p:nvPr/>
        </p:nvSpPr>
        <p:spPr>
          <a:xfrm>
            <a:off x="7574839" y="3184574"/>
            <a:ext cx="1516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Battery failure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0D29D0-8358-7945-9AB6-AE57C89CB591}"/>
              </a:ext>
            </a:extLst>
          </p:cNvPr>
          <p:cNvSpPr txBox="1"/>
          <p:nvPr/>
        </p:nvSpPr>
        <p:spPr>
          <a:xfrm>
            <a:off x="7122083" y="5457863"/>
            <a:ext cx="2107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 power failure </a:t>
            </a:r>
            <a:br>
              <a:rPr lang="en-US" dirty="0"/>
            </a:br>
            <a:r>
              <a:rPr lang="en-US" dirty="0"/>
              <a:t>(working on battery)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6FD2E0D-EE36-B241-B9A4-2FD5CA2432AC}"/>
              </a:ext>
            </a:extLst>
          </p:cNvPr>
          <p:cNvCxnSpPr>
            <a:cxnSpLocks/>
          </p:cNvCxnSpPr>
          <p:nvPr/>
        </p:nvCxnSpPr>
        <p:spPr>
          <a:xfrm flipV="1">
            <a:off x="10047157" y="365125"/>
            <a:ext cx="0" cy="2327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Left Brace 21">
            <a:extLst>
              <a:ext uri="{FF2B5EF4-FFF2-40B4-BE49-F238E27FC236}">
                <a16:creationId xmlns:a16="http://schemas.microsoft.com/office/drawing/2014/main" id="{FF2C0551-F6A7-D84F-A51B-0635ECC96479}"/>
              </a:ext>
            </a:extLst>
          </p:cNvPr>
          <p:cNvSpPr/>
          <p:nvPr/>
        </p:nvSpPr>
        <p:spPr>
          <a:xfrm rot="5400000">
            <a:off x="9990842" y="524536"/>
            <a:ext cx="116378" cy="16864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6DD68F-2763-664F-A758-A3E6173E6E12}"/>
              </a:ext>
            </a:extLst>
          </p:cNvPr>
          <p:cNvSpPr txBox="1"/>
          <p:nvPr/>
        </p:nvSpPr>
        <p:spPr>
          <a:xfrm>
            <a:off x="9691130" y="130336"/>
            <a:ext cx="7120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0V,0V,0V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3946ADA-1DA2-9745-8008-1CBB3928A69B}"/>
              </a:ext>
            </a:extLst>
          </p:cNvPr>
          <p:cNvCxnSpPr>
            <a:cxnSpLocks/>
          </p:cNvCxnSpPr>
          <p:nvPr/>
        </p:nvCxnSpPr>
        <p:spPr>
          <a:xfrm flipV="1">
            <a:off x="10098374" y="2660620"/>
            <a:ext cx="0" cy="2327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Left Brace 25">
            <a:extLst>
              <a:ext uri="{FF2B5EF4-FFF2-40B4-BE49-F238E27FC236}">
                <a16:creationId xmlns:a16="http://schemas.microsoft.com/office/drawing/2014/main" id="{9ED44B45-98FC-F94C-9CA3-DADFDFD94EBA}"/>
              </a:ext>
            </a:extLst>
          </p:cNvPr>
          <p:cNvSpPr/>
          <p:nvPr/>
        </p:nvSpPr>
        <p:spPr>
          <a:xfrm rot="5400000">
            <a:off x="10042059" y="2820031"/>
            <a:ext cx="116378" cy="16864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C0B38FB-9DB0-0246-B750-CA0573340C29}"/>
              </a:ext>
            </a:extLst>
          </p:cNvPr>
          <p:cNvSpPr txBox="1"/>
          <p:nvPr/>
        </p:nvSpPr>
        <p:spPr>
          <a:xfrm>
            <a:off x="9742347" y="2425831"/>
            <a:ext cx="7841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12V,0V,0V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687A345-CABB-CF46-AA41-303A1FEA7BF7}"/>
              </a:ext>
            </a:extLst>
          </p:cNvPr>
          <p:cNvCxnSpPr>
            <a:cxnSpLocks/>
          </p:cNvCxnSpPr>
          <p:nvPr/>
        </p:nvCxnSpPr>
        <p:spPr>
          <a:xfrm flipV="1">
            <a:off x="10433165" y="4575836"/>
            <a:ext cx="0" cy="2327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Left Brace 28">
            <a:extLst>
              <a:ext uri="{FF2B5EF4-FFF2-40B4-BE49-F238E27FC236}">
                <a16:creationId xmlns:a16="http://schemas.microsoft.com/office/drawing/2014/main" id="{25A1D665-70B7-4545-8DD6-024D6718FE4C}"/>
              </a:ext>
            </a:extLst>
          </p:cNvPr>
          <p:cNvSpPr/>
          <p:nvPr/>
        </p:nvSpPr>
        <p:spPr>
          <a:xfrm rot="5400000">
            <a:off x="10365447" y="4700822"/>
            <a:ext cx="116378" cy="20579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656253B-1DFA-0F4A-8A11-B241514FDC14}"/>
              </a:ext>
            </a:extLst>
          </p:cNvPr>
          <p:cNvSpPr txBox="1"/>
          <p:nvPr/>
        </p:nvSpPr>
        <p:spPr>
          <a:xfrm>
            <a:off x="10210494" y="4380370"/>
            <a:ext cx="7841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0V,12V,0V</a:t>
            </a:r>
          </a:p>
        </p:txBody>
      </p:sp>
    </p:spTree>
    <p:extLst>
      <p:ext uri="{BB962C8B-B14F-4D97-AF65-F5344CB8AC3E}">
        <p14:creationId xmlns:p14="http://schemas.microsoft.com/office/powerpoint/2010/main" val="27855854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242</Words>
  <Application>Microsoft Macintosh PowerPoint</Application>
  <PresentationFormat>Widescreen</PresentationFormat>
  <Paragraphs>60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 and UPS</vt:lpstr>
      <vt:lpstr>Power supplies with integrated UPS control</vt:lpstr>
      <vt:lpstr>Batteries</vt:lpstr>
      <vt:lpstr>Testing AC-DC UPS at CERN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Ombretta Pinazza</dc:creator>
  <cp:lastModifiedBy>Ombretta Pinazza</cp:lastModifiedBy>
  <cp:revision>11</cp:revision>
  <dcterms:created xsi:type="dcterms:W3CDTF">2018-03-12T11:06:12Z</dcterms:created>
  <dcterms:modified xsi:type="dcterms:W3CDTF">2018-03-26T08:40:48Z</dcterms:modified>
</cp:coreProperties>
</file>