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6" r:id="rId3"/>
    <p:sldId id="267" r:id="rId4"/>
    <p:sldId id="281" r:id="rId5"/>
    <p:sldId id="290" r:id="rId6"/>
    <p:sldId id="258" r:id="rId7"/>
    <p:sldId id="291" r:id="rId8"/>
    <p:sldId id="287" r:id="rId9"/>
    <p:sldId id="288" r:id="rId10"/>
    <p:sldId id="289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1CC-F79B-48A4-8E51-B13871CA1555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FE18-9DB7-4987-906C-74F82E1FE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0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1CC-F79B-48A4-8E51-B13871CA1555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FE18-9DB7-4987-906C-74F82E1FE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52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1CC-F79B-48A4-8E51-B13871CA1555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FE18-9DB7-4987-906C-74F82E1FE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4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1CC-F79B-48A4-8E51-B13871CA1555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FE18-9DB7-4987-906C-74F82E1FE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67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1CC-F79B-48A4-8E51-B13871CA1555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FE18-9DB7-4987-906C-74F82E1FE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665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1CC-F79B-48A4-8E51-B13871CA1555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FE18-9DB7-4987-906C-74F82E1FE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590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1CC-F79B-48A4-8E51-B13871CA1555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FE18-9DB7-4987-906C-74F82E1FE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718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1CC-F79B-48A4-8E51-B13871CA1555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FE18-9DB7-4987-906C-74F82E1FE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162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1CC-F79B-48A4-8E51-B13871CA1555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FE18-9DB7-4987-906C-74F82E1FE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836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1CC-F79B-48A4-8E51-B13871CA1555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FE18-9DB7-4987-906C-74F82E1FE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478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DFD1CC-F79B-48A4-8E51-B13871CA1555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7AFE18-9DB7-4987-906C-74F82E1FE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1872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DFD1CC-F79B-48A4-8E51-B13871CA1555}" type="datetimeFigureOut">
              <a:rPr lang="en-US" smtClean="0"/>
              <a:t>4/1/2018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7AFE18-9DB7-4987-906C-74F82E1FE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0304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9962" y="0"/>
            <a:ext cx="7617489" cy="1488315"/>
          </a:xfrm>
        </p:spPr>
        <p:txBody>
          <a:bodyPr>
            <a:normAutofit/>
          </a:bodyPr>
          <a:lstStyle/>
          <a:p>
            <a:r>
              <a:rPr lang="it-IT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new Trigger/GPS Unit for the EEE Project</a:t>
            </a:r>
            <a:endParaRPr lang="en-US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198" y="1338291"/>
            <a:ext cx="5155835" cy="469649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198" y="6443156"/>
            <a:ext cx="8343019" cy="23369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5975797" y="1488315"/>
            <a:ext cx="270456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A. Corvaglia</a:t>
            </a:r>
          </a:p>
          <a:p>
            <a:r>
              <a:rPr lang="it-IT" dirty="0" smtClean="0"/>
              <a:t>M. Panareo</a:t>
            </a:r>
          </a:p>
          <a:p>
            <a:r>
              <a:rPr lang="it-IT" dirty="0" smtClean="0"/>
              <a:t>M.P. Panetta</a:t>
            </a:r>
          </a:p>
          <a:p>
            <a:r>
              <a:rPr lang="it-IT" dirty="0" smtClean="0"/>
              <a:t>(M. Rizzi)</a:t>
            </a:r>
            <a:endParaRPr lang="it-IT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8635" y="3097012"/>
            <a:ext cx="3505365" cy="2655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546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020"/>
            <a:ext cx="9144000" cy="362396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37882" y="785611"/>
            <a:ext cx="321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To be check…</a:t>
            </a:r>
            <a:endParaRPr lang="en-US" u="sng" dirty="0"/>
          </a:p>
        </p:txBody>
      </p:sp>
    </p:spTree>
    <p:extLst>
      <p:ext uri="{BB962C8B-B14F-4D97-AF65-F5344CB8AC3E}">
        <p14:creationId xmlns:p14="http://schemas.microsoft.com/office/powerpoint/2010/main" val="2302566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3937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Picture 6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2600" y="5221908"/>
            <a:ext cx="914778" cy="145097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424" y="1394586"/>
            <a:ext cx="8347906" cy="452596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 – the EEE Project</a:t>
            </a:r>
          </a:p>
          <a:p>
            <a:pPr marL="514350" indent="-514350">
              <a:buFont typeface="+mj-lt"/>
              <a:buAutoNum type="arabicPeriod"/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EEE Data Acquisition</a:t>
            </a:r>
            <a:endParaRPr lang="it-IT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00050" lvl="1" indent="0">
              <a:buNone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brief introduction of the old </a:t>
            </a: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 </a:t>
            </a: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EEE Trigger/Gps System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Trigger System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GPS Interface</a:t>
            </a:r>
          </a:p>
          <a:p>
            <a:pPr marL="914400" lvl="1" indent="-514350">
              <a:buFont typeface="+mj-lt"/>
              <a:buAutoNum type="arabicPeriod"/>
            </a:pPr>
            <a:r>
              <a:rPr lang="it-IT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Event Time Stamp </a:t>
            </a: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0" lvl="1" indent="-514350">
              <a:buFont typeface="+mj-lt"/>
              <a:buAutoNum type="arabicPeriod"/>
            </a:pPr>
            <a:endParaRPr lang="it-IT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1800" dirty="0" smtClean="0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Stamp jitter </a:t>
            </a:r>
            <a:r>
              <a:rPr lang="el-GR" sz="1800" dirty="0" smtClean="0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Δ</a:t>
            </a:r>
            <a:r>
              <a:rPr lang="it-IT" sz="1800" dirty="0" smtClean="0">
                <a:solidFill>
                  <a:srgbClr val="FF66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measurements  beetwen 2 different boards (same VME Crate, same length cable) with the aim of evaluate the </a:t>
            </a:r>
            <a:r>
              <a:rPr lang="it-IT" sz="1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PPS resolution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smtClean="0"/>
              <a:t>σ</a:t>
            </a:r>
            <a:r>
              <a:rPr lang="it-IT" sz="1800" baseline="-25000" dirty="0" smtClean="0"/>
              <a:t>PPS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  30 ns). The global Time </a:t>
            </a:r>
            <a:r>
              <a:rPr lang="it-IT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Stamping resolution should 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 the sum of the TDC resolutions </a:t>
            </a:r>
            <a:r>
              <a:rPr lang="it-IT" sz="1800" dirty="0" smtClean="0"/>
              <a:t>σ</a:t>
            </a:r>
            <a:r>
              <a:rPr lang="it-IT" sz="1800" baseline="-25000" dirty="0" smtClean="0"/>
              <a:t>TDC</a:t>
            </a: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(100 ps TDC resolution) and of  PPS resolution </a:t>
            </a:r>
            <a:r>
              <a:rPr lang="it-IT" sz="1800" dirty="0" smtClean="0"/>
              <a:t>σ</a:t>
            </a:r>
            <a:r>
              <a:rPr lang="it-IT" sz="1800" baseline="-25000" dirty="0" smtClean="0"/>
              <a:t>PPS</a:t>
            </a:r>
          </a:p>
          <a:p>
            <a:pPr marL="514350" indent="-514350">
              <a:buFont typeface="+mj-lt"/>
              <a:buAutoNum type="arabicPeriod"/>
            </a:pPr>
            <a:endParaRPr lang="it-IT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it-IT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Conclusions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076296" y="-93729"/>
            <a:ext cx="7218245" cy="1488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new Trigger/GPS Unit for the EEE Project</a:t>
            </a:r>
            <a:endParaRPr lang="en-US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4" name="Picture 5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9127" y="1237185"/>
            <a:ext cx="3895414" cy="2000121"/>
          </a:xfrm>
          <a:prstGeom prst="rect">
            <a:avLst/>
          </a:prstGeom>
        </p:spPr>
      </p:pic>
      <p:pic>
        <p:nvPicPr>
          <p:cNvPr id="57" name="Picture 4" descr="NV8020_Crate-Misto0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3953" y="2324609"/>
            <a:ext cx="1336296" cy="9170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Picture 5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6165432" y="2689238"/>
            <a:ext cx="609268" cy="61486"/>
          </a:xfrm>
          <a:prstGeom prst="rect">
            <a:avLst/>
          </a:prstGeom>
        </p:spPr>
      </p:pic>
      <p:pic>
        <p:nvPicPr>
          <p:cNvPr id="59" name="Picture 5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5400000">
            <a:off x="6336549" y="2689238"/>
            <a:ext cx="609268" cy="61486"/>
          </a:xfrm>
          <a:prstGeom prst="rect">
            <a:avLst/>
          </a:prstGeom>
        </p:spPr>
      </p:pic>
      <p:sp>
        <p:nvSpPr>
          <p:cNvPr id="60" name="Freeform 59"/>
          <p:cNvSpPr/>
          <p:nvPr/>
        </p:nvSpPr>
        <p:spPr>
          <a:xfrm>
            <a:off x="5156505" y="2165784"/>
            <a:ext cx="1296592" cy="423080"/>
          </a:xfrm>
          <a:custGeom>
            <a:avLst/>
            <a:gdLst>
              <a:gd name="connsiteX0" fmla="*/ 0 w 1296592"/>
              <a:gd name="connsiteY0" fmla="*/ 0 h 423080"/>
              <a:gd name="connsiteX1" fmla="*/ 27295 w 1296592"/>
              <a:gd name="connsiteY1" fmla="*/ 54591 h 423080"/>
              <a:gd name="connsiteX2" fmla="*/ 40943 w 1296592"/>
              <a:gd name="connsiteY2" fmla="*/ 102358 h 423080"/>
              <a:gd name="connsiteX3" fmla="*/ 47767 w 1296592"/>
              <a:gd name="connsiteY3" fmla="*/ 122830 h 423080"/>
              <a:gd name="connsiteX4" fmla="*/ 81886 w 1296592"/>
              <a:gd name="connsiteY4" fmla="*/ 177421 h 423080"/>
              <a:gd name="connsiteX5" fmla="*/ 95534 w 1296592"/>
              <a:gd name="connsiteY5" fmla="*/ 204716 h 423080"/>
              <a:gd name="connsiteX6" fmla="*/ 177420 w 1296592"/>
              <a:gd name="connsiteY6" fmla="*/ 272955 h 423080"/>
              <a:gd name="connsiteX7" fmla="*/ 204716 w 1296592"/>
              <a:gd name="connsiteY7" fmla="*/ 293427 h 423080"/>
              <a:gd name="connsiteX8" fmla="*/ 225188 w 1296592"/>
              <a:gd name="connsiteY8" fmla="*/ 300251 h 423080"/>
              <a:gd name="connsiteX9" fmla="*/ 252483 w 1296592"/>
              <a:gd name="connsiteY9" fmla="*/ 313898 h 423080"/>
              <a:gd name="connsiteX10" fmla="*/ 341194 w 1296592"/>
              <a:gd name="connsiteY10" fmla="*/ 327546 h 423080"/>
              <a:gd name="connsiteX11" fmla="*/ 518614 w 1296592"/>
              <a:gd name="connsiteY11" fmla="*/ 348018 h 423080"/>
              <a:gd name="connsiteX12" fmla="*/ 566382 w 1296592"/>
              <a:gd name="connsiteY12" fmla="*/ 368489 h 423080"/>
              <a:gd name="connsiteX13" fmla="*/ 661916 w 1296592"/>
              <a:gd name="connsiteY13" fmla="*/ 375313 h 423080"/>
              <a:gd name="connsiteX14" fmla="*/ 716507 w 1296592"/>
              <a:gd name="connsiteY14" fmla="*/ 382137 h 423080"/>
              <a:gd name="connsiteX15" fmla="*/ 784746 w 1296592"/>
              <a:gd name="connsiteY15" fmla="*/ 402609 h 423080"/>
              <a:gd name="connsiteX16" fmla="*/ 825689 w 1296592"/>
              <a:gd name="connsiteY16" fmla="*/ 416257 h 423080"/>
              <a:gd name="connsiteX17" fmla="*/ 921223 w 1296592"/>
              <a:gd name="connsiteY17" fmla="*/ 423080 h 423080"/>
              <a:gd name="connsiteX18" fmla="*/ 962167 w 1296592"/>
              <a:gd name="connsiteY18" fmla="*/ 416257 h 423080"/>
              <a:gd name="connsiteX19" fmla="*/ 1003110 w 1296592"/>
              <a:gd name="connsiteY19" fmla="*/ 402609 h 423080"/>
              <a:gd name="connsiteX20" fmla="*/ 1276065 w 1296592"/>
              <a:gd name="connsiteY20" fmla="*/ 409433 h 423080"/>
              <a:gd name="connsiteX21" fmla="*/ 1296537 w 1296592"/>
              <a:gd name="connsiteY21" fmla="*/ 423080 h 42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96592" h="423080">
                <a:moveTo>
                  <a:pt x="0" y="0"/>
                </a:moveTo>
                <a:cubicBezTo>
                  <a:pt x="47212" y="118034"/>
                  <a:pt x="-13582" y="-27160"/>
                  <a:pt x="27295" y="54591"/>
                </a:cubicBezTo>
                <a:cubicBezTo>
                  <a:pt x="32750" y="65500"/>
                  <a:pt x="38027" y="92153"/>
                  <a:pt x="40943" y="102358"/>
                </a:cubicBezTo>
                <a:cubicBezTo>
                  <a:pt x="42919" y="109274"/>
                  <a:pt x="44323" y="116515"/>
                  <a:pt x="47767" y="122830"/>
                </a:cubicBezTo>
                <a:cubicBezTo>
                  <a:pt x="58042" y="141669"/>
                  <a:pt x="71074" y="158885"/>
                  <a:pt x="81886" y="177421"/>
                </a:cubicBezTo>
                <a:cubicBezTo>
                  <a:pt x="87012" y="186208"/>
                  <a:pt x="89179" y="196773"/>
                  <a:pt x="95534" y="204716"/>
                </a:cubicBezTo>
                <a:cubicBezTo>
                  <a:pt x="132987" y="251533"/>
                  <a:pt x="133240" y="239820"/>
                  <a:pt x="177420" y="272955"/>
                </a:cubicBezTo>
                <a:cubicBezTo>
                  <a:pt x="186519" y="279779"/>
                  <a:pt x="194841" y="287784"/>
                  <a:pt x="204716" y="293427"/>
                </a:cubicBezTo>
                <a:cubicBezTo>
                  <a:pt x="210961" y="296996"/>
                  <a:pt x="218576" y="297418"/>
                  <a:pt x="225188" y="300251"/>
                </a:cubicBezTo>
                <a:cubicBezTo>
                  <a:pt x="234538" y="304258"/>
                  <a:pt x="242740" y="310975"/>
                  <a:pt x="252483" y="313898"/>
                </a:cubicBezTo>
                <a:cubicBezTo>
                  <a:pt x="263763" y="317282"/>
                  <a:pt x="332656" y="325838"/>
                  <a:pt x="341194" y="327546"/>
                </a:cubicBezTo>
                <a:cubicBezTo>
                  <a:pt x="468236" y="352955"/>
                  <a:pt x="305637" y="336186"/>
                  <a:pt x="518614" y="348018"/>
                </a:cubicBezTo>
                <a:cubicBezTo>
                  <a:pt x="534537" y="354842"/>
                  <a:pt x="549365" y="365248"/>
                  <a:pt x="566382" y="368489"/>
                </a:cubicBezTo>
                <a:cubicBezTo>
                  <a:pt x="597744" y="374463"/>
                  <a:pt x="630121" y="372423"/>
                  <a:pt x="661916" y="375313"/>
                </a:cubicBezTo>
                <a:cubicBezTo>
                  <a:pt x="680179" y="376973"/>
                  <a:pt x="698310" y="379862"/>
                  <a:pt x="716507" y="382137"/>
                </a:cubicBezTo>
                <a:cubicBezTo>
                  <a:pt x="789234" y="411229"/>
                  <a:pt x="712254" y="382838"/>
                  <a:pt x="784746" y="402609"/>
                </a:cubicBezTo>
                <a:cubicBezTo>
                  <a:pt x="798625" y="406394"/>
                  <a:pt x="811462" y="414123"/>
                  <a:pt x="825689" y="416257"/>
                </a:cubicBezTo>
                <a:cubicBezTo>
                  <a:pt x="857262" y="420993"/>
                  <a:pt x="889378" y="420806"/>
                  <a:pt x="921223" y="423080"/>
                </a:cubicBezTo>
                <a:cubicBezTo>
                  <a:pt x="934871" y="420806"/>
                  <a:pt x="948744" y="419613"/>
                  <a:pt x="962167" y="416257"/>
                </a:cubicBezTo>
                <a:cubicBezTo>
                  <a:pt x="976123" y="412768"/>
                  <a:pt x="1003110" y="402609"/>
                  <a:pt x="1003110" y="402609"/>
                </a:cubicBezTo>
                <a:cubicBezTo>
                  <a:pt x="1094095" y="404884"/>
                  <a:pt x="1185150" y="405204"/>
                  <a:pt x="1276065" y="409433"/>
                </a:cubicBezTo>
                <a:cubicBezTo>
                  <a:pt x="1298695" y="410486"/>
                  <a:pt x="1296537" y="411116"/>
                  <a:pt x="1296537" y="423080"/>
                </a:cubicBez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Freeform 60"/>
          <p:cNvSpPr/>
          <p:nvPr/>
        </p:nvSpPr>
        <p:spPr>
          <a:xfrm>
            <a:off x="5266136" y="2108719"/>
            <a:ext cx="1344304" cy="423080"/>
          </a:xfrm>
          <a:custGeom>
            <a:avLst/>
            <a:gdLst>
              <a:gd name="connsiteX0" fmla="*/ 0 w 1296592"/>
              <a:gd name="connsiteY0" fmla="*/ 0 h 423080"/>
              <a:gd name="connsiteX1" fmla="*/ 27295 w 1296592"/>
              <a:gd name="connsiteY1" fmla="*/ 54591 h 423080"/>
              <a:gd name="connsiteX2" fmla="*/ 40943 w 1296592"/>
              <a:gd name="connsiteY2" fmla="*/ 102358 h 423080"/>
              <a:gd name="connsiteX3" fmla="*/ 47767 w 1296592"/>
              <a:gd name="connsiteY3" fmla="*/ 122830 h 423080"/>
              <a:gd name="connsiteX4" fmla="*/ 81886 w 1296592"/>
              <a:gd name="connsiteY4" fmla="*/ 177421 h 423080"/>
              <a:gd name="connsiteX5" fmla="*/ 95534 w 1296592"/>
              <a:gd name="connsiteY5" fmla="*/ 204716 h 423080"/>
              <a:gd name="connsiteX6" fmla="*/ 177420 w 1296592"/>
              <a:gd name="connsiteY6" fmla="*/ 272955 h 423080"/>
              <a:gd name="connsiteX7" fmla="*/ 204716 w 1296592"/>
              <a:gd name="connsiteY7" fmla="*/ 293427 h 423080"/>
              <a:gd name="connsiteX8" fmla="*/ 225188 w 1296592"/>
              <a:gd name="connsiteY8" fmla="*/ 300251 h 423080"/>
              <a:gd name="connsiteX9" fmla="*/ 252483 w 1296592"/>
              <a:gd name="connsiteY9" fmla="*/ 313898 h 423080"/>
              <a:gd name="connsiteX10" fmla="*/ 341194 w 1296592"/>
              <a:gd name="connsiteY10" fmla="*/ 327546 h 423080"/>
              <a:gd name="connsiteX11" fmla="*/ 518614 w 1296592"/>
              <a:gd name="connsiteY11" fmla="*/ 348018 h 423080"/>
              <a:gd name="connsiteX12" fmla="*/ 566382 w 1296592"/>
              <a:gd name="connsiteY12" fmla="*/ 368489 h 423080"/>
              <a:gd name="connsiteX13" fmla="*/ 661916 w 1296592"/>
              <a:gd name="connsiteY13" fmla="*/ 375313 h 423080"/>
              <a:gd name="connsiteX14" fmla="*/ 716507 w 1296592"/>
              <a:gd name="connsiteY14" fmla="*/ 382137 h 423080"/>
              <a:gd name="connsiteX15" fmla="*/ 784746 w 1296592"/>
              <a:gd name="connsiteY15" fmla="*/ 402609 h 423080"/>
              <a:gd name="connsiteX16" fmla="*/ 825689 w 1296592"/>
              <a:gd name="connsiteY16" fmla="*/ 416257 h 423080"/>
              <a:gd name="connsiteX17" fmla="*/ 921223 w 1296592"/>
              <a:gd name="connsiteY17" fmla="*/ 423080 h 423080"/>
              <a:gd name="connsiteX18" fmla="*/ 962167 w 1296592"/>
              <a:gd name="connsiteY18" fmla="*/ 416257 h 423080"/>
              <a:gd name="connsiteX19" fmla="*/ 1003110 w 1296592"/>
              <a:gd name="connsiteY19" fmla="*/ 402609 h 423080"/>
              <a:gd name="connsiteX20" fmla="*/ 1276065 w 1296592"/>
              <a:gd name="connsiteY20" fmla="*/ 409433 h 423080"/>
              <a:gd name="connsiteX21" fmla="*/ 1296537 w 1296592"/>
              <a:gd name="connsiteY21" fmla="*/ 423080 h 423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296592" h="423080">
                <a:moveTo>
                  <a:pt x="0" y="0"/>
                </a:moveTo>
                <a:cubicBezTo>
                  <a:pt x="47212" y="118034"/>
                  <a:pt x="-13582" y="-27160"/>
                  <a:pt x="27295" y="54591"/>
                </a:cubicBezTo>
                <a:cubicBezTo>
                  <a:pt x="32750" y="65500"/>
                  <a:pt x="38027" y="92153"/>
                  <a:pt x="40943" y="102358"/>
                </a:cubicBezTo>
                <a:cubicBezTo>
                  <a:pt x="42919" y="109274"/>
                  <a:pt x="44323" y="116515"/>
                  <a:pt x="47767" y="122830"/>
                </a:cubicBezTo>
                <a:cubicBezTo>
                  <a:pt x="58042" y="141669"/>
                  <a:pt x="71074" y="158885"/>
                  <a:pt x="81886" y="177421"/>
                </a:cubicBezTo>
                <a:cubicBezTo>
                  <a:pt x="87012" y="186208"/>
                  <a:pt x="89179" y="196773"/>
                  <a:pt x="95534" y="204716"/>
                </a:cubicBezTo>
                <a:cubicBezTo>
                  <a:pt x="132987" y="251533"/>
                  <a:pt x="133240" y="239820"/>
                  <a:pt x="177420" y="272955"/>
                </a:cubicBezTo>
                <a:cubicBezTo>
                  <a:pt x="186519" y="279779"/>
                  <a:pt x="194841" y="287784"/>
                  <a:pt x="204716" y="293427"/>
                </a:cubicBezTo>
                <a:cubicBezTo>
                  <a:pt x="210961" y="296996"/>
                  <a:pt x="218576" y="297418"/>
                  <a:pt x="225188" y="300251"/>
                </a:cubicBezTo>
                <a:cubicBezTo>
                  <a:pt x="234538" y="304258"/>
                  <a:pt x="242740" y="310975"/>
                  <a:pt x="252483" y="313898"/>
                </a:cubicBezTo>
                <a:cubicBezTo>
                  <a:pt x="263763" y="317282"/>
                  <a:pt x="332656" y="325838"/>
                  <a:pt x="341194" y="327546"/>
                </a:cubicBezTo>
                <a:cubicBezTo>
                  <a:pt x="468236" y="352955"/>
                  <a:pt x="305637" y="336186"/>
                  <a:pt x="518614" y="348018"/>
                </a:cubicBezTo>
                <a:cubicBezTo>
                  <a:pt x="534537" y="354842"/>
                  <a:pt x="549365" y="365248"/>
                  <a:pt x="566382" y="368489"/>
                </a:cubicBezTo>
                <a:cubicBezTo>
                  <a:pt x="597744" y="374463"/>
                  <a:pt x="630121" y="372423"/>
                  <a:pt x="661916" y="375313"/>
                </a:cubicBezTo>
                <a:cubicBezTo>
                  <a:pt x="680179" y="376973"/>
                  <a:pt x="698310" y="379862"/>
                  <a:pt x="716507" y="382137"/>
                </a:cubicBezTo>
                <a:cubicBezTo>
                  <a:pt x="789234" y="411229"/>
                  <a:pt x="712254" y="382838"/>
                  <a:pt x="784746" y="402609"/>
                </a:cubicBezTo>
                <a:cubicBezTo>
                  <a:pt x="798625" y="406394"/>
                  <a:pt x="811462" y="414123"/>
                  <a:pt x="825689" y="416257"/>
                </a:cubicBezTo>
                <a:cubicBezTo>
                  <a:pt x="857262" y="420993"/>
                  <a:pt x="889378" y="420806"/>
                  <a:pt x="921223" y="423080"/>
                </a:cubicBezTo>
                <a:cubicBezTo>
                  <a:pt x="934871" y="420806"/>
                  <a:pt x="948744" y="419613"/>
                  <a:pt x="962167" y="416257"/>
                </a:cubicBezTo>
                <a:cubicBezTo>
                  <a:pt x="976123" y="412768"/>
                  <a:pt x="1003110" y="402609"/>
                  <a:pt x="1003110" y="402609"/>
                </a:cubicBezTo>
                <a:cubicBezTo>
                  <a:pt x="1094095" y="404884"/>
                  <a:pt x="1185150" y="405204"/>
                  <a:pt x="1276065" y="409433"/>
                </a:cubicBezTo>
                <a:cubicBezTo>
                  <a:pt x="1298695" y="410486"/>
                  <a:pt x="1296537" y="411116"/>
                  <a:pt x="1296537" y="423080"/>
                </a:cubicBezTo>
              </a:path>
            </a:pathLst>
          </a:cu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752600" y="6625253"/>
            <a:ext cx="1636295" cy="120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5752600" y="4798839"/>
            <a:ext cx="0" cy="18384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602241" y="5267583"/>
            <a:ext cx="1845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it-IT" dirty="0" smtClean="0"/>
              <a:t>t = t</a:t>
            </a:r>
            <a:r>
              <a:rPr lang="it-IT" baseline="-25000" dirty="0" smtClean="0"/>
              <a:t>PPS</a:t>
            </a:r>
            <a:r>
              <a:rPr lang="it-IT" baseline="-25000" dirty="0" smtClean="0">
                <a:solidFill>
                  <a:srgbClr val="00B050"/>
                </a:solidFill>
              </a:rPr>
              <a:t>1</a:t>
            </a:r>
            <a:r>
              <a:rPr lang="it-IT" dirty="0" smtClean="0"/>
              <a:t> – t</a:t>
            </a:r>
            <a:r>
              <a:rPr lang="it-IT" baseline="-25000" dirty="0" smtClean="0"/>
              <a:t>PPS</a:t>
            </a:r>
            <a:r>
              <a:rPr lang="it-IT" baseline="-25000" dirty="0" smtClean="0">
                <a:solidFill>
                  <a:srgbClr val="FF0000"/>
                </a:solidFill>
              </a:rPr>
              <a:t>2</a:t>
            </a:r>
            <a:endParaRPr lang="en-US" dirty="0"/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 rotWithShape="1">
          <a:blip r:embed="rId6"/>
          <a:srcRect t="6145" r="78556"/>
          <a:stretch/>
        </p:blipFill>
        <p:spPr>
          <a:xfrm>
            <a:off x="5402396" y="5048282"/>
            <a:ext cx="406589" cy="438603"/>
          </a:xfrm>
          <a:prstGeom prst="rect">
            <a:avLst/>
          </a:prstGeom>
        </p:spPr>
      </p:pic>
      <p:sp>
        <p:nvSpPr>
          <p:cNvPr id="75" name="TextBox 74"/>
          <p:cNvSpPr txBox="1"/>
          <p:nvPr/>
        </p:nvSpPr>
        <p:spPr>
          <a:xfrm>
            <a:off x="7397565" y="6483441"/>
            <a:ext cx="1035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entries</a:t>
            </a:r>
            <a:endParaRPr lang="en-US" sz="1100" dirty="0"/>
          </a:p>
        </p:txBody>
      </p:sp>
      <p:cxnSp>
        <p:nvCxnSpPr>
          <p:cNvPr id="78" name="Straight Arrow Connector 77"/>
          <p:cNvCxnSpPr/>
          <p:nvPr/>
        </p:nvCxnSpPr>
        <p:spPr>
          <a:xfrm>
            <a:off x="5266136" y="4139416"/>
            <a:ext cx="794691" cy="1497499"/>
          </a:xfrm>
          <a:prstGeom prst="straightConnector1">
            <a:avLst/>
          </a:prstGeom>
          <a:ln>
            <a:solidFill>
              <a:srgbClr val="FF66C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TextBox 80"/>
          <p:cNvSpPr txBox="1"/>
          <p:nvPr/>
        </p:nvSpPr>
        <p:spPr>
          <a:xfrm>
            <a:off x="4399127" y="3296455"/>
            <a:ext cx="2440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Trigger/Gps Board </a:t>
            </a:r>
            <a:r>
              <a:rPr lang="it-IT" b="1" dirty="0" smtClean="0">
                <a:solidFill>
                  <a:srgbClr val="00B050"/>
                </a:solidFill>
              </a:rPr>
              <a:t>2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560201" y="3317247"/>
            <a:ext cx="2440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Trigger/Gps Board </a:t>
            </a:r>
            <a:r>
              <a:rPr lang="it-IT" b="1" dirty="0" smtClean="0">
                <a:solidFill>
                  <a:srgbClr val="FF0000"/>
                </a:solidFill>
              </a:rPr>
              <a:t>1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84" name="Straight Arrow Connector 83"/>
          <p:cNvCxnSpPr/>
          <p:nvPr/>
        </p:nvCxnSpPr>
        <p:spPr>
          <a:xfrm flipV="1">
            <a:off x="5086048" y="2936150"/>
            <a:ext cx="1309669" cy="474560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flipH="1" flipV="1">
            <a:off x="6671927" y="2973901"/>
            <a:ext cx="410711" cy="46488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Rectangle 91"/>
          <p:cNvSpPr/>
          <p:nvPr/>
        </p:nvSpPr>
        <p:spPr>
          <a:xfrm>
            <a:off x="4817441" y="1357513"/>
            <a:ext cx="127539" cy="91872"/>
          </a:xfrm>
          <a:prstGeom prst="rect">
            <a:avLst/>
          </a:prstGeom>
          <a:solidFill>
            <a:srgbClr val="00B050"/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 flipV="1">
            <a:off x="6049190" y="5998910"/>
            <a:ext cx="288000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6060827" y="5926205"/>
            <a:ext cx="145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σ</a:t>
            </a:r>
            <a:r>
              <a:rPr lang="it-IT" baseline="-25000" dirty="0" smtClean="0"/>
              <a:t>PPS</a:t>
            </a:r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4278541" y="4139416"/>
            <a:ext cx="2247710" cy="0"/>
          </a:xfrm>
          <a:prstGeom prst="line">
            <a:avLst/>
          </a:prstGeom>
          <a:ln>
            <a:solidFill>
              <a:srgbClr val="FF66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048422" y="4177061"/>
            <a:ext cx="287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˜</a:t>
            </a:r>
            <a:endParaRPr lang="en-US" sz="2400" dirty="0"/>
          </a:p>
        </p:txBody>
      </p:sp>
      <p:sp>
        <p:nvSpPr>
          <p:cNvPr id="30" name="Rectangle 29"/>
          <p:cNvSpPr/>
          <p:nvPr/>
        </p:nvSpPr>
        <p:spPr>
          <a:xfrm>
            <a:off x="4205146" y="5667507"/>
            <a:ext cx="16081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PPS resolution</a:t>
            </a:r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705498" y="1119388"/>
            <a:ext cx="10118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Abstract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43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49" t="3574" r="17310"/>
          <a:stretch/>
        </p:blipFill>
        <p:spPr>
          <a:xfrm>
            <a:off x="5527421" y="1033185"/>
            <a:ext cx="2390692" cy="2938298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6369" y="5278561"/>
            <a:ext cx="914778" cy="1450973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5479" y="1001039"/>
            <a:ext cx="3871217" cy="275257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Time Stamp jitter</a:t>
            </a:r>
          </a:p>
          <a:p>
            <a:r>
              <a:rPr lang="it-IT" sz="1900" dirty="0" smtClean="0">
                <a:latin typeface="+mj-lt"/>
                <a:cs typeface="Times New Roman" panose="02020603050405020304" pitchFamily="18" charset="0"/>
              </a:rPr>
              <a:t>20 Trigger/GPS Boards in the Electronic Lab. at Lecce</a:t>
            </a:r>
          </a:p>
          <a:p>
            <a:r>
              <a:rPr lang="it-IT" sz="1900" dirty="0" smtClean="0">
                <a:latin typeface="+mj-lt"/>
                <a:cs typeface="Times New Roman" panose="02020603050405020304" pitchFamily="18" charset="0"/>
              </a:rPr>
              <a:t>The bracket was mounted, the other GPS antenna </a:t>
            </a:r>
            <a:r>
              <a:rPr lang="it-IT" sz="1900" dirty="0">
                <a:cs typeface="Times New Roman" panose="02020603050405020304" pitchFamily="18" charset="0"/>
              </a:rPr>
              <a:t>was mounted</a:t>
            </a:r>
            <a:endParaRPr lang="it-IT" sz="1900" dirty="0" smtClean="0">
              <a:latin typeface="+mj-lt"/>
              <a:cs typeface="Times New Roman" panose="02020603050405020304" pitchFamily="18" charset="0"/>
            </a:endParaRPr>
          </a:p>
          <a:p>
            <a:r>
              <a:rPr lang="it-IT" sz="1900" dirty="0" smtClean="0">
                <a:cs typeface="Times New Roman" panose="02020603050405020304" pitchFamily="18" charset="0"/>
              </a:rPr>
              <a:t>20 </a:t>
            </a:r>
            <a:r>
              <a:rPr lang="it-IT" sz="1900" dirty="0">
                <a:cs typeface="Times New Roman" panose="02020603050405020304" pitchFamily="18" charset="0"/>
              </a:rPr>
              <a:t>Boards </a:t>
            </a:r>
            <a:r>
              <a:rPr lang="it-IT" sz="1900" dirty="0" smtClean="0">
                <a:cs typeface="Times New Roman" panose="02020603050405020304" pitchFamily="18" charset="0"/>
              </a:rPr>
              <a:t>already tested</a:t>
            </a:r>
          </a:p>
          <a:p>
            <a:r>
              <a:rPr lang="it-IT" sz="1900" dirty="0" smtClean="0">
                <a:cs typeface="Times New Roman" panose="02020603050405020304" pitchFamily="18" charset="0"/>
              </a:rPr>
              <a:t>5 under test</a:t>
            </a:r>
          </a:p>
          <a:p>
            <a:endParaRPr lang="it-IT" sz="1500" dirty="0">
              <a:cs typeface="Times New Roman" panose="02020603050405020304" pitchFamily="18" charset="0"/>
            </a:endParaRPr>
          </a:p>
          <a:p>
            <a:endParaRPr lang="it-IT" sz="1900" dirty="0" smtClean="0"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1208318" y="-12918"/>
            <a:ext cx="7218245" cy="11493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new Trigger/GPS Unit for the EEE Project</a:t>
            </a:r>
            <a:endParaRPr lang="en-US" sz="2800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4" name="Straight Arrow Connector 63"/>
          <p:cNvCxnSpPr/>
          <p:nvPr/>
        </p:nvCxnSpPr>
        <p:spPr>
          <a:xfrm>
            <a:off x="5926369" y="6681906"/>
            <a:ext cx="1636295" cy="1203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V="1">
            <a:off x="5926369" y="4855492"/>
            <a:ext cx="0" cy="18384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6839312" y="5559063"/>
            <a:ext cx="1845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it-IT" dirty="0" smtClean="0"/>
              <a:t>t = t</a:t>
            </a:r>
            <a:r>
              <a:rPr lang="it-IT" baseline="-25000" dirty="0" smtClean="0"/>
              <a:t>PPS</a:t>
            </a:r>
            <a:r>
              <a:rPr lang="it-IT" baseline="-25000" dirty="0" smtClean="0">
                <a:solidFill>
                  <a:srgbClr val="00B050"/>
                </a:solidFill>
              </a:rPr>
              <a:t>1</a:t>
            </a:r>
            <a:r>
              <a:rPr lang="it-IT" dirty="0" smtClean="0"/>
              <a:t> – t</a:t>
            </a:r>
            <a:r>
              <a:rPr lang="it-IT" baseline="-25000" dirty="0" smtClean="0"/>
              <a:t>PPS</a:t>
            </a:r>
            <a:r>
              <a:rPr lang="it-IT" baseline="-25000" dirty="0" smtClean="0">
                <a:solidFill>
                  <a:srgbClr val="FF0000"/>
                </a:solidFill>
              </a:rPr>
              <a:t>2</a:t>
            </a:r>
            <a:r>
              <a:rPr lang="it-IT" dirty="0" smtClean="0"/>
              <a:t> </a:t>
            </a:r>
            <a:endParaRPr lang="en-US" dirty="0"/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 rotWithShape="1">
          <a:blip r:embed="rId4"/>
          <a:srcRect t="6145" r="78556"/>
          <a:stretch/>
        </p:blipFill>
        <p:spPr>
          <a:xfrm>
            <a:off x="5576165" y="5104935"/>
            <a:ext cx="406589" cy="438603"/>
          </a:xfrm>
          <a:prstGeom prst="rect">
            <a:avLst/>
          </a:prstGeom>
        </p:spPr>
      </p:pic>
      <p:sp>
        <p:nvSpPr>
          <p:cNvPr id="75" name="TextBox 74"/>
          <p:cNvSpPr txBox="1"/>
          <p:nvPr/>
        </p:nvSpPr>
        <p:spPr>
          <a:xfrm>
            <a:off x="7689612" y="6467924"/>
            <a:ext cx="10354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100" dirty="0" smtClean="0"/>
              <a:t>entries</a:t>
            </a:r>
            <a:endParaRPr lang="en-US" sz="1100" dirty="0"/>
          </a:p>
        </p:txBody>
      </p:sp>
      <p:sp>
        <p:nvSpPr>
          <p:cNvPr id="81" name="TextBox 80"/>
          <p:cNvSpPr txBox="1"/>
          <p:nvPr/>
        </p:nvSpPr>
        <p:spPr>
          <a:xfrm>
            <a:off x="4706276" y="4288396"/>
            <a:ext cx="2440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Trigger/Gps Board </a:t>
            </a:r>
            <a:r>
              <a:rPr lang="it-IT" b="1" dirty="0" smtClean="0">
                <a:solidFill>
                  <a:srgbClr val="00B050"/>
                </a:solidFill>
              </a:rPr>
              <a:t>1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6989784" y="4435881"/>
            <a:ext cx="24401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Trigger/Gps Board</a:t>
            </a:r>
            <a:r>
              <a:rPr lang="it-IT" b="1" dirty="0" smtClean="0"/>
              <a:t> </a:t>
            </a:r>
            <a:r>
              <a:rPr lang="it-IT" b="1" dirty="0" smtClean="0">
                <a:solidFill>
                  <a:srgbClr val="FF0000"/>
                </a:solidFill>
              </a:rPr>
              <a:t>2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V="1">
            <a:off x="5007463" y="1334165"/>
            <a:ext cx="1009204" cy="301579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437" t="3844" r="21268" b="2968"/>
          <a:stretch/>
        </p:blipFill>
        <p:spPr>
          <a:xfrm>
            <a:off x="1406809" y="3788629"/>
            <a:ext cx="3199133" cy="2826787"/>
          </a:xfrm>
          <a:prstGeom prst="rect">
            <a:avLst/>
          </a:prstGeom>
        </p:spPr>
      </p:pic>
      <p:cxnSp>
        <p:nvCxnSpPr>
          <p:cNvPr id="24" name="Straight Arrow Connector 23"/>
          <p:cNvCxnSpPr/>
          <p:nvPr/>
        </p:nvCxnSpPr>
        <p:spPr>
          <a:xfrm flipV="1">
            <a:off x="6224956" y="6096936"/>
            <a:ext cx="288000" cy="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6236593" y="6024231"/>
            <a:ext cx="1453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σ</a:t>
            </a:r>
            <a:r>
              <a:rPr lang="it-IT" baseline="-25000" dirty="0" smtClean="0"/>
              <a:t>PPS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83" idx="0"/>
          </p:cNvCxnSpPr>
          <p:nvPr/>
        </p:nvCxnSpPr>
        <p:spPr>
          <a:xfrm flipH="1" flipV="1">
            <a:off x="7267810" y="1882071"/>
            <a:ext cx="942067" cy="25538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8597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791" r="48938" b="-1"/>
          <a:stretch/>
        </p:blipFill>
        <p:spPr>
          <a:xfrm>
            <a:off x="250824" y="2180726"/>
            <a:ext cx="6179937" cy="454848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253338" y="986776"/>
            <a:ext cx="282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it-IT" baseline="-25000" dirty="0" smtClean="0"/>
              <a:t>1PPS(mean)</a:t>
            </a:r>
            <a:r>
              <a:rPr lang="it-IT" dirty="0" smtClean="0"/>
              <a:t> = 21,3 ns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09086" y="996148"/>
            <a:ext cx="2859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 = 90000 s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0824" y="476770"/>
            <a:ext cx="1919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Δ</a:t>
            </a:r>
            <a:r>
              <a:rPr lang="it-IT" baseline="-25000" dirty="0"/>
              <a:t>PPS</a:t>
            </a:r>
            <a:r>
              <a:rPr lang="it-IT" dirty="0"/>
              <a:t> = t</a:t>
            </a:r>
            <a:r>
              <a:rPr lang="it-IT" baseline="-25000" dirty="0"/>
              <a:t>PPS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/>
              <a:t> – t</a:t>
            </a:r>
            <a:r>
              <a:rPr lang="it-IT" baseline="-25000" dirty="0"/>
              <a:t>PPS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/>
              <a:t>  </a:t>
            </a:r>
            <a:r>
              <a:rPr lang="it-IT" dirty="0" smtClean="0"/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7425" y="137186"/>
            <a:ext cx="1805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u="sng" dirty="0">
                <a:latin typeface="+mj-lt"/>
                <a:cs typeface="Times New Roman" panose="02020603050405020304" pitchFamily="18" charset="0"/>
              </a:rPr>
              <a:t>Time Stamp jitter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965764"/>
            <a:ext cx="2428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σ</a:t>
            </a:r>
            <a:r>
              <a:rPr lang="it-IT" baseline="-25000" dirty="0" smtClean="0"/>
              <a:t>1PPS(mean</a:t>
            </a:r>
            <a:r>
              <a:rPr lang="it-IT" baseline="-25000" dirty="0"/>
              <a:t>)</a:t>
            </a:r>
            <a:r>
              <a:rPr lang="it-IT" dirty="0"/>
              <a:t> </a:t>
            </a:r>
            <a:r>
              <a:rPr lang="it-IT" dirty="0" smtClean="0"/>
              <a:t>= 4,79 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23458" y="216655"/>
            <a:ext cx="2562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Boards N. 5 - N.4</a:t>
            </a:r>
            <a:endParaRPr lang="en-US" u="sng" dirty="0"/>
          </a:p>
        </p:txBody>
      </p:sp>
      <p:sp>
        <p:nvSpPr>
          <p:cNvPr id="12" name="TextBox 11"/>
          <p:cNvSpPr txBox="1"/>
          <p:nvPr/>
        </p:nvSpPr>
        <p:spPr>
          <a:xfrm>
            <a:off x="6349650" y="2700104"/>
            <a:ext cx="258828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Length difference between the Antenna cables =  2,7 m </a:t>
            </a:r>
          </a:p>
          <a:p>
            <a:r>
              <a:rPr lang="it-IT" sz="2400" baseline="-25000" dirty="0" smtClean="0"/>
              <a:t>            ~</a:t>
            </a:r>
            <a:r>
              <a:rPr lang="it-IT" sz="2400" dirty="0" smtClean="0"/>
              <a:t> </a:t>
            </a:r>
            <a:r>
              <a:rPr lang="it-IT" sz="1600" dirty="0" smtClean="0"/>
              <a:t>13 ns</a:t>
            </a:r>
            <a:endParaRPr lang="en-US" sz="16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6519311" y="3799267"/>
            <a:ext cx="350331" cy="0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3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253338" y="986776"/>
            <a:ext cx="282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it-IT" baseline="-25000" dirty="0" smtClean="0"/>
              <a:t>1PPS(mean)</a:t>
            </a:r>
            <a:r>
              <a:rPr lang="it-IT" dirty="0" smtClean="0"/>
              <a:t> = 21,3 ns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6809086" y="996148"/>
            <a:ext cx="28591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 = 90000 s    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50824" y="476770"/>
            <a:ext cx="1919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Δ</a:t>
            </a:r>
            <a:r>
              <a:rPr lang="it-IT" baseline="-25000" dirty="0"/>
              <a:t>PPS</a:t>
            </a:r>
            <a:r>
              <a:rPr lang="it-IT" dirty="0"/>
              <a:t> = t</a:t>
            </a:r>
            <a:r>
              <a:rPr lang="it-IT" baseline="-25000" dirty="0"/>
              <a:t>PPS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/>
              <a:t> – t</a:t>
            </a:r>
            <a:r>
              <a:rPr lang="it-IT" baseline="-25000" dirty="0"/>
              <a:t>PPS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/>
              <a:t>  </a:t>
            </a:r>
            <a:r>
              <a:rPr lang="it-IT" dirty="0" smtClean="0"/>
              <a:t>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167425" y="137186"/>
            <a:ext cx="1805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u="sng" dirty="0">
                <a:latin typeface="+mj-lt"/>
                <a:cs typeface="Times New Roman" panose="02020603050405020304" pitchFamily="18" charset="0"/>
              </a:rPr>
              <a:t>Time Stamp jitter</a:t>
            </a:r>
          </a:p>
        </p:txBody>
      </p:sp>
      <p:sp>
        <p:nvSpPr>
          <p:cNvPr id="10" name="Rectangle 9"/>
          <p:cNvSpPr/>
          <p:nvPr/>
        </p:nvSpPr>
        <p:spPr>
          <a:xfrm>
            <a:off x="4572000" y="965764"/>
            <a:ext cx="2428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σ</a:t>
            </a:r>
            <a:r>
              <a:rPr lang="it-IT" baseline="-25000" dirty="0" smtClean="0"/>
              <a:t>1PPS(mean</a:t>
            </a:r>
            <a:r>
              <a:rPr lang="it-IT" baseline="-25000" dirty="0"/>
              <a:t>)</a:t>
            </a:r>
            <a:r>
              <a:rPr lang="it-IT" dirty="0"/>
              <a:t> </a:t>
            </a:r>
            <a:r>
              <a:rPr lang="it-IT" dirty="0" smtClean="0"/>
              <a:t>= 4,79 ns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223458" y="216655"/>
            <a:ext cx="2562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Boards N. 5 - N.4</a:t>
            </a:r>
            <a:endParaRPr lang="en-US" u="sng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429" t="-349" b="1"/>
          <a:stretch/>
        </p:blipFill>
        <p:spPr>
          <a:xfrm>
            <a:off x="2725895" y="1756897"/>
            <a:ext cx="6120918" cy="4910771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468900" y="3235469"/>
            <a:ext cx="2299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Bin width =300 </a:t>
            </a:r>
            <a:r>
              <a:rPr lang="it-IT" dirty="0" smtClean="0"/>
              <a:t>s 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57668" y="2847219"/>
            <a:ext cx="252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Drift of </a:t>
            </a:r>
            <a:r>
              <a:rPr lang="el-GR" dirty="0"/>
              <a:t>Δ</a:t>
            </a:r>
            <a:r>
              <a:rPr lang="it-IT" baseline="-25000" dirty="0" smtClean="0"/>
              <a:t>PPS </a:t>
            </a:r>
            <a:r>
              <a:rPr lang="it-IT" dirty="0" smtClean="0"/>
              <a:t> during 1 day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58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020"/>
            <a:ext cx="9144000" cy="362396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902462" y="5610312"/>
            <a:ext cx="1526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Bin =300 s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75777" y="5240980"/>
            <a:ext cx="1845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it-IT" baseline="-25000" dirty="0" smtClean="0"/>
              <a:t>PPS</a:t>
            </a:r>
            <a:r>
              <a:rPr lang="it-IT" dirty="0" smtClean="0"/>
              <a:t> = t</a:t>
            </a:r>
            <a:r>
              <a:rPr lang="it-IT" baseline="-25000" dirty="0" smtClean="0"/>
              <a:t>PPS</a:t>
            </a:r>
            <a:r>
              <a:rPr lang="it-IT" baseline="-25000" dirty="0" smtClean="0">
                <a:solidFill>
                  <a:srgbClr val="00B050"/>
                </a:solidFill>
              </a:rPr>
              <a:t>1</a:t>
            </a:r>
            <a:r>
              <a:rPr lang="it-IT" dirty="0" smtClean="0"/>
              <a:t> – t</a:t>
            </a:r>
            <a:r>
              <a:rPr lang="it-IT" baseline="-25000" dirty="0" smtClean="0"/>
              <a:t>PPS</a:t>
            </a:r>
            <a:r>
              <a:rPr lang="it-IT" baseline="-25000" dirty="0" smtClean="0">
                <a:solidFill>
                  <a:srgbClr val="FF0000"/>
                </a:solidFill>
              </a:rPr>
              <a:t>2</a:t>
            </a:r>
            <a:r>
              <a:rPr lang="it-IT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2765" y="960545"/>
            <a:ext cx="282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it-IT" baseline="-25000" dirty="0" smtClean="0"/>
              <a:t>1PPS(mean)</a:t>
            </a:r>
            <a:r>
              <a:rPr lang="it-IT" dirty="0" smtClean="0"/>
              <a:t> = 17,4 ns  ;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079366" y="911312"/>
            <a:ext cx="2859110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</a:t>
            </a:r>
            <a:r>
              <a:rPr lang="it-IT" sz="3200" baseline="-25000" dirty="0" smtClean="0"/>
              <a:t> ~ </a:t>
            </a:r>
            <a:r>
              <a:rPr lang="it-IT" dirty="0" smtClean="0"/>
              <a:t>24000 s   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0824" y="476770"/>
            <a:ext cx="1919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Δ</a:t>
            </a:r>
            <a:r>
              <a:rPr lang="it-IT" baseline="-25000" dirty="0"/>
              <a:t>PPS</a:t>
            </a:r>
            <a:r>
              <a:rPr lang="it-IT" dirty="0"/>
              <a:t> = t</a:t>
            </a:r>
            <a:r>
              <a:rPr lang="it-IT" baseline="-25000" dirty="0"/>
              <a:t>PPS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/>
              <a:t> – t</a:t>
            </a:r>
            <a:r>
              <a:rPr lang="it-IT" baseline="-25000" dirty="0"/>
              <a:t>PPS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/>
              <a:t>  </a:t>
            </a:r>
            <a:r>
              <a:rPr lang="it-IT" dirty="0" smtClean="0"/>
              <a:t>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7425" y="137186"/>
            <a:ext cx="1805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u="sng" dirty="0">
                <a:latin typeface="+mj-lt"/>
                <a:cs typeface="Times New Roman" panose="02020603050405020304" pitchFamily="18" charset="0"/>
              </a:rPr>
              <a:t>Time Stamp jitter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169939" y="936805"/>
            <a:ext cx="2428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σ</a:t>
            </a:r>
            <a:r>
              <a:rPr lang="it-IT" baseline="-25000" dirty="0" smtClean="0"/>
              <a:t>1PPS(mean</a:t>
            </a:r>
            <a:r>
              <a:rPr lang="it-IT" baseline="-25000" dirty="0"/>
              <a:t>)</a:t>
            </a:r>
            <a:r>
              <a:rPr lang="it-IT" dirty="0"/>
              <a:t> </a:t>
            </a:r>
            <a:r>
              <a:rPr lang="it-IT" dirty="0" smtClean="0"/>
              <a:t>= 6,06 ns 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23458" y="216655"/>
            <a:ext cx="2562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Boards N. 5 - N.</a:t>
            </a:r>
            <a:r>
              <a:rPr lang="it-IT" u="sng" dirty="0" smtClean="0">
                <a:solidFill>
                  <a:srgbClr val="FF0000"/>
                </a:solidFill>
              </a:rPr>
              <a:t>2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77412" y="5240980"/>
            <a:ext cx="252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Drift of </a:t>
            </a:r>
            <a:r>
              <a:rPr lang="el-GR" dirty="0"/>
              <a:t>Δ</a:t>
            </a:r>
            <a:r>
              <a:rPr lang="it-IT" baseline="-25000" dirty="0" smtClean="0"/>
              <a:t>PPS </a:t>
            </a:r>
            <a:r>
              <a:rPr lang="it-IT" dirty="0" smtClean="0"/>
              <a:t> during 7 h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6259615" y="199771"/>
            <a:ext cx="25882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Length difference between the Antenna cables =  2,7 m  (</a:t>
            </a:r>
            <a:r>
              <a:rPr lang="it-IT" sz="2400" baseline="-25000" dirty="0" smtClean="0"/>
              <a:t>~</a:t>
            </a:r>
            <a:r>
              <a:rPr lang="it-IT" sz="2400" dirty="0" smtClean="0"/>
              <a:t> </a:t>
            </a:r>
            <a:r>
              <a:rPr lang="it-IT" sz="1600" dirty="0" smtClean="0"/>
              <a:t>13 ns </a:t>
            </a:r>
            <a:r>
              <a:rPr lang="it-IT" dirty="0" smtClean="0"/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150116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5902462" y="5610312"/>
            <a:ext cx="1526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Bin =300 s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75777" y="5240980"/>
            <a:ext cx="18454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it-IT" baseline="-25000" dirty="0" smtClean="0"/>
              <a:t>PPS</a:t>
            </a:r>
            <a:r>
              <a:rPr lang="it-IT" dirty="0" smtClean="0"/>
              <a:t> = t</a:t>
            </a:r>
            <a:r>
              <a:rPr lang="it-IT" baseline="-25000" dirty="0" smtClean="0"/>
              <a:t>PPS</a:t>
            </a:r>
            <a:r>
              <a:rPr lang="it-IT" baseline="-25000" dirty="0" smtClean="0">
                <a:solidFill>
                  <a:srgbClr val="00B050"/>
                </a:solidFill>
              </a:rPr>
              <a:t>1</a:t>
            </a:r>
            <a:r>
              <a:rPr lang="it-IT" dirty="0" smtClean="0"/>
              <a:t> – t</a:t>
            </a:r>
            <a:r>
              <a:rPr lang="it-IT" baseline="-25000" dirty="0" smtClean="0"/>
              <a:t>PPS</a:t>
            </a:r>
            <a:r>
              <a:rPr lang="it-IT" baseline="-25000" dirty="0" smtClean="0">
                <a:solidFill>
                  <a:srgbClr val="FF0000"/>
                </a:solidFill>
              </a:rPr>
              <a:t>2</a:t>
            </a:r>
            <a:r>
              <a:rPr lang="it-IT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7425" y="976331"/>
            <a:ext cx="282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it-IT" baseline="-25000" dirty="0" smtClean="0"/>
              <a:t>1PPS(mean)</a:t>
            </a:r>
            <a:r>
              <a:rPr lang="it-IT" dirty="0" smtClean="0"/>
              <a:t> = 16,8 ns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4723173" y="985703"/>
            <a:ext cx="2859110" cy="420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T</a:t>
            </a:r>
            <a:r>
              <a:rPr lang="it-IT" sz="3200" baseline="-25000" dirty="0" smtClean="0"/>
              <a:t> ~ </a:t>
            </a:r>
            <a:r>
              <a:rPr lang="it-IT" dirty="0" smtClean="0"/>
              <a:t>54000 s    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50824" y="476770"/>
            <a:ext cx="1919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Δ</a:t>
            </a:r>
            <a:r>
              <a:rPr lang="it-IT" baseline="-25000" dirty="0"/>
              <a:t>PPS</a:t>
            </a:r>
            <a:r>
              <a:rPr lang="it-IT" dirty="0"/>
              <a:t> = t</a:t>
            </a:r>
            <a:r>
              <a:rPr lang="it-IT" baseline="-25000" dirty="0"/>
              <a:t>PPS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/>
              <a:t> – t</a:t>
            </a:r>
            <a:r>
              <a:rPr lang="it-IT" baseline="-25000" dirty="0"/>
              <a:t>PPS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/>
              <a:t>  </a:t>
            </a:r>
            <a:r>
              <a:rPr lang="it-IT" dirty="0" smtClean="0"/>
              <a:t> 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167425" y="137186"/>
            <a:ext cx="1805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u="sng" dirty="0">
                <a:latin typeface="+mj-lt"/>
                <a:cs typeface="Times New Roman" panose="02020603050405020304" pitchFamily="18" charset="0"/>
              </a:rPr>
              <a:t>Time Stamp jitter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486087" y="955319"/>
            <a:ext cx="2428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/>
              <a:t>σ</a:t>
            </a:r>
            <a:r>
              <a:rPr lang="it-IT" baseline="-25000" dirty="0" smtClean="0"/>
              <a:t>1PPS(mean</a:t>
            </a:r>
            <a:r>
              <a:rPr lang="it-IT" baseline="-25000" dirty="0"/>
              <a:t>)</a:t>
            </a:r>
            <a:r>
              <a:rPr lang="it-IT" dirty="0"/>
              <a:t> </a:t>
            </a:r>
            <a:r>
              <a:rPr lang="it-IT" dirty="0" smtClean="0"/>
              <a:t>= 4,48 ns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23458" y="216655"/>
            <a:ext cx="2562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Boards N. 4 - N.2</a:t>
            </a:r>
            <a:endParaRPr lang="en-US" u="sng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77412" y="5240980"/>
            <a:ext cx="252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Drift of </a:t>
            </a:r>
            <a:r>
              <a:rPr lang="el-GR" dirty="0"/>
              <a:t>Δ</a:t>
            </a:r>
            <a:r>
              <a:rPr lang="it-IT" baseline="-25000" dirty="0" smtClean="0"/>
              <a:t>PPS </a:t>
            </a:r>
            <a:r>
              <a:rPr lang="it-IT" dirty="0" smtClean="0"/>
              <a:t> during 15 h</a:t>
            </a:r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7020"/>
            <a:ext cx="9144000" cy="362396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259615" y="199771"/>
            <a:ext cx="26654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Length difference between the two Antenna cables =  2,7 m  (</a:t>
            </a:r>
            <a:r>
              <a:rPr lang="it-IT" sz="2400" baseline="-25000" dirty="0" smtClean="0"/>
              <a:t>~</a:t>
            </a:r>
            <a:r>
              <a:rPr lang="it-IT" sz="2400" dirty="0" smtClean="0"/>
              <a:t> </a:t>
            </a:r>
            <a:r>
              <a:rPr lang="it-IT" sz="1600" dirty="0" smtClean="0"/>
              <a:t>13 ns </a:t>
            </a:r>
            <a:r>
              <a:rPr lang="it-IT" dirty="0" smtClean="0"/>
              <a:t>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57369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55" y="1826300"/>
            <a:ext cx="4584589" cy="285384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0772" y="1860436"/>
            <a:ext cx="4512017" cy="28229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47229" y="1453626"/>
            <a:ext cx="229244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dirty="0" smtClean="0"/>
              <a:t>σ</a:t>
            </a:r>
            <a:r>
              <a:rPr lang="el-GR" baseline="-25000" dirty="0" smtClean="0"/>
              <a:t>Δ</a:t>
            </a:r>
            <a:r>
              <a:rPr lang="it-IT" baseline="-25000" dirty="0" smtClean="0"/>
              <a:t>1PPS </a:t>
            </a:r>
            <a:r>
              <a:rPr lang="it-IT" dirty="0" smtClean="0"/>
              <a:t>distribution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540030" y="1883626"/>
            <a:ext cx="18454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l-GR" dirty="0" smtClean="0"/>
              <a:t>Δ</a:t>
            </a:r>
            <a:r>
              <a:rPr lang="it-IT" baseline="-25000" dirty="0" smtClean="0"/>
              <a:t>PPS_MEAN</a:t>
            </a:r>
            <a:endParaRPr 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120033" y="4378714"/>
            <a:ext cx="345196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3,5                   4,5                    5,5                            </a:t>
            </a:r>
            <a:r>
              <a:rPr lang="it-IT" sz="1200" dirty="0" smtClean="0"/>
              <a:t>ns</a:t>
            </a:r>
            <a:endParaRPr lang="en-US" sz="12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-561086" y="2678806"/>
            <a:ext cx="13587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entries</a:t>
            </a:r>
          </a:p>
        </p:txBody>
      </p:sp>
      <p:sp>
        <p:nvSpPr>
          <p:cNvPr id="16" name="Rectangle 15"/>
          <p:cNvSpPr/>
          <p:nvPr/>
        </p:nvSpPr>
        <p:spPr>
          <a:xfrm rot="5613161">
            <a:off x="30944" y="3742294"/>
            <a:ext cx="765620" cy="13914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5613161">
            <a:off x="36661" y="2736616"/>
            <a:ext cx="749410" cy="17073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 rot="5613161">
            <a:off x="4587641" y="3757927"/>
            <a:ext cx="687457" cy="1439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5613161">
            <a:off x="4637634" y="2852053"/>
            <a:ext cx="598134" cy="1388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5613161">
            <a:off x="4649275" y="2111617"/>
            <a:ext cx="598134" cy="1388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5613161">
            <a:off x="118935" y="1723535"/>
            <a:ext cx="598134" cy="13885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139669" y="492549"/>
            <a:ext cx="3092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 smtClean="0"/>
              <a:t>Measurements of 8 </a:t>
            </a:r>
            <a:r>
              <a:rPr lang="it-IT" u="sng" dirty="0" smtClean="0"/>
              <a:t>couples</a:t>
            </a:r>
            <a:endParaRPr lang="en-US" u="sng" dirty="0"/>
          </a:p>
        </p:txBody>
      </p:sp>
      <p:sp>
        <p:nvSpPr>
          <p:cNvPr id="23" name="TextBox 22"/>
          <p:cNvSpPr txBox="1"/>
          <p:nvPr/>
        </p:nvSpPr>
        <p:spPr>
          <a:xfrm>
            <a:off x="5582011" y="4403145"/>
            <a:ext cx="3451967" cy="27699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it-IT" sz="1200" dirty="0" smtClean="0"/>
              <a:t>10   </a:t>
            </a:r>
            <a:r>
              <a:rPr lang="it-IT" sz="1200" dirty="0" smtClean="0"/>
              <a:t>                  20                     30                            </a:t>
            </a:r>
            <a:r>
              <a:rPr lang="it-IT" sz="1200" dirty="0" smtClean="0"/>
              <a:t>ns</a:t>
            </a:r>
            <a:endParaRPr lang="en-US" sz="1200" dirty="0"/>
          </a:p>
        </p:txBody>
      </p:sp>
      <p:sp>
        <p:nvSpPr>
          <p:cNvPr id="24" name="TextBox 23"/>
          <p:cNvSpPr txBox="1"/>
          <p:nvPr/>
        </p:nvSpPr>
        <p:spPr>
          <a:xfrm>
            <a:off x="5139153" y="5106621"/>
            <a:ext cx="306469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Length difference between the two Antenna cables =  2,7 m  (</a:t>
            </a:r>
            <a:r>
              <a:rPr lang="it-IT" sz="2400" baseline="-25000" dirty="0" smtClean="0"/>
              <a:t>~</a:t>
            </a:r>
            <a:r>
              <a:rPr lang="it-IT" sz="2400" dirty="0" smtClean="0"/>
              <a:t> </a:t>
            </a:r>
            <a:r>
              <a:rPr lang="it-IT" sz="1600" dirty="0" smtClean="0"/>
              <a:t>13 ns </a:t>
            </a:r>
            <a:r>
              <a:rPr lang="it-IT" dirty="0" smtClean="0"/>
              <a:t>)</a:t>
            </a:r>
            <a:endParaRPr lang="en-US" sz="1600" dirty="0"/>
          </a:p>
        </p:txBody>
      </p:sp>
      <p:sp>
        <p:nvSpPr>
          <p:cNvPr id="27" name="Rectangle 26"/>
          <p:cNvSpPr/>
          <p:nvPr/>
        </p:nvSpPr>
        <p:spPr>
          <a:xfrm>
            <a:off x="250824" y="476770"/>
            <a:ext cx="19191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Δ</a:t>
            </a:r>
            <a:r>
              <a:rPr lang="it-IT" baseline="-25000" dirty="0"/>
              <a:t>PPS</a:t>
            </a:r>
            <a:r>
              <a:rPr lang="it-IT" dirty="0"/>
              <a:t> = t</a:t>
            </a:r>
            <a:r>
              <a:rPr lang="it-IT" baseline="-25000" dirty="0"/>
              <a:t>PPS</a:t>
            </a:r>
            <a:r>
              <a:rPr lang="it-IT" baseline="-25000" dirty="0">
                <a:solidFill>
                  <a:srgbClr val="00B050"/>
                </a:solidFill>
              </a:rPr>
              <a:t>1</a:t>
            </a:r>
            <a:r>
              <a:rPr lang="it-IT" dirty="0"/>
              <a:t> – t</a:t>
            </a:r>
            <a:r>
              <a:rPr lang="it-IT" baseline="-25000" dirty="0"/>
              <a:t>PPS</a:t>
            </a:r>
            <a:r>
              <a:rPr lang="it-IT" baseline="-25000" dirty="0">
                <a:solidFill>
                  <a:srgbClr val="FF0000"/>
                </a:solidFill>
              </a:rPr>
              <a:t>2</a:t>
            </a:r>
            <a:r>
              <a:rPr lang="it-IT" dirty="0"/>
              <a:t>  </a:t>
            </a:r>
            <a:r>
              <a:rPr lang="it-IT" dirty="0" smtClean="0"/>
              <a:t> 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67425" y="137186"/>
            <a:ext cx="18051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u="sng" dirty="0">
                <a:latin typeface="+mj-lt"/>
                <a:cs typeface="Times New Roman" panose="02020603050405020304" pitchFamily="18" charset="0"/>
              </a:rPr>
              <a:t>Time Stamp jitter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216059" y="1900866"/>
            <a:ext cx="24287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dirty="0" smtClean="0"/>
              <a:t>σ</a:t>
            </a:r>
            <a:r>
              <a:rPr lang="el-GR" dirty="0" smtClean="0"/>
              <a:t> </a:t>
            </a:r>
            <a:r>
              <a:rPr lang="el-GR" baseline="-25000" dirty="0"/>
              <a:t>Δ </a:t>
            </a:r>
            <a:r>
              <a:rPr lang="it-IT" baseline="-25000" dirty="0" smtClean="0"/>
              <a:t>1PPS</a:t>
            </a:r>
          </a:p>
        </p:txBody>
      </p:sp>
    </p:spTree>
    <p:extLst>
      <p:ext uri="{BB962C8B-B14F-4D97-AF65-F5344CB8AC3E}">
        <p14:creationId xmlns:p14="http://schemas.microsoft.com/office/powerpoint/2010/main" val="266378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72016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MPP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TemaMPP</Template>
  <TotalTime>845</TotalTime>
  <Words>444</Words>
  <Application>Microsoft Office PowerPoint</Application>
  <PresentationFormat>On-screen Show (4:3)</PresentationFormat>
  <Paragraphs>83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Times New Roman</vt:lpstr>
      <vt:lpstr>TemaMPP</vt:lpstr>
      <vt:lpstr>A new Trigger/GPS Unit for the EEE Project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mpaola</dc:creator>
  <cp:lastModifiedBy>mpaola</cp:lastModifiedBy>
  <cp:revision>62</cp:revision>
  <dcterms:created xsi:type="dcterms:W3CDTF">2018-02-27T22:52:00Z</dcterms:created>
  <dcterms:modified xsi:type="dcterms:W3CDTF">2018-04-01T17:31:01Z</dcterms:modified>
</cp:coreProperties>
</file>