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2" r:id="rId4"/>
    <p:sldId id="258" r:id="rId5"/>
    <p:sldId id="263" r:id="rId6"/>
    <p:sldId id="264" r:id="rId7"/>
    <p:sldId id="267" r:id="rId8"/>
    <p:sldId id="266" r:id="rId9"/>
    <p:sldId id="269" r:id="rId10"/>
    <p:sldId id="268" r:id="rId11"/>
    <p:sldId id="272" r:id="rId12"/>
    <p:sldId id="270" r:id="rId13"/>
    <p:sldId id="271" r:id="rId14"/>
    <p:sldId id="273" r:id="rId15"/>
    <p:sldId id="274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D7FD8-F1EF-4FEA-8906-A7CF8350543B}" type="datetimeFigureOut">
              <a:rPr lang="it-IT" smtClean="0"/>
              <a:t>28/03/2018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54F3C-74A7-4A14-8312-8188C320A4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42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54F3C-74A7-4A14-8312-8188C320A4E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39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9738-D02E-41D6-86FE-ED07B51556D8}" type="datetime1">
              <a:rPr lang="it-IT" smtClean="0"/>
              <a:t>28/03/2018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22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2D9F-4E6F-4A43-9D5B-635EC5B612C9}" type="datetime1">
              <a:rPr lang="it-IT" smtClean="0"/>
              <a:t>28/03/2018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5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0D0A-B688-4980-B468-BA5339A724AD}" type="datetime1">
              <a:rPr lang="it-IT" smtClean="0"/>
              <a:t>28/03/2018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54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94E0-91DF-46BA-B8BA-3DD74C3F3564}" type="datetime1">
              <a:rPr lang="it-IT" smtClean="0"/>
              <a:t>28/03/2018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89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88E8-A8AB-4385-9F1E-9BC113686AFA}" type="datetime1">
              <a:rPr lang="it-IT" smtClean="0"/>
              <a:t>28/03/2018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7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C3224-73BB-4D26-9133-10C2C54B1E37}" type="datetime1">
              <a:rPr lang="it-IT" smtClean="0"/>
              <a:t>28/03/2018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33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333F-925B-4C63-A5E8-EB1C967FF581}" type="datetime1">
              <a:rPr lang="it-IT" smtClean="0"/>
              <a:t>28/03/2018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83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E518-EE05-4D34-BB96-982D390D4AE1}" type="datetime1">
              <a:rPr lang="it-IT" smtClean="0"/>
              <a:t>28/03/2018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92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AB21-804E-4E9E-A078-CEF01A3A4FAE}" type="datetime1">
              <a:rPr lang="it-IT" smtClean="0"/>
              <a:t>28/03/2018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46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5DD4-F39D-4C73-96F1-3FDB8102C05F}" type="datetime1">
              <a:rPr lang="it-IT" smtClean="0"/>
              <a:t>28/03/2018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20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FEAA-8F45-465C-818F-E451D3D5C133}" type="datetime1">
              <a:rPr lang="it-IT" smtClean="0"/>
              <a:t>28/03/2018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34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1B456-C7EB-4BAA-A79C-8795420CDB5F}" type="datetime1">
              <a:rPr lang="it-IT" smtClean="0"/>
              <a:t>28/03/2018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34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W170814" TargetMode="External"/><Relationship Id="rId3" Type="http://schemas.openxmlformats.org/officeDocument/2006/relationships/hyperlink" Target="https://en.wikipedia.org/wiki/GW150914" TargetMode="External"/><Relationship Id="rId7" Type="http://schemas.openxmlformats.org/officeDocument/2006/relationships/hyperlink" Target="https://en.wikipedia.org/wiki/GW170608" TargetMode="External"/><Relationship Id="rId12" Type="http://schemas.openxmlformats.org/officeDocument/2006/relationships/hyperlink" Target="https://en.wikipedia.org/wiki/Electromagnetic_radi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GW170104" TargetMode="External"/><Relationship Id="rId11" Type="http://schemas.openxmlformats.org/officeDocument/2006/relationships/hyperlink" Target="https://en.wikipedia.org/wiki/GW170817" TargetMode="External"/><Relationship Id="rId5" Type="http://schemas.openxmlformats.org/officeDocument/2006/relationships/hyperlink" Target="https://en.wikipedia.org/wiki/GW151226" TargetMode="External"/><Relationship Id="rId10" Type="http://schemas.openxmlformats.org/officeDocument/2006/relationships/hyperlink" Target="https://en.wikipedia.org/wiki/Gravitational_wave#Effects_of_passing" TargetMode="External"/><Relationship Id="rId4" Type="http://schemas.openxmlformats.org/officeDocument/2006/relationships/hyperlink" Target="https://en.wikipedia.org/wiki/Gravitational_wave" TargetMode="External"/><Relationship Id="rId9" Type="http://schemas.openxmlformats.org/officeDocument/2006/relationships/hyperlink" Target="https://en.wikipedia.org/wiki/Gravitational_wave_observatory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ravitational_wave_observatory" TargetMode="External"/><Relationship Id="rId3" Type="http://schemas.openxmlformats.org/officeDocument/2006/relationships/hyperlink" Target="https://en.wikipedia.org/wiki/Gravitational_wave" TargetMode="External"/><Relationship Id="rId7" Type="http://schemas.openxmlformats.org/officeDocument/2006/relationships/hyperlink" Target="https://en.wikipedia.org/wiki/GW170814" TargetMode="External"/><Relationship Id="rId2" Type="http://schemas.openxmlformats.org/officeDocument/2006/relationships/hyperlink" Target="https://en.wikipedia.org/wiki/GW15091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GW170608" TargetMode="External"/><Relationship Id="rId11" Type="http://schemas.openxmlformats.org/officeDocument/2006/relationships/hyperlink" Target="https://en.wikipedia.org/wiki/Electromagnetic_radiation" TargetMode="External"/><Relationship Id="rId5" Type="http://schemas.openxmlformats.org/officeDocument/2006/relationships/hyperlink" Target="https://en.wikipedia.org/wiki/GW170104" TargetMode="External"/><Relationship Id="rId10" Type="http://schemas.openxmlformats.org/officeDocument/2006/relationships/hyperlink" Target="https://en.wikipedia.org/wiki/GW170817" TargetMode="External"/><Relationship Id="rId4" Type="http://schemas.openxmlformats.org/officeDocument/2006/relationships/hyperlink" Target="https://en.wikipedia.org/wiki/GW151226" TargetMode="External"/><Relationship Id="rId9" Type="http://schemas.openxmlformats.org/officeDocument/2006/relationships/hyperlink" Target="https://en.wikipedia.org/wiki/Gravitational_wave#Effects_of_pass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96304" y="1268760"/>
            <a:ext cx="6660232" cy="230832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The </a:t>
            </a:r>
            <a:r>
              <a:rPr lang="it-IT" sz="2800" dirty="0" err="1" smtClean="0">
                <a:solidFill>
                  <a:schemeClr val="bg1"/>
                </a:solidFill>
                <a:latin typeface="Comic Sans MS" pitchFamily="66" charset="0"/>
              </a:rPr>
              <a:t>arrival</a:t>
            </a: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Comic Sans MS" pitchFamily="66" charset="0"/>
              </a:rPr>
              <a:t>Gravitational</a:t>
            </a: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Comic Sans MS" pitchFamily="66" charset="0"/>
              </a:rPr>
              <a:t>Waves</a:t>
            </a: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 and the EEE network: </a:t>
            </a:r>
          </a:p>
          <a:p>
            <a:r>
              <a:rPr lang="it-IT" sz="2400" dirty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few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preliminary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Comic Sans MS" pitchFamily="66" charset="0"/>
              </a:rPr>
              <a:t>considerations</a:t>
            </a:r>
            <a:endParaRPr lang="it-IT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it-IT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Comic Sans MS" pitchFamily="66" charset="0"/>
              </a:rPr>
              <a:t>F.Riggi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 &amp; P. La 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Rocca</a:t>
            </a:r>
          </a:p>
          <a:p>
            <a:pPr algn="r"/>
            <a:r>
              <a:rPr lang="it-IT" sz="1600" dirty="0" smtClean="0">
                <a:solidFill>
                  <a:schemeClr val="bg1"/>
                </a:solidFill>
                <a:latin typeface="Comic Sans MS" pitchFamily="66" charset="0"/>
              </a:rPr>
              <a:t>EEE Meeting, March 28, 2018</a:t>
            </a:r>
            <a:endParaRPr lang="it-IT" sz="1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What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about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other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messengers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: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neutrinos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2474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combined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high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neutrinos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within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± 500 s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532440" cy="1697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00" y="3933056"/>
            <a:ext cx="836295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e 7"/>
          <p:cNvSpPr/>
          <p:nvPr/>
        </p:nvSpPr>
        <p:spPr>
          <a:xfrm>
            <a:off x="2776066" y="5373216"/>
            <a:ext cx="5900389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88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EEE network: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Where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when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to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search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12474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main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problem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that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showers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initiated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by high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protons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or nuclei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arrive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with an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unknown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delay with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respect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GW 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photons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Assuming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distance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540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Mpc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( 1Mpc = 3.086 x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22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m) 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Proton Energy       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γ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(c-v)/c             Delay over 540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Mpc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1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TeV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1066        4.4 10 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-7                     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790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years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19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10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4.4 10 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-21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  250 µs</a:t>
            </a:r>
            <a:endParaRPr lang="it-IT" baseline="30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baseline="30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2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EEE network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24744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Does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make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sense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correlated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from EEE?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Individual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EEE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are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mainly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sensitive to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muons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from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low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showers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11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- 10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13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= 0.1 – 10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TeV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) 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clusters are sensitive to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higher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showers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depending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mutual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distance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robably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also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individual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detecting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multi-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During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August 2017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only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few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were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active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62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EEE network: Active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telescopes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in August 2017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91796" y="1845608"/>
            <a:ext cx="6960408" cy="3046988"/>
          </a:xfrm>
          <a:prstGeom prst="rect">
            <a:avLst/>
          </a:prstGeom>
          <a:ln w="635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 err="1" smtClean="0">
                <a:solidFill>
                  <a:srgbClr val="C00000"/>
                </a:solidFill>
                <a:latin typeface="Comic Sans MS" pitchFamily="66" charset="0"/>
              </a:rPr>
              <a:t>Telescope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        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  14/08                17/08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AREZ-01               x                   </a:t>
            </a:r>
            <a:r>
              <a:rPr lang="it-IT" sz="2400" b="1" dirty="0" err="1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BOLO-04               x                   </a:t>
            </a:r>
            <a:r>
              <a:rPr lang="it-IT" sz="2400" b="1" dirty="0" err="1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CERN-01               x                   </a:t>
            </a:r>
            <a:r>
              <a:rPr lang="it-IT" sz="2400" b="1" dirty="0" err="1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CERN-02               x                   </a:t>
            </a:r>
            <a:r>
              <a:rPr lang="it-IT" sz="2400" b="1" dirty="0" err="1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TORI-03             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--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     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    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        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 x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TORI-04               x                   </a:t>
            </a:r>
            <a:r>
              <a:rPr lang="it-IT" sz="2400" b="1" dirty="0" err="1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TRAP-01              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2400" b="1" dirty="0">
                <a:solidFill>
                  <a:srgbClr val="C00000"/>
                </a:solidFill>
                <a:latin typeface="Comic Sans MS" pitchFamily="66" charset="0"/>
              </a:rPr>
              <a:t>x                   </a:t>
            </a:r>
            <a:r>
              <a:rPr lang="it-IT" sz="2400" b="1" dirty="0" smtClean="0">
                <a:solidFill>
                  <a:srgbClr val="C00000"/>
                </a:solidFill>
                <a:latin typeface="Comic Sans MS" pitchFamily="66" charset="0"/>
              </a:rPr>
              <a:t>--</a:t>
            </a:r>
            <a:endParaRPr lang="it-IT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73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Next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steps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47564" y="1916832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Carry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out some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active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around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expected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UTC time for the August 14 &amp; 17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Evaluate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the background for single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and multi-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close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expected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time and compare to the background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4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Just a first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example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..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1600" y="55892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More in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next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weeks….</a:t>
            </a:r>
          </a:p>
        </p:txBody>
      </p:sp>
      <p:pic>
        <p:nvPicPr>
          <p:cNvPr id="1026" name="Picture 2" descr="C:\Users\Riggi\Documents\inprogress\Cosmici\GW-analysis\CERN-01-2017-08-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171575"/>
            <a:ext cx="664845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ttore 2 5"/>
          <p:cNvCxnSpPr/>
          <p:nvPr/>
        </p:nvCxnSpPr>
        <p:spPr>
          <a:xfrm>
            <a:off x="4283968" y="2492896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54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List of GW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observed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so far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03943"/>
              </p:ext>
            </p:extLst>
          </p:nvPr>
        </p:nvGraphicFramePr>
        <p:xfrm>
          <a:off x="-21312" y="1700808"/>
          <a:ext cx="9144002" cy="5714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689"/>
                <a:gridCol w="3047689"/>
                <a:gridCol w="3048624"/>
              </a:tblGrid>
              <a:tr h="95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3" tooltip="GW150914"/>
                        </a:rPr>
                        <a:t>GW150914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2015-09-14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09:50:45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4" tooltip="Gravitational wave"/>
                        </a:rPr>
                        <a:t>GW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 detection; 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5" tooltip="GW151226"/>
                        </a:rPr>
                        <a:t>GW151226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2015-12-26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03:38:53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28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6" tooltip="GW170104"/>
                        </a:rPr>
                        <a:t>GW170104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2017-01-04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10∶</a:t>
                      </a: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11:58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Farthest confirmed event to date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7" tooltip="GW170608"/>
                        </a:rPr>
                        <a:t>GW170608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2017-06-08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02:01:16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Smallest BH progenitor masses to date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5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8" tooltip="GW170814"/>
                        </a:rPr>
                        <a:t>GW170814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2017-08-14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10∶30:43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 detection by three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9" tooltip="Gravitational wave observatory"/>
                        </a:rPr>
                        <a:t>observatories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; first measurement of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0" tooltip="Gravitational wave"/>
                        </a:rPr>
                        <a:t>polarization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280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1" tooltip="GW170817"/>
                        </a:rPr>
                        <a:t>GW170817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2017-08-17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12∶41:04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 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detection of </a:t>
                      </a:r>
                      <a:r>
                        <a:rPr lang="en-US" sz="1600" u="sng" dirty="0" err="1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2" tooltip="Electromagnetic radiation"/>
                        </a:rPr>
                        <a:t>Em</a:t>
                      </a:r>
                      <a:r>
                        <a:rPr lang="en-US" sz="1600" u="sng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counterpart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9512" y="10527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Label             UTC Time                  Notes</a:t>
            </a:r>
            <a:endParaRPr lang="it-IT" sz="2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List of GW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observed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so far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5636"/>
              </p:ext>
            </p:extLst>
          </p:nvPr>
        </p:nvGraphicFramePr>
        <p:xfrm>
          <a:off x="-21312" y="1700808"/>
          <a:ext cx="9144002" cy="5714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689"/>
                <a:gridCol w="2697751"/>
                <a:gridCol w="3398562"/>
              </a:tblGrid>
              <a:tr h="95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2" tooltip="GW150914"/>
                        </a:rPr>
                        <a:t>GW150914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2015-09-14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09:50:45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3" tooltip="Gravitational wave"/>
                        </a:rPr>
                        <a:t>GW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 detection; 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4" tooltip="GW151226"/>
                        </a:rPr>
                        <a:t>GW151226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2015-12-26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03:38:53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28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5" tooltip="GW170104"/>
                        </a:rPr>
                        <a:t>GW170104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2017-01-04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10∶</a:t>
                      </a: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11:58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Farthest confirmed event to date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6" tooltip="GW170608"/>
                        </a:rPr>
                        <a:t>GW170608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2017-06-08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02:01:16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Smallest BH progenitor masses to date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5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7" tooltip="GW170814"/>
                        </a:rPr>
                        <a:t>GW170814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2017-08-14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10∶30:43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 detection by three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8" tooltip="Gravitational wave observatory"/>
                        </a:rPr>
                        <a:t>observatories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; first measurement of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9" tooltip="Gravitational wave"/>
                        </a:rPr>
                        <a:t>polarization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280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0" tooltip="GW170817"/>
                        </a:rPr>
                        <a:t>GW170817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2017-08-17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12∶41:04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 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detection of </a:t>
                      </a:r>
                      <a:r>
                        <a:rPr lang="en-US" sz="1600" u="sng" dirty="0" err="1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1" tooltip="Electromagnetic radiation"/>
                        </a:rPr>
                        <a:t>Em</a:t>
                      </a:r>
                      <a:r>
                        <a:rPr lang="en-US" sz="1600" u="sng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counterpart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9512" y="10527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Label             UTC Time                  Notes</a:t>
            </a:r>
            <a:endParaRPr lang="it-IT" sz="2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483768" y="5067632"/>
            <a:ext cx="2304256" cy="737632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2483768" y="6003736"/>
            <a:ext cx="2304256" cy="737632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7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on August 14th, 2017 (UTC Time 10:30 43)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39875"/>
            <a:ext cx="8264579" cy="5118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80" y="625193"/>
            <a:ext cx="5338763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time scale: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tens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of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milliseconds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39875"/>
            <a:ext cx="8264579" cy="5118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Connettore 2 3"/>
          <p:cNvCxnSpPr/>
          <p:nvPr/>
        </p:nvCxnSpPr>
        <p:spPr>
          <a:xfrm>
            <a:off x="2627784" y="2420888"/>
            <a:ext cx="3350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530813" y="20642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0.02’’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8944" y="116539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were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lasting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times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order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0.01 s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86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What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about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other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messengers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24744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bservation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together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with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other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probes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measured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by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different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experiments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has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point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interest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past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Possibilities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High Energy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Neutrinos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Gammas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3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past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search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from LIGO, VIRGO &amp; ANTARES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3528" y="84893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Analysis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old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data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Jan-Sept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. 2007) from LIGO, VIRGO &amp; ANTARES for high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neutrinos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carried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out in 2013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472427"/>
            <a:ext cx="77343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86" y="1883148"/>
            <a:ext cx="8036718" cy="1995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e 3"/>
          <p:cNvSpPr/>
          <p:nvPr/>
        </p:nvSpPr>
        <p:spPr>
          <a:xfrm>
            <a:off x="3395896" y="3179832"/>
            <a:ext cx="374441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8" y="3878238"/>
            <a:ext cx="3838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4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What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about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other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messengers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: Gamma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Ray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Burst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24744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Following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recent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observation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multimessenger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have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become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increasingly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important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recent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example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Gamma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Ray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Burst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(GRB)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detected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by FERMI and INTEGRAL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Collaborations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8604448" cy="2017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09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What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about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other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messengers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: Gamma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Ray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Burst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3556" y="1106488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Observation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a GRB by the Fermi Gamma-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Ray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Burst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Monitor and by the INTEGRAL station on August 17, 2017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836712"/>
            <a:ext cx="5385792" cy="602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93557" y="3501008"/>
            <a:ext cx="3686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Time delay = (1.74 ± 0.05) s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-3 10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-15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&lt; (c-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speed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gravity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)/c &lt; +7 10 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-16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0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555</Words>
  <Application>Microsoft Office PowerPoint</Application>
  <PresentationFormat>Presentazione su schermo (4:3)</PresentationFormat>
  <Paragraphs>116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Riggi</dc:creator>
  <cp:lastModifiedBy>Riggi</cp:lastModifiedBy>
  <cp:revision>35</cp:revision>
  <dcterms:created xsi:type="dcterms:W3CDTF">2018-03-27T06:58:57Z</dcterms:created>
  <dcterms:modified xsi:type="dcterms:W3CDTF">2018-03-28T12:57:22Z</dcterms:modified>
</cp:coreProperties>
</file>