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62" r:id="rId4"/>
    <p:sldId id="258" r:id="rId5"/>
    <p:sldId id="263" r:id="rId6"/>
    <p:sldId id="264" r:id="rId7"/>
    <p:sldId id="267" r:id="rId8"/>
    <p:sldId id="266" r:id="rId9"/>
    <p:sldId id="269" r:id="rId10"/>
    <p:sldId id="268" r:id="rId11"/>
    <p:sldId id="272" r:id="rId12"/>
    <p:sldId id="270" r:id="rId13"/>
    <p:sldId id="271" r:id="rId14"/>
    <p:sldId id="273" r:id="rId15"/>
    <p:sldId id="274" r:id="rId1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63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22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BD7FD8-F1EF-4FEA-8906-A7CF8350543B}" type="datetimeFigureOut">
              <a:rPr lang="it-IT" smtClean="0"/>
              <a:t>28/03/2018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454F3C-74A7-4A14-8312-8188C320A4E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72420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454F3C-74A7-4A14-8312-8188C320A4ED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943947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89738-D02E-41D6-86FE-ED07B51556D8}" type="datetime1">
              <a:rPr lang="it-IT" smtClean="0"/>
              <a:t>28/03/2018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EE7D5-F00C-4C66-9D07-227F4189E7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03225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72D9F-4E6F-4A43-9D5B-635EC5B612C9}" type="datetime1">
              <a:rPr lang="it-IT" smtClean="0"/>
              <a:t>28/03/2018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EE7D5-F00C-4C66-9D07-227F4189E7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38557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80D0A-B688-4980-B468-BA5339A724AD}" type="datetime1">
              <a:rPr lang="it-IT" smtClean="0"/>
              <a:t>28/03/2018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EE7D5-F00C-4C66-9D07-227F4189E7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59540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494E0-91DF-46BA-B8BA-3DD74C3F3564}" type="datetime1">
              <a:rPr lang="it-IT" smtClean="0"/>
              <a:t>28/03/2018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EE7D5-F00C-4C66-9D07-227F4189E7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14893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A88E8-A8AB-4385-9F1E-9BC113686AFA}" type="datetime1">
              <a:rPr lang="it-IT" smtClean="0"/>
              <a:t>28/03/2018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EE7D5-F00C-4C66-9D07-227F4189E7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5876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C3224-73BB-4D26-9133-10C2C54B1E37}" type="datetime1">
              <a:rPr lang="it-IT" smtClean="0"/>
              <a:t>28/03/2018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EE7D5-F00C-4C66-9D07-227F4189E7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48337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333F-925B-4C63-A5E8-EB1C967FF581}" type="datetime1">
              <a:rPr lang="it-IT" smtClean="0"/>
              <a:t>28/03/2018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EE7D5-F00C-4C66-9D07-227F4189E7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68834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0E518-EE05-4D34-BB96-982D390D4AE1}" type="datetime1">
              <a:rPr lang="it-IT" smtClean="0"/>
              <a:t>28/03/2018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EE7D5-F00C-4C66-9D07-227F4189E7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17926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6AB21-804E-4E9E-A078-CEF01A3A4FAE}" type="datetime1">
              <a:rPr lang="it-IT" smtClean="0"/>
              <a:t>28/03/2018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EE7D5-F00C-4C66-9D07-227F4189E7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12469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25DD4-F39D-4C73-96F1-3FDB8102C05F}" type="datetime1">
              <a:rPr lang="it-IT" smtClean="0"/>
              <a:t>28/03/2018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EE7D5-F00C-4C66-9D07-227F4189E7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68205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3FEAA-8F45-465C-818F-E451D3D5C133}" type="datetime1">
              <a:rPr lang="it-IT" smtClean="0"/>
              <a:t>28/03/2018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EE7D5-F00C-4C66-9D07-227F4189E7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06345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61B456-C7EB-4BAA-A79C-8795420CDB5F}" type="datetime1">
              <a:rPr lang="it-IT" smtClean="0"/>
              <a:t>28/03/2018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DEE7D5-F00C-4C66-9D07-227F4189E7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18340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GW170814" TargetMode="External"/><Relationship Id="rId3" Type="http://schemas.openxmlformats.org/officeDocument/2006/relationships/hyperlink" Target="https://en.wikipedia.org/wiki/GW150914" TargetMode="External"/><Relationship Id="rId7" Type="http://schemas.openxmlformats.org/officeDocument/2006/relationships/hyperlink" Target="https://en.wikipedia.org/wiki/GW170608" TargetMode="External"/><Relationship Id="rId12" Type="http://schemas.openxmlformats.org/officeDocument/2006/relationships/hyperlink" Target="https://en.wikipedia.org/wiki/Electromagnetic_radiation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en.wikipedia.org/wiki/GW170104" TargetMode="External"/><Relationship Id="rId11" Type="http://schemas.openxmlformats.org/officeDocument/2006/relationships/hyperlink" Target="https://en.wikipedia.org/wiki/GW170817" TargetMode="External"/><Relationship Id="rId5" Type="http://schemas.openxmlformats.org/officeDocument/2006/relationships/hyperlink" Target="https://en.wikipedia.org/wiki/GW151226" TargetMode="External"/><Relationship Id="rId10" Type="http://schemas.openxmlformats.org/officeDocument/2006/relationships/hyperlink" Target="https://en.wikipedia.org/wiki/Gravitational_wave#Effects_of_passing" TargetMode="External"/><Relationship Id="rId4" Type="http://schemas.openxmlformats.org/officeDocument/2006/relationships/hyperlink" Target="https://en.wikipedia.org/wiki/Gravitational_wave" TargetMode="External"/><Relationship Id="rId9" Type="http://schemas.openxmlformats.org/officeDocument/2006/relationships/hyperlink" Target="https://en.wikipedia.org/wiki/Gravitational_wave_observatory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Gravitational_wave_observatory" TargetMode="External"/><Relationship Id="rId3" Type="http://schemas.openxmlformats.org/officeDocument/2006/relationships/hyperlink" Target="https://en.wikipedia.org/wiki/Gravitational_wave" TargetMode="External"/><Relationship Id="rId7" Type="http://schemas.openxmlformats.org/officeDocument/2006/relationships/hyperlink" Target="https://en.wikipedia.org/wiki/GW170814" TargetMode="External"/><Relationship Id="rId2" Type="http://schemas.openxmlformats.org/officeDocument/2006/relationships/hyperlink" Target="https://en.wikipedia.org/wiki/GW150914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en.wikipedia.org/wiki/GW170608" TargetMode="External"/><Relationship Id="rId11" Type="http://schemas.openxmlformats.org/officeDocument/2006/relationships/hyperlink" Target="https://en.wikipedia.org/wiki/Electromagnetic_radiation" TargetMode="External"/><Relationship Id="rId5" Type="http://schemas.openxmlformats.org/officeDocument/2006/relationships/hyperlink" Target="https://en.wikipedia.org/wiki/GW170104" TargetMode="External"/><Relationship Id="rId10" Type="http://schemas.openxmlformats.org/officeDocument/2006/relationships/hyperlink" Target="https://en.wikipedia.org/wiki/GW170817" TargetMode="External"/><Relationship Id="rId4" Type="http://schemas.openxmlformats.org/officeDocument/2006/relationships/hyperlink" Target="https://en.wikipedia.org/wiki/GW151226" TargetMode="External"/><Relationship Id="rId9" Type="http://schemas.openxmlformats.org/officeDocument/2006/relationships/hyperlink" Target="https://en.wikipedia.org/wiki/Gravitational_wave#Effects_of_passing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e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2496304" y="1268760"/>
            <a:ext cx="6660232" cy="2308324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it-IT" sz="2800" dirty="0" smtClean="0">
                <a:solidFill>
                  <a:schemeClr val="bg1"/>
                </a:solidFill>
                <a:latin typeface="Comic Sans MS" pitchFamily="66" charset="0"/>
              </a:rPr>
              <a:t>The </a:t>
            </a:r>
            <a:r>
              <a:rPr lang="it-IT" sz="2800" dirty="0" err="1" smtClean="0">
                <a:solidFill>
                  <a:schemeClr val="bg1"/>
                </a:solidFill>
                <a:latin typeface="Comic Sans MS" pitchFamily="66" charset="0"/>
              </a:rPr>
              <a:t>arrival</a:t>
            </a:r>
            <a:r>
              <a:rPr lang="it-IT" sz="2800" dirty="0" smtClean="0">
                <a:solidFill>
                  <a:schemeClr val="bg1"/>
                </a:solidFill>
                <a:latin typeface="Comic Sans MS" pitchFamily="66" charset="0"/>
              </a:rPr>
              <a:t> of </a:t>
            </a:r>
            <a:r>
              <a:rPr lang="it-IT" sz="2800" dirty="0" err="1" smtClean="0">
                <a:solidFill>
                  <a:schemeClr val="bg1"/>
                </a:solidFill>
                <a:latin typeface="Comic Sans MS" pitchFamily="66" charset="0"/>
              </a:rPr>
              <a:t>Gravitational</a:t>
            </a:r>
            <a:r>
              <a:rPr lang="it-IT" sz="28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it-IT" sz="2800" dirty="0" err="1" smtClean="0">
                <a:solidFill>
                  <a:schemeClr val="bg1"/>
                </a:solidFill>
                <a:latin typeface="Comic Sans MS" pitchFamily="66" charset="0"/>
              </a:rPr>
              <a:t>Waves</a:t>
            </a:r>
            <a:r>
              <a:rPr lang="it-IT" sz="2800" dirty="0" smtClean="0">
                <a:solidFill>
                  <a:schemeClr val="bg1"/>
                </a:solidFill>
                <a:latin typeface="Comic Sans MS" pitchFamily="66" charset="0"/>
              </a:rPr>
              <a:t> and the EEE network: </a:t>
            </a:r>
          </a:p>
          <a:p>
            <a:r>
              <a:rPr lang="it-IT" sz="2400" dirty="0">
                <a:solidFill>
                  <a:schemeClr val="bg1"/>
                </a:solidFill>
                <a:latin typeface="Comic Sans MS" pitchFamily="66" charset="0"/>
              </a:rPr>
              <a:t>A</a:t>
            </a:r>
            <a:r>
              <a:rPr lang="it-IT" sz="24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it-IT" sz="2400" dirty="0" err="1" smtClean="0">
                <a:solidFill>
                  <a:schemeClr val="bg1"/>
                </a:solidFill>
                <a:latin typeface="Comic Sans MS" pitchFamily="66" charset="0"/>
              </a:rPr>
              <a:t>few</a:t>
            </a:r>
            <a:r>
              <a:rPr lang="it-IT" sz="24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it-IT" sz="2400" dirty="0" err="1" smtClean="0">
                <a:solidFill>
                  <a:schemeClr val="bg1"/>
                </a:solidFill>
                <a:latin typeface="Comic Sans MS" pitchFamily="66" charset="0"/>
              </a:rPr>
              <a:t>preliminary</a:t>
            </a:r>
            <a:r>
              <a:rPr lang="it-IT" sz="24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it-IT" sz="2400" dirty="0" err="1" smtClean="0">
                <a:solidFill>
                  <a:schemeClr val="bg1"/>
                </a:solidFill>
                <a:latin typeface="Comic Sans MS" pitchFamily="66" charset="0"/>
              </a:rPr>
              <a:t>considerations</a:t>
            </a:r>
            <a:endParaRPr lang="it-IT" sz="2400" dirty="0" smtClean="0">
              <a:solidFill>
                <a:schemeClr val="bg1"/>
              </a:solidFill>
              <a:latin typeface="Comic Sans MS" pitchFamily="66" charset="0"/>
            </a:endParaRPr>
          </a:p>
          <a:p>
            <a:endParaRPr lang="it-IT" sz="2400" dirty="0" smtClean="0">
              <a:solidFill>
                <a:schemeClr val="bg1"/>
              </a:solidFill>
              <a:latin typeface="Comic Sans MS" pitchFamily="66" charset="0"/>
            </a:endParaRPr>
          </a:p>
          <a:p>
            <a:r>
              <a:rPr lang="it-IT" sz="2000" dirty="0" err="1" smtClean="0">
                <a:solidFill>
                  <a:schemeClr val="bg1"/>
                </a:solidFill>
                <a:latin typeface="Comic Sans MS" pitchFamily="66" charset="0"/>
              </a:rPr>
              <a:t>F.Riggi</a:t>
            </a:r>
            <a:r>
              <a:rPr lang="it-IT" sz="2000" dirty="0" smtClean="0">
                <a:solidFill>
                  <a:schemeClr val="bg1"/>
                </a:solidFill>
                <a:latin typeface="Comic Sans MS" pitchFamily="66" charset="0"/>
              </a:rPr>
              <a:t> &amp; P. La </a:t>
            </a:r>
            <a:r>
              <a:rPr lang="it-IT" sz="2000" dirty="0" smtClean="0">
                <a:solidFill>
                  <a:schemeClr val="bg1"/>
                </a:solidFill>
                <a:latin typeface="Comic Sans MS" pitchFamily="66" charset="0"/>
              </a:rPr>
              <a:t>Rocca</a:t>
            </a:r>
          </a:p>
          <a:p>
            <a:pPr algn="r"/>
            <a:r>
              <a:rPr lang="it-IT" sz="1600" dirty="0" smtClean="0">
                <a:solidFill>
                  <a:schemeClr val="bg1"/>
                </a:solidFill>
                <a:latin typeface="Comic Sans MS" pitchFamily="66" charset="0"/>
              </a:rPr>
              <a:t>EEE Meeting, March 28, 2018</a:t>
            </a:r>
            <a:endParaRPr lang="it-IT" sz="16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EE7D5-F00C-4C66-9D07-227F4189E7B8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67524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CasellaDiTesto 2"/>
          <p:cNvSpPr txBox="1"/>
          <p:nvPr/>
        </p:nvSpPr>
        <p:spPr>
          <a:xfrm>
            <a:off x="323528" y="188640"/>
            <a:ext cx="79928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err="1" smtClean="0">
                <a:solidFill>
                  <a:schemeClr val="bg1"/>
                </a:solidFill>
                <a:latin typeface="Comic Sans MS" pitchFamily="66" charset="0"/>
              </a:rPr>
              <a:t>What</a:t>
            </a:r>
            <a:r>
              <a:rPr lang="it-IT" sz="24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it-IT" sz="2400" b="1" dirty="0" err="1" smtClean="0">
                <a:solidFill>
                  <a:schemeClr val="bg1"/>
                </a:solidFill>
                <a:latin typeface="Comic Sans MS" pitchFamily="66" charset="0"/>
              </a:rPr>
              <a:t>about</a:t>
            </a:r>
            <a:r>
              <a:rPr lang="it-IT" sz="24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it-IT" sz="2400" b="1" dirty="0" err="1" smtClean="0">
                <a:solidFill>
                  <a:schemeClr val="bg1"/>
                </a:solidFill>
                <a:latin typeface="Comic Sans MS" pitchFamily="66" charset="0"/>
              </a:rPr>
              <a:t>other</a:t>
            </a:r>
            <a:r>
              <a:rPr lang="it-IT" sz="24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it-IT" sz="2400" b="1" dirty="0" err="1" smtClean="0">
                <a:solidFill>
                  <a:schemeClr val="bg1"/>
                </a:solidFill>
                <a:latin typeface="Comic Sans MS" pitchFamily="66" charset="0"/>
              </a:rPr>
              <a:t>messengers</a:t>
            </a:r>
            <a:r>
              <a:rPr lang="it-IT" sz="2400" b="1" dirty="0" smtClean="0">
                <a:solidFill>
                  <a:schemeClr val="bg1"/>
                </a:solidFill>
                <a:latin typeface="Comic Sans MS" pitchFamily="66" charset="0"/>
              </a:rPr>
              <a:t>: </a:t>
            </a:r>
            <a:r>
              <a:rPr lang="it-IT" sz="2400" b="1" dirty="0" err="1" smtClean="0">
                <a:solidFill>
                  <a:schemeClr val="bg1"/>
                </a:solidFill>
                <a:latin typeface="Comic Sans MS" pitchFamily="66" charset="0"/>
              </a:rPr>
              <a:t>neutrinos</a:t>
            </a:r>
            <a:endParaRPr lang="it-IT" sz="24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467544" y="1124744"/>
            <a:ext cx="7056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A 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combined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search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 for high 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energy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neutrinos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within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 ± 500 s</a:t>
            </a:r>
            <a:endParaRPr lang="it-IT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700808"/>
            <a:ext cx="8532440" cy="16979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800" y="3933056"/>
            <a:ext cx="8362950" cy="2628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Ovale 7"/>
          <p:cNvSpPr/>
          <p:nvPr/>
        </p:nvSpPr>
        <p:spPr>
          <a:xfrm>
            <a:off x="2776066" y="5373216"/>
            <a:ext cx="5900389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EE7D5-F00C-4C66-9D07-227F4189E7B8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67885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CasellaDiTesto 2"/>
          <p:cNvSpPr txBox="1"/>
          <p:nvPr/>
        </p:nvSpPr>
        <p:spPr>
          <a:xfrm>
            <a:off x="323528" y="188640"/>
            <a:ext cx="79928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solidFill>
                  <a:schemeClr val="bg1"/>
                </a:solidFill>
                <a:latin typeface="Comic Sans MS" pitchFamily="66" charset="0"/>
              </a:rPr>
              <a:t>The EEE network: </a:t>
            </a:r>
            <a:r>
              <a:rPr lang="it-IT" sz="2400" b="1" dirty="0" err="1" smtClean="0">
                <a:solidFill>
                  <a:schemeClr val="bg1"/>
                </a:solidFill>
                <a:latin typeface="Comic Sans MS" pitchFamily="66" charset="0"/>
              </a:rPr>
              <a:t>Where</a:t>
            </a:r>
            <a:r>
              <a:rPr lang="it-IT" sz="2400" b="1" dirty="0" smtClean="0">
                <a:solidFill>
                  <a:schemeClr val="bg1"/>
                </a:solidFill>
                <a:latin typeface="Comic Sans MS" pitchFamily="66" charset="0"/>
              </a:rPr>
              <a:t> and </a:t>
            </a:r>
            <a:r>
              <a:rPr lang="it-IT" sz="2400" b="1" dirty="0" err="1" smtClean="0">
                <a:solidFill>
                  <a:schemeClr val="bg1"/>
                </a:solidFill>
                <a:latin typeface="Comic Sans MS" pitchFamily="66" charset="0"/>
              </a:rPr>
              <a:t>when</a:t>
            </a:r>
            <a:r>
              <a:rPr lang="it-IT" sz="24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it-IT" sz="2400" b="1" dirty="0" smtClean="0">
                <a:solidFill>
                  <a:schemeClr val="bg1"/>
                </a:solidFill>
                <a:latin typeface="Comic Sans MS" pitchFamily="66" charset="0"/>
              </a:rPr>
              <a:t>to </a:t>
            </a:r>
            <a:r>
              <a:rPr lang="it-IT" sz="2400" b="1" dirty="0" err="1" smtClean="0">
                <a:solidFill>
                  <a:schemeClr val="bg1"/>
                </a:solidFill>
                <a:latin typeface="Comic Sans MS" pitchFamily="66" charset="0"/>
              </a:rPr>
              <a:t>search</a:t>
            </a:r>
            <a:endParaRPr lang="it-IT" sz="24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467544" y="1124744"/>
            <a:ext cx="784887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The 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main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problem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is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that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showers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initiated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 by high 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energy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protons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 or nuclei 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arrive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 with an 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unknown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 delay with 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respect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 to GW or 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photons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.</a:t>
            </a:r>
          </a:p>
          <a:p>
            <a:endParaRPr lang="it-IT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Assuming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 a 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distance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 of 540 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Mpc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 ( 1Mpc = 3.086 x 10</a:t>
            </a:r>
            <a:r>
              <a:rPr lang="it-IT" baseline="30000" dirty="0" smtClean="0">
                <a:solidFill>
                  <a:srgbClr val="FF0000"/>
                </a:solidFill>
                <a:latin typeface="Comic Sans MS" pitchFamily="66" charset="0"/>
              </a:rPr>
              <a:t>22 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m) </a:t>
            </a:r>
          </a:p>
          <a:p>
            <a:endParaRPr lang="it-IT" dirty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Proton Energy        </a:t>
            </a:r>
            <a:r>
              <a:rPr lang="el-GR" dirty="0" smtClean="0">
                <a:solidFill>
                  <a:srgbClr val="FF0000"/>
                </a:solidFill>
                <a:latin typeface="Comic Sans MS" pitchFamily="66" charset="0"/>
              </a:rPr>
              <a:t>γ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            (c-v)/c             Delay over 540 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Mpc</a:t>
            </a:r>
            <a:endParaRPr lang="it-IT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endParaRPr lang="it-IT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        1 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TeV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            1066        4.4 10 </a:t>
            </a:r>
            <a:r>
              <a:rPr lang="it-IT" baseline="30000" dirty="0" smtClean="0">
                <a:solidFill>
                  <a:srgbClr val="FF0000"/>
                </a:solidFill>
                <a:latin typeface="Comic Sans MS" pitchFamily="66" charset="0"/>
              </a:rPr>
              <a:t>-7                      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790 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years</a:t>
            </a:r>
            <a:endParaRPr lang="it-IT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endParaRPr lang="it-IT" dirty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      10</a:t>
            </a:r>
            <a:r>
              <a:rPr lang="it-IT" baseline="30000" dirty="0" smtClean="0">
                <a:solidFill>
                  <a:srgbClr val="FF0000"/>
                </a:solidFill>
                <a:latin typeface="Comic Sans MS" pitchFamily="66" charset="0"/>
              </a:rPr>
              <a:t>19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eV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             10</a:t>
            </a:r>
            <a:r>
              <a:rPr lang="it-IT" baseline="30000" dirty="0" smtClean="0">
                <a:solidFill>
                  <a:srgbClr val="FF0000"/>
                </a:solidFill>
                <a:latin typeface="Comic Sans MS" pitchFamily="66" charset="0"/>
              </a:rPr>
              <a:t>10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        4.4 10 </a:t>
            </a:r>
            <a:r>
              <a:rPr lang="it-IT" baseline="30000" dirty="0" smtClean="0">
                <a:solidFill>
                  <a:srgbClr val="FF0000"/>
                </a:solidFill>
                <a:latin typeface="Comic Sans MS" pitchFamily="66" charset="0"/>
              </a:rPr>
              <a:t>-21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              250 µs</a:t>
            </a:r>
            <a:endParaRPr lang="it-IT" baseline="30000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endParaRPr lang="it-IT" baseline="30000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endParaRPr lang="it-IT" baseline="30000" dirty="0">
              <a:solidFill>
                <a:srgbClr val="FF0000"/>
              </a:solidFill>
              <a:latin typeface="Comic Sans MS" pitchFamily="66" charset="0"/>
            </a:endParaRPr>
          </a:p>
          <a:p>
            <a:endParaRPr lang="it-IT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endParaRPr lang="it-IT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EE7D5-F00C-4C66-9D07-227F4189E7B8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97290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CasellaDiTesto 2"/>
          <p:cNvSpPr txBox="1"/>
          <p:nvPr/>
        </p:nvSpPr>
        <p:spPr>
          <a:xfrm>
            <a:off x="323528" y="188640"/>
            <a:ext cx="79928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solidFill>
                  <a:schemeClr val="bg1"/>
                </a:solidFill>
                <a:latin typeface="Comic Sans MS" pitchFamily="66" charset="0"/>
              </a:rPr>
              <a:t>The EEE network</a:t>
            </a:r>
            <a:endParaRPr lang="it-IT" sz="24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467544" y="1124744"/>
            <a:ext cx="784887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Does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it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make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any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sense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 to 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search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 for 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correlated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events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 from EEE?</a:t>
            </a:r>
          </a:p>
          <a:p>
            <a:endParaRPr lang="it-IT" dirty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Individual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 EEE 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telescopes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 are 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mainly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 sensitive to 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muons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 from 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low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energy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showers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 (10</a:t>
            </a:r>
            <a:r>
              <a:rPr lang="it-IT" baseline="30000" dirty="0" smtClean="0">
                <a:solidFill>
                  <a:srgbClr val="FF0000"/>
                </a:solidFill>
                <a:latin typeface="Comic Sans MS" pitchFamily="66" charset="0"/>
              </a:rPr>
              <a:t>11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- 10</a:t>
            </a:r>
            <a:r>
              <a:rPr lang="it-IT" baseline="30000" dirty="0" smtClean="0">
                <a:solidFill>
                  <a:srgbClr val="FF0000"/>
                </a:solidFill>
                <a:latin typeface="Comic Sans MS" pitchFamily="66" charset="0"/>
              </a:rPr>
              <a:t>13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eV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 = 0.1 – 10 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TeV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) </a:t>
            </a:r>
            <a:endParaRPr lang="it-IT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endParaRPr lang="it-IT" dirty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Telescope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 clusters are sensitive to 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higher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energy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showers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, 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depending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 on the 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mutual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distance</a:t>
            </a:r>
            <a:endParaRPr lang="it-IT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endParaRPr lang="it-IT" dirty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it-IT" dirty="0" err="1">
                <a:solidFill>
                  <a:srgbClr val="FF0000"/>
                </a:solidFill>
                <a:latin typeface="Comic Sans MS" pitchFamily="66" charset="0"/>
              </a:rPr>
              <a:t>P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robably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also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  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for 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individual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telescopes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detecting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 multi-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track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events</a:t>
            </a:r>
            <a:endParaRPr lang="it-IT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endParaRPr lang="it-IT" dirty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During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 August 2017 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only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 a 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few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telescopes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were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active</a:t>
            </a:r>
            <a:endParaRPr lang="it-IT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EE7D5-F00C-4C66-9D07-227F4189E7B8}" type="slidenum">
              <a:rPr lang="it-IT" smtClean="0"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87623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CasellaDiTesto 2"/>
          <p:cNvSpPr txBox="1"/>
          <p:nvPr/>
        </p:nvSpPr>
        <p:spPr>
          <a:xfrm>
            <a:off x="323528" y="188640"/>
            <a:ext cx="79928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solidFill>
                  <a:schemeClr val="bg1"/>
                </a:solidFill>
                <a:latin typeface="Comic Sans MS" pitchFamily="66" charset="0"/>
              </a:rPr>
              <a:t>The EEE network: Active </a:t>
            </a:r>
            <a:r>
              <a:rPr lang="it-IT" sz="2400" b="1" dirty="0" err="1" smtClean="0">
                <a:solidFill>
                  <a:schemeClr val="bg1"/>
                </a:solidFill>
                <a:latin typeface="Comic Sans MS" pitchFamily="66" charset="0"/>
              </a:rPr>
              <a:t>telescopes</a:t>
            </a:r>
            <a:r>
              <a:rPr lang="it-IT" sz="2400" b="1" dirty="0" smtClean="0">
                <a:solidFill>
                  <a:schemeClr val="bg1"/>
                </a:solidFill>
                <a:latin typeface="Comic Sans MS" pitchFamily="66" charset="0"/>
              </a:rPr>
              <a:t> in August 2017</a:t>
            </a:r>
            <a:endParaRPr lang="it-IT" sz="24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1091796" y="1845608"/>
            <a:ext cx="6960408" cy="3046988"/>
          </a:xfrm>
          <a:prstGeom prst="rect">
            <a:avLst/>
          </a:prstGeom>
          <a:ln w="63500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it-IT" sz="2400" b="1" dirty="0" err="1" smtClean="0">
                <a:solidFill>
                  <a:srgbClr val="C00000"/>
                </a:solidFill>
                <a:latin typeface="Comic Sans MS" pitchFamily="66" charset="0"/>
              </a:rPr>
              <a:t>Telescope</a:t>
            </a:r>
            <a:r>
              <a:rPr lang="it-IT" sz="2400" b="1" dirty="0">
                <a:solidFill>
                  <a:srgbClr val="C00000"/>
                </a:solidFill>
                <a:latin typeface="Comic Sans MS" pitchFamily="66" charset="0"/>
              </a:rPr>
              <a:t>        </a:t>
            </a:r>
            <a:r>
              <a:rPr lang="it-IT" sz="2400" b="1" dirty="0" smtClean="0">
                <a:solidFill>
                  <a:srgbClr val="C00000"/>
                </a:solidFill>
                <a:latin typeface="Comic Sans MS" pitchFamily="66" charset="0"/>
              </a:rPr>
              <a:t>  14/08                17/08</a:t>
            </a:r>
            <a:r>
              <a:rPr lang="it-IT" sz="2400" b="1" dirty="0">
                <a:solidFill>
                  <a:srgbClr val="C00000"/>
                </a:solidFill>
                <a:latin typeface="Comic Sans MS" pitchFamily="66" charset="0"/>
              </a:rPr>
              <a:t/>
            </a:r>
            <a:br>
              <a:rPr lang="it-IT" sz="2400" b="1" dirty="0">
                <a:solidFill>
                  <a:srgbClr val="C00000"/>
                </a:solidFill>
                <a:latin typeface="Comic Sans MS" pitchFamily="66" charset="0"/>
              </a:rPr>
            </a:br>
            <a:r>
              <a:rPr lang="it-IT" sz="2400" b="1" dirty="0">
                <a:solidFill>
                  <a:srgbClr val="C00000"/>
                </a:solidFill>
                <a:latin typeface="Comic Sans MS" pitchFamily="66" charset="0"/>
              </a:rPr>
              <a:t>AREZ-01               x                   </a:t>
            </a:r>
            <a:r>
              <a:rPr lang="it-IT" sz="2400" b="1" dirty="0" err="1">
                <a:solidFill>
                  <a:srgbClr val="C00000"/>
                </a:solidFill>
                <a:latin typeface="Comic Sans MS" pitchFamily="66" charset="0"/>
              </a:rPr>
              <a:t>x</a:t>
            </a:r>
            <a:r>
              <a:rPr lang="it-IT" sz="2400" b="1" dirty="0">
                <a:solidFill>
                  <a:srgbClr val="C00000"/>
                </a:solidFill>
                <a:latin typeface="Comic Sans MS" pitchFamily="66" charset="0"/>
              </a:rPr>
              <a:t/>
            </a:r>
            <a:br>
              <a:rPr lang="it-IT" sz="2400" b="1" dirty="0">
                <a:solidFill>
                  <a:srgbClr val="C00000"/>
                </a:solidFill>
                <a:latin typeface="Comic Sans MS" pitchFamily="66" charset="0"/>
              </a:rPr>
            </a:br>
            <a:r>
              <a:rPr lang="it-IT" sz="2400" b="1" dirty="0">
                <a:solidFill>
                  <a:srgbClr val="C00000"/>
                </a:solidFill>
                <a:latin typeface="Comic Sans MS" pitchFamily="66" charset="0"/>
              </a:rPr>
              <a:t>BOLO-04               x                   </a:t>
            </a:r>
            <a:r>
              <a:rPr lang="it-IT" sz="2400" b="1" dirty="0" err="1">
                <a:solidFill>
                  <a:srgbClr val="C00000"/>
                </a:solidFill>
                <a:latin typeface="Comic Sans MS" pitchFamily="66" charset="0"/>
              </a:rPr>
              <a:t>x</a:t>
            </a:r>
            <a:r>
              <a:rPr lang="it-IT" sz="2400" b="1" dirty="0">
                <a:solidFill>
                  <a:srgbClr val="C00000"/>
                </a:solidFill>
                <a:latin typeface="Comic Sans MS" pitchFamily="66" charset="0"/>
              </a:rPr>
              <a:t/>
            </a:r>
            <a:br>
              <a:rPr lang="it-IT" sz="2400" b="1" dirty="0">
                <a:solidFill>
                  <a:srgbClr val="C00000"/>
                </a:solidFill>
                <a:latin typeface="Comic Sans MS" pitchFamily="66" charset="0"/>
              </a:rPr>
            </a:br>
            <a:r>
              <a:rPr lang="it-IT" sz="2400" b="1" dirty="0">
                <a:solidFill>
                  <a:srgbClr val="C00000"/>
                </a:solidFill>
                <a:latin typeface="Comic Sans MS" pitchFamily="66" charset="0"/>
              </a:rPr>
              <a:t>CERN-01               x                   </a:t>
            </a:r>
            <a:r>
              <a:rPr lang="it-IT" sz="2400" b="1" dirty="0" err="1">
                <a:solidFill>
                  <a:srgbClr val="C00000"/>
                </a:solidFill>
                <a:latin typeface="Comic Sans MS" pitchFamily="66" charset="0"/>
              </a:rPr>
              <a:t>x</a:t>
            </a:r>
            <a:r>
              <a:rPr lang="it-IT" sz="2400" b="1" dirty="0">
                <a:solidFill>
                  <a:srgbClr val="C00000"/>
                </a:solidFill>
                <a:latin typeface="Comic Sans MS" pitchFamily="66" charset="0"/>
              </a:rPr>
              <a:t/>
            </a:r>
            <a:br>
              <a:rPr lang="it-IT" sz="2400" b="1" dirty="0">
                <a:solidFill>
                  <a:srgbClr val="C00000"/>
                </a:solidFill>
                <a:latin typeface="Comic Sans MS" pitchFamily="66" charset="0"/>
              </a:rPr>
            </a:br>
            <a:r>
              <a:rPr lang="it-IT" sz="2400" b="1" dirty="0">
                <a:solidFill>
                  <a:srgbClr val="C00000"/>
                </a:solidFill>
                <a:latin typeface="Comic Sans MS" pitchFamily="66" charset="0"/>
              </a:rPr>
              <a:t>CERN-02               x                   </a:t>
            </a:r>
            <a:r>
              <a:rPr lang="it-IT" sz="2400" b="1" dirty="0" err="1">
                <a:solidFill>
                  <a:srgbClr val="C00000"/>
                </a:solidFill>
                <a:latin typeface="Comic Sans MS" pitchFamily="66" charset="0"/>
              </a:rPr>
              <a:t>x</a:t>
            </a:r>
            <a:r>
              <a:rPr lang="it-IT" sz="2400" b="1" dirty="0">
                <a:solidFill>
                  <a:srgbClr val="C00000"/>
                </a:solidFill>
                <a:latin typeface="Comic Sans MS" pitchFamily="66" charset="0"/>
              </a:rPr>
              <a:t/>
            </a:r>
            <a:br>
              <a:rPr lang="it-IT" sz="2400" b="1" dirty="0">
                <a:solidFill>
                  <a:srgbClr val="C00000"/>
                </a:solidFill>
                <a:latin typeface="Comic Sans MS" pitchFamily="66" charset="0"/>
              </a:rPr>
            </a:br>
            <a:r>
              <a:rPr lang="it-IT" sz="2400" b="1" dirty="0">
                <a:solidFill>
                  <a:srgbClr val="C00000"/>
                </a:solidFill>
                <a:latin typeface="Comic Sans MS" pitchFamily="66" charset="0"/>
              </a:rPr>
              <a:t>TORI-03             </a:t>
            </a:r>
            <a:r>
              <a:rPr lang="it-IT" sz="2400" b="1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it-IT" sz="2400" b="1" dirty="0" smtClean="0">
                <a:solidFill>
                  <a:srgbClr val="C00000"/>
                </a:solidFill>
                <a:latin typeface="Comic Sans MS" pitchFamily="66" charset="0"/>
              </a:rPr>
              <a:t>--</a:t>
            </a:r>
            <a:r>
              <a:rPr lang="it-IT" sz="2400" b="1" dirty="0">
                <a:solidFill>
                  <a:srgbClr val="C00000"/>
                </a:solidFill>
                <a:latin typeface="Comic Sans MS" pitchFamily="66" charset="0"/>
              </a:rPr>
              <a:t>     </a:t>
            </a:r>
            <a:r>
              <a:rPr lang="it-IT" sz="2400" b="1" dirty="0" smtClean="0">
                <a:solidFill>
                  <a:srgbClr val="C00000"/>
                </a:solidFill>
                <a:latin typeface="Comic Sans MS" pitchFamily="66" charset="0"/>
              </a:rPr>
              <a:t>    </a:t>
            </a:r>
            <a:r>
              <a:rPr lang="it-IT" sz="2400" b="1" dirty="0">
                <a:solidFill>
                  <a:srgbClr val="C00000"/>
                </a:solidFill>
                <a:latin typeface="Comic Sans MS" pitchFamily="66" charset="0"/>
              </a:rPr>
              <a:t>        </a:t>
            </a:r>
            <a:r>
              <a:rPr lang="it-IT" sz="2400" b="1" dirty="0" smtClean="0">
                <a:solidFill>
                  <a:srgbClr val="C00000"/>
                </a:solidFill>
                <a:latin typeface="Comic Sans MS" pitchFamily="66" charset="0"/>
              </a:rPr>
              <a:t> x</a:t>
            </a:r>
            <a:r>
              <a:rPr lang="it-IT" sz="2400" b="1" dirty="0">
                <a:solidFill>
                  <a:srgbClr val="C00000"/>
                </a:solidFill>
                <a:latin typeface="Comic Sans MS" pitchFamily="66" charset="0"/>
              </a:rPr>
              <a:t/>
            </a:r>
            <a:br>
              <a:rPr lang="it-IT" sz="2400" b="1" dirty="0">
                <a:solidFill>
                  <a:srgbClr val="C00000"/>
                </a:solidFill>
                <a:latin typeface="Comic Sans MS" pitchFamily="66" charset="0"/>
              </a:rPr>
            </a:br>
            <a:r>
              <a:rPr lang="it-IT" sz="2400" b="1" dirty="0">
                <a:solidFill>
                  <a:srgbClr val="C00000"/>
                </a:solidFill>
                <a:latin typeface="Comic Sans MS" pitchFamily="66" charset="0"/>
              </a:rPr>
              <a:t>TORI-04               x                   </a:t>
            </a:r>
            <a:r>
              <a:rPr lang="it-IT" sz="2400" b="1" dirty="0" err="1">
                <a:solidFill>
                  <a:srgbClr val="C00000"/>
                </a:solidFill>
                <a:latin typeface="Comic Sans MS" pitchFamily="66" charset="0"/>
              </a:rPr>
              <a:t>x</a:t>
            </a:r>
            <a:r>
              <a:rPr lang="it-IT" sz="2400" b="1" dirty="0">
                <a:solidFill>
                  <a:srgbClr val="C00000"/>
                </a:solidFill>
                <a:latin typeface="Comic Sans MS" pitchFamily="66" charset="0"/>
              </a:rPr>
              <a:t/>
            </a:r>
            <a:br>
              <a:rPr lang="it-IT" sz="2400" b="1" dirty="0">
                <a:solidFill>
                  <a:srgbClr val="C00000"/>
                </a:solidFill>
                <a:latin typeface="Comic Sans MS" pitchFamily="66" charset="0"/>
              </a:rPr>
            </a:br>
            <a:r>
              <a:rPr lang="it-IT" sz="2400" b="1" dirty="0">
                <a:solidFill>
                  <a:srgbClr val="C00000"/>
                </a:solidFill>
                <a:latin typeface="Comic Sans MS" pitchFamily="66" charset="0"/>
              </a:rPr>
              <a:t>TRAP-01              </a:t>
            </a:r>
            <a:r>
              <a:rPr lang="it-IT" sz="2400" b="1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it-IT" sz="2400" b="1" dirty="0">
                <a:solidFill>
                  <a:srgbClr val="C00000"/>
                </a:solidFill>
                <a:latin typeface="Comic Sans MS" pitchFamily="66" charset="0"/>
              </a:rPr>
              <a:t>x                   </a:t>
            </a:r>
            <a:r>
              <a:rPr lang="it-IT" sz="2400" b="1" dirty="0" smtClean="0">
                <a:solidFill>
                  <a:srgbClr val="C00000"/>
                </a:solidFill>
                <a:latin typeface="Comic Sans MS" pitchFamily="66" charset="0"/>
              </a:rPr>
              <a:t>--</a:t>
            </a:r>
            <a:endParaRPr lang="it-IT" sz="24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EE7D5-F00C-4C66-9D07-227F4189E7B8}" type="slidenum">
              <a:rPr lang="it-IT" smtClean="0"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14733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CasellaDiTesto 2"/>
          <p:cNvSpPr txBox="1"/>
          <p:nvPr/>
        </p:nvSpPr>
        <p:spPr>
          <a:xfrm>
            <a:off x="323528" y="188640"/>
            <a:ext cx="79928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err="1" smtClean="0">
                <a:solidFill>
                  <a:schemeClr val="bg1"/>
                </a:solidFill>
                <a:latin typeface="Comic Sans MS" pitchFamily="66" charset="0"/>
              </a:rPr>
              <a:t>Next</a:t>
            </a:r>
            <a:r>
              <a:rPr lang="it-IT" sz="24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it-IT" sz="2400" b="1" dirty="0" err="1" smtClean="0">
                <a:solidFill>
                  <a:schemeClr val="bg1"/>
                </a:solidFill>
                <a:latin typeface="Comic Sans MS" pitchFamily="66" charset="0"/>
              </a:rPr>
              <a:t>steps</a:t>
            </a:r>
            <a:endParaRPr lang="it-IT" sz="24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647564" y="1916832"/>
            <a:ext cx="784887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Carry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 out some 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search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 on the 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active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telescopes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around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 the 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expected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 UTC time for the August 14 &amp; 17 GW 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events</a:t>
            </a:r>
            <a:endParaRPr lang="it-IT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endParaRPr lang="it-IT" dirty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Evaluate</a:t>
            </a:r>
            <a:r>
              <a:rPr lang="it-IT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the background for single 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track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events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 and multi-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track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events</a:t>
            </a:r>
            <a:endParaRPr lang="it-IT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endParaRPr lang="it-IT" dirty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Search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 for 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any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event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close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 to the 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expected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 time and compare to the background</a:t>
            </a:r>
          </a:p>
          <a:p>
            <a:endParaRPr lang="it-IT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EE7D5-F00C-4C66-9D07-227F4189E7B8}" type="slidenum">
              <a:rPr lang="it-IT" smtClean="0"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69406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CasellaDiTesto 2"/>
          <p:cNvSpPr txBox="1"/>
          <p:nvPr/>
        </p:nvSpPr>
        <p:spPr>
          <a:xfrm>
            <a:off x="323528" y="188640"/>
            <a:ext cx="79928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solidFill>
                  <a:schemeClr val="bg1"/>
                </a:solidFill>
                <a:latin typeface="Comic Sans MS" pitchFamily="66" charset="0"/>
              </a:rPr>
              <a:t>Just a first </a:t>
            </a:r>
            <a:r>
              <a:rPr lang="it-IT" sz="2400" b="1" dirty="0" err="1" smtClean="0">
                <a:solidFill>
                  <a:schemeClr val="bg1"/>
                </a:solidFill>
                <a:latin typeface="Comic Sans MS" pitchFamily="66" charset="0"/>
              </a:rPr>
              <a:t>example</a:t>
            </a:r>
            <a:r>
              <a:rPr lang="it-IT" sz="2400" b="1" dirty="0" smtClean="0">
                <a:solidFill>
                  <a:schemeClr val="bg1"/>
                </a:solidFill>
                <a:latin typeface="Comic Sans MS" pitchFamily="66" charset="0"/>
              </a:rPr>
              <a:t>..</a:t>
            </a:r>
            <a:endParaRPr lang="it-IT" sz="24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971600" y="5589240"/>
            <a:ext cx="78488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More in the 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next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  weeks….</a:t>
            </a:r>
          </a:p>
        </p:txBody>
      </p:sp>
      <p:pic>
        <p:nvPicPr>
          <p:cNvPr id="1026" name="Picture 2" descr="C:\Users\Riggi\Documents\inprogress\Cosmici\GW-analysis\CERN-01-2017-08-1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7775" y="1171575"/>
            <a:ext cx="6648450" cy="451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Connettore 2 5"/>
          <p:cNvCxnSpPr/>
          <p:nvPr/>
        </p:nvCxnSpPr>
        <p:spPr>
          <a:xfrm>
            <a:off x="4283968" y="2492896"/>
            <a:ext cx="0" cy="936104"/>
          </a:xfrm>
          <a:prstGeom prst="straightConnector1">
            <a:avLst/>
          </a:prstGeom>
          <a:ln w="635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EE7D5-F00C-4C66-9D07-227F4189E7B8}" type="slidenum">
              <a:rPr lang="it-IT" smtClean="0"/>
              <a:t>15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93542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CasellaDiTesto 2"/>
          <p:cNvSpPr txBox="1"/>
          <p:nvPr/>
        </p:nvSpPr>
        <p:spPr>
          <a:xfrm>
            <a:off x="323528" y="188640"/>
            <a:ext cx="55446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solidFill>
                  <a:schemeClr val="bg1"/>
                </a:solidFill>
                <a:latin typeface="Comic Sans MS" pitchFamily="66" charset="0"/>
              </a:rPr>
              <a:t>List of GW </a:t>
            </a:r>
            <a:r>
              <a:rPr lang="it-IT" sz="2400" b="1" dirty="0" err="1" smtClean="0">
                <a:solidFill>
                  <a:schemeClr val="bg1"/>
                </a:solidFill>
                <a:latin typeface="Comic Sans MS" pitchFamily="66" charset="0"/>
              </a:rPr>
              <a:t>observed</a:t>
            </a:r>
            <a:r>
              <a:rPr lang="it-IT" sz="2400" b="1" dirty="0" smtClean="0">
                <a:solidFill>
                  <a:schemeClr val="bg1"/>
                </a:solidFill>
                <a:latin typeface="Comic Sans MS" pitchFamily="66" charset="0"/>
              </a:rPr>
              <a:t> so far</a:t>
            </a:r>
            <a:endParaRPr lang="it-IT" sz="24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1703943"/>
              </p:ext>
            </p:extLst>
          </p:nvPr>
        </p:nvGraphicFramePr>
        <p:xfrm>
          <a:off x="-21312" y="1700808"/>
          <a:ext cx="9144002" cy="571434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47689"/>
                <a:gridCol w="3047689"/>
                <a:gridCol w="3048624"/>
              </a:tblGrid>
              <a:tr h="9552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u="sng" dirty="0"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hlinkClick r:id="rId3" tooltip="GW150914"/>
                        </a:rPr>
                        <a:t>GW150914</a:t>
                      </a:r>
                      <a:endParaRPr lang="it-IT" sz="1600" dirty="0"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2015-09-14</a:t>
                      </a:r>
                      <a:br>
                        <a:rPr lang="it-IT" sz="1600" dirty="0"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</a:br>
                      <a:r>
                        <a:rPr lang="it-IT" sz="1600" dirty="0"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09:50:45</a:t>
                      </a:r>
                      <a:endParaRPr lang="it-IT" sz="1600" dirty="0"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First </a:t>
                      </a:r>
                      <a:r>
                        <a:rPr lang="en-US" sz="1600" u="sng" dirty="0"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hlinkClick r:id="rId4" tooltip="Gravitational wave"/>
                        </a:rPr>
                        <a:t>GW</a:t>
                      </a:r>
                      <a:r>
                        <a:rPr lang="en-US" sz="1600" dirty="0"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 detection; </a:t>
                      </a:r>
                      <a:endParaRPr lang="it-IT" sz="1600" dirty="0"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63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u="sng" dirty="0"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hlinkClick r:id="rId5" tooltip="GW151226"/>
                        </a:rPr>
                        <a:t>GW151226</a:t>
                      </a:r>
                      <a:endParaRPr lang="it-IT" sz="1600" dirty="0"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2015-12-26</a:t>
                      </a:r>
                      <a:br>
                        <a:rPr lang="it-IT" sz="1600" dirty="0"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</a:br>
                      <a:r>
                        <a:rPr lang="it-IT" sz="1600" dirty="0" smtClean="0"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03:38:53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600" dirty="0"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 </a:t>
                      </a:r>
                      <a:endParaRPr lang="it-IT" sz="1600" dirty="0"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6287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u="sng" dirty="0"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hlinkClick r:id="rId6" tooltip="GW170104"/>
                        </a:rPr>
                        <a:t>GW170104</a:t>
                      </a:r>
                      <a:endParaRPr lang="it-IT" sz="1600" dirty="0"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2017-01-04</a:t>
                      </a:r>
                      <a:br>
                        <a:rPr lang="it-IT" sz="1600" dirty="0"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</a:br>
                      <a:r>
                        <a:rPr lang="it-IT" sz="1600" dirty="0"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10∶</a:t>
                      </a:r>
                      <a:r>
                        <a:rPr lang="it-IT" sz="1600" dirty="0" smtClean="0"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11:58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600" dirty="0"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Farthest confirmed event to date</a:t>
                      </a:r>
                      <a:endParaRPr lang="it-IT" sz="1600" dirty="0"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63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u="sng" dirty="0"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hlinkClick r:id="rId7" tooltip="GW170608"/>
                        </a:rPr>
                        <a:t>GW170608</a:t>
                      </a:r>
                      <a:endParaRPr lang="it-IT" sz="1600" dirty="0"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2017-06-08</a:t>
                      </a:r>
                      <a:br>
                        <a:rPr lang="it-IT" sz="1600" dirty="0"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</a:br>
                      <a:r>
                        <a:rPr lang="it-IT" sz="1600" dirty="0" smtClean="0"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02:01:16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600" dirty="0"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Smallest BH progenitor masses to date</a:t>
                      </a:r>
                      <a:endParaRPr lang="it-IT" sz="1600" dirty="0"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9552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u="sng" dirty="0"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hlinkClick r:id="rId8" tooltip="GW170814"/>
                        </a:rPr>
                        <a:t>GW170814</a:t>
                      </a:r>
                      <a:endParaRPr lang="it-IT" sz="1600" dirty="0"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2017-08-14</a:t>
                      </a:r>
                      <a:br>
                        <a:rPr lang="it-IT" sz="1600" dirty="0"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</a:br>
                      <a:r>
                        <a:rPr lang="it-IT" sz="1600" dirty="0"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10∶30:43</a:t>
                      </a:r>
                      <a:endParaRPr lang="it-IT" sz="1600" dirty="0"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First detection by three </a:t>
                      </a:r>
                      <a:r>
                        <a:rPr lang="en-US" sz="1600" u="sng" dirty="0"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hlinkClick r:id="rId9" tooltip="Gravitational wave observatory"/>
                        </a:rPr>
                        <a:t>observatories</a:t>
                      </a:r>
                      <a:r>
                        <a:rPr lang="en-US" sz="1600" dirty="0"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; first measurement of </a:t>
                      </a:r>
                      <a:r>
                        <a:rPr lang="en-US" sz="1600" u="sng" dirty="0"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hlinkClick r:id="rId10" tooltip="Gravitational wave"/>
                        </a:rPr>
                        <a:t>polarization</a:t>
                      </a:r>
                      <a:endParaRPr lang="it-IT" sz="1600" dirty="0"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12800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u="sng" dirty="0"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hlinkClick r:id="rId11" tooltip="GW170817"/>
                        </a:rPr>
                        <a:t>GW170817</a:t>
                      </a:r>
                      <a:endParaRPr lang="it-IT" sz="1600" dirty="0"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2017-08-17</a:t>
                      </a:r>
                      <a:br>
                        <a:rPr lang="it-IT" sz="1600" dirty="0"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</a:br>
                      <a:r>
                        <a:rPr lang="it-IT" sz="1600" dirty="0"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12∶41:04</a:t>
                      </a:r>
                      <a:endParaRPr lang="it-IT" sz="1600" dirty="0"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First </a:t>
                      </a:r>
                      <a:r>
                        <a:rPr lang="en-US" sz="1600" dirty="0"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detection of </a:t>
                      </a:r>
                      <a:r>
                        <a:rPr lang="en-US" sz="1600" u="sng" dirty="0" err="1" smtClean="0"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hlinkClick r:id="rId12" tooltip="Electromagnetic radiation"/>
                        </a:rPr>
                        <a:t>Em</a:t>
                      </a:r>
                      <a:r>
                        <a:rPr lang="en-US" sz="1600" u="sng" dirty="0" smtClean="0"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lang="en-US" sz="1600" dirty="0" smtClean="0"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counterpart</a:t>
                      </a:r>
                    </a:p>
                  </a:txBody>
                  <a:tcPr marL="68580" marR="68580" marT="0" marB="0">
                    <a:noFill/>
                  </a:tcPr>
                </a:tc>
              </a:tr>
            </a:tbl>
          </a:graphicData>
        </a:graphic>
      </p:graphicFrame>
      <p:sp>
        <p:nvSpPr>
          <p:cNvPr id="5" name="CasellaDiTesto 4"/>
          <p:cNvSpPr txBox="1"/>
          <p:nvPr/>
        </p:nvSpPr>
        <p:spPr>
          <a:xfrm>
            <a:off x="179512" y="1052736"/>
            <a:ext cx="87849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solidFill>
                  <a:srgbClr val="00B050"/>
                </a:solidFill>
                <a:latin typeface="Comic Sans MS" pitchFamily="66" charset="0"/>
              </a:rPr>
              <a:t>Label             UTC Time                  Notes</a:t>
            </a:r>
            <a:endParaRPr lang="it-IT" sz="2400" b="1" dirty="0">
              <a:solidFill>
                <a:srgbClr val="00B050"/>
              </a:solidFill>
              <a:latin typeface="Comic Sans MS" pitchFamily="66" charset="0"/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EE7D5-F00C-4C66-9D07-227F4189E7B8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67524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CasellaDiTesto 2"/>
          <p:cNvSpPr txBox="1"/>
          <p:nvPr/>
        </p:nvSpPr>
        <p:spPr>
          <a:xfrm>
            <a:off x="323528" y="188640"/>
            <a:ext cx="55446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solidFill>
                  <a:schemeClr val="bg1"/>
                </a:solidFill>
                <a:latin typeface="Comic Sans MS" pitchFamily="66" charset="0"/>
              </a:rPr>
              <a:t>List of GW </a:t>
            </a:r>
            <a:r>
              <a:rPr lang="it-IT" sz="2400" b="1" dirty="0" err="1" smtClean="0">
                <a:solidFill>
                  <a:schemeClr val="bg1"/>
                </a:solidFill>
                <a:latin typeface="Comic Sans MS" pitchFamily="66" charset="0"/>
              </a:rPr>
              <a:t>observed</a:t>
            </a:r>
            <a:r>
              <a:rPr lang="it-IT" sz="2400" b="1" dirty="0" smtClean="0">
                <a:solidFill>
                  <a:schemeClr val="bg1"/>
                </a:solidFill>
                <a:latin typeface="Comic Sans MS" pitchFamily="66" charset="0"/>
              </a:rPr>
              <a:t> so far</a:t>
            </a:r>
            <a:endParaRPr lang="it-IT" sz="24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645636"/>
              </p:ext>
            </p:extLst>
          </p:nvPr>
        </p:nvGraphicFramePr>
        <p:xfrm>
          <a:off x="-21312" y="1700808"/>
          <a:ext cx="9144002" cy="571434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47689"/>
                <a:gridCol w="2697751"/>
                <a:gridCol w="3398562"/>
              </a:tblGrid>
              <a:tr h="9552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u="sng" dirty="0"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hlinkClick r:id="rId2" tooltip="GW150914"/>
                        </a:rPr>
                        <a:t>GW150914</a:t>
                      </a:r>
                      <a:endParaRPr lang="it-IT" sz="1600" dirty="0"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2015-09-14</a:t>
                      </a:r>
                      <a:br>
                        <a:rPr lang="it-IT" sz="1600" dirty="0"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</a:br>
                      <a:r>
                        <a:rPr lang="it-IT" sz="1600" dirty="0"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09:50:45</a:t>
                      </a:r>
                      <a:endParaRPr lang="it-IT" sz="1600" dirty="0"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First </a:t>
                      </a:r>
                      <a:r>
                        <a:rPr lang="en-US" sz="1600" u="sng" dirty="0"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hlinkClick r:id="rId3" tooltip="Gravitational wave"/>
                        </a:rPr>
                        <a:t>GW</a:t>
                      </a:r>
                      <a:r>
                        <a:rPr lang="en-US" sz="1600" dirty="0"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 detection; </a:t>
                      </a:r>
                      <a:endParaRPr lang="it-IT" sz="1600" dirty="0"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63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u="sng" dirty="0"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hlinkClick r:id="rId4" tooltip="GW151226"/>
                        </a:rPr>
                        <a:t>GW151226</a:t>
                      </a:r>
                      <a:endParaRPr lang="it-IT" sz="1600" dirty="0"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2015-12-26</a:t>
                      </a:r>
                      <a:br>
                        <a:rPr lang="it-IT" sz="1600" dirty="0"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</a:br>
                      <a:r>
                        <a:rPr lang="it-IT" sz="1600" dirty="0" smtClean="0"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03:38:53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600" dirty="0"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 </a:t>
                      </a:r>
                      <a:endParaRPr lang="it-IT" sz="1600" dirty="0"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6287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u="sng" dirty="0"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hlinkClick r:id="rId5" tooltip="GW170104"/>
                        </a:rPr>
                        <a:t>GW170104</a:t>
                      </a:r>
                      <a:endParaRPr lang="it-IT" sz="1600" dirty="0"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2017-01-04</a:t>
                      </a:r>
                      <a:br>
                        <a:rPr lang="it-IT" sz="1600" dirty="0"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</a:br>
                      <a:r>
                        <a:rPr lang="it-IT" sz="1600" dirty="0"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10∶</a:t>
                      </a:r>
                      <a:r>
                        <a:rPr lang="it-IT" sz="1600" dirty="0" smtClean="0"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11:58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600" dirty="0"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Farthest confirmed event to date</a:t>
                      </a:r>
                      <a:endParaRPr lang="it-IT" sz="1600" dirty="0"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63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u="sng" dirty="0"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hlinkClick r:id="rId6" tooltip="GW170608"/>
                        </a:rPr>
                        <a:t>GW170608</a:t>
                      </a:r>
                      <a:endParaRPr lang="it-IT" sz="1600" dirty="0"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2017-06-08</a:t>
                      </a:r>
                      <a:br>
                        <a:rPr lang="it-IT" sz="1600" dirty="0"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</a:br>
                      <a:r>
                        <a:rPr lang="it-IT" sz="1600" dirty="0" smtClean="0"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02:01:16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600" dirty="0"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Smallest BH progenitor masses to date</a:t>
                      </a:r>
                      <a:endParaRPr lang="it-IT" sz="1600" dirty="0"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9552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u="sng" dirty="0"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hlinkClick r:id="rId7" tooltip="GW170814"/>
                        </a:rPr>
                        <a:t>GW170814</a:t>
                      </a:r>
                      <a:endParaRPr lang="it-IT" sz="1600" dirty="0"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2017-08-14</a:t>
                      </a:r>
                      <a:br>
                        <a:rPr lang="it-IT" sz="1600" dirty="0"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</a:br>
                      <a:r>
                        <a:rPr lang="it-IT" sz="1600" dirty="0"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10∶30:43</a:t>
                      </a:r>
                      <a:endParaRPr lang="it-IT" sz="1600" dirty="0"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First detection by three </a:t>
                      </a:r>
                      <a:r>
                        <a:rPr lang="en-US" sz="1600" u="sng" dirty="0"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hlinkClick r:id="rId8" tooltip="Gravitational wave observatory"/>
                        </a:rPr>
                        <a:t>observatories</a:t>
                      </a:r>
                      <a:r>
                        <a:rPr lang="en-US" sz="1600" dirty="0"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; first measurement of </a:t>
                      </a:r>
                      <a:r>
                        <a:rPr lang="en-US" sz="1600" u="sng" dirty="0"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hlinkClick r:id="rId9" tooltip="Gravitational wave"/>
                        </a:rPr>
                        <a:t>polarization</a:t>
                      </a:r>
                      <a:endParaRPr lang="it-IT" sz="1600" dirty="0"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12800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u="sng" dirty="0"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hlinkClick r:id="rId10" tooltip="GW170817"/>
                        </a:rPr>
                        <a:t>GW170817</a:t>
                      </a:r>
                      <a:endParaRPr lang="it-IT" sz="1600" dirty="0"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2017-08-17</a:t>
                      </a:r>
                      <a:br>
                        <a:rPr lang="it-IT" sz="1600" dirty="0"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</a:br>
                      <a:r>
                        <a:rPr lang="it-IT" sz="1600" dirty="0"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12∶41:04</a:t>
                      </a:r>
                      <a:endParaRPr lang="it-IT" sz="1600" dirty="0"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First </a:t>
                      </a:r>
                      <a:r>
                        <a:rPr lang="en-US" sz="1600" dirty="0"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detection of </a:t>
                      </a:r>
                      <a:r>
                        <a:rPr lang="en-US" sz="1600" u="sng" dirty="0" err="1" smtClean="0"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hlinkClick r:id="rId11" tooltip="Electromagnetic radiation"/>
                        </a:rPr>
                        <a:t>Em</a:t>
                      </a:r>
                      <a:r>
                        <a:rPr lang="en-US" sz="1600" u="sng" dirty="0" smtClean="0"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lang="en-US" sz="1600" dirty="0" smtClean="0"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counterpart</a:t>
                      </a:r>
                    </a:p>
                  </a:txBody>
                  <a:tcPr marL="68580" marR="68580" marT="0" marB="0">
                    <a:noFill/>
                  </a:tcPr>
                </a:tc>
              </a:tr>
            </a:tbl>
          </a:graphicData>
        </a:graphic>
      </p:graphicFrame>
      <p:sp>
        <p:nvSpPr>
          <p:cNvPr id="5" name="CasellaDiTesto 4"/>
          <p:cNvSpPr txBox="1"/>
          <p:nvPr/>
        </p:nvSpPr>
        <p:spPr>
          <a:xfrm>
            <a:off x="179512" y="1052736"/>
            <a:ext cx="87849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solidFill>
                  <a:srgbClr val="00B050"/>
                </a:solidFill>
                <a:latin typeface="Comic Sans MS" pitchFamily="66" charset="0"/>
              </a:rPr>
              <a:t>Label             UTC Time                  Notes</a:t>
            </a:r>
            <a:endParaRPr lang="it-IT" sz="2400" b="1" dirty="0">
              <a:solidFill>
                <a:srgbClr val="00B050"/>
              </a:solidFill>
              <a:latin typeface="Comic Sans MS" pitchFamily="66" charset="0"/>
            </a:endParaRPr>
          </a:p>
        </p:txBody>
      </p:sp>
      <p:sp>
        <p:nvSpPr>
          <p:cNvPr id="6" name="Ovale 5"/>
          <p:cNvSpPr/>
          <p:nvPr/>
        </p:nvSpPr>
        <p:spPr>
          <a:xfrm>
            <a:off x="2483768" y="5067632"/>
            <a:ext cx="2304256" cy="737632"/>
          </a:xfrm>
          <a:prstGeom prst="ellipse">
            <a:avLst/>
          </a:prstGeom>
          <a:noFill/>
          <a:ln w="635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Ovale 6"/>
          <p:cNvSpPr/>
          <p:nvPr/>
        </p:nvSpPr>
        <p:spPr>
          <a:xfrm>
            <a:off x="2483768" y="6003736"/>
            <a:ext cx="2304256" cy="737632"/>
          </a:xfrm>
          <a:prstGeom prst="ellipse">
            <a:avLst/>
          </a:prstGeom>
          <a:noFill/>
          <a:ln w="635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EE7D5-F00C-4C66-9D07-227F4189E7B8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35733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323528" y="188640"/>
            <a:ext cx="88204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solidFill>
                  <a:schemeClr val="bg1"/>
                </a:solidFill>
                <a:latin typeface="Comic Sans MS" pitchFamily="66" charset="0"/>
              </a:rPr>
              <a:t>The </a:t>
            </a:r>
            <a:r>
              <a:rPr lang="it-IT" sz="2400" b="1" dirty="0" err="1" smtClean="0">
                <a:solidFill>
                  <a:schemeClr val="bg1"/>
                </a:solidFill>
                <a:latin typeface="Comic Sans MS" pitchFamily="66" charset="0"/>
              </a:rPr>
              <a:t>event</a:t>
            </a:r>
            <a:r>
              <a:rPr lang="it-IT" sz="2400" b="1" dirty="0" smtClean="0">
                <a:solidFill>
                  <a:schemeClr val="bg1"/>
                </a:solidFill>
                <a:latin typeface="Comic Sans MS" pitchFamily="66" charset="0"/>
              </a:rPr>
              <a:t> on August 14th, 2017 (UTC Time 10:30 43)</a:t>
            </a:r>
            <a:endParaRPr lang="it-IT" sz="24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739875"/>
            <a:ext cx="8264579" cy="51181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480" y="625193"/>
            <a:ext cx="5338763" cy="1138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EE7D5-F00C-4C66-9D07-227F4189E7B8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67524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323528" y="188640"/>
            <a:ext cx="88204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solidFill>
                  <a:schemeClr val="bg1"/>
                </a:solidFill>
                <a:latin typeface="Comic Sans MS" pitchFamily="66" charset="0"/>
              </a:rPr>
              <a:t>The time scale: </a:t>
            </a:r>
            <a:r>
              <a:rPr lang="it-IT" sz="2400" b="1" dirty="0" err="1" smtClean="0">
                <a:solidFill>
                  <a:schemeClr val="bg1"/>
                </a:solidFill>
                <a:latin typeface="Comic Sans MS" pitchFamily="66" charset="0"/>
              </a:rPr>
              <a:t>tens</a:t>
            </a:r>
            <a:r>
              <a:rPr lang="it-IT" sz="2400" b="1" dirty="0" smtClean="0">
                <a:solidFill>
                  <a:schemeClr val="bg1"/>
                </a:solidFill>
                <a:latin typeface="Comic Sans MS" pitchFamily="66" charset="0"/>
              </a:rPr>
              <a:t> of </a:t>
            </a:r>
            <a:r>
              <a:rPr lang="it-IT" sz="2400" b="1" dirty="0" err="1" smtClean="0">
                <a:solidFill>
                  <a:schemeClr val="bg1"/>
                </a:solidFill>
                <a:latin typeface="Comic Sans MS" pitchFamily="66" charset="0"/>
              </a:rPr>
              <a:t>milliseconds</a:t>
            </a:r>
            <a:endParaRPr lang="it-IT" sz="24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739875"/>
            <a:ext cx="8264579" cy="51181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4" name="Connettore 2 3"/>
          <p:cNvCxnSpPr/>
          <p:nvPr/>
        </p:nvCxnSpPr>
        <p:spPr>
          <a:xfrm>
            <a:off x="2627784" y="2420888"/>
            <a:ext cx="335077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asellaDiTesto 5"/>
          <p:cNvSpPr txBox="1"/>
          <p:nvPr/>
        </p:nvSpPr>
        <p:spPr>
          <a:xfrm>
            <a:off x="2530813" y="2064296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0.02’’</a:t>
            </a:r>
            <a:endParaRPr lang="it-IT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318944" y="1165394"/>
            <a:ext cx="7272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The 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observed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events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were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lasting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times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 of the 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order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 of 0.01 s</a:t>
            </a:r>
            <a:endParaRPr lang="it-IT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EE7D5-F00C-4C66-9D07-227F4189E7B8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09867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CasellaDiTesto 2"/>
          <p:cNvSpPr txBox="1"/>
          <p:nvPr/>
        </p:nvSpPr>
        <p:spPr>
          <a:xfrm>
            <a:off x="323528" y="188640"/>
            <a:ext cx="55446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err="1" smtClean="0">
                <a:solidFill>
                  <a:schemeClr val="bg1"/>
                </a:solidFill>
                <a:latin typeface="Comic Sans MS" pitchFamily="66" charset="0"/>
              </a:rPr>
              <a:t>What</a:t>
            </a:r>
            <a:r>
              <a:rPr lang="it-IT" sz="24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it-IT" sz="2400" b="1" dirty="0" err="1" smtClean="0">
                <a:solidFill>
                  <a:schemeClr val="bg1"/>
                </a:solidFill>
                <a:latin typeface="Comic Sans MS" pitchFamily="66" charset="0"/>
              </a:rPr>
              <a:t>about</a:t>
            </a:r>
            <a:r>
              <a:rPr lang="it-IT" sz="24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it-IT" sz="2400" b="1" dirty="0" err="1" smtClean="0">
                <a:solidFill>
                  <a:schemeClr val="bg1"/>
                </a:solidFill>
                <a:latin typeface="Comic Sans MS" pitchFamily="66" charset="0"/>
              </a:rPr>
              <a:t>other</a:t>
            </a:r>
            <a:r>
              <a:rPr lang="it-IT" sz="24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it-IT" sz="2400" b="1" dirty="0" err="1" smtClean="0">
                <a:solidFill>
                  <a:schemeClr val="bg1"/>
                </a:solidFill>
                <a:latin typeface="Comic Sans MS" pitchFamily="66" charset="0"/>
              </a:rPr>
              <a:t>messengers</a:t>
            </a:r>
            <a:endParaRPr lang="it-IT" sz="24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467544" y="1124744"/>
            <a:ext cx="705678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>
                <a:solidFill>
                  <a:srgbClr val="FF0000"/>
                </a:solidFill>
                <a:latin typeface="Comic Sans MS" pitchFamily="66" charset="0"/>
              </a:rPr>
              <a:t>O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bservation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 of GW 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events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together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 with 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other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probes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measured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 by 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different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experiments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has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been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 a 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point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 of 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interest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even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 in the 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past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.</a:t>
            </a:r>
          </a:p>
          <a:p>
            <a:endParaRPr lang="it-IT" dirty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Possibilities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:</a:t>
            </a:r>
          </a:p>
          <a:p>
            <a:r>
              <a:rPr lang="it-IT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   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Search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 for High Energy 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Neutrinos</a:t>
            </a:r>
            <a:r>
              <a:rPr lang="it-IT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or 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Gammas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  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EE7D5-F00C-4C66-9D07-227F4189E7B8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88307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CasellaDiTesto 2"/>
          <p:cNvSpPr txBox="1"/>
          <p:nvPr/>
        </p:nvSpPr>
        <p:spPr>
          <a:xfrm>
            <a:off x="323528" y="188640"/>
            <a:ext cx="84969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solidFill>
                  <a:schemeClr val="bg1"/>
                </a:solidFill>
                <a:latin typeface="Comic Sans MS" pitchFamily="66" charset="0"/>
              </a:rPr>
              <a:t>A </a:t>
            </a:r>
            <a:r>
              <a:rPr lang="it-IT" sz="2400" b="1" dirty="0" err="1" smtClean="0">
                <a:solidFill>
                  <a:schemeClr val="bg1"/>
                </a:solidFill>
                <a:latin typeface="Comic Sans MS" pitchFamily="66" charset="0"/>
              </a:rPr>
              <a:t>past</a:t>
            </a:r>
            <a:r>
              <a:rPr lang="it-IT" sz="24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it-IT" sz="2400" b="1" dirty="0" err="1" smtClean="0">
                <a:solidFill>
                  <a:schemeClr val="bg1"/>
                </a:solidFill>
                <a:latin typeface="Comic Sans MS" pitchFamily="66" charset="0"/>
              </a:rPr>
              <a:t>search</a:t>
            </a:r>
            <a:r>
              <a:rPr lang="it-IT" sz="2400" b="1" dirty="0" smtClean="0">
                <a:solidFill>
                  <a:schemeClr val="bg1"/>
                </a:solidFill>
                <a:latin typeface="Comic Sans MS" pitchFamily="66" charset="0"/>
              </a:rPr>
              <a:t> from LIGO, VIRGO &amp; ANTARES</a:t>
            </a:r>
            <a:endParaRPr lang="it-IT" sz="24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83528" y="848936"/>
            <a:ext cx="70567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Analysis of 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old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 data (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Jan-Sept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. 2007) from LIGO, VIRGO &amp; ANTARES for high 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energy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neutrinos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, 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carried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 out in 2013</a:t>
            </a:r>
            <a:endParaRPr lang="it-IT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850" y="1472427"/>
            <a:ext cx="7734300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786" y="1883148"/>
            <a:ext cx="8036718" cy="19950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Ovale 3"/>
          <p:cNvSpPr/>
          <p:nvPr/>
        </p:nvSpPr>
        <p:spPr>
          <a:xfrm>
            <a:off x="3395896" y="3179832"/>
            <a:ext cx="3744416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28" y="3878238"/>
            <a:ext cx="3838575" cy="285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EE7D5-F00C-4C66-9D07-227F4189E7B8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03407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CasellaDiTesto 2"/>
          <p:cNvSpPr txBox="1"/>
          <p:nvPr/>
        </p:nvSpPr>
        <p:spPr>
          <a:xfrm>
            <a:off x="323528" y="188640"/>
            <a:ext cx="8280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err="1" smtClean="0">
                <a:solidFill>
                  <a:schemeClr val="bg1"/>
                </a:solidFill>
                <a:latin typeface="Comic Sans MS" pitchFamily="66" charset="0"/>
              </a:rPr>
              <a:t>What</a:t>
            </a:r>
            <a:r>
              <a:rPr lang="it-IT" sz="24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it-IT" sz="2400" b="1" dirty="0" err="1" smtClean="0">
                <a:solidFill>
                  <a:schemeClr val="bg1"/>
                </a:solidFill>
                <a:latin typeface="Comic Sans MS" pitchFamily="66" charset="0"/>
              </a:rPr>
              <a:t>about</a:t>
            </a:r>
            <a:r>
              <a:rPr lang="it-IT" sz="24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it-IT" sz="2400" b="1" dirty="0" err="1" smtClean="0">
                <a:solidFill>
                  <a:schemeClr val="bg1"/>
                </a:solidFill>
                <a:latin typeface="Comic Sans MS" pitchFamily="66" charset="0"/>
              </a:rPr>
              <a:t>other</a:t>
            </a:r>
            <a:r>
              <a:rPr lang="it-IT" sz="24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it-IT" sz="2400" b="1" dirty="0" err="1" smtClean="0">
                <a:solidFill>
                  <a:schemeClr val="bg1"/>
                </a:solidFill>
                <a:latin typeface="Comic Sans MS" pitchFamily="66" charset="0"/>
              </a:rPr>
              <a:t>messengers</a:t>
            </a:r>
            <a:r>
              <a:rPr lang="it-IT" sz="2400" b="1" dirty="0" smtClean="0">
                <a:solidFill>
                  <a:schemeClr val="bg1"/>
                </a:solidFill>
                <a:latin typeface="Comic Sans MS" pitchFamily="66" charset="0"/>
              </a:rPr>
              <a:t>: Gamma </a:t>
            </a:r>
            <a:r>
              <a:rPr lang="it-IT" sz="2400" b="1" dirty="0" err="1" smtClean="0">
                <a:solidFill>
                  <a:schemeClr val="bg1"/>
                </a:solidFill>
                <a:latin typeface="Comic Sans MS" pitchFamily="66" charset="0"/>
              </a:rPr>
              <a:t>Ray</a:t>
            </a:r>
            <a:r>
              <a:rPr lang="it-IT" sz="24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it-IT" sz="2400" b="1" dirty="0" err="1" smtClean="0">
                <a:solidFill>
                  <a:schemeClr val="bg1"/>
                </a:solidFill>
                <a:latin typeface="Comic Sans MS" pitchFamily="66" charset="0"/>
              </a:rPr>
              <a:t>Burst</a:t>
            </a:r>
            <a:endParaRPr lang="it-IT" sz="24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467544" y="1124744"/>
            <a:ext cx="705678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Following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recent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observation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 of GW 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events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, 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multimessenger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searches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have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become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increasingly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important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.</a:t>
            </a:r>
          </a:p>
          <a:p>
            <a:endParaRPr lang="it-IT" dirty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A 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recent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example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is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 the Gamma 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Ray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Burst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 (GRB) 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detected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 by FERMI and INTEGRAL 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Collaborations</a:t>
            </a:r>
            <a:endParaRPr lang="it-IT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endParaRPr lang="it-IT" dirty="0" smtClean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780928"/>
            <a:ext cx="8604448" cy="20178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EE7D5-F00C-4C66-9D07-227F4189E7B8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36099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CasellaDiTesto 2"/>
          <p:cNvSpPr txBox="1"/>
          <p:nvPr/>
        </p:nvSpPr>
        <p:spPr>
          <a:xfrm>
            <a:off x="323528" y="188640"/>
            <a:ext cx="82089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err="1" smtClean="0">
                <a:solidFill>
                  <a:schemeClr val="bg1"/>
                </a:solidFill>
                <a:latin typeface="Comic Sans MS" pitchFamily="66" charset="0"/>
              </a:rPr>
              <a:t>What</a:t>
            </a:r>
            <a:r>
              <a:rPr lang="it-IT" sz="24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it-IT" sz="2400" b="1" dirty="0" err="1" smtClean="0">
                <a:solidFill>
                  <a:schemeClr val="bg1"/>
                </a:solidFill>
                <a:latin typeface="Comic Sans MS" pitchFamily="66" charset="0"/>
              </a:rPr>
              <a:t>about</a:t>
            </a:r>
            <a:r>
              <a:rPr lang="it-IT" sz="24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it-IT" sz="2400" b="1" dirty="0" err="1" smtClean="0">
                <a:solidFill>
                  <a:schemeClr val="bg1"/>
                </a:solidFill>
                <a:latin typeface="Comic Sans MS" pitchFamily="66" charset="0"/>
              </a:rPr>
              <a:t>other</a:t>
            </a:r>
            <a:r>
              <a:rPr lang="it-IT" sz="24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it-IT" sz="2400" b="1" dirty="0" err="1" smtClean="0">
                <a:solidFill>
                  <a:schemeClr val="bg1"/>
                </a:solidFill>
                <a:latin typeface="Comic Sans MS" pitchFamily="66" charset="0"/>
              </a:rPr>
              <a:t>messengers</a:t>
            </a:r>
            <a:r>
              <a:rPr lang="it-IT" sz="2400" b="1" dirty="0" smtClean="0">
                <a:solidFill>
                  <a:schemeClr val="bg1"/>
                </a:solidFill>
                <a:latin typeface="Comic Sans MS" pitchFamily="66" charset="0"/>
              </a:rPr>
              <a:t>: Gamma </a:t>
            </a:r>
            <a:r>
              <a:rPr lang="it-IT" sz="2400" b="1" dirty="0" err="1">
                <a:solidFill>
                  <a:schemeClr val="bg1"/>
                </a:solidFill>
                <a:latin typeface="Comic Sans MS" pitchFamily="66" charset="0"/>
              </a:rPr>
              <a:t>Ray</a:t>
            </a:r>
            <a:r>
              <a:rPr lang="it-IT" sz="2400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it-IT" sz="2400" b="1" dirty="0" err="1">
                <a:solidFill>
                  <a:schemeClr val="bg1"/>
                </a:solidFill>
                <a:latin typeface="Comic Sans MS" pitchFamily="66" charset="0"/>
              </a:rPr>
              <a:t>Burst</a:t>
            </a:r>
            <a:endParaRPr lang="it-IT" sz="2400" b="1" dirty="0">
              <a:solidFill>
                <a:schemeClr val="bg1"/>
              </a:solidFill>
              <a:latin typeface="Comic Sans MS" pitchFamily="66" charset="0"/>
            </a:endParaRPr>
          </a:p>
          <a:p>
            <a:endParaRPr lang="it-IT" sz="24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93556" y="1106488"/>
            <a:ext cx="324036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Observation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 of a GRB by the Fermi Gamma-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Ray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Burst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 Monitor and by the INTEGRAL station on August 17, 2017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3" y="836712"/>
            <a:ext cx="5385792" cy="60247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CasellaDiTesto 6"/>
          <p:cNvSpPr txBox="1"/>
          <p:nvPr/>
        </p:nvSpPr>
        <p:spPr>
          <a:xfrm>
            <a:off x="93557" y="3501008"/>
            <a:ext cx="36863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Time delay = (1.74 ± 0.05) s</a:t>
            </a:r>
          </a:p>
          <a:p>
            <a:endParaRPr lang="it-IT" dirty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-3 10</a:t>
            </a:r>
            <a:r>
              <a:rPr lang="it-IT" baseline="30000" dirty="0" smtClean="0">
                <a:solidFill>
                  <a:srgbClr val="FF0000"/>
                </a:solidFill>
                <a:latin typeface="Comic Sans MS" pitchFamily="66" charset="0"/>
              </a:rPr>
              <a:t>-15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 &lt; (c- 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speed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 of 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gravity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)/c &lt; +7 10 </a:t>
            </a:r>
            <a:r>
              <a:rPr lang="it-IT" baseline="30000" dirty="0" smtClean="0">
                <a:solidFill>
                  <a:srgbClr val="FF0000"/>
                </a:solidFill>
                <a:latin typeface="Comic Sans MS" pitchFamily="66" charset="0"/>
              </a:rPr>
              <a:t>-16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EE7D5-F00C-4C66-9D07-227F4189E7B8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04066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479</TotalTime>
  <Words>555</Words>
  <Application>Microsoft Office PowerPoint</Application>
  <PresentationFormat>Presentazione su schermo (4:3)</PresentationFormat>
  <Paragraphs>116</Paragraphs>
  <Slides>15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15</vt:i4>
      </vt:variant>
    </vt:vector>
  </HeadingPairs>
  <TitlesOfParts>
    <vt:vector size="16" baseType="lpstr"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Riggi</dc:creator>
  <cp:lastModifiedBy>Riggi</cp:lastModifiedBy>
  <cp:revision>35</cp:revision>
  <dcterms:created xsi:type="dcterms:W3CDTF">2018-03-27T06:58:57Z</dcterms:created>
  <dcterms:modified xsi:type="dcterms:W3CDTF">2018-03-28T12:57:22Z</dcterms:modified>
</cp:coreProperties>
</file>