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3"/>
  </p:notesMasterIdLst>
  <p:sldIdLst>
    <p:sldId id="256" r:id="rId2"/>
    <p:sldId id="298" r:id="rId3"/>
    <p:sldId id="294" r:id="rId4"/>
    <p:sldId id="292" r:id="rId5"/>
    <p:sldId id="293" r:id="rId6"/>
    <p:sldId id="297" r:id="rId7"/>
    <p:sldId id="295" r:id="rId8"/>
    <p:sldId id="296" r:id="rId9"/>
    <p:sldId id="299" r:id="rId10"/>
    <p:sldId id="300" r:id="rId11"/>
    <p:sldId id="301" r:id="rId12"/>
  </p:sldIdLst>
  <p:sldSz cx="10080625" cy="7559675"/>
  <p:notesSz cx="7559675" cy="10691813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lvia" initials="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FFD3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701" y="53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44E40-DB93-479A-B8D5-8BA6563977B5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67B69-2F1C-410B-8F69-4FEB4EE91C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4191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2"/>
          <p:cNvSpPr>
            <a:spLocks noGrp="1"/>
          </p:cNvSpPr>
          <p:nvPr>
            <p:ph type="ftr" idx="11"/>
          </p:nvPr>
        </p:nvSpPr>
        <p:spPr>
          <a:xfrm>
            <a:off x="2968184" y="7160545"/>
            <a:ext cx="4144257" cy="305492"/>
          </a:xfrm>
        </p:spPr>
        <p:txBody>
          <a:bodyPr/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algn="ctr"/>
            <a:r>
              <a:rPr lang="en-US" spc="-1" smtClean="0">
                <a:uFill>
                  <a:solidFill>
                    <a:srgbClr val="FFFFFF"/>
                  </a:solidFill>
                </a:uFill>
              </a:rPr>
              <a:t>Measurement of the speed of muons</a:t>
            </a:r>
            <a:endParaRPr lang="en-US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>
          <a:xfrm>
            <a:off x="8908330" y="7160545"/>
            <a:ext cx="855846" cy="305492"/>
          </a:xfrm>
        </p:spPr>
        <p:txBody>
          <a:bodyPr/>
          <a:lstStyle>
            <a:lvl1pPr>
              <a:defRPr b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algn="r"/>
            <a:fld id="{8AF4F467-2A8E-4626-84CD-4D6452D616A7}" type="slidenum">
              <a:rPr lang="en-US" sz="1400" spc="-1" smtClean="0">
                <a:uFill>
                  <a:solidFill>
                    <a:srgbClr val="FFFFFF"/>
                  </a:solidFill>
                </a:uFill>
              </a:rPr>
              <a:pPr algn="r"/>
              <a:t>‹N›</a:t>
            </a:fld>
            <a:endParaRPr lang="en-US" sz="1400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 hasCustomPrompt="1"/>
          </p:nvPr>
        </p:nvSpPr>
        <p:spPr>
          <a:xfrm>
            <a:off x="617122" y="416776"/>
            <a:ext cx="5929631" cy="782762"/>
          </a:xfrm>
        </p:spPr>
        <p:txBody>
          <a:bodyPr/>
          <a:lstStyle>
            <a:lvl1pPr>
              <a:defRPr sz="3200" b="1">
                <a:latin typeface="Calibri" panose="020F0502020204030204" pitchFamily="34" charset="0"/>
              </a:defRPr>
            </a:lvl1pPr>
          </a:lstStyle>
          <a:p>
            <a:r>
              <a:rPr lang="it-IT" dirty="0" err="1" smtClean="0"/>
              <a:t>title</a:t>
            </a:r>
            <a:endParaRPr lang="it-IT" dirty="0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95" y="6223343"/>
            <a:ext cx="2188859" cy="1314057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698" y="277709"/>
            <a:ext cx="2611977" cy="10608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8060402020202020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80604020202020204" charset="0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pPr marL="431800" indent="-323850">
              <a:buClr>
                <a:srgbClr val="000000"/>
              </a:buClr>
              <a:buSzPct val="45000"/>
              <a:buFont typeface="Wingdings" panose="05000000000000000000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80604020202020204" charset="0"/>
              </a:rPr>
              <a:t>Click to edit the outline text format</a:t>
            </a:r>
          </a:p>
          <a:p>
            <a:pPr marL="864235" lvl="1" indent="-32385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80604020202020204" charset="0"/>
              </a:rPr>
              <a:t>Second Outline Level</a:t>
            </a:r>
          </a:p>
          <a:p>
            <a:pPr marL="1296035" lvl="2" indent="-288290">
              <a:buClr>
                <a:srgbClr val="000000"/>
              </a:buClr>
              <a:buSzPct val="45000"/>
              <a:buFont typeface="Wingdings" panose="05000000000000000000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80604020202020204" charset="0"/>
              </a:rPr>
              <a:t>Third Outline Level</a:t>
            </a:r>
          </a:p>
          <a:p>
            <a:pPr marL="1727835" lvl="3" indent="-2159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80604020202020204" charset="0"/>
              </a:rPr>
              <a:t>Fourth Outline Level</a:t>
            </a:r>
          </a:p>
          <a:p>
            <a:pPr marL="2160270" lvl="4" indent="-215900">
              <a:buClr>
                <a:srgbClr val="000000"/>
              </a:buClr>
              <a:buSzPct val="45000"/>
              <a:buFont typeface="Wingdings" panose="05000000000000000000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80604020202020204" charset="0"/>
              </a:rPr>
              <a:t>Fifth Outline Level</a:t>
            </a:r>
          </a:p>
          <a:p>
            <a:pPr marL="2592070" lvl="5" indent="-215900">
              <a:buClr>
                <a:srgbClr val="000000"/>
              </a:buClr>
              <a:buSzPct val="45000"/>
              <a:buFont typeface="Wingdings" panose="05000000000000000000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80604020202020204" charset="0"/>
              </a:rPr>
              <a:t>Sixth Outline Level</a:t>
            </a:r>
          </a:p>
          <a:p>
            <a:pPr marL="3023870" lvl="6" indent="-215900">
              <a:buClr>
                <a:srgbClr val="000000"/>
              </a:buClr>
              <a:buSzPct val="45000"/>
              <a:buFont typeface="Wingdings" panose="05000000000000000000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80604020202020204" charset="0"/>
              </a:rPr>
              <a:t>Seventh Outline Level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Measurement of the speed of muons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8AF4F467-2A8E-4626-84CD-4D6452D616A7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‹N›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2u2.org/elab/cosmic/home/project.jsp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2u2.org/elab/cosmic/home/project.js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i2u2.org/elab/cosmic/home/project.js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782618" y="1490796"/>
            <a:ext cx="707505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alibri" panose="020F0502020204030204" pitchFamily="34" charset="0"/>
              </a:rPr>
              <a:t>Measurement of the speed of muons</a:t>
            </a:r>
          </a:p>
          <a:p>
            <a:pPr algn="ctr"/>
            <a:r>
              <a:rPr lang="en-US" sz="3600" b="1" i="1" dirty="0" smtClean="0">
                <a:latin typeface="Calibri" panose="020F0502020204030204" pitchFamily="34" charset="0"/>
              </a:rPr>
              <a:t>International muon week</a:t>
            </a:r>
          </a:p>
          <a:p>
            <a:pPr algn="ctr"/>
            <a:endParaRPr lang="en-US" sz="3600" b="1" i="1" dirty="0" smtClean="0">
              <a:latin typeface="Calibri" panose="020F0502020204030204" pitchFamily="34" charset="0"/>
            </a:endParaRPr>
          </a:p>
          <a:p>
            <a:pPr algn="ctr"/>
            <a:endParaRPr lang="it-IT" sz="3600" i="1" dirty="0" smtClean="0">
              <a:latin typeface="Calibri" panose="020F050202020403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134001" y="5250319"/>
            <a:ext cx="43722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Silvia Pisano</a:t>
            </a:r>
          </a:p>
          <a:p>
            <a:pPr algn="ctr"/>
            <a:endParaRPr lang="it-IT" sz="16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ctr"/>
            <a:r>
              <a:rPr lang="it-IT" sz="16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*</a:t>
            </a:r>
            <a:r>
              <a:rPr lang="it-IT" sz="1600" dirty="0">
                <a:solidFill>
                  <a:srgbClr val="C00000"/>
                </a:solidFill>
                <a:latin typeface="Calibri" panose="020F0502020204030204" pitchFamily="34" charset="0"/>
              </a:rPr>
              <a:t>Museo Storico della Fisica e Centro Studi e Ricerche Enrico Fermi</a:t>
            </a:r>
          </a:p>
          <a:p>
            <a:pPr algn="ctr"/>
            <a:r>
              <a:rPr lang="it-IT" sz="16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and Laboratori Nazionali di Frascati - INFN</a:t>
            </a:r>
            <a:endParaRPr lang="it-IT" sz="16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algn="ctr"/>
            <a:r>
              <a:rPr lang="en-US" spc="-1" smtClean="0">
                <a:uFill>
                  <a:solidFill>
                    <a:srgbClr val="FFFFFF"/>
                  </a:solidFill>
                </a:uFill>
              </a:rPr>
              <a:t>Measurement of the speed of muons</a:t>
            </a:r>
            <a:endParaRPr lang="en-US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8AF4F467-2A8E-4626-84CD-4D6452D616A7}" type="slidenum">
              <a:rPr lang="en-US" sz="1400" spc="-1" smtClean="0">
                <a:uFill>
                  <a:solidFill>
                    <a:srgbClr val="FFFFFF"/>
                  </a:solidFill>
                </a:uFill>
              </a:rPr>
              <a:pPr algn="r"/>
              <a:t>1</a:t>
            </a:fld>
            <a:endParaRPr lang="en-US" sz="1400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313420" y="3900018"/>
            <a:ext cx="60134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latin typeface="Cambria" panose="02040503050406030204" pitchFamily="18" charset="0"/>
                <a:hlinkClick r:id="rId2"/>
              </a:rPr>
              <a:t>http://www.i2u2.org/elab/cosmic/home/project.jsp</a:t>
            </a:r>
            <a:endParaRPr lang="it-IT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algn="ctr"/>
            <a:r>
              <a:rPr lang="en-US" spc="-1" smtClean="0">
                <a:uFill>
                  <a:solidFill>
                    <a:srgbClr val="FFFFFF"/>
                  </a:solidFill>
                </a:uFill>
              </a:rPr>
              <a:t>Measurement of the speed of muons</a:t>
            </a:r>
            <a:endParaRPr lang="en-US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8AF4F467-2A8E-4626-84CD-4D6452D616A7}" type="slidenum">
              <a:rPr lang="en-US" sz="1400" spc="-1" smtClean="0">
                <a:uFill>
                  <a:solidFill>
                    <a:srgbClr val="FFFFFF"/>
                  </a:solidFill>
                </a:uFill>
              </a:rPr>
              <a:pPr algn="r"/>
              <a:t>10</a:t>
            </a:fld>
            <a:endParaRPr lang="en-US" sz="1400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191974" y="1979525"/>
            <a:ext cx="749529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 smtClean="0">
                <a:latin typeface="Calibri" panose="020F0502020204030204" pitchFamily="34" charset="0"/>
              </a:rPr>
              <a:t>The </a:t>
            </a:r>
            <a:r>
              <a:rPr lang="it-IT" dirty="0" err="1" smtClean="0">
                <a:latin typeface="Calibri" panose="020F0502020204030204" pitchFamily="34" charset="0"/>
              </a:rPr>
              <a:t>measurement</a:t>
            </a:r>
            <a:r>
              <a:rPr lang="it-IT" dirty="0" smtClean="0">
                <a:latin typeface="Calibri" panose="020F0502020204030204" pitchFamily="34" charset="0"/>
              </a:rPr>
              <a:t> can be </a:t>
            </a:r>
            <a:r>
              <a:rPr lang="it-IT" dirty="0" err="1" smtClean="0">
                <a:latin typeface="Calibri" panose="020F0502020204030204" pitchFamily="34" charset="0"/>
              </a:rPr>
              <a:t>done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at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different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levels</a:t>
            </a:r>
            <a:r>
              <a:rPr lang="it-IT" dirty="0" smtClean="0">
                <a:latin typeface="Calibri" panose="020F0502020204030204" pitchFamily="34" charset="0"/>
              </a:rPr>
              <a:t>: </a:t>
            </a:r>
            <a:r>
              <a:rPr lang="it-IT" dirty="0" err="1" smtClean="0">
                <a:latin typeface="Calibri" panose="020F0502020204030204" pitchFamily="34" charset="0"/>
              </a:rPr>
              <a:t>it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is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left</a:t>
            </a:r>
            <a:r>
              <a:rPr lang="it-IT" dirty="0" smtClean="0">
                <a:latin typeface="Calibri" panose="020F0502020204030204" pitchFamily="34" charset="0"/>
              </a:rPr>
              <a:t> to </a:t>
            </a:r>
            <a:r>
              <a:rPr lang="it-IT" dirty="0" err="1" smtClean="0">
                <a:latin typeface="Calibri" panose="020F0502020204030204" pitchFamily="34" charset="0"/>
              </a:rPr>
              <a:t>your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own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initiative</a:t>
            </a:r>
            <a:r>
              <a:rPr lang="it-IT" dirty="0" smtClean="0">
                <a:latin typeface="Calibri" panose="020F0502020204030204" pitchFamily="34" charset="0"/>
              </a:rPr>
              <a:t> to </a:t>
            </a:r>
            <a:r>
              <a:rPr lang="it-IT" dirty="0" err="1" smtClean="0">
                <a:latin typeface="Calibri" panose="020F0502020204030204" pitchFamily="34" charset="0"/>
              </a:rPr>
              <a:t>optimize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it</a:t>
            </a:r>
            <a:endParaRPr lang="it-IT" dirty="0" smtClean="0"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 smtClean="0"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 err="1" smtClean="0">
                <a:latin typeface="Calibri" panose="020F0502020204030204" pitchFamily="34" charset="0"/>
              </a:rPr>
              <a:t>Final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results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will</a:t>
            </a:r>
            <a:r>
              <a:rPr lang="it-IT" dirty="0" smtClean="0">
                <a:latin typeface="Calibri" panose="020F0502020204030204" pitchFamily="34" charset="0"/>
              </a:rPr>
              <a:t> be </a:t>
            </a:r>
            <a:r>
              <a:rPr lang="it-IT" dirty="0" err="1" smtClean="0">
                <a:latin typeface="Calibri" panose="020F0502020204030204" pitchFamily="34" charset="0"/>
              </a:rPr>
              <a:t>presented</a:t>
            </a:r>
            <a:r>
              <a:rPr lang="it-IT" dirty="0" smtClean="0">
                <a:latin typeface="Calibri" panose="020F0502020204030204" pitchFamily="34" charset="0"/>
              </a:rPr>
              <a:t> in the </a:t>
            </a:r>
            <a:r>
              <a:rPr lang="it-IT" dirty="0" err="1" smtClean="0">
                <a:latin typeface="Calibri" panose="020F0502020204030204" pitchFamily="34" charset="0"/>
              </a:rPr>
              <a:t>next</a:t>
            </a:r>
            <a:r>
              <a:rPr lang="it-IT" dirty="0" smtClean="0">
                <a:latin typeface="Calibri" panose="020F0502020204030204" pitchFamily="34" charset="0"/>
              </a:rPr>
              <a:t> EEE </a:t>
            </a:r>
            <a:r>
              <a:rPr lang="it-IT" dirty="0" err="1" smtClean="0">
                <a:latin typeface="Calibri" panose="020F0502020204030204" pitchFamily="34" charset="0"/>
              </a:rPr>
              <a:t>run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coordination</a:t>
            </a:r>
            <a:r>
              <a:rPr lang="it-IT" dirty="0" smtClean="0">
                <a:latin typeface="Calibri" panose="020F0502020204030204" pitchFamily="34" charset="0"/>
              </a:rPr>
              <a:t> meeting on a </a:t>
            </a:r>
            <a:r>
              <a:rPr lang="it-IT" dirty="0" err="1" smtClean="0">
                <a:latin typeface="Calibri" panose="020F0502020204030204" pitchFamily="34" charset="0"/>
              </a:rPr>
              <a:t>voluntary</a:t>
            </a:r>
            <a:r>
              <a:rPr lang="it-IT" dirty="0" smtClean="0">
                <a:latin typeface="Calibri" panose="020F0502020204030204" pitchFamily="34" charset="0"/>
              </a:rPr>
              <a:t> base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 smtClean="0"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 err="1" smtClean="0">
                <a:latin typeface="Calibri" panose="020F0502020204030204" pitchFamily="34" charset="0"/>
              </a:rPr>
              <a:t>If</a:t>
            </a:r>
            <a:r>
              <a:rPr lang="it-IT" dirty="0" smtClean="0">
                <a:latin typeface="Calibri" panose="020F0502020204030204" pitchFamily="34" charset="0"/>
              </a:rPr>
              <a:t> no </a:t>
            </a:r>
            <a:r>
              <a:rPr lang="it-IT" dirty="0" err="1" smtClean="0">
                <a:latin typeface="Calibri" panose="020F0502020204030204" pitchFamily="34" charset="0"/>
              </a:rPr>
              <a:t>volunteers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will</a:t>
            </a:r>
            <a:r>
              <a:rPr lang="it-IT" dirty="0" smtClean="0">
                <a:latin typeface="Calibri" panose="020F0502020204030204" pitchFamily="34" charset="0"/>
              </a:rPr>
              <a:t> be </a:t>
            </a:r>
            <a:r>
              <a:rPr lang="it-IT" dirty="0" err="1" smtClean="0">
                <a:latin typeface="Calibri" panose="020F0502020204030204" pitchFamily="34" charset="0"/>
              </a:rPr>
              <a:t>found</a:t>
            </a:r>
            <a:r>
              <a:rPr lang="it-IT" dirty="0" smtClean="0">
                <a:latin typeface="Calibri" panose="020F0502020204030204" pitchFamily="34" charset="0"/>
              </a:rPr>
              <a:t>, </a:t>
            </a:r>
            <a:r>
              <a:rPr lang="it-IT" dirty="0" err="1" smtClean="0">
                <a:latin typeface="Calibri" panose="020F0502020204030204" pitchFamily="34" charset="0"/>
              </a:rPr>
              <a:t>schools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will</a:t>
            </a:r>
            <a:r>
              <a:rPr lang="it-IT" dirty="0" smtClean="0">
                <a:latin typeface="Calibri" panose="020F0502020204030204" pitchFamily="34" charset="0"/>
              </a:rPr>
              <a:t> be </a:t>
            </a:r>
            <a:r>
              <a:rPr lang="it-IT" dirty="0" err="1" smtClean="0">
                <a:latin typeface="Calibri" panose="020F0502020204030204" pitchFamily="34" charset="0"/>
              </a:rPr>
              <a:t>extracted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randomly</a:t>
            </a:r>
            <a:r>
              <a:rPr lang="it-IT" dirty="0" smtClean="0">
                <a:latin typeface="Calibri" panose="020F0502020204030204" pitchFamily="34" charset="0"/>
              </a:rPr>
              <a:t> to </a:t>
            </a:r>
            <a:r>
              <a:rPr lang="it-IT" dirty="0" err="1" smtClean="0">
                <a:latin typeface="Calibri" panose="020F0502020204030204" pitchFamily="34" charset="0"/>
              </a:rPr>
              <a:t>present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their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results</a:t>
            </a:r>
            <a:endParaRPr lang="it-IT" dirty="0" smtClean="0"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 smtClean="0"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b="1" dirty="0" smtClean="0">
                <a:latin typeface="Calibri" panose="020F0502020204030204" pitchFamily="34" charset="0"/>
              </a:rPr>
              <a:t>Best </a:t>
            </a:r>
            <a:r>
              <a:rPr lang="it-IT" b="1" dirty="0" err="1" smtClean="0">
                <a:latin typeface="Calibri" panose="020F0502020204030204" pitchFamily="34" charset="0"/>
              </a:rPr>
              <a:t>measurement</a:t>
            </a:r>
            <a:r>
              <a:rPr lang="it-IT" b="1" dirty="0" smtClean="0">
                <a:latin typeface="Calibri" panose="020F0502020204030204" pitchFamily="34" charset="0"/>
              </a:rPr>
              <a:t>/</a:t>
            </a:r>
            <a:r>
              <a:rPr lang="it-IT" b="1" dirty="0" err="1" smtClean="0">
                <a:latin typeface="Calibri" panose="020F0502020204030204" pitchFamily="34" charset="0"/>
              </a:rPr>
              <a:t>presentation</a:t>
            </a:r>
            <a:r>
              <a:rPr lang="it-IT" b="1" dirty="0" smtClean="0">
                <a:latin typeface="Calibri" panose="020F0502020204030204" pitchFamily="34" charset="0"/>
              </a:rPr>
              <a:t> </a:t>
            </a:r>
            <a:r>
              <a:rPr lang="it-IT" b="1" dirty="0" err="1" smtClean="0">
                <a:latin typeface="Calibri" panose="020F0502020204030204" pitchFamily="34" charset="0"/>
              </a:rPr>
              <a:t>will</a:t>
            </a:r>
            <a:r>
              <a:rPr lang="it-IT" b="1" dirty="0" smtClean="0">
                <a:latin typeface="Calibri" panose="020F0502020204030204" pitchFamily="34" charset="0"/>
              </a:rPr>
              <a:t> be </a:t>
            </a:r>
            <a:r>
              <a:rPr lang="it-IT" b="1" dirty="0" err="1" smtClean="0">
                <a:latin typeface="Calibri" panose="020F0502020204030204" pitchFamily="34" charset="0"/>
              </a:rPr>
              <a:t>awarded</a:t>
            </a:r>
            <a:endParaRPr lang="it-IT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09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algn="ctr"/>
            <a:r>
              <a:rPr lang="en-US" spc="-1" smtClean="0">
                <a:uFill>
                  <a:solidFill>
                    <a:srgbClr val="FFFFFF"/>
                  </a:solidFill>
                </a:uFill>
              </a:rPr>
              <a:t>Measurement of the speed of muons</a:t>
            </a:r>
            <a:endParaRPr lang="en-US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8AF4F467-2A8E-4626-84CD-4D6452D616A7}" type="slidenum">
              <a:rPr lang="en-US" sz="1400" spc="-1" smtClean="0">
                <a:uFill>
                  <a:solidFill>
                    <a:srgbClr val="FFFFFF"/>
                  </a:solidFill>
                </a:uFill>
              </a:rPr>
              <a:pPr algn="r"/>
              <a:t>11</a:t>
            </a:fld>
            <a:endParaRPr lang="en-US" sz="1400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191974" y="1979525"/>
            <a:ext cx="749529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 smtClean="0">
                <a:latin typeface="Calibri" panose="020F0502020204030204" pitchFamily="34" charset="0"/>
              </a:rPr>
              <a:t>The </a:t>
            </a:r>
            <a:r>
              <a:rPr lang="it-IT" dirty="0" err="1" smtClean="0">
                <a:latin typeface="Calibri" panose="020F0502020204030204" pitchFamily="34" charset="0"/>
              </a:rPr>
              <a:t>measurement</a:t>
            </a:r>
            <a:r>
              <a:rPr lang="it-IT" dirty="0" smtClean="0">
                <a:latin typeface="Calibri" panose="020F0502020204030204" pitchFamily="34" charset="0"/>
              </a:rPr>
              <a:t> can be </a:t>
            </a:r>
            <a:r>
              <a:rPr lang="it-IT" dirty="0" err="1" smtClean="0">
                <a:latin typeface="Calibri" panose="020F0502020204030204" pitchFamily="34" charset="0"/>
              </a:rPr>
              <a:t>done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at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different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levels</a:t>
            </a:r>
            <a:r>
              <a:rPr lang="it-IT" dirty="0" smtClean="0">
                <a:latin typeface="Calibri" panose="020F0502020204030204" pitchFamily="34" charset="0"/>
              </a:rPr>
              <a:t>: </a:t>
            </a:r>
            <a:r>
              <a:rPr lang="it-IT" dirty="0" err="1" smtClean="0">
                <a:latin typeface="Calibri" panose="020F0502020204030204" pitchFamily="34" charset="0"/>
              </a:rPr>
              <a:t>it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is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left</a:t>
            </a:r>
            <a:r>
              <a:rPr lang="it-IT" dirty="0" smtClean="0">
                <a:latin typeface="Calibri" panose="020F0502020204030204" pitchFamily="34" charset="0"/>
              </a:rPr>
              <a:t> to </a:t>
            </a:r>
            <a:r>
              <a:rPr lang="it-IT" dirty="0" err="1" smtClean="0">
                <a:latin typeface="Calibri" panose="020F0502020204030204" pitchFamily="34" charset="0"/>
              </a:rPr>
              <a:t>your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own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initiative</a:t>
            </a:r>
            <a:r>
              <a:rPr lang="it-IT" dirty="0" smtClean="0">
                <a:latin typeface="Calibri" panose="020F0502020204030204" pitchFamily="34" charset="0"/>
              </a:rPr>
              <a:t> to </a:t>
            </a:r>
            <a:r>
              <a:rPr lang="it-IT" dirty="0" err="1" smtClean="0">
                <a:latin typeface="Calibri" panose="020F0502020204030204" pitchFamily="34" charset="0"/>
              </a:rPr>
              <a:t>optimize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it</a:t>
            </a:r>
            <a:endParaRPr lang="it-IT" dirty="0" smtClean="0"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 smtClean="0"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 err="1" smtClean="0">
                <a:latin typeface="Calibri" panose="020F0502020204030204" pitchFamily="34" charset="0"/>
              </a:rPr>
              <a:t>Final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results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will</a:t>
            </a:r>
            <a:r>
              <a:rPr lang="it-IT" dirty="0" smtClean="0">
                <a:latin typeface="Calibri" panose="020F0502020204030204" pitchFamily="34" charset="0"/>
              </a:rPr>
              <a:t> be </a:t>
            </a:r>
            <a:r>
              <a:rPr lang="it-IT" dirty="0" err="1" smtClean="0">
                <a:latin typeface="Calibri" panose="020F0502020204030204" pitchFamily="34" charset="0"/>
              </a:rPr>
              <a:t>presented</a:t>
            </a:r>
            <a:r>
              <a:rPr lang="it-IT" dirty="0" smtClean="0">
                <a:latin typeface="Calibri" panose="020F0502020204030204" pitchFamily="34" charset="0"/>
              </a:rPr>
              <a:t> in the </a:t>
            </a:r>
            <a:r>
              <a:rPr lang="it-IT" dirty="0" err="1" smtClean="0">
                <a:latin typeface="Calibri" panose="020F0502020204030204" pitchFamily="34" charset="0"/>
              </a:rPr>
              <a:t>next</a:t>
            </a:r>
            <a:r>
              <a:rPr lang="it-IT" dirty="0" smtClean="0">
                <a:latin typeface="Calibri" panose="020F0502020204030204" pitchFamily="34" charset="0"/>
              </a:rPr>
              <a:t> EEE </a:t>
            </a:r>
            <a:r>
              <a:rPr lang="it-IT" dirty="0" err="1" smtClean="0">
                <a:latin typeface="Calibri" panose="020F0502020204030204" pitchFamily="34" charset="0"/>
              </a:rPr>
              <a:t>run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coordination</a:t>
            </a:r>
            <a:r>
              <a:rPr lang="it-IT" dirty="0" smtClean="0">
                <a:latin typeface="Calibri" panose="020F0502020204030204" pitchFamily="34" charset="0"/>
              </a:rPr>
              <a:t> meeting on a </a:t>
            </a:r>
            <a:r>
              <a:rPr lang="it-IT" dirty="0" err="1" smtClean="0">
                <a:latin typeface="Calibri" panose="020F0502020204030204" pitchFamily="34" charset="0"/>
              </a:rPr>
              <a:t>voluntary</a:t>
            </a:r>
            <a:r>
              <a:rPr lang="it-IT" dirty="0" smtClean="0">
                <a:latin typeface="Calibri" panose="020F0502020204030204" pitchFamily="34" charset="0"/>
              </a:rPr>
              <a:t> base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 smtClean="0"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 err="1" smtClean="0">
                <a:latin typeface="Calibri" panose="020F0502020204030204" pitchFamily="34" charset="0"/>
              </a:rPr>
              <a:t>If</a:t>
            </a:r>
            <a:r>
              <a:rPr lang="it-IT" dirty="0" smtClean="0">
                <a:latin typeface="Calibri" panose="020F0502020204030204" pitchFamily="34" charset="0"/>
              </a:rPr>
              <a:t> no </a:t>
            </a:r>
            <a:r>
              <a:rPr lang="it-IT" dirty="0" err="1" smtClean="0">
                <a:latin typeface="Calibri" panose="020F0502020204030204" pitchFamily="34" charset="0"/>
              </a:rPr>
              <a:t>volunteers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will</a:t>
            </a:r>
            <a:r>
              <a:rPr lang="it-IT" dirty="0" smtClean="0">
                <a:latin typeface="Calibri" panose="020F0502020204030204" pitchFamily="34" charset="0"/>
              </a:rPr>
              <a:t> be </a:t>
            </a:r>
            <a:r>
              <a:rPr lang="it-IT" dirty="0" err="1" smtClean="0">
                <a:latin typeface="Calibri" panose="020F0502020204030204" pitchFamily="34" charset="0"/>
              </a:rPr>
              <a:t>found</a:t>
            </a:r>
            <a:r>
              <a:rPr lang="it-IT" dirty="0" smtClean="0">
                <a:latin typeface="Calibri" panose="020F0502020204030204" pitchFamily="34" charset="0"/>
              </a:rPr>
              <a:t>, </a:t>
            </a:r>
            <a:r>
              <a:rPr lang="it-IT" dirty="0" err="1" smtClean="0">
                <a:latin typeface="Calibri" panose="020F0502020204030204" pitchFamily="34" charset="0"/>
              </a:rPr>
              <a:t>schools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will</a:t>
            </a:r>
            <a:r>
              <a:rPr lang="it-IT" dirty="0" smtClean="0">
                <a:latin typeface="Calibri" panose="020F0502020204030204" pitchFamily="34" charset="0"/>
              </a:rPr>
              <a:t> be </a:t>
            </a:r>
            <a:r>
              <a:rPr lang="it-IT" dirty="0" err="1" smtClean="0">
                <a:latin typeface="Calibri" panose="020F0502020204030204" pitchFamily="34" charset="0"/>
              </a:rPr>
              <a:t>extracted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randomly</a:t>
            </a:r>
            <a:r>
              <a:rPr lang="it-IT" dirty="0" smtClean="0">
                <a:latin typeface="Calibri" panose="020F0502020204030204" pitchFamily="34" charset="0"/>
              </a:rPr>
              <a:t> to </a:t>
            </a:r>
            <a:r>
              <a:rPr lang="it-IT" dirty="0" err="1" smtClean="0">
                <a:latin typeface="Calibri" panose="020F0502020204030204" pitchFamily="34" charset="0"/>
              </a:rPr>
              <a:t>present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their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results</a:t>
            </a:r>
            <a:endParaRPr lang="it-IT" dirty="0" smtClean="0"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 smtClean="0"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b="1" dirty="0" smtClean="0">
                <a:latin typeface="Calibri" panose="020F0502020204030204" pitchFamily="34" charset="0"/>
              </a:rPr>
              <a:t>Best </a:t>
            </a:r>
            <a:r>
              <a:rPr lang="it-IT" b="1" dirty="0" err="1" smtClean="0">
                <a:latin typeface="Calibri" panose="020F0502020204030204" pitchFamily="34" charset="0"/>
              </a:rPr>
              <a:t>measurement</a:t>
            </a:r>
            <a:r>
              <a:rPr lang="it-IT" b="1" dirty="0" smtClean="0">
                <a:latin typeface="Calibri" panose="020F0502020204030204" pitchFamily="34" charset="0"/>
              </a:rPr>
              <a:t>/</a:t>
            </a:r>
            <a:r>
              <a:rPr lang="it-IT" b="1" dirty="0" err="1" smtClean="0">
                <a:latin typeface="Calibri" panose="020F0502020204030204" pitchFamily="34" charset="0"/>
              </a:rPr>
              <a:t>presentation</a:t>
            </a:r>
            <a:r>
              <a:rPr lang="it-IT" b="1" dirty="0" smtClean="0">
                <a:latin typeface="Calibri" panose="020F0502020204030204" pitchFamily="34" charset="0"/>
              </a:rPr>
              <a:t> </a:t>
            </a:r>
            <a:r>
              <a:rPr lang="it-IT" b="1" dirty="0" err="1" smtClean="0">
                <a:latin typeface="Calibri" panose="020F0502020204030204" pitchFamily="34" charset="0"/>
              </a:rPr>
              <a:t>will</a:t>
            </a:r>
            <a:r>
              <a:rPr lang="it-IT" b="1" dirty="0" smtClean="0">
                <a:latin typeface="Calibri" panose="020F0502020204030204" pitchFamily="34" charset="0"/>
              </a:rPr>
              <a:t> be </a:t>
            </a:r>
            <a:r>
              <a:rPr lang="it-IT" b="1" dirty="0" err="1" smtClean="0">
                <a:latin typeface="Calibri" panose="020F0502020204030204" pitchFamily="34" charset="0"/>
              </a:rPr>
              <a:t>awarded</a:t>
            </a:r>
            <a:endParaRPr lang="it-IT" b="1" dirty="0">
              <a:latin typeface="Calibri" panose="020F050202020403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682910" y="29542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697989" y="1716091"/>
            <a:ext cx="8483262" cy="4393308"/>
          </a:xfrm>
          <a:prstGeom prst="rect">
            <a:avLst/>
          </a:prstGeom>
          <a:solidFill>
            <a:schemeClr val="bg2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endParaRPr lang="it-IT" sz="54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it-IT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Do </a:t>
            </a:r>
            <a:r>
              <a:rPr lang="it-IT" sz="54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not</a:t>
            </a:r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it-IT" sz="54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try</a:t>
            </a:r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to </a:t>
            </a:r>
            <a:r>
              <a:rPr lang="it-IT" sz="54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corrupt</a:t>
            </a:r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it-IT" sz="54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your</a:t>
            </a:r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it-IT" sz="54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local</a:t>
            </a:r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it-IT" sz="5400" b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referent</a:t>
            </a:r>
            <a:endParaRPr lang="it-IT" sz="54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it-IT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to </a:t>
            </a:r>
            <a:r>
              <a:rPr lang="it-IT" sz="5400" b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get</a:t>
            </a:r>
            <a:r>
              <a:rPr lang="it-IT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help!</a:t>
            </a:r>
          </a:p>
          <a:p>
            <a:pPr algn="ctr"/>
            <a:endParaRPr lang="it-IT" sz="5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047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algn="ctr"/>
            <a:r>
              <a:rPr lang="en-US" spc="-1" smtClean="0">
                <a:uFill>
                  <a:solidFill>
                    <a:srgbClr val="FFFFFF"/>
                  </a:solidFill>
                </a:uFill>
              </a:rPr>
              <a:t>Measurement of the speed of muons</a:t>
            </a:r>
            <a:endParaRPr lang="en-US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8AF4F467-2A8E-4626-84CD-4D6452D616A7}" type="slidenum">
              <a:rPr lang="en-US" sz="1400" spc="-1" smtClean="0">
                <a:uFill>
                  <a:solidFill>
                    <a:srgbClr val="FFFFFF"/>
                  </a:solidFill>
                </a:uFill>
              </a:rPr>
              <a:pPr algn="r"/>
              <a:t>2</a:t>
            </a:fld>
            <a:endParaRPr lang="en-US" sz="1400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6798" y="489976"/>
            <a:ext cx="7227856" cy="683040"/>
          </a:xfrm>
        </p:spPr>
        <p:txBody>
          <a:bodyPr/>
          <a:lstStyle/>
          <a:p>
            <a:r>
              <a:rPr lang="it-IT" dirty="0" err="1" smtClean="0"/>
              <a:t>Measurement</a:t>
            </a:r>
            <a:r>
              <a:rPr lang="it-IT" dirty="0" smtClean="0"/>
              <a:t> of the </a:t>
            </a:r>
            <a:r>
              <a:rPr lang="it-IT" dirty="0" err="1" smtClean="0"/>
              <a:t>muon</a:t>
            </a:r>
            <a:r>
              <a:rPr lang="it-IT" dirty="0" smtClean="0"/>
              <a:t> </a:t>
            </a:r>
            <a:r>
              <a:rPr lang="it-IT" dirty="0" err="1" smtClean="0"/>
              <a:t>speed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1246331" y="1790700"/>
            <a:ext cx="712181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>
                <a:latin typeface="Book Antiqua" panose="02040602050305030304" pitchFamily="18" charset="0"/>
              </a:rPr>
              <a:t>«</a:t>
            </a:r>
            <a:r>
              <a:rPr lang="it-IT" sz="1400" dirty="0" err="1" smtClean="0">
                <a:latin typeface="Book Antiqua" panose="02040602050305030304" pitchFamily="18" charset="0"/>
              </a:rPr>
              <a:t>Dear</a:t>
            </a:r>
            <a:r>
              <a:rPr lang="it-IT" sz="1400" dirty="0" smtClean="0">
                <a:latin typeface="Book Antiqua" panose="02040602050305030304" pitchFamily="18" charset="0"/>
              </a:rPr>
              <a:t> </a:t>
            </a:r>
            <a:r>
              <a:rPr lang="it-IT" sz="1400" dirty="0" err="1">
                <a:latin typeface="Book Antiqua" panose="02040602050305030304" pitchFamily="18" charset="0"/>
              </a:rPr>
              <a:t>Cosmic</a:t>
            </a:r>
            <a:r>
              <a:rPr lang="it-IT" sz="1400" dirty="0">
                <a:latin typeface="Book Antiqua" panose="02040602050305030304" pitchFamily="18" charset="0"/>
              </a:rPr>
              <a:t> </a:t>
            </a:r>
            <a:r>
              <a:rPr lang="it-IT" sz="1400" dirty="0" err="1">
                <a:latin typeface="Book Antiqua" panose="02040602050305030304" pitchFamily="18" charset="0"/>
              </a:rPr>
              <a:t>Ray</a:t>
            </a:r>
            <a:r>
              <a:rPr lang="it-IT" sz="1400" dirty="0">
                <a:latin typeface="Book Antiqua" panose="02040602050305030304" pitchFamily="18" charset="0"/>
              </a:rPr>
              <a:t> </a:t>
            </a:r>
            <a:r>
              <a:rPr lang="it-IT" sz="1400" dirty="0" err="1">
                <a:latin typeface="Book Antiqua" panose="02040602050305030304" pitchFamily="18" charset="0"/>
              </a:rPr>
              <a:t>Experimenters</a:t>
            </a:r>
            <a:r>
              <a:rPr lang="it-IT" sz="1400" dirty="0">
                <a:latin typeface="Book Antiqua" panose="02040602050305030304" pitchFamily="18" charset="0"/>
              </a:rPr>
              <a:t>,</a:t>
            </a:r>
          </a:p>
          <a:p>
            <a:endParaRPr lang="it-IT" sz="1400" dirty="0">
              <a:latin typeface="Book Antiqua" panose="02040602050305030304" pitchFamily="18" charset="0"/>
            </a:endParaRPr>
          </a:p>
          <a:p>
            <a:r>
              <a:rPr lang="en-US" sz="1400" dirty="0">
                <a:latin typeface="Book Antiqua" panose="02040602050305030304" pitchFamily="18" charset="0"/>
              </a:rPr>
              <a:t>      International Muon Week has begun!  </a:t>
            </a:r>
            <a:r>
              <a:rPr lang="en-US" sz="1400" dirty="0" smtClean="0">
                <a:latin typeface="Book Antiqua" panose="02040602050305030304" pitchFamily="18" charset="0"/>
              </a:rPr>
              <a:t>It’s </a:t>
            </a:r>
            <a:r>
              <a:rPr lang="en-US" sz="1400" dirty="0">
                <a:latin typeface="Book Antiqua" panose="02040602050305030304" pitchFamily="18" charset="0"/>
              </a:rPr>
              <a:t>not too late to participate if </a:t>
            </a:r>
            <a:r>
              <a:rPr lang="en-US" sz="1400" dirty="0" smtClean="0">
                <a:latin typeface="Book Antiqua" panose="02040602050305030304" pitchFamily="18" charset="0"/>
              </a:rPr>
              <a:t>you’d </a:t>
            </a:r>
            <a:r>
              <a:rPr lang="en-US" sz="1400" dirty="0">
                <a:latin typeface="Book Antiqua" panose="02040602050305030304" pitchFamily="18" charset="0"/>
              </a:rPr>
              <a:t>like to join in! </a:t>
            </a:r>
          </a:p>
          <a:p>
            <a:r>
              <a:rPr lang="en-US" sz="1400" dirty="0">
                <a:latin typeface="Book Antiqua" panose="02040602050305030304" pitchFamily="18" charset="0"/>
              </a:rPr>
              <a:t>      We have asked participants to measure the speed of muons, but if you want to tackle something a</a:t>
            </a:r>
          </a:p>
          <a:p>
            <a:r>
              <a:rPr lang="en-US" sz="1400" dirty="0">
                <a:latin typeface="Book Antiqua" panose="02040602050305030304" pitchFamily="18" charset="0"/>
              </a:rPr>
              <a:t>      bit easier, your group can take data measuring the flux of muons as usual.  Even if you </a:t>
            </a:r>
            <a:r>
              <a:rPr lang="en-US" sz="1400" dirty="0" smtClean="0">
                <a:latin typeface="Book Antiqua" panose="02040602050305030304" pitchFamily="18" charset="0"/>
              </a:rPr>
              <a:t>can’t</a:t>
            </a:r>
            <a:endParaRPr lang="en-US" sz="1400" dirty="0">
              <a:latin typeface="Book Antiqua" panose="02040602050305030304" pitchFamily="18" charset="0"/>
            </a:endParaRPr>
          </a:p>
          <a:p>
            <a:r>
              <a:rPr lang="en-US" sz="1400" dirty="0">
                <a:latin typeface="Book Antiqua" panose="02040602050305030304" pitchFamily="18" charset="0"/>
              </a:rPr>
              <a:t>      participate this week, consider measuring the muon speed sometime over the next few </a:t>
            </a:r>
            <a:r>
              <a:rPr lang="en-US" sz="1400" dirty="0" smtClean="0">
                <a:latin typeface="Book Antiqua" panose="02040602050305030304" pitchFamily="18" charset="0"/>
              </a:rPr>
              <a:t>weeks </a:t>
            </a:r>
            <a:r>
              <a:rPr lang="en-US" sz="1400" dirty="0">
                <a:latin typeface="Book Antiqua" panose="02040602050305030304" pitchFamily="18" charset="0"/>
              </a:rPr>
              <a:t>and sharing your results with others.</a:t>
            </a:r>
          </a:p>
          <a:p>
            <a:endParaRPr lang="it-IT" sz="1400" dirty="0">
              <a:latin typeface="Book Antiqua" panose="02040602050305030304" pitchFamily="18" charset="0"/>
            </a:endParaRPr>
          </a:p>
          <a:p>
            <a:r>
              <a:rPr lang="en-US" sz="1400" dirty="0">
                <a:latin typeface="Book Antiqua" panose="02040602050305030304" pitchFamily="18" charset="0"/>
              </a:rPr>
              <a:t>      </a:t>
            </a:r>
            <a:r>
              <a:rPr lang="en-US" sz="1400" dirty="0" smtClean="0">
                <a:latin typeface="Book Antiqua" panose="02040602050305030304" pitchFamily="18" charset="0"/>
              </a:rPr>
              <a:t>I’ve </a:t>
            </a:r>
            <a:r>
              <a:rPr lang="en-US" sz="1400" dirty="0">
                <a:latin typeface="Book Antiqua" panose="02040602050305030304" pitchFamily="18" charset="0"/>
              </a:rPr>
              <a:t>also </a:t>
            </a:r>
            <a:r>
              <a:rPr lang="en-US" sz="1400" dirty="0" err="1">
                <a:latin typeface="Book Antiqua" panose="02040602050305030304" pitchFamily="18" charset="0"/>
              </a:rPr>
              <a:t>cced</a:t>
            </a:r>
            <a:r>
              <a:rPr lang="en-US" sz="1400" dirty="0">
                <a:latin typeface="Book Antiqua" panose="02040602050305030304" pitchFamily="18" charset="0"/>
              </a:rPr>
              <a:t> this as a late invitation to our Global </a:t>
            </a:r>
            <a:r>
              <a:rPr lang="en-US" sz="1400" dirty="0" err="1">
                <a:latin typeface="Book Antiqua" panose="02040602050305030304" pitchFamily="18" charset="0"/>
              </a:rPr>
              <a:t>Cosmics</a:t>
            </a:r>
            <a:r>
              <a:rPr lang="en-US" sz="1400" dirty="0">
                <a:latin typeface="Book Antiqua" panose="02040602050305030304" pitchFamily="18" charset="0"/>
              </a:rPr>
              <a:t> colleagues. Please contact me </a:t>
            </a:r>
            <a:r>
              <a:rPr lang="en-US" sz="1400" dirty="0" smtClean="0">
                <a:latin typeface="Book Antiqua" panose="02040602050305030304" pitchFamily="18" charset="0"/>
              </a:rPr>
              <a:t>if</a:t>
            </a:r>
            <a:r>
              <a:rPr lang="it-IT" sz="1400" dirty="0" smtClean="0">
                <a:latin typeface="Book Antiqua" panose="02040602050305030304" pitchFamily="18" charset="0"/>
              </a:rPr>
              <a:t> </a:t>
            </a:r>
            <a:r>
              <a:rPr lang="it-IT" sz="1400" dirty="0" err="1">
                <a:latin typeface="Book Antiqua" panose="02040602050305030304" pitchFamily="18" charset="0"/>
              </a:rPr>
              <a:t>you</a:t>
            </a:r>
            <a:r>
              <a:rPr lang="it-IT" sz="1400" dirty="0">
                <a:latin typeface="Book Antiqua" panose="02040602050305030304" pitchFamily="18" charset="0"/>
              </a:rPr>
              <a:t> </a:t>
            </a:r>
            <a:r>
              <a:rPr lang="it-IT" sz="1400" dirty="0" err="1">
                <a:latin typeface="Book Antiqua" panose="02040602050305030304" pitchFamily="18" charset="0"/>
              </a:rPr>
              <a:t>have</a:t>
            </a:r>
            <a:r>
              <a:rPr lang="it-IT" sz="1400" dirty="0">
                <a:latin typeface="Book Antiqua" panose="02040602050305030304" pitchFamily="18" charset="0"/>
              </a:rPr>
              <a:t> </a:t>
            </a:r>
            <a:r>
              <a:rPr lang="it-IT" sz="1400" dirty="0" err="1">
                <a:latin typeface="Book Antiqua" panose="02040602050305030304" pitchFamily="18" charset="0"/>
              </a:rPr>
              <a:t>any</a:t>
            </a:r>
            <a:r>
              <a:rPr lang="it-IT" sz="1400" dirty="0">
                <a:latin typeface="Book Antiqua" panose="02040602050305030304" pitchFamily="18" charset="0"/>
              </a:rPr>
              <a:t> </a:t>
            </a:r>
            <a:r>
              <a:rPr lang="it-IT" sz="1400" dirty="0" err="1">
                <a:latin typeface="Book Antiqua" panose="02040602050305030304" pitchFamily="18" charset="0"/>
              </a:rPr>
              <a:t>questions</a:t>
            </a:r>
            <a:r>
              <a:rPr lang="it-IT" sz="1400" dirty="0">
                <a:latin typeface="Book Antiqua" panose="02040602050305030304" pitchFamily="18" charset="0"/>
              </a:rPr>
              <a:t>.</a:t>
            </a:r>
          </a:p>
          <a:p>
            <a:endParaRPr lang="it-IT" sz="1400" dirty="0">
              <a:latin typeface="Book Antiqua" panose="02040602050305030304" pitchFamily="18" charset="0"/>
            </a:endParaRPr>
          </a:p>
          <a:p>
            <a:r>
              <a:rPr lang="it-IT" sz="1400" dirty="0">
                <a:latin typeface="Book Antiqua" panose="02040602050305030304" pitchFamily="18" charset="0"/>
              </a:rPr>
              <a:t>      </a:t>
            </a:r>
            <a:r>
              <a:rPr lang="it-IT" sz="1400" dirty="0" err="1">
                <a:latin typeface="Book Antiqua" panose="02040602050305030304" pitchFamily="18" charset="0"/>
              </a:rPr>
              <a:t>Regards</a:t>
            </a:r>
            <a:r>
              <a:rPr lang="it-IT" sz="1400" dirty="0">
                <a:latin typeface="Book Antiqua" panose="02040602050305030304" pitchFamily="18" charset="0"/>
              </a:rPr>
              <a:t>,</a:t>
            </a:r>
          </a:p>
          <a:p>
            <a:r>
              <a:rPr lang="it-IT" sz="1400" dirty="0">
                <a:latin typeface="Book Antiqua" panose="02040602050305030304" pitchFamily="18" charset="0"/>
              </a:rPr>
              <a:t>      </a:t>
            </a:r>
            <a:r>
              <a:rPr lang="it-IT" sz="1400" dirty="0" smtClean="0">
                <a:latin typeface="Book Antiqua" panose="02040602050305030304" pitchFamily="18" charset="0"/>
              </a:rPr>
              <a:t>Mark»</a:t>
            </a:r>
            <a:endParaRPr lang="it-IT" sz="1400" dirty="0">
              <a:latin typeface="Book Antiqua" panose="02040602050305030304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128492" y="6471375"/>
            <a:ext cx="4834593" cy="338554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it-IT" sz="1600" dirty="0">
                <a:latin typeface="Cambria" panose="02040503050406030204" pitchFamily="18" charset="0"/>
                <a:hlinkClick r:id="rId2"/>
              </a:rPr>
              <a:t>http://</a:t>
            </a:r>
            <a:r>
              <a:rPr lang="it-IT" sz="1600" dirty="0" smtClean="0">
                <a:latin typeface="Cambria" panose="02040503050406030204" pitchFamily="18" charset="0"/>
                <a:hlinkClick r:id="rId2"/>
              </a:rPr>
              <a:t>www.i2u2.org/elab/cosmic/home/project.jsp</a:t>
            </a:r>
            <a:endParaRPr lang="it-IT" sz="1600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58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algn="ctr"/>
            <a:r>
              <a:rPr lang="en-US" spc="-1" smtClean="0">
                <a:uFill>
                  <a:solidFill>
                    <a:srgbClr val="FFFFFF"/>
                  </a:solidFill>
                </a:uFill>
              </a:rPr>
              <a:t>Measurement of the speed of muons</a:t>
            </a:r>
            <a:endParaRPr lang="en-US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8AF4F467-2A8E-4626-84CD-4D6452D616A7}" type="slidenum">
              <a:rPr lang="en-US" sz="1400" spc="-1" smtClean="0">
                <a:uFill>
                  <a:solidFill>
                    <a:srgbClr val="FFFFFF"/>
                  </a:solidFill>
                </a:uFill>
              </a:rPr>
              <a:pPr algn="r"/>
              <a:t>3</a:t>
            </a:fld>
            <a:endParaRPr lang="en-US" sz="1400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6798" y="489976"/>
            <a:ext cx="7227856" cy="683040"/>
          </a:xfrm>
        </p:spPr>
        <p:txBody>
          <a:bodyPr/>
          <a:lstStyle/>
          <a:p>
            <a:r>
              <a:rPr lang="it-IT" dirty="0" err="1" smtClean="0"/>
              <a:t>Measurement</a:t>
            </a:r>
            <a:r>
              <a:rPr lang="it-IT" dirty="0" smtClean="0"/>
              <a:t> of the </a:t>
            </a:r>
            <a:r>
              <a:rPr lang="it-IT" dirty="0" err="1" smtClean="0"/>
              <a:t>muon</a:t>
            </a:r>
            <a:r>
              <a:rPr lang="it-IT" dirty="0" smtClean="0"/>
              <a:t> </a:t>
            </a:r>
            <a:r>
              <a:rPr lang="it-IT" dirty="0" err="1" smtClean="0"/>
              <a:t>speed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128492" y="6471375"/>
            <a:ext cx="4834593" cy="338554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it-IT" sz="1600" dirty="0">
                <a:latin typeface="Cambria" panose="02040503050406030204" pitchFamily="18" charset="0"/>
                <a:hlinkClick r:id="rId2"/>
              </a:rPr>
              <a:t>http://</a:t>
            </a:r>
            <a:r>
              <a:rPr lang="it-IT" sz="1600" dirty="0" smtClean="0">
                <a:latin typeface="Cambria" panose="02040503050406030204" pitchFamily="18" charset="0"/>
                <a:hlinkClick r:id="rId2"/>
              </a:rPr>
              <a:t>www.i2u2.org/elab/cosmic/home/project.jsp</a:t>
            </a:r>
            <a:endParaRPr lang="it-IT" sz="1600" dirty="0" smtClean="0">
              <a:latin typeface="Cambria" panose="02040503050406030204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84" y="1468743"/>
            <a:ext cx="7128452" cy="4604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088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algn="ctr"/>
            <a:r>
              <a:rPr lang="en-US" spc="-1" smtClean="0">
                <a:uFill>
                  <a:solidFill>
                    <a:srgbClr val="FFFFFF"/>
                  </a:solidFill>
                </a:uFill>
              </a:rPr>
              <a:t>Measurement of the speed of muons</a:t>
            </a:r>
            <a:endParaRPr lang="en-US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8AF4F467-2A8E-4626-84CD-4D6452D616A7}" type="slidenum">
              <a:rPr lang="en-US" sz="1400" spc="-1" smtClean="0">
                <a:uFill>
                  <a:solidFill>
                    <a:srgbClr val="FFFFFF"/>
                  </a:solidFill>
                </a:uFill>
              </a:rPr>
              <a:pPr algn="r"/>
              <a:t>4</a:t>
            </a:fld>
            <a:endParaRPr lang="en-US" sz="1400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21453" y="508449"/>
            <a:ext cx="6433529" cy="692277"/>
          </a:xfrm>
        </p:spPr>
        <p:txBody>
          <a:bodyPr/>
          <a:lstStyle/>
          <a:p>
            <a:r>
              <a:rPr lang="it-IT" dirty="0" smtClean="0"/>
              <a:t>A </a:t>
            </a:r>
            <a:r>
              <a:rPr lang="it-IT" dirty="0" err="1" smtClean="0"/>
              <a:t>perfect</a:t>
            </a:r>
            <a:r>
              <a:rPr lang="it-IT" dirty="0" smtClean="0"/>
              <a:t> </a:t>
            </a:r>
            <a:r>
              <a:rPr lang="it-IT" dirty="0" err="1" smtClean="0"/>
              <a:t>tool</a:t>
            </a:r>
            <a:r>
              <a:rPr lang="it-IT" dirty="0" smtClean="0"/>
              <a:t> for the </a:t>
            </a:r>
            <a:r>
              <a:rPr lang="it-IT" dirty="0" err="1" smtClean="0"/>
              <a:t>purpose</a:t>
            </a:r>
            <a:r>
              <a:rPr lang="it-IT" dirty="0" smtClean="0"/>
              <a:t>:</a:t>
            </a:r>
            <a:br>
              <a:rPr lang="it-IT" dirty="0" smtClean="0"/>
            </a:br>
            <a:r>
              <a:rPr lang="it-IT" dirty="0" smtClean="0"/>
              <a:t>an EEE </a:t>
            </a:r>
            <a:r>
              <a:rPr lang="it-IT" dirty="0" err="1" smtClean="0"/>
              <a:t>telescope</a:t>
            </a:r>
            <a:endParaRPr lang="it-IT" dirty="0"/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374" y="1507379"/>
            <a:ext cx="4909758" cy="5136834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85" y="2382982"/>
            <a:ext cx="3770086" cy="359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735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algn="ctr"/>
            <a:r>
              <a:rPr lang="en-US" spc="-1" smtClean="0">
                <a:uFill>
                  <a:solidFill>
                    <a:srgbClr val="FFFFFF"/>
                  </a:solidFill>
                </a:uFill>
              </a:rPr>
              <a:t>Measurement of the speed of muons</a:t>
            </a:r>
            <a:endParaRPr lang="en-US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8AF4F467-2A8E-4626-84CD-4D6452D616A7}" type="slidenum">
              <a:rPr lang="en-US" sz="1400" spc="-1" smtClean="0">
                <a:uFill>
                  <a:solidFill>
                    <a:srgbClr val="FFFFFF"/>
                  </a:solidFill>
                </a:uFill>
              </a:rPr>
              <a:pPr algn="r"/>
              <a:t>5</a:t>
            </a:fld>
            <a:endParaRPr lang="en-US" sz="1400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21453" y="508450"/>
            <a:ext cx="4392292" cy="590677"/>
          </a:xfrm>
        </p:spPr>
        <p:txBody>
          <a:bodyPr/>
          <a:lstStyle/>
          <a:p>
            <a:r>
              <a:rPr lang="it-IT" dirty="0" smtClean="0"/>
              <a:t>…an </a:t>
            </a:r>
            <a:r>
              <a:rPr lang="it-IT" dirty="0" err="1" smtClean="0"/>
              <a:t>its</a:t>
            </a:r>
            <a:r>
              <a:rPr lang="it-IT" dirty="0" smtClean="0"/>
              <a:t> data</a:t>
            </a:r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689" y="1387395"/>
            <a:ext cx="7324437" cy="4848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ttore 2 5"/>
          <p:cNvCxnSpPr>
            <a:endCxn id="7" idx="6"/>
          </p:cNvCxnSpPr>
          <p:nvPr/>
        </p:nvCxnSpPr>
        <p:spPr>
          <a:xfrm flipH="1">
            <a:off x="5846618" y="4091709"/>
            <a:ext cx="1173018" cy="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e 6"/>
          <p:cNvSpPr/>
          <p:nvPr/>
        </p:nvSpPr>
        <p:spPr>
          <a:xfrm>
            <a:off x="4636655" y="3879273"/>
            <a:ext cx="1209963" cy="4248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088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algn="ctr"/>
            <a:r>
              <a:rPr lang="en-US" spc="-1" smtClean="0">
                <a:uFill>
                  <a:solidFill>
                    <a:srgbClr val="FFFFFF"/>
                  </a:solidFill>
                </a:uFill>
              </a:rPr>
              <a:t>Measurement of the speed of muons</a:t>
            </a:r>
            <a:endParaRPr lang="en-US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8AF4F467-2A8E-4626-84CD-4D6452D616A7}" type="slidenum">
              <a:rPr lang="en-US" sz="1400" spc="-1" smtClean="0">
                <a:uFill>
                  <a:solidFill>
                    <a:srgbClr val="FFFFFF"/>
                  </a:solidFill>
                </a:uFill>
              </a:rPr>
              <a:pPr algn="r"/>
              <a:t>6</a:t>
            </a:fld>
            <a:endParaRPr lang="en-US" sz="1400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21453" y="508450"/>
            <a:ext cx="4392292" cy="590677"/>
          </a:xfrm>
        </p:spPr>
        <p:txBody>
          <a:bodyPr/>
          <a:lstStyle/>
          <a:p>
            <a:r>
              <a:rPr lang="it-IT" dirty="0" smtClean="0"/>
              <a:t>Access to data</a:t>
            </a:r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832" y="1440871"/>
            <a:ext cx="7584785" cy="466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3602181" y="6492994"/>
            <a:ext cx="4454746" cy="338554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it-IT" sz="1600" dirty="0" err="1" smtClean="0">
                <a:latin typeface="Cambria" panose="02040503050406030204" pitchFamily="18" charset="0"/>
              </a:rPr>
              <a:t>see</a:t>
            </a:r>
            <a:r>
              <a:rPr lang="it-IT" sz="1600" dirty="0" smtClean="0">
                <a:latin typeface="Cambria" panose="02040503050406030204" pitchFamily="18" charset="0"/>
              </a:rPr>
              <a:t> </a:t>
            </a:r>
            <a:r>
              <a:rPr lang="it-IT" sz="1600" dirty="0" err="1" smtClean="0">
                <a:latin typeface="Cambria" panose="02040503050406030204" pitchFamily="18" charset="0"/>
              </a:rPr>
              <a:t>instructions</a:t>
            </a:r>
            <a:r>
              <a:rPr lang="it-IT" sz="1600" dirty="0" smtClean="0">
                <a:latin typeface="Cambria" panose="02040503050406030204" pitchFamily="18" charset="0"/>
              </a:rPr>
              <a:t> for the International </a:t>
            </a:r>
            <a:r>
              <a:rPr lang="it-IT" sz="1600" dirty="0" err="1" smtClean="0">
                <a:latin typeface="Cambria" panose="02040503050406030204" pitchFamily="18" charset="0"/>
              </a:rPr>
              <a:t>Cosmic</a:t>
            </a:r>
            <a:r>
              <a:rPr lang="it-IT" sz="1600" dirty="0" smtClean="0">
                <a:latin typeface="Cambria" panose="02040503050406030204" pitchFamily="18" charset="0"/>
              </a:rPr>
              <a:t> </a:t>
            </a:r>
            <a:r>
              <a:rPr lang="it-IT" sz="1600" dirty="0" err="1" smtClean="0">
                <a:latin typeface="Cambria" panose="02040503050406030204" pitchFamily="18" charset="0"/>
              </a:rPr>
              <a:t>Day</a:t>
            </a:r>
            <a:endParaRPr lang="it-IT" sz="1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82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algn="ctr"/>
            <a:r>
              <a:rPr lang="en-US" spc="-1" smtClean="0">
                <a:uFill>
                  <a:solidFill>
                    <a:srgbClr val="FFFFFF"/>
                  </a:solidFill>
                </a:uFill>
              </a:rPr>
              <a:t>Measurement of the speed of muons</a:t>
            </a:r>
            <a:endParaRPr lang="en-US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8AF4F467-2A8E-4626-84CD-4D6452D616A7}" type="slidenum">
              <a:rPr lang="en-US" sz="1400" spc="-1" smtClean="0">
                <a:uFill>
                  <a:solidFill>
                    <a:srgbClr val="FFFFFF"/>
                  </a:solidFill>
                </a:uFill>
              </a:rPr>
              <a:pPr algn="r"/>
              <a:t>7</a:t>
            </a:fld>
            <a:endParaRPr lang="en-US" sz="1400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12217" y="610049"/>
            <a:ext cx="6276511" cy="784641"/>
          </a:xfrm>
        </p:spPr>
        <p:txBody>
          <a:bodyPr/>
          <a:lstStyle/>
          <a:p>
            <a:r>
              <a:rPr lang="it-IT" dirty="0" smtClean="0"/>
              <a:t>How to </a:t>
            </a:r>
            <a:r>
              <a:rPr lang="it-IT" dirty="0" err="1" smtClean="0"/>
              <a:t>perform</a:t>
            </a:r>
            <a:r>
              <a:rPr lang="it-IT" dirty="0" smtClean="0"/>
              <a:t> and </a:t>
            </a:r>
            <a:r>
              <a:rPr lang="it-IT" dirty="0" err="1" smtClean="0">
                <a:solidFill>
                  <a:srgbClr val="FF0000"/>
                </a:solidFill>
              </a:rPr>
              <a:t>optmize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the </a:t>
            </a:r>
            <a:r>
              <a:rPr lang="it-IT" dirty="0" err="1" smtClean="0"/>
              <a:t>measurement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209963" y="1884219"/>
            <a:ext cx="715818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 err="1" smtClean="0">
                <a:latin typeface="Calibri" panose="020F0502020204030204" pitchFamily="34" charset="0"/>
              </a:rPr>
              <a:t>What</a:t>
            </a:r>
            <a:r>
              <a:rPr lang="it-IT" dirty="0" smtClean="0">
                <a:latin typeface="Calibri" panose="020F0502020204030204" pitchFamily="34" charset="0"/>
              </a:rPr>
              <a:t> are the </a:t>
            </a:r>
            <a:r>
              <a:rPr lang="it-IT" dirty="0" err="1" smtClean="0">
                <a:latin typeface="Calibri" panose="020F0502020204030204" pitchFamily="34" charset="0"/>
              </a:rPr>
              <a:t>relevant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variables</a:t>
            </a:r>
            <a:r>
              <a:rPr lang="it-IT" dirty="0" smtClean="0">
                <a:latin typeface="Calibri" panose="020F0502020204030204" pitchFamily="34" charset="0"/>
              </a:rPr>
              <a:t>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 smtClean="0">
                <a:latin typeface="Calibri" panose="020F0502020204030204" pitchFamily="34" charset="0"/>
              </a:rPr>
              <a:t>How do </a:t>
            </a:r>
            <a:r>
              <a:rPr lang="it-IT" dirty="0" err="1" smtClean="0">
                <a:latin typeface="Calibri" panose="020F0502020204030204" pitchFamily="34" charset="0"/>
              </a:rPr>
              <a:t>we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get</a:t>
            </a:r>
            <a:r>
              <a:rPr lang="it-IT" dirty="0" smtClean="0">
                <a:latin typeface="Calibri" panose="020F0502020204030204" pitchFamily="34" charset="0"/>
              </a:rPr>
              <a:t> to the </a:t>
            </a:r>
            <a:r>
              <a:rPr lang="it-IT" dirty="0" err="1" smtClean="0">
                <a:latin typeface="Calibri" panose="020F0502020204030204" pitchFamily="34" charset="0"/>
              </a:rPr>
              <a:t>muon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speed</a:t>
            </a:r>
            <a:r>
              <a:rPr lang="it-IT" dirty="0" smtClean="0">
                <a:latin typeface="Calibri" panose="020F0502020204030204" pitchFamily="34" charset="0"/>
              </a:rPr>
              <a:t>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 smtClean="0"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 smtClean="0">
                <a:latin typeface="Calibri" panose="020F0502020204030204" pitchFamily="34" charset="0"/>
              </a:rPr>
              <a:t>How do </a:t>
            </a:r>
            <a:r>
              <a:rPr lang="it-IT" dirty="0" err="1" smtClean="0">
                <a:latin typeface="Calibri" panose="020F0502020204030204" pitchFamily="34" charset="0"/>
              </a:rPr>
              <a:t>we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extract</a:t>
            </a:r>
            <a:r>
              <a:rPr lang="it-IT" dirty="0" smtClean="0">
                <a:latin typeface="Calibri" panose="020F0502020204030204" pitchFamily="34" charset="0"/>
              </a:rPr>
              <a:t> the </a:t>
            </a:r>
            <a:r>
              <a:rPr lang="it-IT" dirty="0" err="1" smtClean="0">
                <a:latin typeface="Calibri" panose="020F0502020204030204" pitchFamily="34" charset="0"/>
              </a:rPr>
              <a:t>final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value</a:t>
            </a:r>
            <a:r>
              <a:rPr lang="it-IT" dirty="0" smtClean="0">
                <a:latin typeface="Calibri" panose="020F0502020204030204" pitchFamily="34" charset="0"/>
              </a:rPr>
              <a:t>?</a:t>
            </a:r>
            <a:endParaRPr lang="it-IT" dirty="0"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 smtClean="0"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</a:rPr>
              <a:t>How </a:t>
            </a:r>
            <a:r>
              <a:rPr lang="it-IT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many</a:t>
            </a: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</a:rPr>
              <a:t> data </a:t>
            </a:r>
            <a:r>
              <a:rPr lang="it-IT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points</a:t>
            </a: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</a:rPr>
              <a:t>? How </a:t>
            </a:r>
            <a:r>
              <a:rPr lang="it-IT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many</a:t>
            </a: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stations</a:t>
            </a: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</a:rPr>
              <a:t> to be </a:t>
            </a:r>
            <a:r>
              <a:rPr lang="it-IT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included</a:t>
            </a: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</a:rPr>
              <a:t>? The more the </a:t>
            </a:r>
            <a:r>
              <a:rPr lang="it-IT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better</a:t>
            </a: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</a:rPr>
              <a:t>?</a:t>
            </a:r>
            <a:endParaRPr lang="it-IT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What</a:t>
            </a: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is</a:t>
            </a: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</a:rPr>
              <a:t> the </a:t>
            </a:r>
            <a:r>
              <a:rPr lang="it-IT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precision</a:t>
            </a: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</a:rPr>
              <a:t> of the </a:t>
            </a:r>
            <a:r>
              <a:rPr lang="it-IT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measurement</a:t>
            </a: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</a:rPr>
              <a:t>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</a:rPr>
              <a:t>How to </a:t>
            </a:r>
            <a:r>
              <a:rPr lang="it-IT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optmize</a:t>
            </a: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it</a:t>
            </a:r>
            <a:r>
              <a:rPr lang="it-IT" dirty="0" smtClean="0">
                <a:solidFill>
                  <a:srgbClr val="FF0000"/>
                </a:solidFill>
                <a:latin typeface="Calibri" panose="020F0502020204030204" pitchFamily="34" charset="0"/>
              </a:rPr>
              <a:t>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>
              <a:latin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b="1" dirty="0" err="1" smtClean="0">
                <a:latin typeface="Calibri" panose="020F0502020204030204" pitchFamily="34" charset="0"/>
              </a:rPr>
              <a:t>Comment</a:t>
            </a:r>
            <a:r>
              <a:rPr lang="it-IT" b="1" dirty="0" smtClean="0">
                <a:latin typeface="Calibri" panose="020F0502020204030204" pitchFamily="34" charset="0"/>
              </a:rPr>
              <a:t> on the </a:t>
            </a:r>
            <a:r>
              <a:rPr lang="it-IT" b="1" dirty="0" err="1" smtClean="0">
                <a:latin typeface="Calibri" panose="020F0502020204030204" pitchFamily="34" charset="0"/>
              </a:rPr>
              <a:t>results</a:t>
            </a:r>
            <a:r>
              <a:rPr lang="it-IT" b="1" dirty="0" smtClean="0">
                <a:latin typeface="Calibri" panose="020F0502020204030204" pitchFamily="34" charset="0"/>
              </a:rPr>
              <a:t>: </a:t>
            </a:r>
            <a:r>
              <a:rPr lang="it-IT" b="1" dirty="0" err="1" smtClean="0">
                <a:latin typeface="Calibri" panose="020F0502020204030204" pitchFamily="34" charset="0"/>
              </a:rPr>
              <a:t>how</a:t>
            </a:r>
            <a:r>
              <a:rPr lang="it-IT" b="1" dirty="0" smtClean="0">
                <a:latin typeface="Calibri" panose="020F0502020204030204" pitchFamily="34" charset="0"/>
              </a:rPr>
              <a:t> the </a:t>
            </a:r>
            <a:r>
              <a:rPr lang="it-IT" b="1" dirty="0" err="1" smtClean="0">
                <a:latin typeface="Calibri" panose="020F0502020204030204" pitchFamily="34" charset="0"/>
              </a:rPr>
              <a:t>measured</a:t>
            </a:r>
            <a:r>
              <a:rPr lang="it-IT" b="1" dirty="0" smtClean="0">
                <a:latin typeface="Calibri" panose="020F0502020204030204" pitchFamily="34" charset="0"/>
              </a:rPr>
              <a:t> </a:t>
            </a:r>
            <a:r>
              <a:rPr lang="it-IT" b="1" dirty="0" err="1" smtClean="0">
                <a:latin typeface="Calibri" panose="020F0502020204030204" pitchFamily="34" charset="0"/>
              </a:rPr>
              <a:t>value</a:t>
            </a:r>
            <a:r>
              <a:rPr lang="it-IT" b="1" dirty="0" smtClean="0">
                <a:latin typeface="Calibri" panose="020F0502020204030204" pitchFamily="34" charset="0"/>
              </a:rPr>
              <a:t> </a:t>
            </a:r>
            <a:r>
              <a:rPr lang="it-IT" b="1" dirty="0" err="1" smtClean="0">
                <a:latin typeface="Calibri" panose="020F0502020204030204" pitchFamily="34" charset="0"/>
              </a:rPr>
              <a:t>compares</a:t>
            </a:r>
            <a:r>
              <a:rPr lang="it-IT" b="1" dirty="0" smtClean="0">
                <a:latin typeface="Calibri" panose="020F0502020204030204" pitchFamily="34" charset="0"/>
              </a:rPr>
              <a:t> with </a:t>
            </a:r>
            <a:r>
              <a:rPr lang="it-IT" b="1" dirty="0" err="1" smtClean="0">
                <a:latin typeface="Calibri" panose="020F0502020204030204" pitchFamily="34" charset="0"/>
              </a:rPr>
              <a:t>other</a:t>
            </a:r>
            <a:r>
              <a:rPr lang="it-IT" b="1" dirty="0" smtClean="0">
                <a:latin typeface="Calibri" panose="020F0502020204030204" pitchFamily="34" charset="0"/>
              </a:rPr>
              <a:t> </a:t>
            </a:r>
            <a:r>
              <a:rPr lang="it-IT" b="1" dirty="0" err="1" smtClean="0">
                <a:latin typeface="Calibri" panose="020F0502020204030204" pitchFamily="34" charset="0"/>
              </a:rPr>
              <a:t>fundamental</a:t>
            </a:r>
            <a:r>
              <a:rPr lang="it-IT" b="1" dirty="0" smtClean="0">
                <a:latin typeface="Calibri" panose="020F0502020204030204" pitchFamily="34" charset="0"/>
              </a:rPr>
              <a:t> </a:t>
            </a:r>
            <a:r>
              <a:rPr lang="it-IT" b="1" dirty="0" err="1" smtClean="0">
                <a:latin typeface="Calibri" panose="020F0502020204030204" pitchFamily="34" charset="0"/>
              </a:rPr>
              <a:t>quantities</a:t>
            </a:r>
            <a:r>
              <a:rPr lang="it-IT" b="1" dirty="0" smtClean="0">
                <a:latin typeface="Calibri" panose="020F0502020204030204" pitchFamily="34" charset="0"/>
              </a:rPr>
              <a:t> (</a:t>
            </a:r>
            <a:r>
              <a:rPr lang="it-IT" b="1" i="1" dirty="0" smtClean="0">
                <a:latin typeface="Calibri" panose="020F0502020204030204" pitchFamily="34" charset="0"/>
              </a:rPr>
              <a:t>e.g.</a:t>
            </a:r>
            <a:r>
              <a:rPr lang="it-IT" b="1" dirty="0" smtClean="0">
                <a:latin typeface="Calibri" panose="020F0502020204030204" pitchFamily="34" charset="0"/>
              </a:rPr>
              <a:t>, </a:t>
            </a:r>
            <a:r>
              <a:rPr lang="it-IT" b="1" i="1" dirty="0" smtClean="0">
                <a:latin typeface="Calibri" panose="020F0502020204030204" pitchFamily="34" charset="0"/>
              </a:rPr>
              <a:t>c</a:t>
            </a:r>
            <a:r>
              <a:rPr lang="it-IT" b="1" dirty="0" smtClean="0">
                <a:latin typeface="Calibri" panose="020F0502020204030204" pitchFamily="34" charset="0"/>
              </a:rPr>
              <a:t>)?</a:t>
            </a:r>
            <a:endParaRPr lang="it-IT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12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algn="ctr"/>
            <a:r>
              <a:rPr lang="en-US" spc="-1" smtClean="0">
                <a:uFill>
                  <a:solidFill>
                    <a:srgbClr val="FFFFFF"/>
                  </a:solidFill>
                </a:uFill>
              </a:rPr>
              <a:t>Measurement of the speed of muons</a:t>
            </a:r>
            <a:endParaRPr lang="en-US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8AF4F467-2A8E-4626-84CD-4D6452D616A7}" type="slidenum">
              <a:rPr lang="en-US" sz="1400" spc="-1" smtClean="0">
                <a:uFill>
                  <a:solidFill>
                    <a:srgbClr val="FFFFFF"/>
                  </a:solidFill>
                </a:uFill>
              </a:rPr>
              <a:pPr algn="r"/>
              <a:t>8</a:t>
            </a:fld>
            <a:endParaRPr lang="en-US" sz="1400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21453" y="508449"/>
            <a:ext cx="5962474" cy="729223"/>
          </a:xfrm>
        </p:spPr>
        <p:txBody>
          <a:bodyPr/>
          <a:lstStyle/>
          <a:p>
            <a:r>
              <a:rPr lang="it-IT" dirty="0" err="1" smtClean="0"/>
              <a:t>Statistics</a:t>
            </a:r>
            <a:r>
              <a:rPr lang="it-IT" dirty="0" smtClean="0"/>
              <a:t>: </a:t>
            </a:r>
            <a:r>
              <a:rPr lang="it-IT" dirty="0" err="1" smtClean="0"/>
              <a:t>mean</a:t>
            </a:r>
            <a:endParaRPr lang="it-IT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72" y="1340287"/>
            <a:ext cx="8885381" cy="484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8591787" y="5929746"/>
            <a:ext cx="91242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Cambria" panose="02040503050406030204" pitchFamily="18" charset="0"/>
              </a:rPr>
              <a:t>x (a. u.)</a:t>
            </a:r>
            <a:endParaRPr lang="it-IT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12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algn="ctr"/>
            <a:r>
              <a:rPr lang="en-US" spc="-1" smtClean="0">
                <a:uFill>
                  <a:solidFill>
                    <a:srgbClr val="FFFFFF"/>
                  </a:solidFill>
                </a:uFill>
              </a:rPr>
              <a:t>Measurement of the speed of muons</a:t>
            </a:r>
            <a:endParaRPr lang="en-US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8AF4F467-2A8E-4626-84CD-4D6452D616A7}" type="slidenum">
              <a:rPr lang="en-US" sz="1400" spc="-1" smtClean="0">
                <a:uFill>
                  <a:solidFill>
                    <a:srgbClr val="FFFFFF"/>
                  </a:solidFill>
                </a:uFill>
              </a:rPr>
              <a:pPr algn="r"/>
              <a:t>9</a:t>
            </a:fld>
            <a:endParaRPr lang="en-US" sz="1400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21453" y="508449"/>
            <a:ext cx="5962474" cy="729223"/>
          </a:xfrm>
        </p:spPr>
        <p:txBody>
          <a:bodyPr/>
          <a:lstStyle/>
          <a:p>
            <a:r>
              <a:rPr lang="it-IT" dirty="0" err="1" smtClean="0"/>
              <a:t>Statistics</a:t>
            </a:r>
            <a:r>
              <a:rPr lang="it-IT" dirty="0" smtClean="0"/>
              <a:t>: </a:t>
            </a:r>
            <a:r>
              <a:rPr lang="it-IT" i="1" dirty="0" err="1" smtClean="0"/>
              <a:t>fitted</a:t>
            </a:r>
            <a:r>
              <a:rPr lang="it-IT" dirty="0" smtClean="0"/>
              <a:t> </a:t>
            </a:r>
            <a:r>
              <a:rPr lang="it-IT" dirty="0" err="1" smtClean="0"/>
              <a:t>mean</a:t>
            </a:r>
            <a:endParaRPr lang="it-IT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18" y="1365003"/>
            <a:ext cx="8922327" cy="4948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8591788" y="6114412"/>
            <a:ext cx="91242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Cambria" panose="02040503050406030204" pitchFamily="18" charset="0"/>
              </a:rPr>
              <a:t>x (a. u.)</a:t>
            </a:r>
            <a:endParaRPr lang="it-IT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19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490</Words>
  <Application>Microsoft Office PowerPoint</Application>
  <PresentationFormat>Personalizzato</PresentationFormat>
  <Paragraphs>89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21" baseType="lpstr">
      <vt:lpstr>Arial</vt:lpstr>
      <vt:lpstr>Book Antiqua</vt:lpstr>
      <vt:lpstr>Calibri</vt:lpstr>
      <vt:lpstr>Cambria</vt:lpstr>
      <vt:lpstr>Courier New</vt:lpstr>
      <vt:lpstr>DejaVu Sans</vt:lpstr>
      <vt:lpstr>Symbol</vt:lpstr>
      <vt:lpstr>Times New Roman</vt:lpstr>
      <vt:lpstr>Wingdings</vt:lpstr>
      <vt:lpstr>Office Theme</vt:lpstr>
      <vt:lpstr>Presentazione standard di PowerPoint</vt:lpstr>
      <vt:lpstr>Measurement of the muon speed</vt:lpstr>
      <vt:lpstr>Measurement of the muon speed</vt:lpstr>
      <vt:lpstr>A perfect tool for the purpose: an EEE telescope</vt:lpstr>
      <vt:lpstr>…an its data</vt:lpstr>
      <vt:lpstr>Access to data</vt:lpstr>
      <vt:lpstr>How to perform and optmize the measurement?</vt:lpstr>
      <vt:lpstr>Statistics: mean</vt:lpstr>
      <vt:lpstr>Statistics: fitted mean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silvia</dc:creator>
  <cp:lastModifiedBy>silvia</cp:lastModifiedBy>
  <cp:revision>218</cp:revision>
  <dcterms:created xsi:type="dcterms:W3CDTF">2018-02-12T19:10:31Z</dcterms:created>
  <dcterms:modified xsi:type="dcterms:W3CDTF">2018-03-26T16:57:16Z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1033-10.1.0.5707</vt:lpwstr>
  </property>
</Properties>
</file>