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AEF44-1BCE-48C9-B166-1C729C9C15B5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E57F-9C4A-4EA4-BDBF-D9014794020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E57F-9C4A-4EA4-BDBF-D901479402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E57F-9C4A-4EA4-BDBF-D901479402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5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E7CAE-C526-4FCE-AFFC-387FAD6A4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9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86B2-884B-4411-BC70-4DF4C2CE1898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r="75954"/>
          <a:stretch>
            <a:fillRect/>
          </a:stretch>
        </p:blipFill>
        <p:spPr>
          <a:xfrm>
            <a:off x="-104775" y="-275217"/>
            <a:ext cx="2019300" cy="115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l="78095"/>
          <a:stretch>
            <a:fillRect/>
          </a:stretch>
        </p:blipFill>
        <p:spPr>
          <a:xfrm>
            <a:off x="7330533" y="-361949"/>
            <a:ext cx="1839491" cy="11536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22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48CB-018A-4514-85FE-30C0FE7E4255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7C09-BF16-4066-A70D-8546B335E1BF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FD37-B860-41C6-9B27-F33D70672D02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r="75954"/>
          <a:stretch>
            <a:fillRect/>
          </a:stretch>
        </p:blipFill>
        <p:spPr>
          <a:xfrm>
            <a:off x="-104775" y="-275217"/>
            <a:ext cx="2019300" cy="115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anner_CF.jpg"/>
          <p:cNvPicPr>
            <a:picLocks noChangeAspect="1"/>
          </p:cNvPicPr>
          <p:nvPr userDrawn="1"/>
        </p:nvPicPr>
        <p:blipFill>
          <a:blip r:embed="rId2">
            <a:extLst/>
          </a:blip>
          <a:srcRect l="78095"/>
          <a:stretch>
            <a:fillRect/>
          </a:stretch>
        </p:blipFill>
        <p:spPr>
          <a:xfrm>
            <a:off x="7330533" y="-361949"/>
            <a:ext cx="1839491" cy="11536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4676"/>
            <a:ext cx="7886700" cy="1325563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6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BF1C-32CB-46DC-BC5C-87E719268700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FE7B-2006-455A-8361-A57AD8EF261E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B5C-9B45-4686-B5D8-E83BE51A6E60}" type="datetime1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08A1-86C7-4194-8E88-1FBF30BE3CC4}" type="datetime1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F922-2C33-4822-BC70-0D3B1A1EC7DA}" type="datetime1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A230-851E-4377-A699-6F7BABDC9856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12FD-1AC2-4930-AFCF-ED8370BD10F1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FA1A-5A37-418D-A60E-C4CCE848CA71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09/11/2017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9EDC-7A12-4BC6-BAAC-B8CF3BBB35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9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wmf"/><Relationship Id="rId10" Type="http://schemas.openxmlformats.org/officeDocument/2006/relationships/image" Target="../media/image33.gi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</a:t>
            </a:fld>
            <a:endParaRPr lang="en-US"/>
          </a:p>
        </p:txBody>
      </p:sp>
      <p:sp>
        <p:nvSpPr>
          <p:cNvPr id="5" name="Shape 188"/>
          <p:cNvSpPr/>
          <p:nvPr/>
        </p:nvSpPr>
        <p:spPr>
          <a:xfrm>
            <a:off x="583755" y="5318125"/>
            <a:ext cx="174714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>
              <a:defRPr sz="2600"/>
            </a:pPr>
            <a:r>
              <a:t>M. Garbini</a:t>
            </a:r>
          </a:p>
          <a:p>
            <a:pPr algn="just">
              <a:defRPr sz="2600"/>
            </a:pPr>
            <a:r>
              <a:t>F. Noferini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2900" y="1628775"/>
            <a:ext cx="8332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dirty="0"/>
              <a:t>muone: decadimento ed effetti relativistici. Interazione del muone con la </a:t>
            </a:r>
            <a:r>
              <a:rPr lang="it-IT" sz="2400" dirty="0" smtClean="0"/>
              <a:t>materia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/>
              <a:t>Misure </a:t>
            </a:r>
            <a:r>
              <a:rPr lang="it-IT" sz="2400" dirty="0"/>
              <a:t>di </a:t>
            </a:r>
            <a:r>
              <a:rPr lang="it-IT" sz="2400" dirty="0" smtClean="0"/>
              <a:t>ratei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/>
              <a:t>Effetti </a:t>
            </a:r>
            <a:r>
              <a:rPr lang="it-IT" sz="2400" dirty="0"/>
              <a:t>della pressione sul rateo, effetto giorno/notte,  effetto </a:t>
            </a:r>
            <a:r>
              <a:rPr lang="it-IT" sz="2400" dirty="0" err="1"/>
              <a:t>Forbush</a:t>
            </a:r>
            <a:r>
              <a:rPr lang="it-IT" sz="2400" dirty="0"/>
              <a:t>, </a:t>
            </a:r>
            <a:r>
              <a:rPr lang="it-IT" sz="2400" dirty="0" smtClean="0"/>
              <a:t>...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/>
              <a:t>Esempio </a:t>
            </a:r>
            <a:r>
              <a:rPr lang="it-IT" sz="2400" dirty="0"/>
              <a:t>di correlazione rateo e pressione con dati dal report giornaliero (</a:t>
            </a:r>
            <a:r>
              <a:rPr lang="it-IT" sz="2400" dirty="0" err="1" smtClean="0"/>
              <a:t>trending</a:t>
            </a:r>
            <a:r>
              <a:rPr lang="it-IT" sz="2400" dirty="0" smtClean="0"/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/>
              <a:t>Esempio </a:t>
            </a:r>
            <a:r>
              <a:rPr lang="it-IT" sz="2400" dirty="0"/>
              <a:t>di </a:t>
            </a:r>
            <a:r>
              <a:rPr lang="it-IT" sz="2400" dirty="0" err="1"/>
              <a:t>query</a:t>
            </a:r>
            <a:r>
              <a:rPr lang="it-IT" sz="2400" dirty="0"/>
              <a:t> all'</a:t>
            </a:r>
            <a:r>
              <a:rPr lang="it-IT" sz="2400" dirty="0" err="1"/>
              <a:t>elog</a:t>
            </a:r>
            <a:r>
              <a:rPr lang="it-IT" sz="2400" dirty="0"/>
              <a:t> per l'analisi del decadimento del muone</a:t>
            </a:r>
            <a:r>
              <a:rPr lang="it-IT" sz="2400" dirty="0"/>
              <a:t/>
            </a:r>
            <a:br>
              <a:rPr lang="it-IT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60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Variazione dell’assorbimento con la pressione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138113" y="2028825"/>
          <a:ext cx="38131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zione" r:id="rId3" imgW="1777680" imgH="228600" progId="Equation.3">
                  <p:embed/>
                </p:oleObj>
              </mc:Choice>
              <mc:Fallback>
                <p:oleObj name="Equazione" r:id="rId3" imgW="1777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3" y="2028825"/>
                        <a:ext cx="38131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42" y="2554514"/>
            <a:ext cx="3632365" cy="26511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89714" y="1357087"/>
            <a:ext cx="421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Tuttavia P=0 è una condizione non realistica.</a:t>
            </a:r>
          </a:p>
          <a:p>
            <a:r>
              <a:rPr lang="it-IT" dirty="0" smtClean="0"/>
              <a:t>Normalmente la pressione si discosta poco dai 1013 </a:t>
            </a:r>
            <a:r>
              <a:rPr lang="it-IT" dirty="0" err="1" smtClean="0"/>
              <a:t>mbar</a:t>
            </a:r>
            <a:r>
              <a:rPr lang="it-IT" dirty="0" smtClean="0"/>
              <a:t> (1 atm).</a:t>
            </a:r>
          </a:p>
          <a:p>
            <a:r>
              <a:rPr lang="it-IT" dirty="0" smtClean="0"/>
              <a:t>Se facciamo un zoom…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487" y="2772228"/>
            <a:ext cx="3265714" cy="23904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86514" y="5130802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dipendenza del flusso può essere approssimata con una retta:</a:t>
            </a:r>
            <a:endParaRPr lang="it-IT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/>
          </p:nvPr>
        </p:nvGraphicFramePr>
        <p:xfrm>
          <a:off x="4703763" y="5727700"/>
          <a:ext cx="43529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zione" r:id="rId7" imgW="2971800" imgH="482400" progId="Equation.3">
                  <p:embed/>
                </p:oleObj>
              </mc:Choice>
              <mc:Fallback>
                <p:oleObj name="Equazione" r:id="rId7" imgW="29718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3763" y="5727700"/>
                        <a:ext cx="43529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/>
          <p:cNvCxnSpPr/>
          <p:nvPr/>
        </p:nvCxnSpPr>
        <p:spPr>
          <a:xfrm>
            <a:off x="3722914" y="5958114"/>
            <a:ext cx="2823029" cy="297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545771" y="5704115"/>
            <a:ext cx="213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Vogliamo misurare </a:t>
            </a:r>
            <a:r>
              <a:rPr lang="it-IT" dirty="0" smtClean="0">
                <a:sym typeface="Symbol" panose="05050102010706020507" pitchFamily="18" charset="2"/>
              </a:rPr>
              <a:t>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69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Flusso</a:t>
            </a:r>
            <a:r>
              <a:rPr lang="en-US" dirty="0" smtClean="0"/>
              <a:t> di </a:t>
            </a:r>
            <a:r>
              <a:rPr lang="en-US" dirty="0" err="1" smtClean="0"/>
              <a:t>muoni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11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248"/>
            <a:ext cx="9144000" cy="32715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97600" y="1306285"/>
            <a:ext cx="1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hPa</a:t>
            </a:r>
            <a:r>
              <a:rPr lang="en-US" dirty="0" smtClean="0"/>
              <a:t> = 1 mbar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3229430" y="3396343"/>
            <a:ext cx="229067" cy="1935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58370" y="5234390"/>
            <a:ext cx="471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flusso che vogliamo misurare corrisponde al rateo di muoni (muoni al secondo) attraverso il nostro telescopio 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09419" y="5235677"/>
            <a:ext cx="340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vogliamo correlare con la pressione!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489290" y="3436374"/>
            <a:ext cx="110613" cy="190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Correlazione flusso e pressione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12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" y="1733612"/>
            <a:ext cx="4293630" cy="2388562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>
            <a:off x="759544" y="2580967"/>
            <a:ext cx="3311013" cy="4940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32" y="1457751"/>
            <a:ext cx="4009777" cy="236668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40823" y="4644225"/>
            <a:ext cx="3281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un </a:t>
            </a:r>
            <a:r>
              <a:rPr lang="it-IT" dirty="0" err="1" smtClean="0"/>
              <a:t>fit</a:t>
            </a:r>
            <a:r>
              <a:rPr lang="it-IT" dirty="0" smtClean="0"/>
              <a:t> del grafico (rate vs P) è possibile estrarre il valore del parametro </a:t>
            </a:r>
            <a:r>
              <a:rPr lang="it-IT" dirty="0" smtClean="0">
                <a:sym typeface="Symbol" panose="05050102010706020507" pitchFamily="18" charset="2"/>
              </a:rPr>
              <a:t>, per esempio:</a:t>
            </a:r>
          </a:p>
          <a:p>
            <a:pPr marL="285750" indent="-285750">
              <a:buFont typeface="Symbol" panose="05050102010706020507" pitchFamily="18" charset="2"/>
              <a:buChar char="a"/>
            </a:pPr>
            <a:r>
              <a:rPr lang="it-IT" dirty="0" smtClean="0">
                <a:sym typeface="Symbol" panose="05050102010706020507" pitchFamily="18" charset="2"/>
              </a:rPr>
              <a:t>= 0.0039 +/- 0.0004 [1/</a:t>
            </a:r>
            <a:r>
              <a:rPr lang="it-IT" dirty="0" err="1" smtClean="0">
                <a:sym typeface="Symbol" panose="05050102010706020507" pitchFamily="18" charset="2"/>
              </a:rPr>
              <a:t>mbar</a:t>
            </a:r>
            <a:r>
              <a:rPr lang="it-IT" dirty="0" smtClean="0">
                <a:sym typeface="Symbol" panose="05050102010706020507" pitchFamily="18" charset="2"/>
              </a:rPr>
              <a:t>]</a:t>
            </a:r>
          </a:p>
          <a:p>
            <a:pPr marL="285750" indent="-285750" algn="ctr">
              <a:buFont typeface="Symbol" panose="05050102010706020507" pitchFamily="18" charset="2"/>
              <a:buChar char="a"/>
            </a:pPr>
            <a:endParaRPr lang="it-IT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092081"/>
              </p:ext>
            </p:extLst>
          </p:nvPr>
        </p:nvGraphicFramePr>
        <p:xfrm>
          <a:off x="5287389" y="4369307"/>
          <a:ext cx="32178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zione" r:id="rId5" imgW="2197080" imgH="228600" progId="Equation.3">
                  <p:embed/>
                </p:oleObj>
              </mc:Choice>
              <mc:Fallback>
                <p:oleObj name="Equazione" r:id="rId5" imgW="2197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7389" y="4369307"/>
                        <a:ext cx="3217863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1620" y="4254909"/>
            <a:ext cx="4689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un grafico bidimensionale possiamo vedere l’esistenza della correlazione.</a:t>
            </a:r>
            <a:endParaRPr lang="it-IT" dirty="0"/>
          </a:p>
          <a:p>
            <a:r>
              <a:rPr lang="it-IT" dirty="0" smtClean="0"/>
              <a:t>Le fluttuazioni sono però molto maggiori dell’effetto che vogliamo misurare.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 Lo proiettiamo in una dimensione (prendendo il valore medio per ogni valore di P)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r="763"/>
          <a:stretch/>
        </p:blipFill>
        <p:spPr>
          <a:xfrm>
            <a:off x="7326993" y="1621973"/>
            <a:ext cx="1133021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EDC-7A12-4BC6-BAAC-B8CF3BBB35F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calcolare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" y="2965828"/>
            <a:ext cx="4009777" cy="2366683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2681785" y="2715904"/>
            <a:ext cx="2422478" cy="1173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5329451" y="2306472"/>
                <a:ext cx="3527946" cy="368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Il valore del punto è ottenuto mediando su tutti i valori di flusso a una data pressione.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𝑟𝑎𝑡𝑒</m:t>
                              </m:r>
                            </m:e>
                          </m:nary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L’errore si ottiene a partire da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𝑟𝑎𝑡𝑒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𝑟𝑎𝑡𝑒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Errore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𝑟𝑎𝑡𝑒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𝑟𝑎𝑡𝑒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it-IT" dirty="0" smtClean="0"/>
              </a:p>
              <a:p>
                <a:endParaRPr lang="it-IT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51" y="2306472"/>
                <a:ext cx="3527946" cy="3682675"/>
              </a:xfrm>
              <a:prstGeom prst="rect">
                <a:avLst/>
              </a:prstGeom>
              <a:blipFill rotWithShape="0">
                <a:blip r:embed="rId3"/>
                <a:stretch>
                  <a:fillRect l="-1382" t="-82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/>
          <p:cNvSpPr/>
          <p:nvPr/>
        </p:nvSpPr>
        <p:spPr>
          <a:xfrm>
            <a:off x="6386732" y="5106572"/>
            <a:ext cx="1287194" cy="309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486400" y="5394960"/>
            <a:ext cx="1083212" cy="794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001065" y="6084278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varianza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calcolo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14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2090738" y="3079070"/>
          <a:ext cx="5268912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zione" r:id="rId4" imgW="2577960" imgH="711000" progId="Equation.3">
                  <p:embed/>
                </p:oleObj>
              </mc:Choice>
              <mc:Fallback>
                <p:oleObj name="Equazione" r:id="rId4" imgW="25779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0738" y="3079070"/>
                        <a:ext cx="5268912" cy="145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/>
          </p:nvPr>
        </p:nvGraphicFramePr>
        <p:xfrm>
          <a:off x="4076700" y="1343025"/>
          <a:ext cx="473868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zione" r:id="rId6" imgW="2997000" imgH="761760" progId="Equation.3">
                  <p:embed/>
                </p:oleObj>
              </mc:Choice>
              <mc:Fallback>
                <p:oleObj name="Equazione" r:id="rId6" imgW="2997000" imgH="761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6700" y="1343025"/>
                        <a:ext cx="4738688" cy="120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013200" y="703943"/>
            <a:ext cx="470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mettiamo nel Sistema Internazionale di unità di misura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82020" y="4781117"/>
            <a:ext cx="712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N.B. il valore così ottenuto NON è dell’ordine delle dimensioni delle molecole ma dei nuclei degli atomi!!!!!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78525" y="5617816"/>
            <a:ext cx="433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realtà </a:t>
            </a:r>
            <a:r>
              <a:rPr lang="it-IT" dirty="0" smtClean="0"/>
              <a:t>la stima sarebbe </a:t>
            </a:r>
            <a:r>
              <a:rPr lang="it-IT" dirty="0" smtClean="0"/>
              <a:t>più accurata se lo facessimo solo per particelle verticali (</a:t>
            </a:r>
            <a:r>
              <a:rPr lang="it-IT" dirty="0" smtClean="0">
                <a:sym typeface="Symbol" panose="05050102010706020507" pitchFamily="18" charset="2"/>
              </a:rPr>
              <a:t>=0</a:t>
            </a:r>
            <a:r>
              <a:rPr lang="it-IT" dirty="0" smtClean="0"/>
              <a:t>), </a:t>
            </a:r>
            <a:r>
              <a:rPr lang="it-IT" dirty="0" smtClean="0"/>
              <a:t>in quanto </a:t>
            </a:r>
            <a:r>
              <a:rPr lang="it-IT" dirty="0" smtClean="0">
                <a:sym typeface="Symbol" panose="05050102010706020507" pitchFamily="18" charset="2"/>
              </a:rPr>
              <a:t>  1/cos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592" y="2897872"/>
            <a:ext cx="7886700" cy="1325563"/>
          </a:xfrm>
        </p:spPr>
        <p:txBody>
          <a:bodyPr/>
          <a:lstStyle/>
          <a:p>
            <a:r>
              <a:rPr lang="en-US" dirty="0" err="1" smtClean="0"/>
              <a:t>Domande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decadimento del muone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Sebbene il muone abbia una vita media di 2.2 </a:t>
            </a:r>
            <a:r>
              <a:rPr lang="it-IT" dirty="0" smtClean="0">
                <a:sym typeface="Symbol" panose="05050102010706020507" pitchFamily="18" charset="2"/>
              </a:rPr>
              <a:t></a:t>
            </a:r>
            <a:r>
              <a:rPr lang="it-IT" dirty="0" smtClean="0"/>
              <a:t>s, fin tanto che il muone si muove a velocità relativistica (in atmosfera) vede il tempo scorrere più lentamente di noi </a:t>
            </a:r>
            <a:r>
              <a:rPr lang="it-IT" dirty="0" smtClean="0">
                <a:sym typeface="Wingdings" panose="05000000000000000000" pitchFamily="2" charset="2"/>
              </a:rPr>
              <a:t> non decade!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Cosa succede quando rallenta e si ferma?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Dovrebbe decadere in tempi brevissimi, siamo in grado di vederlo decadere?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03226"/>
            <a:ext cx="7886700" cy="1325563"/>
          </a:xfrm>
        </p:spPr>
        <p:txBody>
          <a:bodyPr/>
          <a:lstStyle/>
          <a:p>
            <a:r>
              <a:rPr lang="it-IT" dirty="0" smtClean="0"/>
              <a:t>Decadimento del muone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1B3A-7C92-4B28-A695-FF1D68F1F9B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273629" y="1284514"/>
            <a:ext cx="79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Il </a:t>
            </a:r>
            <a:r>
              <a:rPr lang="it-IT" dirty="0" smtClean="0"/>
              <a:t>muone a riposo decade in media dopo circa 2 </a:t>
            </a:r>
            <a:r>
              <a:rPr lang="it-IT" dirty="0" smtClean="0">
                <a:sym typeface="Symbol" panose="05050102010706020507" pitchFamily="18" charset="2"/>
              </a:rPr>
              <a:t></a:t>
            </a:r>
            <a:r>
              <a:rPr lang="it-IT" dirty="0" smtClean="0"/>
              <a:t>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Quando si muove a grandi velocità il tempo per il muone passa più lentamente rispetto a noi che l’osserviamo (relatività) per cui vive molti più a lungo.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25714" y="13213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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884572" y="5221514"/>
            <a:ext cx="7727842" cy="442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Pavimento della scuola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972457" y="1690689"/>
            <a:ext cx="2148114" cy="3701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972457" y="5805714"/>
            <a:ext cx="74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alcuni casi il muone si ferma nel pavimento della stanza in cui c’è il telescopio e quindi decade dopo circa 2 </a:t>
            </a:r>
            <a:r>
              <a:rPr lang="it-IT" dirty="0" smtClean="0">
                <a:sym typeface="Symbol" panose="05050102010706020507" pitchFamily="18" charset="2"/>
              </a:rPr>
              <a:t></a:t>
            </a:r>
            <a:r>
              <a:rPr lang="it-IT" dirty="0" smtClean="0"/>
              <a:t>s in un elettrone e due neutrini.</a:t>
            </a:r>
            <a:endParaRPr lang="en-US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3120571" y="2706914"/>
            <a:ext cx="950686" cy="2685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071257" y="24848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endParaRPr lang="en-US" dirty="0"/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972457" y="3940629"/>
            <a:ext cx="2148114" cy="1451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120571" y="3984171"/>
            <a:ext cx="2994479" cy="1407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25714" y="366848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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066925" y="37559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</a:t>
            </a:r>
            <a:endParaRPr lang="en-US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6175874" y="3874923"/>
            <a:ext cx="86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324636" y="3430173"/>
            <a:ext cx="337225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1324636" y="4114330"/>
            <a:ext cx="337225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1324205" y="4836008"/>
            <a:ext cx="337225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642399" y="2837489"/>
            <a:ext cx="2198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una frazione dei casi siamo in grado di vedere il passaggio del muone e dell’elettrone e quindi di misurare il ritardo degli eventi.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Ricostruzione della direzione dei cosmici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1B3A-7C92-4B28-A695-FF1D68F1F9B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84" y="1837193"/>
            <a:ext cx="6888617" cy="45924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21244907">
            <a:off x="3524250" y="2669204"/>
            <a:ext cx="213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all’alto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velocità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it-IT" i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325390">
            <a:off x="4754093" y="5225639"/>
            <a:ext cx="233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al basso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velocità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-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it-IT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55601"/>
            <a:ext cx="7886700" cy="1325563"/>
          </a:xfrm>
        </p:spPr>
        <p:txBody>
          <a:bodyPr/>
          <a:lstStyle/>
          <a:p>
            <a:r>
              <a:rPr lang="it-IT" dirty="0" smtClean="0"/>
              <a:t>Vita media del muone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1B3A-7C92-4B28-A695-FF1D68F1F9B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6" y="1504684"/>
            <a:ext cx="2936571" cy="33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01371" y="121629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1</a:t>
            </a:r>
            <a:endParaRPr lang="en-US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69554" y="477810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6708" y="5399314"/>
            <a:ext cx="259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Tempo di volo = t</a:t>
            </a:r>
            <a:r>
              <a:rPr lang="it-IT" baseline="-25000" dirty="0" smtClean="0"/>
              <a:t>2</a:t>
            </a:r>
            <a:r>
              <a:rPr lang="it-IT" dirty="0" smtClean="0"/>
              <a:t> – t</a:t>
            </a:r>
            <a:r>
              <a:rPr lang="it-IT" baseline="-25000" dirty="0" smtClean="0"/>
              <a:t>1</a:t>
            </a:r>
            <a:r>
              <a:rPr lang="it-IT" dirty="0"/>
              <a:t> </a:t>
            </a:r>
            <a:r>
              <a:rPr lang="it-IT" dirty="0" smtClean="0"/>
              <a:t>&gt; 0</a:t>
            </a:r>
            <a:endParaRPr lang="en-US" baseline="-25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15" y="1504684"/>
            <a:ext cx="2936571" cy="333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264400" y="121629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1</a:t>
            </a:r>
            <a:endParaRPr lang="en-US" baseline="-25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32583" y="477810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r>
              <a:rPr lang="it-IT" baseline="-25000" dirty="0" smtClean="0"/>
              <a:t>2</a:t>
            </a:r>
            <a:endParaRPr lang="en-US" baseline="-25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79737" y="5399314"/>
            <a:ext cx="259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Tempo di volo = t</a:t>
            </a:r>
            <a:r>
              <a:rPr lang="it-IT" baseline="-25000" dirty="0" smtClean="0"/>
              <a:t>2</a:t>
            </a:r>
            <a:r>
              <a:rPr lang="it-IT" dirty="0" smtClean="0"/>
              <a:t> – t</a:t>
            </a:r>
            <a:r>
              <a:rPr lang="it-IT" baseline="-25000" dirty="0" smtClean="0"/>
              <a:t>1</a:t>
            </a:r>
            <a:r>
              <a:rPr lang="it-IT" dirty="0"/>
              <a:t> </a:t>
            </a:r>
            <a:r>
              <a:rPr lang="it-IT" dirty="0" smtClean="0"/>
              <a:t>&lt; 0</a:t>
            </a:r>
            <a:endParaRPr lang="en-US" baseline="-25000" dirty="0"/>
          </a:p>
        </p:txBody>
      </p:sp>
      <p:sp>
        <p:nvSpPr>
          <p:cNvPr id="14" name="Rettangolo 13"/>
          <p:cNvSpPr/>
          <p:nvPr/>
        </p:nvSpPr>
        <p:spPr>
          <a:xfrm>
            <a:off x="6332583" y="4651829"/>
            <a:ext cx="125367" cy="12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267575" y="1444913"/>
            <a:ext cx="59847" cy="205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430591" y="1690689"/>
            <a:ext cx="2203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sono alcuni casi in cui osserviamo due eventi ravvicinati (entro 2 </a:t>
            </a:r>
            <a:r>
              <a:rPr lang="it-IT" dirty="0" smtClean="0">
                <a:sym typeface="Symbol" panose="05050102010706020507" pitchFamily="18" charset="2"/>
              </a:rPr>
              <a:t></a:t>
            </a:r>
            <a:r>
              <a:rPr lang="it-IT" dirty="0" smtClean="0"/>
              <a:t>s): il primo proveniente dall’alto e il secondo proveniente dal basso. Questi eventi possono essere identificati con il processo di un muone che decade in un elettrone.</a:t>
            </a:r>
            <a:endParaRPr lang="en-US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r="763"/>
          <a:stretch/>
        </p:blipFill>
        <p:spPr>
          <a:xfrm>
            <a:off x="170543" y="1488623"/>
            <a:ext cx="1133021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650876"/>
            <a:ext cx="7886700" cy="1325563"/>
          </a:xfrm>
        </p:spPr>
        <p:txBody>
          <a:bodyPr/>
          <a:lstStyle/>
          <a:p>
            <a:r>
              <a:rPr lang="it-IT" dirty="0" smtClean="0"/>
              <a:t>Influenza della pressione sul flusso dei muoni a terra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67855" y="1874982"/>
            <a:ext cx="857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delle quantità che abbiamo a disposizione è il valore della pressione atmosferica durante la fase di acquisizione dati.</a:t>
            </a:r>
          </a:p>
          <a:p>
            <a:r>
              <a:rPr lang="it-IT" dirty="0" smtClean="0"/>
              <a:t>Cercheremo di misurare gli effetti della pressione sul rateo dei muoni.</a:t>
            </a:r>
          </a:p>
          <a:p>
            <a:endParaRPr lang="it-IT" dirty="0" smtClean="0"/>
          </a:p>
          <a:p>
            <a:r>
              <a:rPr lang="it-IT" dirty="0" smtClean="0"/>
              <a:t>Che cosa ci aspettiamo?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819564" y="5745018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884218" y="3713018"/>
            <a:ext cx="914400" cy="271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004290" y="36576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11" name="Esplosione 2 10"/>
          <p:cNvSpPr/>
          <p:nvPr/>
        </p:nvSpPr>
        <p:spPr>
          <a:xfrm>
            <a:off x="1173018" y="4174837"/>
            <a:ext cx="2770909" cy="1311563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materiale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03055" y="539403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57964" y="3371272"/>
            <a:ext cx="4359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interponiamo tra il muone prodotto nello sciame e il nostro telescopio del materiale potremmo impedire al muone di arrivare al punto di rivelazione.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sym typeface="Wingdings" panose="05000000000000000000" pitchFamily="2" charset="2"/>
              </a:rPr>
              <a:t> La pressione è una misura diretta dell’aria che attraversa il telescopio.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2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50851"/>
            <a:ext cx="7886700" cy="1325563"/>
          </a:xfrm>
        </p:spPr>
        <p:txBody>
          <a:bodyPr/>
          <a:lstStyle/>
          <a:p>
            <a:r>
              <a:rPr lang="it-IT" dirty="0" smtClean="0"/>
              <a:t>Fondo da eventi indipendenti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20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91886" y="1407886"/>
            <a:ext cx="8360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essere sicuri di stare osservando il decadimento del muone dobbiamo essere sicuri che il segnale che cerchiamo non possa essere “mimato” anche da correlazioni casuali.</a:t>
            </a:r>
          </a:p>
          <a:p>
            <a:r>
              <a:rPr lang="it-IT" dirty="0" smtClean="0"/>
              <a:t>Dobbiamo quindi avere sotto controllo il fondo irriducibile che abbiamo nella nostra misura.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" y="2837542"/>
            <a:ext cx="4718608" cy="3228521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 flipV="1">
            <a:off x="4695371" y="5987143"/>
            <a:ext cx="609600" cy="11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283200" y="5929085"/>
            <a:ext cx="365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Differenza temporale tra due eventi (indipendenti) consecutive.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14686" y="2641599"/>
            <a:ext cx="3904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media la distanza temporale tra due eventi consecutive è di circa 0.02 s (l’inverso del rateo che è di circa 50 Hz).</a:t>
            </a:r>
          </a:p>
          <a:p>
            <a:r>
              <a:rPr lang="it-IT" dirty="0" smtClean="0"/>
              <a:t>La distribuzione però è casuale e segue (tanto per cambiare!) una distribuzione esponenziale (una retta in scala logaritmica).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 Il massimo della distribuzione è a tempi piccoli dove cerchiamo il nostro segnale.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Scale temporali in gioco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21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254198" y="1372067"/>
            <a:ext cx="634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Tuttavia se facciamo uno zoom della distribuzione nella regione di nostro interesse (</a:t>
            </a:r>
            <a:r>
              <a:rPr lang="it-IT" dirty="0" smtClean="0">
                <a:sym typeface="Symbol" panose="05050102010706020507" pitchFamily="18" charset="2"/>
              </a:rPr>
              <a:t>t </a:t>
            </a:r>
            <a:r>
              <a:rPr lang="it-IT" dirty="0" smtClean="0"/>
              <a:t>&lt; 300 </a:t>
            </a:r>
            <a:r>
              <a:rPr lang="it-IT" dirty="0" smtClean="0">
                <a:sym typeface="Symbol" panose="05050102010706020507" pitchFamily="18" charset="2"/>
              </a:rPr>
              <a:t></a:t>
            </a:r>
            <a:r>
              <a:rPr lang="it-IT" dirty="0" smtClean="0"/>
              <a:t>s)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35"/>
            <a:ext cx="4050158" cy="28491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043" y="2155371"/>
            <a:ext cx="4314957" cy="293823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4230914" y="3461203"/>
            <a:ext cx="471715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5145314" y="2699657"/>
            <a:ext cx="0" cy="2467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052062" y="5136535"/>
            <a:ext cx="414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regione dove ci aspettiamo il segnale è in realtà a tempi molto piccolo e il nostro fondo può essere considerato costante in </a:t>
            </a:r>
            <a:r>
              <a:rPr lang="it-IT" dirty="0" err="1" smtClean="0"/>
              <a:t>DeltaTime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65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DeltaTime</a:t>
            </a:r>
            <a:r>
              <a:rPr lang="it-IT" dirty="0" smtClean="0"/>
              <a:t> sui dati di BOLO-03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22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9" y="1494970"/>
            <a:ext cx="5141845" cy="30334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8800" y="4673600"/>
            <a:ext cx="8149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si può osservare riportando i dati dei ritardi rispetto all’evento precedente si ottiene in effetti un fondo piatto ma per valori molto piccoli compare un picco a zero!</a:t>
            </a:r>
          </a:p>
          <a:p>
            <a:endParaRPr lang="it-IT" dirty="0"/>
          </a:p>
          <a:p>
            <a:r>
              <a:rPr lang="it-IT" dirty="0" smtClean="0"/>
              <a:t>Vogliamo capire se sono gli elettroni che arrivano dal basso a seguito del decadimento del muone.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64514" y="2213429"/>
            <a:ext cx="246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N.B.|| Siamo passati dalla analisi di 20 minuti di dati a 4 mesi!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244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Selezione eventi che arrivano dall’alto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796143"/>
            <a:ext cx="7356130" cy="41321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1199" y="5861957"/>
            <a:ext cx="794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per esempio selezioniamo eventi che vengono dall’alto (sicuramente non dal decadimento del muone) il picco sparisce!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7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Selezione degli eventi che vengono dal basso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24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1797196"/>
            <a:ext cx="7395029" cy="42222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1258" y="5941333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selezioniamo eventi che vengono dal basso il picco sopravvive e il fondo è fortemente soppresso </a:t>
            </a:r>
            <a:r>
              <a:rPr lang="it-IT" dirty="0" smtClean="0">
                <a:sym typeface="Wingdings" panose="05000000000000000000" pitchFamily="2" charset="2"/>
              </a:rPr>
              <a:t> siamo nelle condizioni ideali per misurare la vita media del muone!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1698171" y="4174671"/>
            <a:ext cx="2104572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02743" y="3811813"/>
            <a:ext cx="28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picco è in realtà un’esponenziale!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6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del decadimento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25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19314" y="1494972"/>
            <a:ext cx="5941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Consideriamo il caso del lancio di una dado da 50</a:t>
            </a:r>
          </a:p>
          <a:p>
            <a:r>
              <a:rPr lang="it-IT" dirty="0" smtClean="0"/>
              <a:t>I risultati possibili (equiprobabili) sono 1, …, 50.</a:t>
            </a:r>
          </a:p>
          <a:p>
            <a:r>
              <a:rPr lang="it-IT" dirty="0" smtClean="0"/>
              <a:t>Supponiamo che la probabilità che il muone decade dopo un tempo </a:t>
            </a:r>
            <a:r>
              <a:rPr lang="it-IT" dirty="0" smtClean="0">
                <a:sym typeface="Symbol" panose="05050102010706020507" pitchFamily="18" charset="2"/>
              </a:rPr>
              <a:t>t </a:t>
            </a:r>
            <a:r>
              <a:rPr lang="it-IT" dirty="0" smtClean="0"/>
              <a:t>corrisponda alla probabilità che esca 1 in un lancio (</a:t>
            </a:r>
            <a:r>
              <a:rPr lang="it-IT" dirty="0" err="1" smtClean="0"/>
              <a:t>P</a:t>
            </a:r>
            <a:r>
              <a:rPr lang="it-IT" baseline="-25000" dirty="0" err="1" smtClean="0"/>
              <a:t>decay</a:t>
            </a:r>
            <a:r>
              <a:rPr lang="it-IT" dirty="0" smtClean="0"/>
              <a:t> = 1/50 = 0.02)</a:t>
            </a:r>
          </a:p>
          <a:p>
            <a:endParaRPr lang="it-IT" dirty="0" smtClean="0"/>
          </a:p>
          <a:p>
            <a:r>
              <a:rPr lang="it-IT" dirty="0" smtClean="0"/>
              <a:t>La probabilità che non sia assorbito dopo N intervalli (N=t/</a:t>
            </a:r>
            <a:r>
              <a:rPr lang="it-IT" dirty="0" smtClean="0">
                <a:sym typeface="Symbol" panose="05050102010706020507" pitchFamily="18" charset="2"/>
              </a:rPr>
              <a:t>t</a:t>
            </a:r>
            <a:r>
              <a:rPr lang="it-IT" dirty="0" smtClean="0"/>
              <a:t>) corrisponderebbe alla probabilità che su N lanci esca sempre un numero maggiore di 1 </a:t>
            </a:r>
            <a:r>
              <a:rPr lang="it-IT" dirty="0" smtClean="0">
                <a:sym typeface="Wingdings" panose="05000000000000000000" pitchFamily="2" charset="2"/>
              </a:rPr>
              <a:t> P =(0.98)</a:t>
            </a:r>
            <a:r>
              <a:rPr lang="it-IT" baseline="30000" dirty="0" smtClean="0">
                <a:sym typeface="Wingdings" panose="05000000000000000000" pitchFamily="2" charset="2"/>
              </a:rPr>
              <a:t>N</a:t>
            </a:r>
            <a:r>
              <a:rPr lang="it-IT" dirty="0" smtClean="0">
                <a:sym typeface="Wingdings" panose="05000000000000000000" pitchFamily="2" charset="2"/>
              </a:rPr>
              <a:t> =(1 – 0.02)</a:t>
            </a:r>
            <a:r>
              <a:rPr lang="it-IT" baseline="30000" dirty="0" smtClean="0">
                <a:sym typeface="Wingdings" panose="05000000000000000000" pitchFamily="2" charset="2"/>
              </a:rPr>
              <a:t>N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r>
              <a:rPr lang="it-IT" dirty="0" smtClean="0"/>
              <a:t>Per le proprietà degli esponenziali la stessa formula può essere riscritta come: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25" y="1153886"/>
            <a:ext cx="1105721" cy="1037771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2699657" y="4855030"/>
          <a:ext cx="2630308" cy="42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zione" r:id="rId4" imgW="1422360" imgH="228600" progId="Equation.3">
                  <p:embed/>
                </p:oleObj>
              </mc:Choice>
              <mc:Fallback>
                <p:oleObj name="Equazione" r:id="rId4" imgW="1422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657" y="4855030"/>
                        <a:ext cx="2630308" cy="42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283028" y="5304749"/>
            <a:ext cx="807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questo caso 0.02 &lt;&lt; 1</a:t>
            </a:r>
          </a:p>
          <a:p>
            <a:r>
              <a:rPr lang="it-IT" dirty="0" smtClean="0"/>
              <a:t>Allora possiamo sfruttare una proprietà dei logaritmi:</a:t>
            </a:r>
            <a:endParaRPr lang="it-IT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5318125" y="5591175"/>
          <a:ext cx="2359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zione" r:id="rId6" imgW="1473120" imgH="215640" progId="Equation.3">
                  <p:embed/>
                </p:oleObj>
              </mc:Choice>
              <mc:Fallback>
                <p:oleObj name="Equazione" r:id="rId6" imgW="1473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8125" y="5591175"/>
                        <a:ext cx="235902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/>
          </p:nvPr>
        </p:nvGraphicFramePr>
        <p:xfrm>
          <a:off x="479425" y="5938838"/>
          <a:ext cx="58737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zione" r:id="rId8" imgW="3174840" imgH="241200" progId="Equation.3">
                  <p:embed/>
                </p:oleObj>
              </mc:Choice>
              <mc:Fallback>
                <p:oleObj name="Equazione" r:id="rId8" imgW="317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425" y="5938838"/>
                        <a:ext cx="58737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82" y="1146629"/>
            <a:ext cx="1105721" cy="1037771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6807200" y="1524000"/>
            <a:ext cx="188686" cy="188686"/>
          </a:xfrm>
          <a:prstGeom prst="ellipse">
            <a:avLst/>
          </a:prstGeom>
          <a:solidFill>
            <a:srgbClr val="D7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8120743" y="1531257"/>
            <a:ext cx="188686" cy="188686"/>
          </a:xfrm>
          <a:prstGeom prst="ellipse">
            <a:avLst/>
          </a:prstGeom>
          <a:solidFill>
            <a:srgbClr val="D7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6785428" y="149497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062685" y="150948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16</a:t>
            </a:r>
            <a:endParaRPr lang="en-US" sz="9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691085" y="82005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2%</a:t>
            </a:r>
            <a:endParaRPr lang="en-US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961085" y="805543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98%</a:t>
            </a:r>
            <a:endParaRPr lang="en-US" sz="1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2467429"/>
            <a:ext cx="1277990" cy="616376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8"/>
          <a:stretch/>
        </p:blipFill>
        <p:spPr>
          <a:xfrm>
            <a:off x="7641772" y="2416629"/>
            <a:ext cx="638628" cy="616376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 flipV="1">
            <a:off x="8280400" y="2727325"/>
            <a:ext cx="530225" cy="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6318250" y="6102350"/>
            <a:ext cx="520700" cy="146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832600" y="61341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</a:t>
            </a:r>
            <a:r>
              <a:rPr lang="en-US" dirty="0" smtClean="0">
                <a:sym typeface="Symbol" panose="05050102010706020507" pitchFamily="18" charset="2"/>
              </a:rPr>
              <a:t>s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Vita media del muone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26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1741183"/>
            <a:ext cx="3295375" cy="20325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5143" y="3889829"/>
            <a:ext cx="3323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ci mettiamo in condizioni ottimali (particelle dal basso con tempi sensati)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563" y="1497098"/>
            <a:ext cx="5222066" cy="3002332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7242629" y="2155371"/>
            <a:ext cx="1386114" cy="166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4056744" y="458651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Possiamo eseguire un </a:t>
            </a:r>
            <a:r>
              <a:rPr lang="it-IT" dirty="0" err="1" smtClean="0"/>
              <a:t>fit</a:t>
            </a:r>
            <a:r>
              <a:rPr lang="it-IT" dirty="0" smtClean="0"/>
              <a:t> con una funzione esponenziale per estrarre la vita media del muone:</a:t>
            </a:r>
            <a:endParaRPr lang="it-IT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/>
          </p:nvPr>
        </p:nvGraphicFramePr>
        <p:xfrm>
          <a:off x="4672693" y="5352824"/>
          <a:ext cx="326866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zione" r:id="rId5" imgW="1485720" imgH="482400" progId="Equation.3">
                  <p:embed/>
                </p:oleObj>
              </mc:Choice>
              <mc:Fallback>
                <p:oleObj name="Equazione" r:id="rId5" imgW="14857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2693" y="5352824"/>
                        <a:ext cx="3268663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/>
          <p:cNvCxnSpPr/>
          <p:nvPr/>
        </p:nvCxnSpPr>
        <p:spPr>
          <a:xfrm flipV="1">
            <a:off x="6604000" y="2336801"/>
            <a:ext cx="928914" cy="30987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49942" y="5225142"/>
            <a:ext cx="333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N.B. Come l’assorbimento, il decadimento segue una legge esponenziale!</a:t>
            </a:r>
            <a:endParaRPr lang="it-IT" b="1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r="763"/>
          <a:stretch/>
        </p:blipFill>
        <p:spPr>
          <a:xfrm>
            <a:off x="5923643" y="1888673"/>
            <a:ext cx="1133021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592" y="2897872"/>
            <a:ext cx="7886700" cy="1325563"/>
          </a:xfrm>
        </p:spPr>
        <p:txBody>
          <a:bodyPr/>
          <a:lstStyle/>
          <a:p>
            <a:r>
              <a:rPr lang="en-US" dirty="0" err="1" smtClean="0"/>
              <a:t>Domande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Pressione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3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0" y="3445165"/>
            <a:ext cx="3536370" cy="2357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880" y="3458730"/>
            <a:ext cx="2495550" cy="2305050"/>
          </a:xfrm>
          <a:prstGeom prst="rect">
            <a:avLst/>
          </a:prstGeom>
        </p:spPr>
      </p:pic>
      <p:sp>
        <p:nvSpPr>
          <p:cNvPr id="10" name="Disco magnetico 9"/>
          <p:cNvSpPr/>
          <p:nvPr/>
        </p:nvSpPr>
        <p:spPr>
          <a:xfrm>
            <a:off x="3011055" y="1200726"/>
            <a:ext cx="2253673" cy="3380509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4553528" y="5246256"/>
            <a:ext cx="1237672" cy="748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615707" y="5966691"/>
            <a:ext cx="26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Peso = mg </a:t>
            </a:r>
            <a:r>
              <a:rPr lang="en-US" dirty="0"/>
              <a:t>= </a:t>
            </a:r>
            <a:r>
              <a:rPr lang="en-US" b="1" dirty="0">
                <a:sym typeface="Symbol" panose="05050102010706020507" pitchFamily="18" charset="2"/>
              </a:rPr>
              <a:t></a:t>
            </a:r>
            <a:r>
              <a:rPr lang="en-US" b="1" dirty="0" err="1" smtClean="0">
                <a:sym typeface="Symbol" panose="05050102010706020507" pitchFamily="18" charset="2"/>
              </a:rPr>
              <a:t>gh</a:t>
            </a:r>
            <a:r>
              <a:rPr lang="en-US" dirty="0" err="1" smtClean="0">
                <a:sym typeface="Symbol" panose="05050102010706020507" pitchFamily="18" charset="2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 = </a:t>
            </a:r>
            <a:r>
              <a:rPr lang="en-US" b="1" dirty="0" smtClean="0">
                <a:sym typeface="Symbol" panose="05050102010706020507" pitchFamily="18" charset="2"/>
              </a:rPr>
              <a:t>P</a:t>
            </a:r>
            <a:r>
              <a:rPr lang="en-US" dirty="0" smtClean="0">
                <a:sym typeface="Symbol" panose="05050102010706020507" pitchFamily="18" charset="2"/>
              </a:rPr>
              <a:t> x A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88510" y="140392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4221019" y="988292"/>
            <a:ext cx="1016000" cy="637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144655" y="655783"/>
            <a:ext cx="6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310910" y="259542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5310910" y="1773383"/>
            <a:ext cx="0" cy="22259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975927" y="840511"/>
            <a:ext cx="31680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pressione è proporzionale alla quantità di materia che grava su una superficie unitaria.</a:t>
            </a:r>
          </a:p>
          <a:p>
            <a:r>
              <a:rPr lang="it-IT" dirty="0" smtClean="0"/>
              <a:t>Dipende quindi dalla densità e dall’altezza della colonna di materiale.</a:t>
            </a:r>
          </a:p>
          <a:p>
            <a:endParaRPr lang="it-IT" dirty="0"/>
          </a:p>
          <a:p>
            <a:r>
              <a:rPr lang="it-IT" dirty="0" smtClean="0"/>
              <a:t>A parità di area (A) se aumenta la pressione/il peso è perché o è aumentata </a:t>
            </a:r>
            <a:r>
              <a:rPr lang="it-IT" dirty="0" smtClean="0">
                <a:sym typeface="Symbol" panose="05050102010706020507" pitchFamily="18" charset="2"/>
              </a:rPr>
              <a:t> </a:t>
            </a:r>
            <a:r>
              <a:rPr lang="it-IT" dirty="0" smtClean="0"/>
              <a:t>oppure h (in quanto la gravità non cambia!).</a:t>
            </a:r>
          </a:p>
          <a:p>
            <a:endParaRPr lang="it-IT" dirty="0"/>
          </a:p>
          <a:p>
            <a:r>
              <a:rPr lang="it-IT" dirty="0" smtClean="0">
                <a:sym typeface="Wingdings" panose="05000000000000000000" pitchFamily="2" charset="2"/>
              </a:rPr>
              <a:t> Usiamo la pressione per misurare la quantità di materia attraversata dal muone!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453379" y="1988848"/>
            <a:ext cx="237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ym typeface="Symbol" panose="05050102010706020507" pitchFamily="18" charset="2"/>
              </a:rPr>
              <a:t> = densità = </a:t>
            </a:r>
            <a:r>
              <a:rPr lang="it-IT" dirty="0" err="1">
                <a:sym typeface="Symbol" panose="05050102010706020507" pitchFamily="18" charset="2"/>
              </a:rPr>
              <a:t>M</a:t>
            </a:r>
            <a:r>
              <a:rPr lang="it-IT" baseline="-25000" dirty="0" err="1">
                <a:sym typeface="Symbol" panose="05050102010706020507" pitchFamily="18" charset="2"/>
              </a:rPr>
              <a:t>blocco</a:t>
            </a:r>
            <a:r>
              <a:rPr lang="it-IT" dirty="0">
                <a:sym typeface="Symbol" panose="05050102010706020507" pitchFamily="18" charset="2"/>
              </a:rPr>
              <a:t> / V</a:t>
            </a:r>
          </a:p>
        </p:txBody>
      </p:sp>
    </p:spTree>
    <p:extLst>
      <p:ext uri="{BB962C8B-B14F-4D97-AF65-F5344CB8AC3E}">
        <p14:creationId xmlns:p14="http://schemas.microsoft.com/office/powerpoint/2010/main" val="41096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12751"/>
            <a:ext cx="7886700" cy="1325563"/>
          </a:xfrm>
        </p:spPr>
        <p:txBody>
          <a:bodyPr/>
          <a:lstStyle/>
          <a:p>
            <a:r>
              <a:rPr lang="it-IT" dirty="0" smtClean="0"/>
              <a:t>La legge dell’assorbimento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4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71335" y="5578104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001486" y="1654629"/>
            <a:ext cx="548903" cy="46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81890" y="128451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212934" y="5607132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643085" y="1683657"/>
            <a:ext cx="548903" cy="46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223489" y="131354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5956135" y="5636162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6386286" y="1712687"/>
            <a:ext cx="548903" cy="46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966690" y="134257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422401" y="1727199"/>
            <a:ext cx="1386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non c’è materiale la probabilità che il muone arrivi è del 100%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 P = 1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338285" y="43252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955142" y="1777999"/>
            <a:ext cx="1821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interpongo un blocco di materiale esiste la possibilità che il muone sia assorbito.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 P = 1-P</a:t>
            </a:r>
            <a:r>
              <a:rPr lang="it-IT" baseline="-25000" dirty="0" smtClean="0">
                <a:sym typeface="Wingdings" panose="05000000000000000000" pitchFamily="2" charset="2"/>
              </a:rPr>
              <a:t>blocco</a:t>
            </a:r>
            <a:r>
              <a:rPr lang="it-IT" dirty="0" smtClean="0">
                <a:sym typeface="Wingdings" panose="05000000000000000000" pitchFamily="2" charset="2"/>
              </a:rPr>
              <a:t>&lt; 1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6081484" y="4441372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6074227" y="4230914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6992257" y="1785256"/>
            <a:ext cx="2039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se ne metto 2?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Posso immaginarmi che gli effetti si sommino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 smtClean="0">
                <a:sym typeface="Wingdings" panose="05000000000000000000" pitchFamily="2" charset="2"/>
              </a:rPr>
              <a:t>P = 1-2P</a:t>
            </a:r>
            <a:r>
              <a:rPr lang="it-IT" baseline="-25000" dirty="0" smtClean="0">
                <a:sym typeface="Wingdings" panose="05000000000000000000" pitchFamily="2" charset="2"/>
              </a:rPr>
              <a:t>blocco</a:t>
            </a:r>
          </a:p>
          <a:p>
            <a:r>
              <a:rPr lang="it-IT" dirty="0" smtClean="0"/>
              <a:t>ma questa è un’approssimazione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3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5" grpId="0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50"/>
            <a:ext cx="8878207" cy="1325563"/>
          </a:xfrm>
        </p:spPr>
        <p:txBody>
          <a:bodyPr/>
          <a:lstStyle/>
          <a:p>
            <a:r>
              <a:rPr lang="it-IT" dirty="0" smtClean="0"/>
              <a:t>Legge esponenziale dell’assorbimento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5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469734" y="5476503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899885" y="1553028"/>
            <a:ext cx="548903" cy="46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80289" y="118291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595085" y="4194628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385620" y="5483760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2815771" y="1560285"/>
            <a:ext cx="548903" cy="46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396175" y="119017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510971" y="42018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2510971" y="4397828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1136347" y="3135477"/>
            <a:ext cx="1239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P = </a:t>
            </a:r>
            <a:r>
              <a:rPr lang="it-IT" dirty="0" smtClean="0">
                <a:sym typeface="Wingdings" panose="05000000000000000000" pitchFamily="2" charset="2"/>
              </a:rPr>
              <a:t>1-P</a:t>
            </a:r>
            <a:r>
              <a:rPr lang="it-IT" baseline="-25000" dirty="0" smtClean="0">
                <a:sym typeface="Wingdings" panose="05000000000000000000" pitchFamily="2" charset="2"/>
              </a:rPr>
              <a:t>blocco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Q </a:t>
            </a:r>
            <a:r>
              <a:rPr lang="it-IT" dirty="0">
                <a:sym typeface="Wingdings" panose="05000000000000000000" pitchFamily="2" charset="2"/>
              </a:rPr>
              <a:t>= </a:t>
            </a:r>
            <a:r>
              <a:rPr lang="it-IT" dirty="0" err="1" smtClean="0">
                <a:sym typeface="Wingdings" panose="05000000000000000000" pitchFamily="2" charset="2"/>
              </a:rPr>
              <a:t>P</a:t>
            </a:r>
            <a:r>
              <a:rPr lang="it-IT" baseline="-25000" dirty="0" err="1" smtClean="0">
                <a:sym typeface="Wingdings" panose="05000000000000000000" pitchFamily="2" charset="2"/>
              </a:rPr>
              <a:t>blocco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499429" y="1130754"/>
            <a:ext cx="4593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Conviene ragionare sulla probabilità che il muone sia assorbito perché è additiva</a:t>
            </a:r>
          </a:p>
          <a:p>
            <a:r>
              <a:rPr lang="it-IT" dirty="0" smtClean="0"/>
              <a:t>Q = 1-P</a:t>
            </a:r>
          </a:p>
          <a:p>
            <a:r>
              <a:rPr lang="it-IT" dirty="0" smtClean="0"/>
              <a:t>Per esempio con due blocchi la probabilità che il muone sia assorbito è uguale alla probabilità che lo sia nel primo blocco sommata alla probabilità che sia assorbito nel secondo.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190119" y="3091933"/>
            <a:ext cx="35372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Q </a:t>
            </a:r>
            <a:r>
              <a:rPr lang="it-IT" dirty="0">
                <a:sym typeface="Wingdings" panose="05000000000000000000" pitchFamily="2" charset="2"/>
              </a:rPr>
              <a:t>= </a:t>
            </a:r>
            <a:r>
              <a:rPr lang="it-IT" dirty="0" err="1" smtClean="0">
                <a:sym typeface="Wingdings" panose="05000000000000000000" pitchFamily="2" charset="2"/>
              </a:rPr>
              <a:t>P</a:t>
            </a:r>
            <a:r>
              <a:rPr lang="it-IT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+ (1 - </a:t>
            </a:r>
            <a:r>
              <a:rPr lang="it-IT" dirty="0" err="1">
                <a:sym typeface="Wingdings" panose="05000000000000000000" pitchFamily="2" charset="2"/>
              </a:rPr>
              <a:t>P</a:t>
            </a:r>
            <a:r>
              <a:rPr lang="it-IT" baseline="-25000" dirty="0" err="1">
                <a:sym typeface="Wingdings" panose="05000000000000000000" pitchFamily="2" charset="2"/>
              </a:rPr>
              <a:t>blocco</a:t>
            </a:r>
            <a:r>
              <a:rPr lang="it-IT" dirty="0" smtClean="0">
                <a:sym typeface="Wingdings" panose="05000000000000000000" pitchFamily="2" charset="2"/>
              </a:rPr>
              <a:t>) </a:t>
            </a:r>
            <a:r>
              <a:rPr lang="it-IT" dirty="0" err="1" smtClean="0">
                <a:sym typeface="Wingdings" panose="05000000000000000000" pitchFamily="2" charset="2"/>
              </a:rPr>
              <a:t>P</a:t>
            </a:r>
            <a:r>
              <a:rPr lang="it-IT" baseline="-25000" dirty="0" err="1" smtClean="0">
                <a:sym typeface="Wingdings" panose="05000000000000000000" pitchFamily="2" charset="2"/>
              </a:rPr>
              <a:t>blocco</a:t>
            </a:r>
            <a:endParaRPr lang="it-IT" baseline="-25000" dirty="0" smtClean="0">
              <a:sym typeface="Wingdings" panose="05000000000000000000" pitchFamily="2" charset="2"/>
            </a:endParaRPr>
          </a:p>
          <a:p>
            <a:endParaRPr lang="it-IT" baseline="-25000" dirty="0" smtClean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P = </a:t>
            </a:r>
            <a:r>
              <a:rPr lang="it-IT" dirty="0" smtClean="0">
                <a:sym typeface="Wingdings" panose="05000000000000000000" pitchFamily="2" charset="2"/>
              </a:rPr>
              <a:t>1-Q = 1 - 2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</a:t>
            </a:r>
            <a:r>
              <a:rPr lang="it-IT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+ (</a:t>
            </a:r>
            <a:r>
              <a:rPr lang="it-IT" dirty="0" err="1" smtClean="0">
                <a:sym typeface="Wingdings" panose="05000000000000000000" pitchFamily="2" charset="2"/>
              </a:rPr>
              <a:t>P</a:t>
            </a:r>
            <a:r>
              <a:rPr lang="it-IT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dirty="0" smtClean="0">
                <a:sym typeface="Wingdings" panose="05000000000000000000" pitchFamily="2" charset="2"/>
              </a:rPr>
              <a:t>)</a:t>
            </a:r>
            <a:r>
              <a:rPr lang="it-IT" baseline="30000" dirty="0" smtClean="0">
                <a:sym typeface="Wingdings" panose="05000000000000000000" pitchFamily="2" charset="2"/>
              </a:rPr>
              <a:t>2</a:t>
            </a:r>
            <a:endParaRPr lang="it-IT" baseline="-25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cxnSp>
        <p:nvCxnSpPr>
          <p:cNvPr id="23" name="Connettore 2 22"/>
          <p:cNvCxnSpPr/>
          <p:nvPr/>
        </p:nvCxnSpPr>
        <p:spPr>
          <a:xfrm flipH="1" flipV="1">
            <a:off x="5116286" y="3410857"/>
            <a:ext cx="1865085" cy="602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259943" y="3984171"/>
            <a:ext cx="4884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Da notare che perché il muone sia assorbito nel secondo blocco NON deve essere stato assorbito nel primo!</a:t>
            </a:r>
          </a:p>
          <a:p>
            <a:endParaRPr lang="it-IT" sz="1600" dirty="0" smtClean="0"/>
          </a:p>
          <a:p>
            <a:r>
              <a:rPr lang="it-IT" sz="1600" dirty="0" smtClean="0"/>
              <a:t>Se </a:t>
            </a:r>
            <a:r>
              <a:rPr lang="it-IT" sz="1600" dirty="0">
                <a:sym typeface="Wingdings" panose="05000000000000000000" pitchFamily="2" charset="2"/>
              </a:rPr>
              <a:t>(</a:t>
            </a:r>
            <a:r>
              <a:rPr lang="it-IT" sz="1600" dirty="0" err="1" smtClean="0">
                <a:sym typeface="Wingdings" panose="05000000000000000000" pitchFamily="2" charset="2"/>
              </a:rPr>
              <a:t>P</a:t>
            </a:r>
            <a:r>
              <a:rPr lang="it-IT" sz="1600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sz="1600" dirty="0" smtClean="0">
                <a:sym typeface="Wingdings" panose="05000000000000000000" pitchFamily="2" charset="2"/>
              </a:rPr>
              <a:t>)</a:t>
            </a:r>
            <a:r>
              <a:rPr lang="it-IT" sz="1600" baseline="30000" dirty="0" smtClean="0">
                <a:sym typeface="Wingdings" panose="05000000000000000000" pitchFamily="2" charset="2"/>
              </a:rPr>
              <a:t>2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sym typeface="Wingdings" panose="05000000000000000000" pitchFamily="2" charset="2"/>
              </a:rPr>
              <a:t>&lt;&lt; </a:t>
            </a:r>
            <a:r>
              <a:rPr lang="it-IT" sz="1600" dirty="0" err="1" smtClean="0">
                <a:sym typeface="Wingdings" panose="05000000000000000000" pitchFamily="2" charset="2"/>
              </a:rPr>
              <a:t>P</a:t>
            </a:r>
            <a:r>
              <a:rPr lang="it-IT" sz="1600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sym typeface="Wingdings" panose="05000000000000000000" pitchFamily="2" charset="2"/>
              </a:rPr>
              <a:t>(</a:t>
            </a:r>
            <a:r>
              <a:rPr lang="it-IT" sz="1600" dirty="0" err="1" smtClean="0">
                <a:sym typeface="Wingdings" panose="05000000000000000000" pitchFamily="2" charset="2"/>
              </a:rPr>
              <a:t>P</a:t>
            </a:r>
            <a:r>
              <a:rPr lang="it-IT" sz="1600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sym typeface="Wingdings" panose="05000000000000000000" pitchFamily="2" charset="2"/>
              </a:rPr>
              <a:t>&lt;&lt; 1) possiamo approssimare P = </a:t>
            </a:r>
            <a:r>
              <a:rPr lang="it-IT" sz="1600" dirty="0">
                <a:sym typeface="Wingdings" panose="05000000000000000000" pitchFamily="2" charset="2"/>
              </a:rPr>
              <a:t>1 - 2 </a:t>
            </a:r>
            <a:r>
              <a:rPr lang="it-IT" sz="1600" dirty="0" err="1">
                <a:sym typeface="Wingdings" panose="05000000000000000000" pitchFamily="2" charset="2"/>
              </a:rPr>
              <a:t>P</a:t>
            </a:r>
            <a:r>
              <a:rPr lang="it-IT" sz="1600" baseline="-25000" dirty="0" err="1">
                <a:sym typeface="Wingdings" panose="05000000000000000000" pitchFamily="2" charset="2"/>
              </a:rPr>
              <a:t>blocco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 smtClean="0"/>
              <a:t>E se ho N blocchi? Segue una legge esponenziale se N è molto grande e </a:t>
            </a:r>
            <a:r>
              <a:rPr lang="it-IT" sz="1600" dirty="0" err="1" smtClean="0">
                <a:sym typeface="Wingdings" panose="05000000000000000000" pitchFamily="2" charset="2"/>
              </a:rPr>
              <a:t>P</a:t>
            </a:r>
            <a:r>
              <a:rPr lang="it-IT" sz="1600" baseline="-25000" dirty="0" err="1" smtClean="0">
                <a:sym typeface="Wingdings" panose="05000000000000000000" pitchFamily="2" charset="2"/>
              </a:rPr>
              <a:t>blocco</a:t>
            </a:r>
            <a:r>
              <a:rPr lang="it-IT" sz="1600" dirty="0"/>
              <a:t> molto </a:t>
            </a:r>
            <a:r>
              <a:rPr lang="it-IT" sz="1600" dirty="0" smtClean="0"/>
              <a:t>piccolo</a:t>
            </a:r>
          </a:p>
        </p:txBody>
      </p:sp>
      <p:graphicFrame>
        <p:nvGraphicFramePr>
          <p:cNvPr id="27" name="Oggetto 26"/>
          <p:cNvGraphicFramePr>
            <a:graphicFrameLocks noChangeAspect="1"/>
          </p:cNvGraphicFramePr>
          <p:nvPr>
            <p:extLst/>
          </p:nvPr>
        </p:nvGraphicFramePr>
        <p:xfrm>
          <a:off x="5217886" y="5963877"/>
          <a:ext cx="2914877" cy="51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zione" r:id="rId3" imgW="1358640" imgH="241200" progId="Equation.3">
                  <p:embed/>
                </p:oleObj>
              </mc:Choice>
              <mc:Fallback>
                <p:oleObj name="Equazione" r:id="rId3" imgW="1358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886" y="5963877"/>
                        <a:ext cx="2914877" cy="516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Parentesi graffa aperta 31"/>
          <p:cNvSpPr/>
          <p:nvPr/>
        </p:nvSpPr>
        <p:spPr>
          <a:xfrm rot="16200000">
            <a:off x="7206344" y="6183082"/>
            <a:ext cx="290286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6727371" y="6567711"/>
            <a:ext cx="13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è piccolo!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esponenziale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6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1"/>
          <a:stretch/>
        </p:blipFill>
        <p:spPr>
          <a:xfrm>
            <a:off x="6157232" y="1308100"/>
            <a:ext cx="2737670" cy="14205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9314" y="1609272"/>
            <a:ext cx="584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Consideriamo il caso del lancio di una moneta (vecchie lire!)</a:t>
            </a:r>
          </a:p>
          <a:p>
            <a:r>
              <a:rPr lang="it-IT" dirty="0" smtClean="0"/>
              <a:t>I risultati possibili (equiprobabili) sono «testa» o «croce».</a:t>
            </a:r>
          </a:p>
          <a:p>
            <a:r>
              <a:rPr lang="it-IT" dirty="0" smtClean="0"/>
              <a:t>Supponiamo che la probabilità che il muone sia assorbito in un blocco di materiale corrisponda alla probabilità che esca testa in un lancio (</a:t>
            </a:r>
            <a:r>
              <a:rPr lang="it-IT" dirty="0" err="1" smtClean="0"/>
              <a:t>P</a:t>
            </a:r>
            <a:r>
              <a:rPr lang="it-IT" baseline="-25000" dirty="0" err="1" smtClean="0"/>
              <a:t>blocco</a:t>
            </a:r>
            <a:r>
              <a:rPr lang="it-IT" dirty="0" smtClean="0"/>
              <a:t> = 0.5)</a:t>
            </a:r>
          </a:p>
          <a:p>
            <a:endParaRPr lang="it-IT" dirty="0" smtClean="0"/>
          </a:p>
          <a:p>
            <a:r>
              <a:rPr lang="it-IT" dirty="0" smtClean="0"/>
              <a:t>La probabilità che non sia assorbito in N blocchi corrisponderebbe alla probabilità che su N lanci esca sempre croce </a:t>
            </a:r>
            <a:r>
              <a:rPr lang="it-IT" dirty="0" smtClean="0">
                <a:sym typeface="Wingdings" panose="05000000000000000000" pitchFamily="2" charset="2"/>
              </a:rPr>
              <a:t> P =(0.5)</a:t>
            </a:r>
            <a:r>
              <a:rPr lang="it-IT" baseline="30000" dirty="0" smtClean="0">
                <a:sym typeface="Wingdings" panose="05000000000000000000" pitchFamily="2" charset="2"/>
              </a:rPr>
              <a:t>N</a:t>
            </a:r>
            <a:r>
              <a:rPr lang="it-IT" dirty="0" smtClean="0">
                <a:sym typeface="Wingdings" panose="05000000000000000000" pitchFamily="2" charset="2"/>
              </a:rPr>
              <a:t> =(1/2)</a:t>
            </a:r>
            <a:r>
              <a:rPr lang="it-IT" baseline="30000" dirty="0" smtClean="0">
                <a:sym typeface="Wingdings" panose="05000000000000000000" pitchFamily="2" charset="2"/>
              </a:rPr>
              <a:t>N</a:t>
            </a:r>
            <a:r>
              <a:rPr lang="it-IT" dirty="0" smtClean="0">
                <a:sym typeface="Wingdings" panose="05000000000000000000" pitchFamily="2" charset="2"/>
              </a:rPr>
              <a:t> = 2</a:t>
            </a:r>
            <a:r>
              <a:rPr lang="it-IT" baseline="30000" dirty="0" smtClean="0">
                <a:sym typeface="Wingdings" panose="05000000000000000000" pitchFamily="2" charset="2"/>
              </a:rPr>
              <a:t>-N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Otteniamo una legge esponenziale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È diversa dalla precedente perché in questo caso non vale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blocco</a:t>
            </a:r>
            <a:r>
              <a:rPr lang="it-IT" dirty="0" smtClean="0"/>
              <a:t> piccolo e N grande</a:t>
            </a:r>
          </a:p>
          <a:p>
            <a:endParaRPr lang="it-IT" dirty="0"/>
          </a:p>
          <a:p>
            <a:r>
              <a:rPr lang="it-IT" dirty="0" smtClean="0"/>
              <a:t>E se la probabilità di assorbimento fosse molto piccola?</a:t>
            </a: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06456" y="442685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/>
          <p:nvPr/>
        </p:nvCxnSpPr>
        <p:spPr>
          <a:xfrm>
            <a:off x="6727371" y="3004458"/>
            <a:ext cx="333829" cy="151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7765141" y="442685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>
            <a:off x="8157028" y="3011715"/>
            <a:ext cx="660401" cy="275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923315" y="43397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esponenziale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7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19314" y="1494972"/>
            <a:ext cx="584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Consideriamo il caso del lancio di una dado da 50</a:t>
            </a:r>
          </a:p>
          <a:p>
            <a:r>
              <a:rPr lang="it-IT" dirty="0" smtClean="0"/>
              <a:t>I risultati possibili (equiprobabili) sono 1, …, 50.</a:t>
            </a:r>
          </a:p>
          <a:p>
            <a:r>
              <a:rPr lang="it-IT" dirty="0" smtClean="0"/>
              <a:t>Supponiamo che la probabilità che il muone sia assorbito in un blocco di materiale corrisponda alla probabilità che esca 1 in un lancio (</a:t>
            </a:r>
            <a:r>
              <a:rPr lang="it-IT" dirty="0" err="1" smtClean="0"/>
              <a:t>P</a:t>
            </a:r>
            <a:r>
              <a:rPr lang="it-IT" baseline="-25000" dirty="0" err="1" smtClean="0"/>
              <a:t>blocco</a:t>
            </a:r>
            <a:r>
              <a:rPr lang="it-IT" dirty="0" smtClean="0"/>
              <a:t> = 1/50 = 0.02)</a:t>
            </a:r>
          </a:p>
          <a:p>
            <a:endParaRPr lang="it-IT" dirty="0" smtClean="0"/>
          </a:p>
          <a:p>
            <a:r>
              <a:rPr lang="it-IT" dirty="0" smtClean="0"/>
              <a:t>La probabilità che non sia assorbito in N blocchi corrisponderebbe alla probabilità che su N lanci esca sempre un numero maggiore di 1 </a:t>
            </a:r>
            <a:r>
              <a:rPr lang="it-IT" dirty="0" smtClean="0">
                <a:sym typeface="Wingdings" panose="05000000000000000000" pitchFamily="2" charset="2"/>
              </a:rPr>
              <a:t> P =(0.98)</a:t>
            </a:r>
            <a:r>
              <a:rPr lang="it-IT" baseline="30000" dirty="0" smtClean="0">
                <a:sym typeface="Wingdings" panose="05000000000000000000" pitchFamily="2" charset="2"/>
              </a:rPr>
              <a:t>N</a:t>
            </a:r>
            <a:r>
              <a:rPr lang="it-IT" dirty="0" smtClean="0">
                <a:sym typeface="Wingdings" panose="05000000000000000000" pitchFamily="2" charset="2"/>
              </a:rPr>
              <a:t> =(1 – 0.02)</a:t>
            </a:r>
            <a:r>
              <a:rPr lang="it-IT" baseline="30000" dirty="0" smtClean="0">
                <a:sym typeface="Wingdings" panose="05000000000000000000" pitchFamily="2" charset="2"/>
              </a:rPr>
              <a:t>N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r>
              <a:rPr lang="it-IT" dirty="0" smtClean="0"/>
              <a:t>Per le proprietà degli esponenziali la stessa formula può essere riscritta come: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25" y="1153886"/>
            <a:ext cx="1105721" cy="1037771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/>
          </p:nvPr>
        </p:nvGraphicFramePr>
        <p:xfrm>
          <a:off x="2699657" y="4855030"/>
          <a:ext cx="2630308" cy="42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zione" r:id="rId4" imgW="1422360" imgH="228600" progId="Equation.3">
                  <p:embed/>
                </p:oleObj>
              </mc:Choice>
              <mc:Fallback>
                <p:oleObj name="Equazione" r:id="rId4" imgW="1422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657" y="4855030"/>
                        <a:ext cx="2630308" cy="42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283028" y="5304749"/>
            <a:ext cx="807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questo caso 0.02 &lt;&lt; 1</a:t>
            </a:r>
          </a:p>
          <a:p>
            <a:r>
              <a:rPr lang="it-IT" dirty="0" smtClean="0"/>
              <a:t>Allora possiamo sfruttare una proprietà dei logaritmi:</a:t>
            </a:r>
            <a:endParaRPr lang="it-IT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/>
          </p:nvPr>
        </p:nvGraphicFramePr>
        <p:xfrm>
          <a:off x="5318125" y="5591175"/>
          <a:ext cx="2359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zione" r:id="rId6" imgW="1473120" imgH="215640" progId="Equation.3">
                  <p:embed/>
                </p:oleObj>
              </mc:Choice>
              <mc:Fallback>
                <p:oleObj name="Equazione" r:id="rId6" imgW="1473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8125" y="5591175"/>
                        <a:ext cx="235902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/>
          </p:nvPr>
        </p:nvGraphicFramePr>
        <p:xfrm>
          <a:off x="1177245" y="5943600"/>
          <a:ext cx="33829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zione" r:id="rId8" imgW="1828800" imgH="228600" progId="Equation.3">
                  <p:embed/>
                </p:oleObj>
              </mc:Choice>
              <mc:Fallback>
                <p:oleObj name="Equazione" r:id="rId8" imgW="182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7245" y="5943600"/>
                        <a:ext cx="338296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6306456" y="442685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/>
          <p:nvPr/>
        </p:nvCxnSpPr>
        <p:spPr>
          <a:xfrm>
            <a:off x="6727371" y="3004458"/>
            <a:ext cx="333829" cy="151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7765141" y="442685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>
            <a:off x="8157028" y="3011715"/>
            <a:ext cx="660401" cy="275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923315" y="43397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82" y="1146629"/>
            <a:ext cx="1105721" cy="1037771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6807200" y="1524000"/>
            <a:ext cx="188686" cy="188686"/>
          </a:xfrm>
          <a:prstGeom prst="ellipse">
            <a:avLst/>
          </a:prstGeom>
          <a:solidFill>
            <a:srgbClr val="D7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8120743" y="1531257"/>
            <a:ext cx="188686" cy="188686"/>
          </a:xfrm>
          <a:prstGeom prst="ellipse">
            <a:avLst/>
          </a:prstGeom>
          <a:solidFill>
            <a:srgbClr val="D7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6785428" y="149497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062685" y="150948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16</a:t>
            </a:r>
            <a:endParaRPr lang="en-US" sz="9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691085" y="82005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2%</a:t>
            </a:r>
            <a:endParaRPr lang="en-US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961085" y="805543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98%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09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51" cy="1325563"/>
          </a:xfrm>
        </p:spPr>
        <p:txBody>
          <a:bodyPr/>
          <a:lstStyle/>
          <a:p>
            <a:r>
              <a:rPr lang="it-IT" dirty="0" smtClean="0"/>
              <a:t>Modello </a:t>
            </a:r>
            <a:r>
              <a:rPr lang="it-IT" dirty="0" smtClean="0"/>
              <a:t>microscopico (semplificato)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8</a:t>
            </a:fld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1161143" y="316048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1828800" y="316048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2496457" y="316048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3164114" y="316048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1146628" y="3726544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1814285" y="3726544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2481942" y="3726544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3149599" y="3726544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1153885" y="4263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1821542" y="4263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2489199" y="4263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3156856" y="4263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1451428" y="2833915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119085" y="2833915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786742" y="2833915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3454399" y="2833915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436913" y="33999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2104570" y="33999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772227" y="33999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439884" y="33999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444170" y="3937000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2111827" y="3937000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779484" y="3937000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3447141" y="3937000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727200" y="2485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394857" y="2485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3062514" y="2485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730171" y="2485572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1712685" y="3051629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380342" y="3051629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3047999" y="3051629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715656" y="3051629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1719942" y="358865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2387599" y="358865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3055256" y="358865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3722913" y="3588657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o 41"/>
          <p:cNvSpPr/>
          <p:nvPr/>
        </p:nvSpPr>
        <p:spPr>
          <a:xfrm>
            <a:off x="849086" y="2220686"/>
            <a:ext cx="3519714" cy="2503714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>
            <a:off x="0" y="227874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=A x h</a:t>
            </a:r>
            <a:endParaRPr lang="en-US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19315" y="35487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46" name="Connettore 2 45"/>
          <p:cNvCxnSpPr/>
          <p:nvPr/>
        </p:nvCxnSpPr>
        <p:spPr>
          <a:xfrm>
            <a:off x="732972" y="2844800"/>
            <a:ext cx="0" cy="185782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1378857" y="214085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9" name="Connettore 2 48"/>
          <p:cNvCxnSpPr/>
          <p:nvPr/>
        </p:nvCxnSpPr>
        <p:spPr>
          <a:xfrm>
            <a:off x="2779486" y="1712686"/>
            <a:ext cx="0" cy="33165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743200" y="161834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muone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840515" y="1865086"/>
            <a:ext cx="40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probabilità che un muone interagisca con un blocco di materiale dipende dalla probabilità che incontri nel suo cammino un atomo del gas.</a:t>
            </a:r>
            <a:endParaRPr lang="it-IT" dirty="0"/>
          </a:p>
        </p:txBody>
      </p:sp>
      <p:cxnSp>
        <p:nvCxnSpPr>
          <p:cNvPr id="52" name="Connettore 2 51"/>
          <p:cNvCxnSpPr/>
          <p:nvPr/>
        </p:nvCxnSpPr>
        <p:spPr>
          <a:xfrm>
            <a:off x="6233886" y="3098800"/>
            <a:ext cx="0" cy="33165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/>
          <p:nvPr/>
        </p:nvSpPr>
        <p:spPr>
          <a:xfrm>
            <a:off x="6212114" y="3363686"/>
            <a:ext cx="152400" cy="145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ttore 2 54"/>
          <p:cNvCxnSpPr/>
          <p:nvPr/>
        </p:nvCxnSpPr>
        <p:spPr>
          <a:xfrm flipH="1" flipV="1">
            <a:off x="6342743" y="3672114"/>
            <a:ext cx="406400" cy="32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6694487" y="2981099"/>
            <a:ext cx="2304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muone interagisce se passa molto vicino a un atomo (entro un raggio </a:t>
            </a:r>
            <a:r>
              <a:rPr lang="it-IT" i="1" dirty="0" smtClean="0"/>
              <a:t>r</a:t>
            </a:r>
            <a:r>
              <a:rPr lang="it-IT" dirty="0" smtClean="0"/>
              <a:t> d’interazione)</a:t>
            </a:r>
          </a:p>
          <a:p>
            <a:endParaRPr lang="it-IT" dirty="0"/>
          </a:p>
          <a:p>
            <a:r>
              <a:rPr lang="it-IT" dirty="0" smtClean="0"/>
              <a:t>Qual è la probabilità che una molecola di gas sia entro un raggio </a:t>
            </a:r>
            <a:r>
              <a:rPr lang="it-IT" i="1" dirty="0" smtClean="0"/>
              <a:t>r</a:t>
            </a:r>
            <a:r>
              <a:rPr lang="it-IT" dirty="0" smtClean="0"/>
              <a:t> dalla traiettoria del muone?</a:t>
            </a:r>
          </a:p>
          <a:p>
            <a:endParaRPr lang="it-IT" dirty="0"/>
          </a:p>
        </p:txBody>
      </p:sp>
      <p:sp>
        <p:nvSpPr>
          <p:cNvPr id="60" name="Rettangolo 59"/>
          <p:cNvSpPr/>
          <p:nvPr/>
        </p:nvSpPr>
        <p:spPr>
          <a:xfrm>
            <a:off x="6146801" y="3206526"/>
            <a:ext cx="166914" cy="3098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6147935" y="3141211"/>
            <a:ext cx="165780" cy="11611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6147935" y="6241597"/>
            <a:ext cx="171450" cy="11611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sellaDiTesto 63"/>
          <p:cNvSpPr txBox="1"/>
          <p:nvPr/>
        </p:nvSpPr>
        <p:spPr>
          <a:xfrm>
            <a:off x="4579257" y="4470400"/>
            <a:ext cx="156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cilindro</a:t>
            </a:r>
            <a:r>
              <a:rPr lang="it-IT" dirty="0" smtClean="0"/>
              <a:t>= h * </a:t>
            </a:r>
            <a:r>
              <a:rPr lang="it-IT" dirty="0" smtClean="0">
                <a:sym typeface="Symbol" panose="05050102010706020507" pitchFamily="18" charset="2"/>
              </a:rPr>
              <a:t>r</a:t>
            </a:r>
            <a:r>
              <a:rPr lang="it-IT" baseline="30000" dirty="0" smtClean="0">
                <a:sym typeface="Symbol" panose="05050102010706020507" pitchFamily="18" charset="2"/>
              </a:rPr>
              <a:t>2</a:t>
            </a:r>
            <a:endParaRPr lang="it-IT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3171374" y="4760690"/>
            <a:ext cx="296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ym typeface="Symbol" panose="05050102010706020507" pitchFamily="18" charset="2"/>
              </a:rPr>
              <a:t> = densità = </a:t>
            </a:r>
            <a:r>
              <a:rPr lang="it-IT" dirty="0" err="1" smtClean="0">
                <a:sym typeface="Symbol" panose="05050102010706020507" pitchFamily="18" charset="2"/>
              </a:rPr>
              <a:t>M</a:t>
            </a:r>
            <a:r>
              <a:rPr lang="it-IT" baseline="-25000" dirty="0" err="1" smtClean="0">
                <a:sym typeface="Symbol" panose="05050102010706020507" pitchFamily="18" charset="2"/>
              </a:rPr>
              <a:t>blocco</a:t>
            </a:r>
            <a:r>
              <a:rPr lang="it-IT" dirty="0" smtClean="0">
                <a:sym typeface="Symbol" panose="05050102010706020507" pitchFamily="18" charset="2"/>
              </a:rPr>
              <a:t> / V</a:t>
            </a:r>
          </a:p>
          <a:p>
            <a:pPr algn="r"/>
            <a:r>
              <a:rPr lang="it-IT" dirty="0" smtClean="0">
                <a:sym typeface="Symbol" panose="05050102010706020507" pitchFamily="18" charset="2"/>
              </a:rPr>
              <a:t> = densità di molecole = /m</a:t>
            </a:r>
            <a:endParaRPr lang="it-IT" dirty="0"/>
          </a:p>
        </p:txBody>
      </p:sp>
      <p:graphicFrame>
        <p:nvGraphicFramePr>
          <p:cNvPr id="66" name="Oggetto 65"/>
          <p:cNvGraphicFramePr>
            <a:graphicFrameLocks noChangeAspect="1"/>
          </p:cNvGraphicFramePr>
          <p:nvPr>
            <p:extLst/>
          </p:nvPr>
        </p:nvGraphicFramePr>
        <p:xfrm>
          <a:off x="1665514" y="5617029"/>
          <a:ext cx="4112379" cy="72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zione" r:id="rId3" imgW="2590560" imgH="457200" progId="Equation.3">
                  <p:embed/>
                </p:oleObj>
              </mc:Choice>
              <mc:Fallback>
                <p:oleObj name="Equazione" r:id="rId3" imgW="25905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5514" y="5617029"/>
                        <a:ext cx="4112379" cy="72571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onnettore 1 68"/>
          <p:cNvCxnSpPr/>
          <p:nvPr/>
        </p:nvCxnSpPr>
        <p:spPr>
          <a:xfrm flipH="1">
            <a:off x="3780972" y="5704115"/>
            <a:ext cx="72571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020458" y="6059715"/>
            <a:ext cx="72571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H="1">
            <a:off x="4528457" y="5740400"/>
            <a:ext cx="72571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>
            <a:off x="4717143" y="6052457"/>
            <a:ext cx="72571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4666344" y="5711372"/>
            <a:ext cx="72571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 flipH="1">
            <a:off x="4985657" y="6059714"/>
            <a:ext cx="72571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159656" y="5595257"/>
            <a:ext cx="146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Dipende dalle proprietà microscopiche </a:t>
            </a:r>
            <a:endParaRPr lang="it-IT" sz="1600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50800" y="1727201"/>
            <a:ext cx="27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MUONI VERTICALI!!!!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dirty="0" smtClean="0">
                <a:solidFill>
                  <a:srgbClr val="FF0000"/>
                </a:solidFill>
              </a:rPr>
              <a:t>=0)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93701"/>
            <a:ext cx="7886700" cy="1325563"/>
          </a:xfrm>
        </p:spPr>
        <p:txBody>
          <a:bodyPr/>
          <a:lstStyle/>
          <a:p>
            <a:r>
              <a:rPr lang="it-IT" dirty="0" smtClean="0"/>
              <a:t>Legge assorbimento in atmosfera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7ED0-ABB2-483E-A8B0-D380D24C8DCA}" type="slidenum">
              <a:rPr lang="en-US" smtClean="0"/>
              <a:t>9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469734" y="5476503"/>
            <a:ext cx="16256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telescopio</a:t>
            </a:r>
            <a:endParaRPr lang="en-US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899885" y="1553028"/>
            <a:ext cx="548903" cy="46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80289" y="118291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muone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609600" y="51380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609600" y="49638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609600" y="4775200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609600" y="4601028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609600" y="4419600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609600" y="4245428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609600" y="4064000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609600" y="3889828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609600" y="3722914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609600" y="3548742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609600" y="33600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609600" y="31858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609600" y="30044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609600" y="28302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609600" y="26488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609600" y="24746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26"/>
          <p:cNvSpPr/>
          <p:nvPr/>
        </p:nvSpPr>
        <p:spPr>
          <a:xfrm>
            <a:off x="609600" y="22932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609600" y="21190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609600" y="1937657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609600" y="1763485"/>
            <a:ext cx="1313543" cy="181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entesi graffa aperta 30"/>
          <p:cNvSpPr/>
          <p:nvPr/>
        </p:nvSpPr>
        <p:spPr>
          <a:xfrm flipH="1">
            <a:off x="2053770" y="1792515"/>
            <a:ext cx="217715" cy="3505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/>
          <p:cNvSpPr txBox="1"/>
          <p:nvPr/>
        </p:nvSpPr>
        <p:spPr>
          <a:xfrm>
            <a:off x="3846285" y="1654629"/>
            <a:ext cx="5167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Consideriamo blocchi di area A e di quantità fissa di massa </a:t>
            </a:r>
            <a:r>
              <a:rPr lang="it-IT" dirty="0" err="1" smtClean="0"/>
              <a:t>M</a:t>
            </a:r>
            <a:r>
              <a:rPr lang="it-IT" baseline="-25000" dirty="0" err="1" smtClean="0"/>
              <a:t>blocco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=  A </a:t>
            </a:r>
            <a:r>
              <a:rPr lang="it-IT" dirty="0">
                <a:sym typeface="Symbol" panose="05050102010706020507" pitchFamily="18" charset="2"/>
              </a:rPr>
              <a:t>h</a:t>
            </a:r>
            <a:endParaRPr lang="it-IT" dirty="0" smtClean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L’altezza di ciascun blocco sarà</a:t>
            </a:r>
          </a:p>
          <a:p>
            <a:r>
              <a:rPr lang="it-IT" dirty="0">
                <a:sym typeface="Symbol" panose="05050102010706020507" pitchFamily="18" charset="2"/>
              </a:rPr>
              <a:t></a:t>
            </a:r>
            <a:r>
              <a:rPr lang="it-IT" dirty="0" smtClean="0">
                <a:sym typeface="Symbol" panose="05050102010706020507" pitchFamily="18" charset="2"/>
              </a:rPr>
              <a:t>h = </a:t>
            </a:r>
            <a:r>
              <a:rPr lang="it-IT" dirty="0" err="1" smtClean="0">
                <a:sym typeface="Symbol" panose="05050102010706020507" pitchFamily="18" charset="2"/>
              </a:rPr>
              <a:t>M</a:t>
            </a:r>
            <a:r>
              <a:rPr lang="it-IT" baseline="-25000" dirty="0" err="1" smtClean="0"/>
              <a:t>blocco</a:t>
            </a:r>
            <a:r>
              <a:rPr lang="it-IT" dirty="0" smtClean="0">
                <a:sym typeface="Symbol" panose="05050102010706020507" pitchFamily="18" charset="2"/>
              </a:rPr>
              <a:t>/(A)</a:t>
            </a:r>
          </a:p>
          <a:p>
            <a:endParaRPr lang="it-IT" dirty="0" smtClean="0"/>
          </a:p>
          <a:p>
            <a:r>
              <a:rPr lang="it-IT" dirty="0" smtClean="0"/>
              <a:t>La relazione che lega N ad h è semplicemente</a:t>
            </a:r>
          </a:p>
          <a:p>
            <a:endParaRPr lang="it-IT" dirty="0"/>
          </a:p>
          <a:p>
            <a:r>
              <a:rPr lang="it-IT" dirty="0" smtClean="0"/>
              <a:t>N = h/</a:t>
            </a:r>
            <a:r>
              <a:rPr lang="it-IT" dirty="0" smtClean="0">
                <a:sym typeface="Symbol" panose="05050102010706020507" pitchFamily="18" charset="2"/>
              </a:rPr>
              <a:t>h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dirty="0" smtClean="0">
                <a:sym typeface="Symbol" panose="05050102010706020507" pitchFamily="18" charset="2"/>
              </a:rPr>
              <a:t>Se sostituiamo nella relazione precedente otteniamo:</a:t>
            </a:r>
            <a:endParaRPr lang="it-IT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2271486" y="3214915"/>
            <a:ext cx="140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Altezza h</a:t>
            </a:r>
          </a:p>
          <a:p>
            <a:r>
              <a:rPr lang="it-IT" dirty="0" smtClean="0"/>
              <a:t>N blocchi</a:t>
            </a:r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168107" y="1676791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h</a:t>
            </a:r>
            <a:endParaRPr lang="en-US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551543" y="1774370"/>
            <a:ext cx="0" cy="1741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sco magnetico 39"/>
          <p:cNvSpPr/>
          <p:nvPr/>
        </p:nvSpPr>
        <p:spPr>
          <a:xfrm>
            <a:off x="624115" y="1719943"/>
            <a:ext cx="1291771" cy="23222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1088569" y="15167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42" name="Oggetto 41"/>
          <p:cNvGraphicFramePr>
            <a:graphicFrameLocks noChangeAspect="1"/>
          </p:cNvGraphicFramePr>
          <p:nvPr>
            <p:extLst/>
          </p:nvPr>
        </p:nvGraphicFramePr>
        <p:xfrm>
          <a:off x="2390776" y="4694238"/>
          <a:ext cx="6579054" cy="48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zione" r:id="rId3" imgW="3454200" imgH="253800" progId="Equation.3">
                  <p:embed/>
                </p:oleObj>
              </mc:Choice>
              <mc:Fallback>
                <p:oleObj name="Equazione" r:id="rId3" imgW="34542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0776" y="4694238"/>
                        <a:ext cx="6579054" cy="48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nettore 2 43"/>
          <p:cNvCxnSpPr/>
          <p:nvPr/>
        </p:nvCxnSpPr>
        <p:spPr>
          <a:xfrm flipV="1">
            <a:off x="8665029" y="5000171"/>
            <a:ext cx="29028" cy="44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8541658" y="5435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6" name="Parentesi graffa aperta 45"/>
          <p:cNvSpPr/>
          <p:nvPr/>
        </p:nvSpPr>
        <p:spPr>
          <a:xfrm rot="16200000">
            <a:off x="8082643" y="4816927"/>
            <a:ext cx="105229" cy="4644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/>
          <p:cNvSpPr txBox="1"/>
          <p:nvPr/>
        </p:nvSpPr>
        <p:spPr>
          <a:xfrm>
            <a:off x="7961086" y="50582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</a:t>
            </a:r>
            <a:endParaRPr lang="en-US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156774" y="5537315"/>
            <a:ext cx="6898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relazione può quindi essere espressa in funzione della pressione misurata a terra con un coefficiente </a:t>
            </a:r>
            <a:r>
              <a:rPr lang="it-IT" dirty="0" smtClean="0">
                <a:sym typeface="Symbol" panose="05050102010706020507" pitchFamily="18" charset="2"/>
              </a:rPr>
              <a:t> che dipende dalle proprietà del materiale (nel nostro caso aria) e della sua interazione con i muoni.</a:t>
            </a:r>
            <a:endParaRPr lang="it-IT" dirty="0"/>
          </a:p>
        </p:txBody>
      </p:sp>
      <p:cxnSp>
        <p:nvCxnSpPr>
          <p:cNvPr id="50" name="Connettore 2 49"/>
          <p:cNvCxnSpPr/>
          <p:nvPr/>
        </p:nvCxnSpPr>
        <p:spPr>
          <a:xfrm flipH="1">
            <a:off x="5515429" y="1574800"/>
            <a:ext cx="1016000" cy="52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6204857" y="1233714"/>
            <a:ext cx="16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densità dell’aria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3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7167</TotalTime>
  <Words>1856</Words>
  <Application>Microsoft Office PowerPoint</Application>
  <PresentationFormat>Presentazione su schermo (4:3)</PresentationFormat>
  <Paragraphs>253</Paragraphs>
  <Slides>27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Helvetica Light</vt:lpstr>
      <vt:lpstr>Symbol</vt:lpstr>
      <vt:lpstr>Wingdings</vt:lpstr>
      <vt:lpstr>Tema di Office</vt:lpstr>
      <vt:lpstr>Equazione</vt:lpstr>
      <vt:lpstr>Presentazione standard di PowerPoint</vt:lpstr>
      <vt:lpstr>Influenza della pressione sul flusso dei muoni a terra</vt:lpstr>
      <vt:lpstr>Pressione</vt:lpstr>
      <vt:lpstr>La legge dell’assorbimento</vt:lpstr>
      <vt:lpstr>Legge esponenziale dell’assorbimento</vt:lpstr>
      <vt:lpstr>Legge esponenziale</vt:lpstr>
      <vt:lpstr>Legge esponenziale</vt:lpstr>
      <vt:lpstr>Modello microscopico (semplificato)</vt:lpstr>
      <vt:lpstr>Legge assorbimento in atmosfera</vt:lpstr>
      <vt:lpstr>Variazione dell’assorbimento con la pressione</vt:lpstr>
      <vt:lpstr>Flusso di muoni</vt:lpstr>
      <vt:lpstr>Correlazione flusso e pressione</vt:lpstr>
      <vt:lpstr>Come calcolare gli errori</vt:lpstr>
      <vt:lpstr>calcolo</vt:lpstr>
      <vt:lpstr>Domande?</vt:lpstr>
      <vt:lpstr>Il decadimento del muone</vt:lpstr>
      <vt:lpstr>Decadimento del muone</vt:lpstr>
      <vt:lpstr>Ricostruzione della direzione dei cosmici</vt:lpstr>
      <vt:lpstr>Vita media del muone</vt:lpstr>
      <vt:lpstr>Fondo da eventi indipendenti</vt:lpstr>
      <vt:lpstr>Scale temporali in gioco</vt:lpstr>
      <vt:lpstr>DeltaTime sui dati di BOLO-03</vt:lpstr>
      <vt:lpstr>Selezione eventi che arrivano dall’alto</vt:lpstr>
      <vt:lpstr>Selezione degli eventi che vengono dal basso</vt:lpstr>
      <vt:lpstr>Legge del decadimento</vt:lpstr>
      <vt:lpstr>Vita media del muone</vt:lpstr>
      <vt:lpstr>Domande?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noferini</dc:creator>
  <cp:lastModifiedBy>francesco noferini</cp:lastModifiedBy>
  <cp:revision>90</cp:revision>
  <dcterms:created xsi:type="dcterms:W3CDTF">2018-04-05T12:01:04Z</dcterms:created>
  <dcterms:modified xsi:type="dcterms:W3CDTF">2018-05-03T10:03:59Z</dcterms:modified>
</cp:coreProperties>
</file>