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79" r:id="rId3"/>
    <p:sldId id="282" r:id="rId4"/>
    <p:sldId id="283" r:id="rId5"/>
    <p:sldId id="284" r:id="rId6"/>
    <p:sldId id="286" r:id="rId7"/>
    <p:sldId id="285" r:id="rId8"/>
    <p:sldId id="287" r:id="rId9"/>
    <p:sldId id="270" r:id="rId10"/>
    <p:sldId id="271" r:id="rId11"/>
    <p:sldId id="272" r:id="rId12"/>
    <p:sldId id="273" r:id="rId13"/>
    <p:sldId id="274" r:id="rId14"/>
    <p:sldId id="275" r:id="rId15"/>
    <p:sldId id="281" r:id="rId16"/>
    <p:sldId id="258" r:id="rId17"/>
    <p:sldId id="280" r:id="rId18"/>
    <p:sldId id="298" r:id="rId19"/>
    <p:sldId id="299" r:id="rId20"/>
    <p:sldId id="257" r:id="rId21"/>
    <p:sldId id="276" r:id="rId22"/>
    <p:sldId id="277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88" r:id="rId35"/>
    <p:sldId id="289" r:id="rId36"/>
    <p:sldId id="291" r:id="rId37"/>
    <p:sldId id="292" r:id="rId38"/>
    <p:sldId id="294" r:id="rId39"/>
    <p:sldId id="297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ferini\Desktop\BOLO_eff_sc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BOLO-01 bot</c:v>
          </c:tx>
          <c:xVal>
            <c:numRef>
              <c:f>'BOLO-04_eff_bottom_chamb_2017-0'!$A$20:$A$30</c:f>
              <c:numCache>
                <c:formatCode>General</c:formatCode>
                <c:ptCount val="11"/>
                <c:pt idx="0">
                  <c:v>15625</c:v>
                </c:pt>
                <c:pt idx="1">
                  <c:v>16018</c:v>
                </c:pt>
                <c:pt idx="2">
                  <c:v>16418</c:v>
                </c:pt>
                <c:pt idx="3">
                  <c:v>16815</c:v>
                </c:pt>
                <c:pt idx="4">
                  <c:v>17212</c:v>
                </c:pt>
                <c:pt idx="5">
                  <c:v>17610</c:v>
                </c:pt>
                <c:pt idx="6">
                  <c:v>18007</c:v>
                </c:pt>
                <c:pt idx="7">
                  <c:v>18398</c:v>
                </c:pt>
                <c:pt idx="8">
                  <c:v>18785</c:v>
                </c:pt>
                <c:pt idx="9">
                  <c:v>19173</c:v>
                </c:pt>
                <c:pt idx="10">
                  <c:v>19020</c:v>
                </c:pt>
              </c:numCache>
            </c:numRef>
          </c:xVal>
          <c:yVal>
            <c:numRef>
              <c:f>'BOLO-04_eff_bottom_chamb_2017-0'!$C$20:$C$30</c:f>
              <c:numCache>
                <c:formatCode>General</c:formatCode>
                <c:ptCount val="11"/>
                <c:pt idx="0">
                  <c:v>0.54017499999999996</c:v>
                </c:pt>
                <c:pt idx="1">
                  <c:v>0.69683899999999999</c:v>
                </c:pt>
                <c:pt idx="2">
                  <c:v>0.80678099999999997</c:v>
                </c:pt>
                <c:pt idx="3">
                  <c:v>0.87755300000000003</c:v>
                </c:pt>
                <c:pt idx="4">
                  <c:v>0.91520199999999996</c:v>
                </c:pt>
                <c:pt idx="5">
                  <c:v>0.945581</c:v>
                </c:pt>
                <c:pt idx="6">
                  <c:v>0.94761700000000004</c:v>
                </c:pt>
                <c:pt idx="7">
                  <c:v>0.96854499999999999</c:v>
                </c:pt>
                <c:pt idx="8">
                  <c:v>0.969024</c:v>
                </c:pt>
                <c:pt idx="9">
                  <c:v>0.97496099999999997</c:v>
                </c:pt>
                <c:pt idx="10">
                  <c:v>0.97628199999999998</c:v>
                </c:pt>
              </c:numCache>
            </c:numRef>
          </c:yVal>
          <c:smooth val="1"/>
        </c:ser>
        <c:ser>
          <c:idx val="1"/>
          <c:order val="1"/>
          <c:tx>
            <c:v>BOLO-04 bot</c:v>
          </c:tx>
          <c:xVal>
            <c:numRef>
              <c:f>'BOLO-04_eff_bottom_chamb_2017-0'!$A$6:$A$15</c:f>
              <c:numCache>
                <c:formatCode>General</c:formatCode>
                <c:ptCount val="10"/>
                <c:pt idx="0">
                  <c:v>15590</c:v>
                </c:pt>
                <c:pt idx="1">
                  <c:v>15978</c:v>
                </c:pt>
                <c:pt idx="2">
                  <c:v>16400</c:v>
                </c:pt>
                <c:pt idx="3">
                  <c:v>16798</c:v>
                </c:pt>
                <c:pt idx="4">
                  <c:v>17186</c:v>
                </c:pt>
                <c:pt idx="5">
                  <c:v>17605</c:v>
                </c:pt>
                <c:pt idx="6">
                  <c:v>17997</c:v>
                </c:pt>
                <c:pt idx="7">
                  <c:v>18395</c:v>
                </c:pt>
                <c:pt idx="8">
                  <c:v>18790</c:v>
                </c:pt>
                <c:pt idx="9">
                  <c:v>19190</c:v>
                </c:pt>
              </c:numCache>
            </c:numRef>
          </c:xVal>
          <c:yVal>
            <c:numRef>
              <c:f>'BOLO-04_eff_bottom_chamb_2017-0'!$C$6:$C$15</c:f>
              <c:numCache>
                <c:formatCode>General</c:formatCode>
                <c:ptCount val="10"/>
                <c:pt idx="0">
                  <c:v>0.60955199999999998</c:v>
                </c:pt>
                <c:pt idx="1">
                  <c:v>0.75806499999999999</c:v>
                </c:pt>
                <c:pt idx="2">
                  <c:v>0.86195600000000006</c:v>
                </c:pt>
                <c:pt idx="3">
                  <c:v>0.91285700000000003</c:v>
                </c:pt>
                <c:pt idx="4">
                  <c:v>0.946384</c:v>
                </c:pt>
                <c:pt idx="5">
                  <c:v>0.96172800000000003</c:v>
                </c:pt>
                <c:pt idx="6">
                  <c:v>0.97332700000000005</c:v>
                </c:pt>
                <c:pt idx="7">
                  <c:v>0.98042399999999996</c:v>
                </c:pt>
                <c:pt idx="8">
                  <c:v>0.98342600000000002</c:v>
                </c:pt>
                <c:pt idx="9">
                  <c:v>0.98279000000000005</c:v>
                </c:pt>
              </c:numCache>
            </c:numRef>
          </c:yVal>
          <c:smooth val="1"/>
        </c:ser>
        <c:ser>
          <c:idx val="2"/>
          <c:order val="2"/>
          <c:tx>
            <c:v>BOLO-01 mid</c:v>
          </c:tx>
          <c:xVal>
            <c:numRef>
              <c:f>'BOLO-04_eff_bottom_chamb_2017-0'!$E$20:$E$28</c:f>
              <c:numCache>
                <c:formatCode>General</c:formatCode>
                <c:ptCount val="9"/>
                <c:pt idx="0">
                  <c:v>15383</c:v>
                </c:pt>
                <c:pt idx="1">
                  <c:v>15987</c:v>
                </c:pt>
                <c:pt idx="2">
                  <c:v>16595</c:v>
                </c:pt>
                <c:pt idx="3">
                  <c:v>17200</c:v>
                </c:pt>
                <c:pt idx="4">
                  <c:v>17824</c:v>
                </c:pt>
                <c:pt idx="5">
                  <c:v>18404</c:v>
                </c:pt>
                <c:pt idx="6">
                  <c:v>18997</c:v>
                </c:pt>
                <c:pt idx="7">
                  <c:v>19553</c:v>
                </c:pt>
                <c:pt idx="8">
                  <c:v>20000</c:v>
                </c:pt>
              </c:numCache>
            </c:numRef>
          </c:xVal>
          <c:yVal>
            <c:numRef>
              <c:f>'BOLO-04_eff_bottom_chamb_2017-0'!$G$20:$G$28</c:f>
              <c:numCache>
                <c:formatCode>General</c:formatCode>
                <c:ptCount val="9"/>
                <c:pt idx="0">
                  <c:v>0.28755700000000001</c:v>
                </c:pt>
                <c:pt idx="1">
                  <c:v>0.54306600000000005</c:v>
                </c:pt>
                <c:pt idx="2">
                  <c:v>0.75069799999999998</c:v>
                </c:pt>
                <c:pt idx="3">
                  <c:v>0.86828399999999994</c:v>
                </c:pt>
                <c:pt idx="4">
                  <c:v>0.92993599999999998</c:v>
                </c:pt>
                <c:pt idx="5">
                  <c:v>0.96039699999999995</c:v>
                </c:pt>
                <c:pt idx="6">
                  <c:v>0.97347499999999998</c:v>
                </c:pt>
                <c:pt idx="7">
                  <c:v>0.97799999999999998</c:v>
                </c:pt>
                <c:pt idx="8">
                  <c:v>0.98035799999999995</c:v>
                </c:pt>
              </c:numCache>
            </c:numRef>
          </c:yVal>
          <c:smooth val="1"/>
        </c:ser>
        <c:ser>
          <c:idx val="3"/>
          <c:order val="3"/>
          <c:tx>
            <c:v>BOLO-04 mid</c:v>
          </c:tx>
          <c:xVal>
            <c:numRef>
              <c:f>'BOLO-04_eff_bottom_chamb_2017-0'!$E$6:$E$14</c:f>
              <c:numCache>
                <c:formatCode>General</c:formatCode>
                <c:ptCount val="9"/>
                <c:pt idx="0">
                  <c:v>15584</c:v>
                </c:pt>
                <c:pt idx="1">
                  <c:v>16211</c:v>
                </c:pt>
                <c:pt idx="2">
                  <c:v>16832</c:v>
                </c:pt>
                <c:pt idx="3">
                  <c:v>17450</c:v>
                </c:pt>
                <c:pt idx="4">
                  <c:v>18065</c:v>
                </c:pt>
                <c:pt idx="5">
                  <c:v>18676</c:v>
                </c:pt>
                <c:pt idx="6">
                  <c:v>19283</c:v>
                </c:pt>
                <c:pt idx="7">
                  <c:v>19887</c:v>
                </c:pt>
                <c:pt idx="8">
                  <c:v>20482</c:v>
                </c:pt>
              </c:numCache>
            </c:numRef>
          </c:xVal>
          <c:yVal>
            <c:numRef>
              <c:f>'BOLO-04_eff_bottom_chamb_2017-0'!$G$6:$G$14</c:f>
              <c:numCache>
                <c:formatCode>General</c:formatCode>
                <c:ptCount val="9"/>
                <c:pt idx="0">
                  <c:v>0.19905</c:v>
                </c:pt>
                <c:pt idx="1">
                  <c:v>0.47697400000000001</c:v>
                </c:pt>
                <c:pt idx="2">
                  <c:v>0.70543199999999995</c:v>
                </c:pt>
                <c:pt idx="3">
                  <c:v>0.83969000000000005</c:v>
                </c:pt>
                <c:pt idx="4">
                  <c:v>0.90908199999999995</c:v>
                </c:pt>
                <c:pt idx="5">
                  <c:v>0.94371300000000002</c:v>
                </c:pt>
                <c:pt idx="6">
                  <c:v>0.96071499999999999</c:v>
                </c:pt>
                <c:pt idx="7">
                  <c:v>0.97191000000000005</c:v>
                </c:pt>
                <c:pt idx="8">
                  <c:v>0.98136000000000001</c:v>
                </c:pt>
              </c:numCache>
            </c:numRef>
          </c:yVal>
          <c:smooth val="1"/>
        </c:ser>
        <c:ser>
          <c:idx val="4"/>
          <c:order val="4"/>
          <c:tx>
            <c:v>BOLO-01 top</c:v>
          </c:tx>
          <c:xVal>
            <c:numRef>
              <c:f>'BOLO-04_eff_bottom_chamb_2017-0'!$I$20:$I$28</c:f>
              <c:numCache>
                <c:formatCode>General</c:formatCode>
                <c:ptCount val="9"/>
                <c:pt idx="0">
                  <c:v>15394</c:v>
                </c:pt>
                <c:pt idx="1">
                  <c:v>16005</c:v>
                </c:pt>
                <c:pt idx="2">
                  <c:v>16626</c:v>
                </c:pt>
                <c:pt idx="3">
                  <c:v>17235</c:v>
                </c:pt>
                <c:pt idx="4">
                  <c:v>17841</c:v>
                </c:pt>
                <c:pt idx="5">
                  <c:v>18443</c:v>
                </c:pt>
                <c:pt idx="6">
                  <c:v>19044</c:v>
                </c:pt>
                <c:pt idx="7">
                  <c:v>19638</c:v>
                </c:pt>
                <c:pt idx="8">
                  <c:v>20227</c:v>
                </c:pt>
              </c:numCache>
            </c:numRef>
          </c:xVal>
          <c:yVal>
            <c:numRef>
              <c:f>'BOLO-04_eff_bottom_chamb_2017-0'!$K$20:$K$28</c:f>
              <c:numCache>
                <c:formatCode>General</c:formatCode>
                <c:ptCount val="9"/>
                <c:pt idx="0">
                  <c:v>0.38872400000000001</c:v>
                </c:pt>
                <c:pt idx="1">
                  <c:v>0.72688600000000003</c:v>
                </c:pt>
                <c:pt idx="2">
                  <c:v>0.903586</c:v>
                </c:pt>
                <c:pt idx="3">
                  <c:v>0.95251699999999995</c:v>
                </c:pt>
                <c:pt idx="4">
                  <c:v>0.98050999999999999</c:v>
                </c:pt>
                <c:pt idx="5">
                  <c:v>0.98075400000000001</c:v>
                </c:pt>
                <c:pt idx="6">
                  <c:v>0.98916300000000001</c:v>
                </c:pt>
                <c:pt idx="7">
                  <c:v>0.98262499999999997</c:v>
                </c:pt>
                <c:pt idx="8">
                  <c:v>0.982325</c:v>
                </c:pt>
              </c:numCache>
            </c:numRef>
          </c:yVal>
          <c:smooth val="1"/>
        </c:ser>
        <c:ser>
          <c:idx val="5"/>
          <c:order val="5"/>
          <c:tx>
            <c:v>BOLO-04 top</c:v>
          </c:tx>
          <c:xVal>
            <c:numRef>
              <c:f>'BOLO-04_eff_bottom_chamb_2017-0'!$I$6:$I$14</c:f>
              <c:numCache>
                <c:formatCode>General</c:formatCode>
                <c:ptCount val="9"/>
                <c:pt idx="0">
                  <c:v>15773</c:v>
                </c:pt>
                <c:pt idx="1">
                  <c:v>16383</c:v>
                </c:pt>
                <c:pt idx="2">
                  <c:v>17026</c:v>
                </c:pt>
                <c:pt idx="3">
                  <c:v>17649</c:v>
                </c:pt>
                <c:pt idx="4">
                  <c:v>18251</c:v>
                </c:pt>
                <c:pt idx="5">
                  <c:v>18842</c:v>
                </c:pt>
                <c:pt idx="6">
                  <c:v>19440</c:v>
                </c:pt>
                <c:pt idx="7">
                  <c:v>20030</c:v>
                </c:pt>
                <c:pt idx="8">
                  <c:v>20590</c:v>
                </c:pt>
              </c:numCache>
            </c:numRef>
          </c:xVal>
          <c:yVal>
            <c:numRef>
              <c:f>'BOLO-04_eff_bottom_chamb_2017-0'!$K$6:$K$14</c:f>
              <c:numCache>
                <c:formatCode>General</c:formatCode>
                <c:ptCount val="9"/>
                <c:pt idx="0">
                  <c:v>0.32846700000000001</c:v>
                </c:pt>
                <c:pt idx="1">
                  <c:v>0.68786800000000003</c:v>
                </c:pt>
                <c:pt idx="2">
                  <c:v>0.86526999999999998</c:v>
                </c:pt>
                <c:pt idx="3">
                  <c:v>0.93615000000000004</c:v>
                </c:pt>
                <c:pt idx="4">
                  <c:v>0.966866</c:v>
                </c:pt>
                <c:pt idx="5">
                  <c:v>0.97988200000000003</c:v>
                </c:pt>
                <c:pt idx="6">
                  <c:v>0.98392000000000002</c:v>
                </c:pt>
                <c:pt idx="7">
                  <c:v>0.98527500000000001</c:v>
                </c:pt>
                <c:pt idx="8">
                  <c:v>0.98838899999999996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154848"/>
        <c:axId val="611153216"/>
      </c:scatterChart>
      <c:valAx>
        <c:axId val="611154848"/>
        <c:scaling>
          <c:orientation val="minMax"/>
          <c:max val="20600"/>
          <c:min val="15300"/>
        </c:scaling>
        <c:delete val="0"/>
        <c:axPos val="b"/>
        <c:numFmt formatCode="General" sourceLinked="1"/>
        <c:majorTickMark val="out"/>
        <c:minorTickMark val="none"/>
        <c:tickLblPos val="nextTo"/>
        <c:crossAx val="611153216"/>
        <c:crosses val="autoZero"/>
        <c:crossBetween val="midCat"/>
      </c:valAx>
      <c:valAx>
        <c:axId val="611153216"/>
        <c:scaling>
          <c:orientation val="minMax"/>
          <c:max val="1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115484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AEF44-1BCE-48C9-B166-1C729C9C15B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7E57F-9C4A-4EA4-BDBF-D9014794020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1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7E57F-9C4A-4EA4-BDBF-D901479402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9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7E57F-9C4A-4EA4-BDBF-D901479402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6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6DC8-821D-4C65-91B1-C90CE6389AFF}" type="datetime1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31/10/2017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‹N›</a:t>
            </a:fld>
            <a:endParaRPr lang="en-US"/>
          </a:p>
        </p:txBody>
      </p:sp>
      <p:pic>
        <p:nvPicPr>
          <p:cNvPr id="7" name="banner_CF.jpg"/>
          <p:cNvPicPr>
            <a:picLocks noChangeAspect="1"/>
          </p:cNvPicPr>
          <p:nvPr userDrawn="1"/>
        </p:nvPicPr>
        <p:blipFill>
          <a:blip r:embed="rId2">
            <a:extLst/>
          </a:blip>
          <a:srcRect r="75954"/>
          <a:stretch>
            <a:fillRect/>
          </a:stretch>
        </p:blipFill>
        <p:spPr>
          <a:xfrm>
            <a:off x="-104775" y="-275217"/>
            <a:ext cx="2019300" cy="1153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banner_CF.jpg"/>
          <p:cNvPicPr>
            <a:picLocks noChangeAspect="1"/>
          </p:cNvPicPr>
          <p:nvPr userDrawn="1"/>
        </p:nvPicPr>
        <p:blipFill>
          <a:blip r:embed="rId2">
            <a:extLst/>
          </a:blip>
          <a:srcRect l="78095"/>
          <a:stretch>
            <a:fillRect/>
          </a:stretch>
        </p:blipFill>
        <p:spPr>
          <a:xfrm>
            <a:off x="7330533" y="-361949"/>
            <a:ext cx="1839491" cy="11536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22293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527A-8B68-4B5B-AB28-4756CCDDFA0F}" type="datetime1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31/10/2017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9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73F3-5BA3-490D-B613-1252F2C1A9BD}" type="datetime1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31/10/2017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E77C-1B8E-49D7-8260-497C446DE27D}" type="datetime1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31/10/2017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‹N›</a:t>
            </a:fld>
            <a:endParaRPr lang="en-US"/>
          </a:p>
        </p:txBody>
      </p:sp>
      <p:pic>
        <p:nvPicPr>
          <p:cNvPr id="7" name="banner_CF.jpg"/>
          <p:cNvPicPr>
            <a:picLocks noChangeAspect="1"/>
          </p:cNvPicPr>
          <p:nvPr userDrawn="1"/>
        </p:nvPicPr>
        <p:blipFill>
          <a:blip r:embed="rId2">
            <a:extLst/>
          </a:blip>
          <a:srcRect r="75954"/>
          <a:stretch>
            <a:fillRect/>
          </a:stretch>
        </p:blipFill>
        <p:spPr>
          <a:xfrm>
            <a:off x="-104775" y="-275217"/>
            <a:ext cx="2019300" cy="1153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banner_CF.jpg"/>
          <p:cNvPicPr>
            <a:picLocks noChangeAspect="1"/>
          </p:cNvPicPr>
          <p:nvPr userDrawn="1"/>
        </p:nvPicPr>
        <p:blipFill>
          <a:blip r:embed="rId2">
            <a:extLst/>
          </a:blip>
          <a:srcRect l="78095"/>
          <a:stretch>
            <a:fillRect/>
          </a:stretch>
        </p:blipFill>
        <p:spPr>
          <a:xfrm>
            <a:off x="7330533" y="-361949"/>
            <a:ext cx="1839491" cy="115362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4676"/>
            <a:ext cx="7886700" cy="1325563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69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8A39-2D11-4B89-B85C-3073920AB48E}" type="datetime1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31/10/2017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0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CC11-9329-48C0-A388-15EE2D81CBE2}" type="datetime1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31/10/2017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DB8A-B2BA-4991-A23A-54EA7AEBEF11}" type="datetime1">
              <a:rPr lang="en-US" smtClean="0"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31/10/2017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7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4481-D6B9-4877-A639-52C5FF8872E7}" type="datetime1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31/10/2017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1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7E4A-326C-4B5E-9B35-68836AFBCC31}" type="datetime1">
              <a:rPr lang="en-US" smtClean="0"/>
              <a:t>4/10/2018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31/10/2017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C52D-9423-4D8D-8114-196036A893E7}" type="datetime1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31/10/2017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4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8CE8-4B37-44A9-99DA-B212078AD74D}" type="datetime1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31/10/2017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8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2E0F6-DB82-4D14-B5B0-4BC5754A3DE7}" type="datetime1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31/10/2017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59EDC-7A12-4BC6-BAAC-B8CF3BBB35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2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gif"/><Relationship Id="rId4" Type="http://schemas.openxmlformats.org/officeDocument/2006/relationships/hyperlink" Target="http://iatw.cnaf.infn.it/eee/monitor/dqm2/datatransfer/eventdisplay/BOLO-03last.gi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1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1</a:t>
            </a:fld>
            <a:endParaRPr lang="en-US"/>
          </a:p>
        </p:txBody>
      </p:sp>
      <p:sp>
        <p:nvSpPr>
          <p:cNvPr id="5" name="Shape 188"/>
          <p:cNvSpPr/>
          <p:nvPr/>
        </p:nvSpPr>
        <p:spPr>
          <a:xfrm>
            <a:off x="583755" y="5318125"/>
            <a:ext cx="1747140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just">
              <a:defRPr sz="2600"/>
            </a:pPr>
            <a:r>
              <a:t>M. Garbini</a:t>
            </a:r>
          </a:p>
          <a:p>
            <a:pPr algn="just">
              <a:defRPr sz="2600"/>
            </a:pPr>
            <a:r>
              <a:t>F. Noferini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42900" y="1628775"/>
            <a:ext cx="83327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2400" b="1" dirty="0" smtClean="0"/>
              <a:t>Gli </a:t>
            </a:r>
            <a:r>
              <a:rPr lang="it-IT" sz="2400" b="1" dirty="0"/>
              <a:t>strumenti della pagina di monitor: trasferimenti, </a:t>
            </a:r>
            <a:r>
              <a:rPr lang="it-IT" sz="2400" b="1" dirty="0" err="1"/>
              <a:t>elog</a:t>
            </a:r>
            <a:r>
              <a:rPr lang="it-IT" sz="2400" b="1" dirty="0"/>
              <a:t>, </a:t>
            </a:r>
            <a:r>
              <a:rPr lang="it-IT" sz="2400" b="1" dirty="0" err="1"/>
              <a:t>query</a:t>
            </a:r>
            <a:r>
              <a:rPr lang="it-IT" sz="2400" b="1" dirty="0"/>
              <a:t> dei </a:t>
            </a:r>
            <a:r>
              <a:rPr lang="it-IT" sz="2400" b="1" dirty="0" smtClean="0"/>
              <a:t>dati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2400" b="1" dirty="0" smtClean="0"/>
              <a:t>La </a:t>
            </a:r>
            <a:r>
              <a:rPr lang="it-IT" sz="2400" b="1" dirty="0"/>
              <a:t>distribuzione dell'angolo theta e l'accettanza del </a:t>
            </a:r>
            <a:r>
              <a:rPr lang="it-IT" sz="2400" b="1" dirty="0" smtClean="0"/>
              <a:t>rivelatore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2400" b="1" dirty="0" smtClean="0"/>
              <a:t>Come </a:t>
            </a:r>
            <a:r>
              <a:rPr lang="it-IT" sz="2400" b="1" dirty="0"/>
              <a:t>fare </a:t>
            </a:r>
            <a:r>
              <a:rPr lang="it-IT" sz="2400" b="1" dirty="0" err="1"/>
              <a:t>query</a:t>
            </a:r>
            <a:r>
              <a:rPr lang="it-IT" sz="2400" b="1" dirty="0"/>
              <a:t> ai dati </a:t>
            </a:r>
            <a:r>
              <a:rPr lang="it-IT" sz="2400" b="1" dirty="0" smtClean="0"/>
              <a:t>EEE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2400" b="1" dirty="0" smtClean="0"/>
              <a:t>L'analisi </a:t>
            </a:r>
            <a:r>
              <a:rPr lang="it-IT" sz="2400" b="1" dirty="0"/>
              <a:t>della distribuzione in </a:t>
            </a:r>
            <a:r>
              <a:rPr lang="it-IT" sz="2400" b="1" dirty="0" smtClean="0"/>
              <a:t>cos</a:t>
            </a:r>
            <a:r>
              <a:rPr lang="it-IT" sz="2400" b="1" baseline="30000" dirty="0" smtClean="0"/>
              <a:t>2</a:t>
            </a:r>
            <a:r>
              <a:rPr lang="it-IT" sz="2400" b="1" dirty="0" smtClean="0"/>
              <a:t>(</a:t>
            </a:r>
            <a:r>
              <a:rPr lang="it-IT" sz="2400" b="1" dirty="0" smtClean="0">
                <a:sym typeface="Symbol" panose="05050102010706020507" pitchFamily="18" charset="2"/>
              </a:rPr>
              <a:t></a:t>
            </a:r>
            <a:r>
              <a:rPr lang="it-IT" sz="2400" b="1" dirty="0" smtClean="0"/>
              <a:t>) </a:t>
            </a:r>
            <a:r>
              <a:rPr lang="it-IT" sz="2400" b="1" dirty="0"/>
              <a:t>con e senza selezione dell'angolo azimutale </a:t>
            </a:r>
            <a:r>
              <a:rPr lang="it-IT" sz="2400" b="1" dirty="0" smtClean="0"/>
              <a:t>(</a:t>
            </a:r>
            <a:r>
              <a:rPr lang="it-IT" sz="2400" b="1" dirty="0">
                <a:sym typeface="Symbol" panose="05050102010706020507" pitchFamily="18" charset="2"/>
              </a:rPr>
              <a:t></a:t>
            </a:r>
            <a:r>
              <a:rPr lang="it-IT" sz="2400" b="1" dirty="0" smtClean="0"/>
              <a:t>)</a:t>
            </a:r>
            <a:endParaRPr lang="it-IT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660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Formato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e </a:t>
            </a:r>
            <a:r>
              <a:rPr lang="en-US" dirty="0" err="1" smtClean="0"/>
              <a:t>requisiti</a:t>
            </a:r>
            <a:r>
              <a:rPr lang="en-US" dirty="0" smtClean="0"/>
              <a:t> </a:t>
            </a:r>
            <a:r>
              <a:rPr lang="en-US" dirty="0" err="1" smtClean="0"/>
              <a:t>applicativi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09550" y="1476375"/>
            <a:ext cx="868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dati sono forniti in due possibili formati: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CSV </a:t>
            </a:r>
            <a:r>
              <a:rPr lang="it-IT" dirty="0" smtClean="0">
                <a:sym typeface="Wingdings" panose="05000000000000000000" pitchFamily="2" charset="2"/>
              </a:rPr>
              <a:t> analisi con Excel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ym typeface="Wingdings" panose="05000000000000000000" pitchFamily="2" charset="2"/>
              </a:rPr>
              <a:t>ROOT  analisi con Root</a:t>
            </a:r>
          </a:p>
          <a:p>
            <a:endParaRPr lang="it-IT" dirty="0" smtClean="0">
              <a:sym typeface="Wingdings" panose="05000000000000000000" pitchFamily="2" charset="2"/>
            </a:endParaRPr>
          </a:p>
          <a:p>
            <a:r>
              <a:rPr lang="it-IT" dirty="0" smtClean="0">
                <a:sym typeface="Wingdings" panose="05000000000000000000" pitchFamily="2" charset="2"/>
              </a:rPr>
              <a:t>Requisiti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Per analisi con Excel è opportuno installare il pacchetto Excel  «Strumenti di analisi»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Per analisi con Root occorre installare Root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(alcune istruzioni riportate nelle prossime diapositive)</a:t>
            </a:r>
          </a:p>
          <a:p>
            <a:endParaRPr lang="it-IT" dirty="0" smtClean="0"/>
          </a:p>
          <a:p>
            <a:r>
              <a:rPr lang="it-IT" dirty="0" smtClean="0"/>
              <a:t>Come procederemo durante questo ciclo di lezioni: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In questa lezione utilizzeremo Excel seguendo l’esempio di analisi dell’International </a:t>
            </a:r>
            <a:r>
              <a:rPr lang="it-IT" dirty="0" err="1" smtClean="0"/>
              <a:t>Cosmic</a:t>
            </a:r>
            <a:r>
              <a:rPr lang="it-IT" dirty="0" smtClean="0"/>
              <a:t> </a:t>
            </a:r>
            <a:r>
              <a:rPr lang="it-IT" dirty="0" err="1" smtClean="0"/>
              <a:t>Day</a:t>
            </a:r>
            <a:r>
              <a:rPr lang="it-IT" dirty="0" smtClean="0"/>
              <a:t> (ICD) 2017.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Nella prossima lezione proveremo ad usare Root per beneficiare di diversi vantaggi: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È il formato ufficiale dei dati EEE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Dà la possibilità di analizzare insiemi di dati a più altra statistica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Si possono fare analisi più articolate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Esistono due opzioni di lavoro: (i) programmazione C++, </a:t>
            </a:r>
            <a:r>
              <a:rPr lang="it-IT" b="1" dirty="0" smtClean="0"/>
              <a:t>(ii) interfaccia grafica interattiva </a:t>
            </a:r>
            <a:r>
              <a:rPr lang="it-IT" b="1" dirty="0" smtClean="0">
                <a:sym typeface="Wingdings" panose="05000000000000000000" pitchFamily="2" charset="2"/>
              </a:rPr>
              <a:t> Non programmeremo in </a:t>
            </a:r>
            <a:r>
              <a:rPr lang="it-IT" b="1" dirty="0">
                <a:sym typeface="Wingdings" panose="05000000000000000000" pitchFamily="2" charset="2"/>
              </a:rPr>
              <a:t>C</a:t>
            </a:r>
            <a:r>
              <a:rPr lang="it-IT" b="1" dirty="0" smtClean="0">
                <a:sym typeface="Wingdings" panose="05000000000000000000" pitchFamily="2" charset="2"/>
              </a:rPr>
              <a:t>++!</a:t>
            </a:r>
            <a:endParaRPr lang="it-IT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7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3438525"/>
            <a:ext cx="2978590" cy="32004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422276"/>
            <a:ext cx="7886700" cy="1325563"/>
          </a:xfrm>
        </p:spPr>
        <p:txBody>
          <a:bodyPr/>
          <a:lstStyle/>
          <a:p>
            <a:r>
              <a:rPr lang="en-US" dirty="0" err="1" smtClean="0"/>
              <a:t>Strumenti</a:t>
            </a:r>
            <a:r>
              <a:rPr lang="en-US" dirty="0" smtClean="0"/>
              <a:t> di </a:t>
            </a:r>
            <a:r>
              <a:rPr lang="en-US" dirty="0" err="1" smtClean="0"/>
              <a:t>analisi</a:t>
            </a:r>
            <a:r>
              <a:rPr lang="en-US" dirty="0" smtClean="0"/>
              <a:t> Excel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3065"/>
            <a:ext cx="9144000" cy="163917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76225" y="3105150"/>
            <a:ext cx="886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trovate questi campi il pacchetto è già installato. Altrimenti …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 flipV="1">
            <a:off x="2667000" y="1847850"/>
            <a:ext cx="1009650" cy="1295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2667000" y="2000250"/>
            <a:ext cx="5638800" cy="11334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63" y="3676650"/>
            <a:ext cx="2852737" cy="1924036"/>
          </a:xfrm>
          <a:prstGeom prst="rect">
            <a:avLst/>
          </a:prstGeom>
        </p:spPr>
      </p:pic>
      <p:cxnSp>
        <p:nvCxnSpPr>
          <p:cNvPr id="14" name="Connettore 2 13"/>
          <p:cNvCxnSpPr/>
          <p:nvPr/>
        </p:nvCxnSpPr>
        <p:spPr>
          <a:xfrm>
            <a:off x="504825" y="3924300"/>
            <a:ext cx="1485900" cy="14668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endCxn id="19" idx="3"/>
          </p:cNvCxnSpPr>
          <p:nvPr/>
        </p:nvCxnSpPr>
        <p:spPr>
          <a:xfrm flipV="1">
            <a:off x="2524125" y="4611932"/>
            <a:ext cx="786712" cy="7887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e 18"/>
          <p:cNvSpPr/>
          <p:nvPr/>
        </p:nvSpPr>
        <p:spPr>
          <a:xfrm>
            <a:off x="3190875" y="4400550"/>
            <a:ext cx="819150" cy="2476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nettore 2 20"/>
          <p:cNvCxnSpPr/>
          <p:nvPr/>
        </p:nvCxnSpPr>
        <p:spPr>
          <a:xfrm>
            <a:off x="3895725" y="4667250"/>
            <a:ext cx="1524000" cy="17240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magin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864" y="3571874"/>
            <a:ext cx="3257136" cy="1362075"/>
          </a:xfrm>
          <a:prstGeom prst="rect">
            <a:avLst/>
          </a:prstGeom>
        </p:spPr>
      </p:pic>
      <p:sp>
        <p:nvSpPr>
          <p:cNvPr id="28" name="Ovale 27"/>
          <p:cNvSpPr/>
          <p:nvPr/>
        </p:nvSpPr>
        <p:spPr>
          <a:xfrm>
            <a:off x="5915025" y="4276724"/>
            <a:ext cx="1162050" cy="3524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Connettore 2 28"/>
          <p:cNvCxnSpPr/>
          <p:nvPr/>
        </p:nvCxnSpPr>
        <p:spPr>
          <a:xfrm flipV="1">
            <a:off x="5638800" y="4657725"/>
            <a:ext cx="552450" cy="17240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flipV="1">
            <a:off x="7038975" y="4143375"/>
            <a:ext cx="1133475" cy="285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2371493" y="0"/>
            <a:ext cx="423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Come da presentazione di Marina </a:t>
            </a:r>
            <a:r>
              <a:rPr lang="it-IT" dirty="0" err="1" smtClean="0"/>
              <a:t>Trimarchi</a:t>
            </a:r>
            <a:endParaRPr lang="it-IT" dirty="0" smtClean="0"/>
          </a:p>
          <a:p>
            <a:r>
              <a:rPr lang="it-IT" dirty="0" smtClean="0"/>
              <a:t>all’ICD 2017 (allegata in agenda)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Installazione di Root (</a:t>
            </a:r>
            <a:r>
              <a:rPr lang="it-IT" dirty="0" err="1" smtClean="0"/>
              <a:t>windows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04800" y="1609725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versione consigliata di Root per Windows è la v5.34.36</a:t>
            </a:r>
          </a:p>
          <a:p>
            <a:r>
              <a:rPr lang="it-IT" dirty="0" smtClean="0"/>
              <a:t>Il link dove scaricarla e installarla è</a:t>
            </a:r>
          </a:p>
          <a:p>
            <a:r>
              <a:rPr lang="it-IT" dirty="0" smtClean="0"/>
              <a:t>https://root.cern.ch/download/root_v5.34.36.win32.vc12.exe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2619375"/>
            <a:ext cx="2248287" cy="1771650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1609725" y="4143375"/>
            <a:ext cx="485775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663" y="2638426"/>
            <a:ext cx="2300287" cy="1790642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4086225" y="4200525"/>
            <a:ext cx="485775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74" y="2628900"/>
            <a:ext cx="3990975" cy="3112961"/>
          </a:xfrm>
          <a:prstGeom prst="rect">
            <a:avLst/>
          </a:prstGeom>
        </p:spPr>
      </p:pic>
      <p:sp>
        <p:nvSpPr>
          <p:cNvPr id="10" name="Ovale 9"/>
          <p:cNvSpPr/>
          <p:nvPr/>
        </p:nvSpPr>
        <p:spPr>
          <a:xfrm>
            <a:off x="5162550" y="3886200"/>
            <a:ext cx="285750" cy="2190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e 10"/>
          <p:cNvSpPr/>
          <p:nvPr/>
        </p:nvSpPr>
        <p:spPr>
          <a:xfrm>
            <a:off x="7600950" y="5372099"/>
            <a:ext cx="695325" cy="3143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4981575" y="5772150"/>
            <a:ext cx="428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Confermare in tutte le finestre successive!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450851"/>
            <a:ext cx="7886700" cy="1325563"/>
          </a:xfrm>
        </p:spPr>
        <p:txBody>
          <a:bodyPr/>
          <a:lstStyle/>
          <a:p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giornalieri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410292"/>
            <a:ext cx="5915025" cy="3486634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 flipH="1" flipV="1">
            <a:off x="1133475" y="4848225"/>
            <a:ext cx="1085850" cy="5524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>
            <a:endCxn id="9" idx="1"/>
          </p:cNvCxnSpPr>
          <p:nvPr/>
        </p:nvCxnSpPr>
        <p:spPr>
          <a:xfrm flipH="1" flipV="1">
            <a:off x="2078833" y="5010152"/>
            <a:ext cx="169067" cy="3619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entesi graffa aperta 8"/>
          <p:cNvSpPr/>
          <p:nvPr/>
        </p:nvSpPr>
        <p:spPr>
          <a:xfrm rot="16200000">
            <a:off x="1990725" y="4238625"/>
            <a:ext cx="176215" cy="136683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/>
          <p:cNvSpPr txBox="1"/>
          <p:nvPr/>
        </p:nvSpPr>
        <p:spPr>
          <a:xfrm>
            <a:off x="1263573" y="5354677"/>
            <a:ext cx="7229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dati sono disponibili sia in formato ROOT che CVS.</a:t>
            </a:r>
          </a:p>
          <a:p>
            <a:r>
              <a:rPr lang="it-IT" dirty="0" smtClean="0"/>
              <a:t>I dati dei report giornalieri sono aggregati per fornire informazioni di </a:t>
            </a:r>
            <a:r>
              <a:rPr lang="it-IT" i="1" dirty="0" err="1" smtClean="0"/>
              <a:t>trending</a:t>
            </a:r>
            <a:r>
              <a:rPr lang="it-IT" dirty="0" smtClean="0"/>
              <a:t> dei flussi correlabili con il tempo e con i parametri atmosferici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259550" y="2750634"/>
            <a:ext cx="2743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Informazioni disponibili: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Tempo (</a:t>
            </a:r>
            <a:r>
              <a:rPr lang="it-IT" dirty="0" err="1" smtClean="0"/>
              <a:t>timestamp</a:t>
            </a:r>
            <a:r>
              <a:rPr lang="it-IT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Ratei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Pressione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Temperatura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Temperatura OUT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84176"/>
            <a:ext cx="7886700" cy="1325563"/>
          </a:xfrm>
        </p:spPr>
        <p:txBody>
          <a:bodyPr/>
          <a:lstStyle/>
          <a:p>
            <a:r>
              <a:rPr lang="en-US" dirty="0" smtClean="0"/>
              <a:t>Query </a:t>
            </a:r>
            <a:r>
              <a:rPr lang="en-US" dirty="0" err="1" smtClean="0"/>
              <a:t>all’elog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298528"/>
            <a:ext cx="5304261" cy="3587797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2619375" y="3171825"/>
            <a:ext cx="590550" cy="2476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264" y="1862138"/>
            <a:ext cx="3428735" cy="1252538"/>
          </a:xfrm>
          <a:prstGeom prst="rect">
            <a:avLst/>
          </a:prstGeom>
        </p:spPr>
      </p:pic>
      <p:cxnSp>
        <p:nvCxnSpPr>
          <p:cNvPr id="7" name="Connettore 2 6"/>
          <p:cNvCxnSpPr>
            <a:stCxn id="5" idx="7"/>
            <a:endCxn id="6" idx="1"/>
          </p:cNvCxnSpPr>
          <p:nvPr/>
        </p:nvCxnSpPr>
        <p:spPr>
          <a:xfrm flipV="1">
            <a:off x="3123441" y="2488407"/>
            <a:ext cx="2591823" cy="7196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053" y="4495799"/>
            <a:ext cx="3441534" cy="2028825"/>
          </a:xfrm>
          <a:prstGeom prst="rect">
            <a:avLst/>
          </a:prstGeom>
        </p:spPr>
      </p:pic>
      <p:sp>
        <p:nvSpPr>
          <p:cNvPr id="12" name="Ovale 11"/>
          <p:cNvSpPr/>
          <p:nvPr/>
        </p:nvSpPr>
        <p:spPr>
          <a:xfrm>
            <a:off x="5372100" y="4676774"/>
            <a:ext cx="409575" cy="2952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ttore 2 12"/>
          <p:cNvCxnSpPr/>
          <p:nvPr/>
        </p:nvCxnSpPr>
        <p:spPr>
          <a:xfrm>
            <a:off x="7162800" y="3190875"/>
            <a:ext cx="8020" cy="12477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123825" y="5191125"/>
            <a:ext cx="4657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Comparirà una lista di richieste già fatte.</a:t>
            </a:r>
          </a:p>
          <a:p>
            <a:endParaRPr lang="it-IT" dirty="0" smtClean="0"/>
          </a:p>
          <a:p>
            <a:r>
              <a:rPr lang="it-IT" dirty="0" smtClean="0"/>
              <a:t>È possibile fare una nuova richiesta di dati cliccando “New”.</a:t>
            </a:r>
            <a:endParaRPr lang="it-IT" dirty="0"/>
          </a:p>
        </p:txBody>
      </p:sp>
      <p:cxnSp>
        <p:nvCxnSpPr>
          <p:cNvPr id="17" name="Connettore 2 16"/>
          <p:cNvCxnSpPr>
            <a:endCxn id="12" idx="3"/>
          </p:cNvCxnSpPr>
          <p:nvPr/>
        </p:nvCxnSpPr>
        <p:spPr>
          <a:xfrm flipV="1">
            <a:off x="3923541" y="4928807"/>
            <a:ext cx="1508540" cy="936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numero diapositiva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622301"/>
            <a:ext cx="7886700" cy="1325563"/>
          </a:xfrm>
        </p:spPr>
        <p:txBody>
          <a:bodyPr/>
          <a:lstStyle/>
          <a:p>
            <a:r>
              <a:rPr lang="it-IT" dirty="0" smtClean="0"/>
              <a:t>Il sistema di riferimento temporale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77091" y="1801091"/>
            <a:ext cx="83404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tempo assoluto degli eventi è riportato nella forma di secondi trascorsi da un dato riferimento (</a:t>
            </a:r>
            <a:r>
              <a:rPr lang="it-IT" dirty="0" err="1" smtClean="0"/>
              <a:t>timestamp</a:t>
            </a:r>
            <a:r>
              <a:rPr lang="it-IT" dirty="0" smtClean="0"/>
              <a:t>). Il riferimento per lo Unix </a:t>
            </a:r>
            <a:r>
              <a:rPr lang="it-IT" dirty="0" err="1" smtClean="0"/>
              <a:t>timestamp</a:t>
            </a:r>
            <a:r>
              <a:rPr lang="it-IT" dirty="0" smtClean="0"/>
              <a:t> è fissato al 1 gennaio 1970 (</a:t>
            </a:r>
            <a:r>
              <a:rPr lang="it-IT" dirty="0" smtClean="0">
                <a:solidFill>
                  <a:srgbClr val="FF0000"/>
                </a:solidFill>
              </a:rPr>
              <a:t>https://www.unixtimestamp.com/index.php</a:t>
            </a:r>
            <a:r>
              <a:rPr lang="it-IT" dirty="0" smtClean="0"/>
              <a:t>).</a:t>
            </a:r>
          </a:p>
          <a:p>
            <a:endParaRPr lang="it-IT" dirty="0" smtClean="0"/>
          </a:p>
          <a:p>
            <a:r>
              <a:rPr lang="it-IT" dirty="0" smtClean="0"/>
              <a:t>Il riferimento nel caso di EEE è fissato al 1 gennaio 2007 (quando EEE ha iniziato a prendere dati).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21" y="3919105"/>
            <a:ext cx="4295775" cy="17907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116946" y="3648364"/>
            <a:ext cx="33897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Quindi il tempo 0 s in EEE corrisponde ad un </a:t>
            </a:r>
            <a:r>
              <a:rPr lang="it-IT" dirty="0" err="1" smtClean="0"/>
              <a:t>unix</a:t>
            </a:r>
            <a:r>
              <a:rPr lang="it-IT" dirty="0" smtClean="0"/>
              <a:t> </a:t>
            </a:r>
            <a:r>
              <a:rPr lang="it-IT" dirty="0" err="1" smtClean="0"/>
              <a:t>timestamp</a:t>
            </a:r>
            <a:r>
              <a:rPr lang="it-IT" dirty="0" smtClean="0"/>
              <a:t> di </a:t>
            </a:r>
            <a:r>
              <a:rPr lang="it-IT" dirty="0" smtClean="0">
                <a:solidFill>
                  <a:srgbClr val="006CAF"/>
                </a:solidFill>
              </a:rPr>
              <a:t>1167609600 s</a:t>
            </a:r>
            <a:r>
              <a:rPr lang="it-IT" dirty="0" smtClean="0"/>
              <a:t>!</a:t>
            </a:r>
          </a:p>
          <a:p>
            <a:endParaRPr lang="it-IT" dirty="0"/>
          </a:p>
          <a:p>
            <a:r>
              <a:rPr lang="it-IT" dirty="0" smtClean="0"/>
              <a:t>Per convertire un tempo di EEE in una data e ora si può usare la conversione dello </a:t>
            </a:r>
            <a:r>
              <a:rPr lang="it-IT" dirty="0" err="1" smtClean="0">
                <a:solidFill>
                  <a:srgbClr val="FF0000"/>
                </a:solidFill>
              </a:rPr>
              <a:t>unix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timestamp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dopo avergli sommato l’</a:t>
            </a:r>
            <a:r>
              <a:rPr lang="it-IT" dirty="0" smtClean="0">
                <a:solidFill>
                  <a:srgbClr val="006CAF"/>
                </a:solidFill>
              </a:rPr>
              <a:t>offset</a:t>
            </a:r>
            <a:r>
              <a:rPr lang="it-IT" dirty="0" smtClean="0"/>
              <a:t>.</a:t>
            </a:r>
            <a:endParaRPr lang="it-IT" dirty="0"/>
          </a:p>
        </p:txBody>
      </p:sp>
      <p:cxnSp>
        <p:nvCxnSpPr>
          <p:cNvPr id="10" name="Connettore 2 9"/>
          <p:cNvCxnSpPr/>
          <p:nvPr/>
        </p:nvCxnSpPr>
        <p:spPr>
          <a:xfrm flipH="1" flipV="1">
            <a:off x="2253673" y="2632364"/>
            <a:ext cx="4775200" cy="27616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 flipV="1">
            <a:off x="6520873" y="4479636"/>
            <a:ext cx="1136072" cy="1219200"/>
          </a:xfrm>
          <a:prstGeom prst="straightConnector1">
            <a:avLst/>
          </a:prstGeom>
          <a:ln>
            <a:solidFill>
              <a:srgbClr val="008E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9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Direzione</a:t>
            </a:r>
            <a:r>
              <a:rPr lang="en-US" dirty="0" smtClean="0"/>
              <a:t> del </a:t>
            </a:r>
            <a:r>
              <a:rPr lang="en-US" dirty="0" err="1" smtClean="0"/>
              <a:t>muone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16</a:t>
            </a:fld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0" y="2035958"/>
            <a:ext cx="3734993" cy="321467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540660" y="1980540"/>
            <a:ext cx="1560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direzione di provenienza del muone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630056" y="2075542"/>
            <a:ext cx="38172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direzione di provenienza del muone è espressa attraverso due angoli </a:t>
            </a:r>
            <a:r>
              <a:rPr lang="it-IT" dirty="0" smtClean="0">
                <a:sym typeface="Symbol" panose="05050102010706020507" pitchFamily="18" charset="2"/>
              </a:rPr>
              <a:t></a:t>
            </a:r>
            <a:r>
              <a:rPr lang="it-IT" dirty="0" smtClean="0"/>
              <a:t> e </a:t>
            </a:r>
            <a:r>
              <a:rPr lang="it-IT" dirty="0" smtClean="0">
                <a:sym typeface="Symbol" panose="05050102010706020507" pitchFamily="18" charset="2"/>
              </a:rPr>
              <a:t>.</a:t>
            </a:r>
          </a:p>
          <a:p>
            <a:r>
              <a:rPr lang="it-IT" dirty="0" smtClean="0"/>
              <a:t> </a:t>
            </a:r>
          </a:p>
          <a:p>
            <a:r>
              <a:rPr lang="it-IT" dirty="0" smtClean="0">
                <a:sym typeface="Symbol" panose="05050102010706020507" pitchFamily="18" charset="2"/>
              </a:rPr>
              <a:t> = angolo zenitale, calcolato rispetto alla verticale</a:t>
            </a:r>
          </a:p>
          <a:p>
            <a:pPr marL="285750" indent="-285750">
              <a:buFont typeface="Symbol" panose="05050102010706020507" pitchFamily="18" charset="2"/>
              <a:buChar char="q"/>
            </a:pPr>
            <a:endParaRPr lang="it-IT" dirty="0" smtClean="0">
              <a:sym typeface="Symbol" panose="05050102010706020507" pitchFamily="18" charset="2"/>
            </a:endParaRPr>
          </a:p>
          <a:p>
            <a:r>
              <a:rPr lang="it-IT" dirty="0" smtClean="0">
                <a:sym typeface="Symbol" panose="05050102010706020507" pitchFamily="18" charset="2"/>
              </a:rPr>
              <a:t> = angolo azimutale, calcolato sul piano orizzontale (rispetto ad un lato delle camere)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14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50" y="460376"/>
            <a:ext cx="897255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Come </a:t>
            </a:r>
            <a:r>
              <a:rPr lang="en-US" sz="4000" dirty="0" err="1" smtClean="0"/>
              <a:t>ricostruiamo</a:t>
            </a:r>
            <a:r>
              <a:rPr lang="en-US" sz="4000" dirty="0" smtClean="0"/>
              <a:t> la </a:t>
            </a:r>
            <a:r>
              <a:rPr lang="en-US" sz="4000" dirty="0" err="1" smtClean="0"/>
              <a:t>direzione</a:t>
            </a:r>
            <a:r>
              <a:rPr lang="en-US" sz="4000" dirty="0" smtClean="0"/>
              <a:t> </a:t>
            </a:r>
            <a:r>
              <a:rPr lang="en-US" sz="4000" dirty="0" err="1" smtClean="0"/>
              <a:t>dei</a:t>
            </a:r>
            <a:r>
              <a:rPr lang="en-US" sz="4000" dirty="0" smtClean="0"/>
              <a:t> </a:t>
            </a:r>
            <a:r>
              <a:rPr lang="en-US" sz="4000" dirty="0" err="1" smtClean="0"/>
              <a:t>muoni</a:t>
            </a:r>
            <a:endParaRPr lang="en-US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2308"/>
            <a:ext cx="4849259" cy="286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2 5"/>
          <p:cNvCxnSpPr/>
          <p:nvPr/>
        </p:nvCxnSpPr>
        <p:spPr>
          <a:xfrm flipH="1">
            <a:off x="2090057" y="1528354"/>
            <a:ext cx="444137" cy="31742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V="1">
            <a:off x="2429691" y="2690949"/>
            <a:ext cx="849086" cy="27432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>
            <a:off x="1201783" y="3017520"/>
            <a:ext cx="1045028" cy="33963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396342" y="2312126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</a:t>
            </a:r>
            <a:r>
              <a:rPr lang="it-IT" baseline="-25000" dirty="0" smtClean="0"/>
              <a:t>1</a:t>
            </a:r>
            <a:endParaRPr lang="en-US" baseline="-25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79417" y="3313612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</a:t>
            </a:r>
            <a:r>
              <a:rPr lang="it-IT" baseline="-25000" dirty="0" smtClean="0"/>
              <a:t>2</a:t>
            </a:r>
            <a:endParaRPr lang="en-US" baseline="-25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39636" y="4611190"/>
            <a:ext cx="8464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punto di passaggio della particella su ogni camera è ricostruito attraverso l’indice della striscia che ha dato un segnale e la differenza temporale dei segnali raccolti nei due lati (t</a:t>
            </a:r>
            <a:r>
              <a:rPr lang="it-IT" sz="2400" baseline="-25000" dirty="0" smtClean="0"/>
              <a:t>1</a:t>
            </a:r>
            <a:r>
              <a:rPr lang="it-IT" sz="2400" dirty="0" smtClean="0"/>
              <a:t> – t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).</a:t>
            </a:r>
          </a:p>
          <a:p>
            <a:r>
              <a:rPr lang="it-IT" sz="2400" dirty="0" smtClean="0"/>
              <a:t>Per avere la precisione di 1 cm ci vuole una precisione nelle misure dei tempi di frazioni di miliardesimi di secondo.</a:t>
            </a:r>
            <a:endParaRPr lang="en-US" sz="2400" dirty="0"/>
          </a:p>
        </p:txBody>
      </p:sp>
      <p:grpSp>
        <p:nvGrpSpPr>
          <p:cNvPr id="12" name="Gruppo 11"/>
          <p:cNvGrpSpPr/>
          <p:nvPr/>
        </p:nvGrpSpPr>
        <p:grpSpPr>
          <a:xfrm>
            <a:off x="4954136" y="1351127"/>
            <a:ext cx="4012067" cy="3429255"/>
            <a:chOff x="4598126" y="1030877"/>
            <a:chExt cx="4368078" cy="3749506"/>
          </a:xfrm>
        </p:grpSpPr>
        <p:pic>
          <p:nvPicPr>
            <p:cNvPr id="13" name="Picture 2" descr="banner C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59"/>
            <a:stretch/>
          </p:blipFill>
          <p:spPr bwMode="auto">
            <a:xfrm>
              <a:off x="4799348" y="2740579"/>
              <a:ext cx="241464" cy="43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animated gif">
              <a:hlinkClick r:id="rId4"/>
            </p:cNvPr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8089" y="1705969"/>
              <a:ext cx="3702939" cy="2511189"/>
            </a:xfrm>
            <a:prstGeom prst="rect">
              <a:avLst/>
            </a:prstGeom>
            <a:noFill/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246"/>
            <a:stretch/>
          </p:blipFill>
          <p:spPr>
            <a:xfrm rot="5400000">
              <a:off x="4907412" y="721591"/>
              <a:ext cx="3749506" cy="436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06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18</a:t>
            </a:fld>
            <a:endParaRPr lang="en-US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 panose="05050102010706020507" pitchFamily="18" charset="2"/>
              </a:rPr>
              <a:t>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 (</a:t>
            </a:r>
            <a:r>
              <a:rPr lang="en-US" dirty="0" err="1" smtClean="0">
                <a:sym typeface="Symbol" panose="05050102010706020507" pitchFamily="18" charset="2"/>
              </a:rPr>
              <a:t>ridotto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  <a:endParaRPr lang="en-US" dirty="0"/>
          </a:p>
        </p:txBody>
      </p:sp>
      <p:grpSp>
        <p:nvGrpSpPr>
          <p:cNvPr id="25" name="Gruppo 24"/>
          <p:cNvGrpSpPr/>
          <p:nvPr/>
        </p:nvGrpSpPr>
        <p:grpSpPr>
          <a:xfrm>
            <a:off x="5092390" y="1680117"/>
            <a:ext cx="431181" cy="219307"/>
            <a:chOff x="5092390" y="1680117"/>
            <a:chExt cx="431181" cy="219307"/>
          </a:xfrm>
        </p:grpSpPr>
        <p:sp>
          <p:nvSpPr>
            <p:cNvPr id="6" name="Ovale 5"/>
            <p:cNvSpPr/>
            <p:nvPr/>
          </p:nvSpPr>
          <p:spPr>
            <a:xfrm>
              <a:off x="5218771" y="1724722"/>
              <a:ext cx="170985" cy="1635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Connettore 1 9"/>
            <p:cNvCxnSpPr/>
            <p:nvPr/>
          </p:nvCxnSpPr>
          <p:spPr>
            <a:xfrm>
              <a:off x="5092390" y="1799063"/>
              <a:ext cx="43118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/>
            <p:cNvCxnSpPr/>
            <p:nvPr/>
          </p:nvCxnSpPr>
          <p:spPr>
            <a:xfrm flipV="1">
              <a:off x="5155580" y="1680117"/>
              <a:ext cx="330820" cy="21930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nettore 1 16"/>
          <p:cNvCxnSpPr/>
          <p:nvPr/>
        </p:nvCxnSpPr>
        <p:spPr>
          <a:xfrm>
            <a:off x="6315306" y="2300867"/>
            <a:ext cx="4311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V="1">
            <a:off x="6378496" y="2181921"/>
            <a:ext cx="330820" cy="2193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/>
              <p:cNvSpPr txBox="1"/>
              <p:nvPr/>
            </p:nvSpPr>
            <p:spPr>
              <a:xfrm>
                <a:off x="6861717" y="1665249"/>
                <a:ext cx="2282283" cy="1499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Errori </a:t>
                </a:r>
                <a:r>
                  <a:rPr lang="en-US" dirty="0" err="1" smtClean="0"/>
                  <a:t>sulle</a:t>
                </a:r>
                <a:r>
                  <a:rPr lang="en-US" dirty="0" smtClean="0"/>
                  <a:t> coordinate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 e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err="1" smtClean="0"/>
                  <a:t>Attualmente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usiamo</a:t>
                </a:r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717" y="1665249"/>
                <a:ext cx="2282283" cy="1499257"/>
              </a:xfrm>
              <a:prstGeom prst="rect">
                <a:avLst/>
              </a:prstGeom>
              <a:blipFill rotWithShape="0">
                <a:blip r:embed="rId2"/>
                <a:stretch>
                  <a:fillRect l="-2406" t="-2033" r="-2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ttore 1 20"/>
          <p:cNvCxnSpPr/>
          <p:nvPr/>
        </p:nvCxnSpPr>
        <p:spPr>
          <a:xfrm flipH="1">
            <a:off x="1479396" y="921834"/>
            <a:ext cx="4289502" cy="482476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 rot="18661059">
            <a:off x="3754244" y="1635512"/>
            <a:ext cx="183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Traccia</a:t>
            </a:r>
            <a:r>
              <a:rPr lang="en-US" dirty="0" smtClean="0"/>
              <a:t> </a:t>
            </a:r>
            <a:r>
              <a:rPr lang="en-US" dirty="0" err="1" smtClean="0"/>
              <a:t>ricostruita</a:t>
            </a:r>
            <a:endParaRPr lang="en-US" dirty="0"/>
          </a:p>
        </p:txBody>
      </p:sp>
      <p:grpSp>
        <p:nvGrpSpPr>
          <p:cNvPr id="26" name="Gruppo 25"/>
          <p:cNvGrpSpPr/>
          <p:nvPr/>
        </p:nvGrpSpPr>
        <p:grpSpPr>
          <a:xfrm>
            <a:off x="2798956" y="3447585"/>
            <a:ext cx="431181" cy="219307"/>
            <a:chOff x="5092390" y="1680117"/>
            <a:chExt cx="431181" cy="219307"/>
          </a:xfrm>
        </p:grpSpPr>
        <p:sp>
          <p:nvSpPr>
            <p:cNvPr id="27" name="Ovale 26"/>
            <p:cNvSpPr/>
            <p:nvPr/>
          </p:nvSpPr>
          <p:spPr>
            <a:xfrm>
              <a:off x="5218771" y="1724722"/>
              <a:ext cx="170985" cy="1635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Connettore 1 27"/>
            <p:cNvCxnSpPr/>
            <p:nvPr/>
          </p:nvCxnSpPr>
          <p:spPr>
            <a:xfrm>
              <a:off x="5092390" y="1799063"/>
              <a:ext cx="43118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/>
          </p:nvCxnSpPr>
          <p:spPr>
            <a:xfrm flipV="1">
              <a:off x="5155580" y="1680117"/>
              <a:ext cx="330820" cy="21930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o 29"/>
          <p:cNvGrpSpPr/>
          <p:nvPr/>
        </p:nvGrpSpPr>
        <p:grpSpPr>
          <a:xfrm>
            <a:off x="2055541" y="5215053"/>
            <a:ext cx="431181" cy="219307"/>
            <a:chOff x="5092390" y="1680117"/>
            <a:chExt cx="431181" cy="219307"/>
          </a:xfrm>
        </p:grpSpPr>
        <p:sp>
          <p:nvSpPr>
            <p:cNvPr id="31" name="Ovale 30"/>
            <p:cNvSpPr/>
            <p:nvPr/>
          </p:nvSpPr>
          <p:spPr>
            <a:xfrm>
              <a:off x="5218771" y="1724722"/>
              <a:ext cx="170985" cy="1635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Connettore 1 31"/>
            <p:cNvCxnSpPr/>
            <p:nvPr/>
          </p:nvCxnSpPr>
          <p:spPr>
            <a:xfrm>
              <a:off x="5092390" y="1799063"/>
              <a:ext cx="43118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 flipV="1">
              <a:off x="5155580" y="1680117"/>
              <a:ext cx="330820" cy="21930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asellaDiTesto 34"/>
          <p:cNvSpPr txBox="1"/>
          <p:nvPr/>
        </p:nvSpPr>
        <p:spPr>
          <a:xfrm>
            <a:off x="5471533" y="15909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2486723" y="33862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2501591" y="51184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/>
              <p:cNvSpPr txBox="1"/>
              <p:nvPr/>
            </p:nvSpPr>
            <p:spPr>
              <a:xfrm>
                <a:off x="4293219" y="3791415"/>
                <a:ext cx="4477893" cy="25648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𝑑𝑖𝑠𝑡𝑎𝑛𝑧𝑎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𝑟𝑒𝑡𝑡𝑎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𝑑𝑎𝑙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𝑝𝑢𝑛𝑡𝑜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1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𝑙𝑢𝑛𝑔𝑜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𝑑𝑖𝑠𝑡𝑎𝑛𝑧𝑎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𝑟𝑒𝑡𝑡𝑎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𝑑𝑎𝑙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𝑝𝑢𝑛𝑡𝑜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1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𝑙𝑢𝑛𝑔𝑜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b="0" dirty="0" smtClean="0"/>
              </a:p>
              <a:p>
                <a:endParaRPr lang="en-US" dirty="0" smtClean="0"/>
              </a:p>
              <a:p>
                <a:r>
                  <a:rPr lang="en-US" dirty="0" err="1" smtClean="0"/>
                  <a:t>Gradi</a:t>
                </a:r>
                <a:r>
                  <a:rPr lang="en-US" dirty="0" smtClean="0"/>
                  <a:t> di </a:t>
                </a:r>
                <a:r>
                  <a:rPr lang="en-US" dirty="0" err="1" smtClean="0"/>
                  <a:t>libertà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nel</a:t>
                </a:r>
                <a:r>
                  <a:rPr lang="en-US" dirty="0" smtClean="0"/>
                  <a:t> fit = 2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𝑟𝑖𝑑𝑜𝑡𝑡𝑜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8" name="CasellaDiTes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219" y="3791415"/>
                <a:ext cx="4477893" cy="2564869"/>
              </a:xfrm>
              <a:prstGeom prst="rect">
                <a:avLst/>
              </a:prstGeom>
              <a:blipFill rotWithShape="0">
                <a:blip r:embed="rId3"/>
                <a:stretch>
                  <a:fillRect l="-3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ttore 2 39"/>
          <p:cNvCxnSpPr/>
          <p:nvPr/>
        </p:nvCxnSpPr>
        <p:spPr>
          <a:xfrm>
            <a:off x="5731727" y="4928839"/>
            <a:ext cx="1457093" cy="10556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 flipH="1">
            <a:off x="4951141" y="1813931"/>
            <a:ext cx="338255" cy="371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 flipH="1" flipV="1">
            <a:off x="2999679" y="3586975"/>
            <a:ext cx="360555" cy="631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 flipH="1" flipV="1">
            <a:off x="1947746" y="5226205"/>
            <a:ext cx="349407" cy="1152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/>
          <p:cNvSpPr txBox="1"/>
          <p:nvPr/>
        </p:nvSpPr>
        <p:spPr>
          <a:xfrm>
            <a:off x="96645" y="1635512"/>
            <a:ext cx="23491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Più piccolo è il </a:t>
            </a:r>
            <a:r>
              <a:rPr lang="it-IT" dirty="0" smtClean="0">
                <a:sym typeface="Symbol" panose="05050102010706020507" pitchFamily="18" charset="2"/>
              </a:rPr>
              <a:t></a:t>
            </a:r>
            <a:r>
              <a:rPr lang="it-IT" baseline="30000" dirty="0" smtClean="0">
                <a:sym typeface="Symbol" panose="05050102010706020507" pitchFamily="18" charset="2"/>
              </a:rPr>
              <a:t>2</a:t>
            </a:r>
            <a:r>
              <a:rPr lang="it-IT" dirty="0" smtClean="0">
                <a:sym typeface="Symbol" panose="05050102010706020507" pitchFamily="18" charset="2"/>
              </a:rPr>
              <a:t> più la traccia passa vicino ai punti!</a:t>
            </a:r>
          </a:p>
          <a:p>
            <a:endParaRPr lang="it-IT" dirty="0" smtClean="0">
              <a:sym typeface="Symbol" panose="05050102010706020507" pitchFamily="18" charset="2"/>
            </a:endParaRPr>
          </a:p>
          <a:p>
            <a:r>
              <a:rPr lang="it-IT" dirty="0" smtClean="0"/>
              <a:t>Per come è definite deve essere dell’ordine dell’unità.</a:t>
            </a:r>
          </a:p>
        </p:txBody>
      </p:sp>
    </p:spTree>
    <p:extLst>
      <p:ext uri="{BB962C8B-B14F-4D97-AF65-F5344CB8AC3E}">
        <p14:creationId xmlns:p14="http://schemas.microsoft.com/office/powerpoint/2010/main" val="148381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19</a:t>
            </a:fld>
            <a:endParaRPr lang="en-US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Symbol" panose="05050102010706020507" pitchFamily="18" charset="2"/>
              </a:rPr>
              <a:t>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(</a:t>
            </a:r>
            <a:r>
              <a:rPr lang="en-US" dirty="0" err="1">
                <a:sym typeface="Symbol" panose="05050102010706020507" pitchFamily="18" charset="2"/>
              </a:rPr>
              <a:t>ridotto</a:t>
            </a:r>
            <a:r>
              <a:rPr lang="en-US" dirty="0">
                <a:sym typeface="Symbol" panose="05050102010706020507" pitchFamily="18" charset="2"/>
              </a:rPr>
              <a:t>)</a:t>
            </a:r>
            <a:endParaRPr lang="en-US" dirty="0"/>
          </a:p>
        </p:txBody>
      </p:sp>
      <p:grpSp>
        <p:nvGrpSpPr>
          <p:cNvPr id="16" name="Gruppo 15"/>
          <p:cNvGrpSpPr/>
          <p:nvPr/>
        </p:nvGrpSpPr>
        <p:grpSpPr>
          <a:xfrm>
            <a:off x="203975" y="-869794"/>
            <a:ext cx="5431107" cy="6606631"/>
            <a:chOff x="248580" y="-869794"/>
            <a:chExt cx="5431107" cy="6606631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80" y="2185638"/>
              <a:ext cx="5190214" cy="3551199"/>
            </a:xfrm>
            <a:prstGeom prst="rect">
              <a:avLst/>
            </a:prstGeom>
          </p:spPr>
        </p:pic>
        <p:cxnSp>
          <p:nvCxnSpPr>
            <p:cNvPr id="8" name="Connettore 1 7"/>
            <p:cNvCxnSpPr/>
            <p:nvPr/>
          </p:nvCxnSpPr>
          <p:spPr>
            <a:xfrm flipH="1">
              <a:off x="1092819" y="4780157"/>
              <a:ext cx="4029307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/>
            <p:cNvSpPr txBox="1"/>
            <p:nvPr/>
          </p:nvSpPr>
          <p:spPr>
            <a:xfrm>
              <a:off x="3925229" y="4415884"/>
              <a:ext cx="5975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BAD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1003611" y="2780371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GOOD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5" name="Arco 14"/>
            <p:cNvSpPr/>
            <p:nvPr/>
          </p:nvSpPr>
          <p:spPr>
            <a:xfrm>
              <a:off x="869794" y="-869794"/>
              <a:ext cx="4809893" cy="5657386"/>
            </a:xfrm>
            <a:prstGeom prst="arc">
              <a:avLst>
                <a:gd name="adj1" fmla="val 6102750"/>
                <a:gd name="adj2" fmla="val 9933839"/>
              </a:avLst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ttangolo 16"/>
          <p:cNvSpPr/>
          <p:nvPr/>
        </p:nvSpPr>
        <p:spPr>
          <a:xfrm>
            <a:off x="5564457" y="3484976"/>
            <a:ext cx="32078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Il taglio che in genere applichiamo per richiedere trace buone è </a:t>
            </a:r>
            <a:r>
              <a:rPr lang="it-IT" dirty="0" smtClean="0">
                <a:sym typeface="Symbol" panose="05050102010706020507" pitchFamily="18" charset="2"/>
              </a:rPr>
              <a:t></a:t>
            </a:r>
            <a:r>
              <a:rPr lang="it-IT" baseline="30000" dirty="0" smtClean="0">
                <a:sym typeface="Symbol" panose="05050102010706020507" pitchFamily="18" charset="2"/>
              </a:rPr>
              <a:t>2 </a:t>
            </a:r>
            <a:r>
              <a:rPr lang="it-IT" dirty="0" smtClean="0"/>
              <a:t>&lt; 10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76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Sommario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49" y="1825625"/>
            <a:ext cx="81057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Oggi iniziamo a vedere come accedere ai dati di EEE dalle scuole e alcune analisi/misure che si possono fare:</a:t>
            </a:r>
          </a:p>
          <a:p>
            <a:r>
              <a:rPr lang="it-IT" dirty="0" smtClean="0"/>
              <a:t>Query all’</a:t>
            </a:r>
            <a:r>
              <a:rPr lang="it-IT" dirty="0" err="1" smtClean="0"/>
              <a:t>elog</a:t>
            </a:r>
            <a:endParaRPr lang="it-IT" dirty="0" smtClean="0"/>
          </a:p>
          <a:p>
            <a:r>
              <a:rPr lang="it-IT" dirty="0" smtClean="0"/>
              <a:t>Cenni sulla </a:t>
            </a:r>
            <a:r>
              <a:rPr lang="it-IT" dirty="0" smtClean="0"/>
              <a:t>misura degli </a:t>
            </a:r>
            <a:r>
              <a:rPr lang="it-IT" dirty="0" smtClean="0"/>
              <a:t>angoli di arrivo dei muoni (accettanza del rivelatore)</a:t>
            </a:r>
          </a:p>
          <a:p>
            <a:r>
              <a:rPr lang="it-IT" dirty="0" smtClean="0"/>
              <a:t>Misura della distribuzione dell’angolo </a:t>
            </a:r>
            <a:r>
              <a:rPr lang="it-IT" dirty="0" smtClean="0">
                <a:sym typeface="Symbol" panose="05050102010706020507" pitchFamily="18" charset="2"/>
              </a:rPr>
              <a:t></a:t>
            </a:r>
            <a:r>
              <a:rPr lang="it-IT" dirty="0" smtClean="0"/>
              <a:t> dei muoni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 smtClean="0"/>
              <a:t>… ma prima alcuni commenti sulla prima esercitazione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grandezze disponibili nell’</a:t>
            </a:r>
            <a:r>
              <a:rPr lang="it-IT" dirty="0" err="1" smtClean="0"/>
              <a:t>elog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20</a:t>
            </a:fld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188"/>
            <a:ext cx="9144000" cy="545797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295775" y="1971675"/>
            <a:ext cx="467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Flag</a:t>
            </a:r>
            <a:r>
              <a:rPr lang="it-IT" dirty="0" smtClean="0">
                <a:solidFill>
                  <a:srgbClr val="FF0000"/>
                </a:solidFill>
              </a:rPr>
              <a:t> per selezionare dati simulati (Monte Carlo)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12815" y="2247900"/>
            <a:ext cx="3831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Formato output: CSV o ROOT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331865" y="2514600"/>
            <a:ext cx="3831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Telescopio: ALTA-01, ANCO-01, …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770141" y="2790825"/>
            <a:ext cx="237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Data di inizio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779665" y="3076575"/>
            <a:ext cx="219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Data di fine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359941" y="2247900"/>
            <a:ext cx="2278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Obbligatorio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Obbligatorio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Obbligatorio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Obbligatorio</a:t>
            </a:r>
          </a:p>
        </p:txBody>
      </p:sp>
      <p:sp>
        <p:nvSpPr>
          <p:cNvPr id="14" name="Ovale 13"/>
          <p:cNvSpPr/>
          <p:nvPr/>
        </p:nvSpPr>
        <p:spPr>
          <a:xfrm>
            <a:off x="0" y="1257300"/>
            <a:ext cx="619125" cy="3714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ttore 2 15"/>
          <p:cNvCxnSpPr>
            <a:endCxn id="14" idx="6"/>
          </p:cNvCxnSpPr>
          <p:nvPr/>
        </p:nvCxnSpPr>
        <p:spPr>
          <a:xfrm flipH="1">
            <a:off x="619125" y="847725"/>
            <a:ext cx="2790825" cy="5953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3362325" y="561975"/>
            <a:ext cx="5317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Tasto</a:t>
            </a:r>
            <a:r>
              <a:rPr lang="en-US" dirty="0" smtClean="0"/>
              <a:t> per </a:t>
            </a:r>
            <a:r>
              <a:rPr lang="en-US" dirty="0" err="1" smtClean="0"/>
              <a:t>invio</a:t>
            </a:r>
            <a:r>
              <a:rPr lang="en-US" dirty="0" smtClean="0"/>
              <a:t> </a:t>
            </a:r>
            <a:r>
              <a:rPr lang="en-US" dirty="0" err="1" smtClean="0"/>
              <a:t>richiesta</a:t>
            </a:r>
            <a:r>
              <a:rPr lang="en-US" dirty="0" smtClean="0"/>
              <a:t> (</a:t>
            </a:r>
            <a:r>
              <a:rPr lang="en-US" dirty="0" err="1" smtClean="0"/>
              <a:t>dopo</a:t>
            </a:r>
            <a:r>
              <a:rPr lang="en-US" dirty="0" smtClean="0"/>
              <a:t> aver </a:t>
            </a:r>
            <a:r>
              <a:rPr lang="en-US" dirty="0" err="1" smtClean="0"/>
              <a:t>completato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form)</a:t>
            </a:r>
            <a:endParaRPr lang="en-US" dirty="0"/>
          </a:p>
        </p:txBody>
      </p:sp>
      <p:sp>
        <p:nvSpPr>
          <p:cNvPr id="18" name="Parentesi graffa aperta 17"/>
          <p:cNvSpPr/>
          <p:nvPr/>
        </p:nvSpPr>
        <p:spPr>
          <a:xfrm flipH="1">
            <a:off x="4343400" y="3476625"/>
            <a:ext cx="657225" cy="2562225"/>
          </a:xfrm>
          <a:prstGeom prst="leftBrace">
            <a:avLst>
              <a:gd name="adj1" fmla="val 8333"/>
              <a:gd name="adj2" fmla="val 4516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/>
          <p:cNvSpPr txBox="1"/>
          <p:nvPr/>
        </p:nvSpPr>
        <p:spPr>
          <a:xfrm>
            <a:off x="5160416" y="4181475"/>
            <a:ext cx="2278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Variabili disponibili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(almeno una obbligatoria!)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674265" y="5791200"/>
            <a:ext cx="2583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Sconsigliata al momento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103139" y="6076950"/>
            <a:ext cx="457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Campo per selezionare solo eventi di interesse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902740" y="3381375"/>
            <a:ext cx="44598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50" dirty="0" smtClean="0">
                <a:solidFill>
                  <a:schemeClr val="accent6">
                    <a:lumMod val="75000"/>
                  </a:schemeClr>
                </a:solidFill>
              </a:rPr>
              <a:t>Numero del </a:t>
            </a:r>
            <a:r>
              <a:rPr lang="it-IT" sz="1750" dirty="0" err="1" smtClean="0">
                <a:solidFill>
                  <a:schemeClr val="accent6">
                    <a:lumMod val="75000"/>
                  </a:schemeClr>
                </a:solidFill>
              </a:rPr>
              <a:t>run</a:t>
            </a:r>
            <a:endParaRPr lang="it-IT" sz="175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1750" dirty="0" err="1" smtClean="0">
                <a:solidFill>
                  <a:schemeClr val="accent6">
                    <a:lumMod val="75000"/>
                  </a:schemeClr>
                </a:solidFill>
              </a:rPr>
              <a:t>Timestamp</a:t>
            </a:r>
            <a:endParaRPr lang="it-IT" sz="175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1750" dirty="0" smtClean="0">
                <a:solidFill>
                  <a:schemeClr val="accent6">
                    <a:lumMod val="75000"/>
                  </a:schemeClr>
                </a:solidFill>
              </a:rPr>
              <a:t>Nanosecondi</a:t>
            </a:r>
          </a:p>
          <a:p>
            <a:r>
              <a:rPr lang="it-IT" sz="1750" dirty="0" smtClean="0">
                <a:solidFill>
                  <a:schemeClr val="accent6">
                    <a:lumMod val="75000"/>
                  </a:schemeClr>
                </a:solidFill>
              </a:rPr>
              <a:t>Angolo zenitale (0 – 90)</a:t>
            </a:r>
          </a:p>
          <a:p>
            <a:r>
              <a:rPr lang="it-IT" sz="1750" dirty="0" smtClean="0">
                <a:solidFill>
                  <a:schemeClr val="accent6">
                    <a:lumMod val="75000"/>
                  </a:schemeClr>
                </a:solidFill>
              </a:rPr>
              <a:t>Angolo azimutale (-180 - 180)</a:t>
            </a:r>
          </a:p>
          <a:p>
            <a:r>
              <a:rPr lang="it-IT" sz="175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</a:t>
            </a:r>
            <a:r>
              <a:rPr lang="it-IT" sz="1750" baseline="300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2</a:t>
            </a:r>
            <a:endParaRPr lang="it-IT" sz="1750" dirty="0" smtClean="0">
              <a:solidFill>
                <a:schemeClr val="accent6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r>
              <a:rPr lang="it-IT" sz="175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Tempo di volo (ns)</a:t>
            </a:r>
          </a:p>
          <a:p>
            <a:r>
              <a:rPr lang="it-IT" sz="175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Lunghezza di traccia (cm)</a:t>
            </a:r>
          </a:p>
          <a:p>
            <a:r>
              <a:rPr lang="it-IT" sz="175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Tempo dall’evento precedente (s)</a:t>
            </a:r>
          </a:p>
        </p:txBody>
      </p:sp>
    </p:spTree>
    <p:extLst>
      <p:ext uri="{BB962C8B-B14F-4D97-AF65-F5344CB8AC3E}">
        <p14:creationId xmlns:p14="http://schemas.microsoft.com/office/powerpoint/2010/main" val="21878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422276"/>
            <a:ext cx="7886700" cy="1325563"/>
          </a:xfrm>
        </p:spPr>
        <p:txBody>
          <a:bodyPr/>
          <a:lstStyle/>
          <a:p>
            <a:r>
              <a:rPr lang="en-US" dirty="0" err="1" smtClean="0"/>
              <a:t>Selezione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eventi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94152"/>
          <a:stretch/>
        </p:blipFill>
        <p:spPr>
          <a:xfrm>
            <a:off x="0" y="1485900"/>
            <a:ext cx="9144000" cy="31916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103139" y="1466850"/>
            <a:ext cx="457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Campo per selezionare solo eventi di interesse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3825" y="1828800"/>
            <a:ext cx="88582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È possibile inserire un criterio di selezione degli eventi: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Per ridurre il set di dati scartando quelli che non interessano (se richiesto dall’analisi)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Dimensioni output più piccole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Si possono processare più giorni (senza tagli la soglia massima è di 1 giorno)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L’analisi successiva è più veloce (specialmente in Excel)</a:t>
            </a:r>
          </a:p>
          <a:p>
            <a:endParaRPr lang="it-IT" dirty="0"/>
          </a:p>
          <a:p>
            <a:r>
              <a:rPr lang="it-IT" dirty="0" smtClean="0"/>
              <a:t>I criteri di selezione possono essere basati sulle variabili disponibili, in particolare su: Theta, </a:t>
            </a:r>
            <a:r>
              <a:rPr lang="it-IT" dirty="0" err="1" smtClean="0"/>
              <a:t>Phi</a:t>
            </a:r>
            <a:r>
              <a:rPr lang="it-IT" dirty="0" smtClean="0"/>
              <a:t>, </a:t>
            </a:r>
            <a:r>
              <a:rPr lang="it-IT" dirty="0" err="1" smtClean="0"/>
              <a:t>ChiSquare</a:t>
            </a:r>
            <a:r>
              <a:rPr lang="it-IT" dirty="0" smtClean="0"/>
              <a:t>, </a:t>
            </a:r>
            <a:r>
              <a:rPr lang="it-IT" dirty="0" err="1" smtClean="0"/>
              <a:t>TimeOfFlight</a:t>
            </a:r>
            <a:r>
              <a:rPr lang="it-IT" dirty="0" smtClean="0"/>
              <a:t>, </a:t>
            </a:r>
            <a:r>
              <a:rPr lang="it-IT" dirty="0" err="1" smtClean="0"/>
              <a:t>TrackLength</a:t>
            </a:r>
            <a:r>
              <a:rPr lang="it-IT" dirty="0" smtClean="0"/>
              <a:t>, </a:t>
            </a:r>
            <a:r>
              <a:rPr lang="it-IT" dirty="0" err="1" smtClean="0"/>
              <a:t>DeltaTime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 simboli matematici ammessi sono (in accordo con ROOT):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+, -, *, /       	</a:t>
            </a:r>
            <a:r>
              <a:rPr lang="it-IT" dirty="0" smtClean="0">
                <a:sym typeface="Wingdings" panose="05000000000000000000" pitchFamily="2" charset="2"/>
              </a:rPr>
              <a:t> operazioni matematiche semplici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ym typeface="Wingdings" panose="05000000000000000000" pitchFamily="2" charset="2"/>
              </a:rPr>
              <a:t>()                  	 solo le parentesi tonde sono ammesse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ym typeface="Wingdings" panose="05000000000000000000" pitchFamily="2" charset="2"/>
              </a:rPr>
              <a:t>&amp;&amp;		 AND logico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ym typeface="Wingdings" panose="05000000000000000000" pitchFamily="2" charset="2"/>
              </a:rPr>
              <a:t>||		 OR logico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Esempio:		(</a:t>
            </a:r>
            <a:r>
              <a:rPr lang="it-IT" dirty="0" err="1" smtClean="0">
                <a:sym typeface="Wingdings" panose="05000000000000000000" pitchFamily="2" charset="2"/>
              </a:rPr>
              <a:t>Phi</a:t>
            </a:r>
            <a:r>
              <a:rPr lang="it-IT" dirty="0" smtClean="0">
                <a:sym typeface="Wingdings" panose="05000000000000000000" pitchFamily="2" charset="2"/>
              </a:rPr>
              <a:t> &lt; -90 || </a:t>
            </a:r>
            <a:r>
              <a:rPr lang="it-IT" dirty="0" err="1" smtClean="0">
                <a:sym typeface="Wingdings" panose="05000000000000000000" pitchFamily="2" charset="2"/>
              </a:rPr>
              <a:t>Phi</a:t>
            </a:r>
            <a:r>
              <a:rPr lang="it-IT" dirty="0" smtClean="0">
                <a:sym typeface="Wingdings" panose="05000000000000000000" pitchFamily="2" charset="2"/>
              </a:rPr>
              <a:t> &gt; 90) &amp;&amp; </a:t>
            </a:r>
            <a:r>
              <a:rPr lang="it-IT" dirty="0" err="1" smtClean="0">
                <a:sym typeface="Wingdings" panose="05000000000000000000" pitchFamily="2" charset="2"/>
              </a:rPr>
              <a:t>ChiSquare</a:t>
            </a:r>
            <a:r>
              <a:rPr lang="it-IT" dirty="0" smtClean="0">
                <a:sym typeface="Wingdings" panose="05000000000000000000" pitchFamily="2" charset="2"/>
              </a:rPr>
              <a:t> &lt; 10</a:t>
            </a:r>
            <a:endParaRPr lang="it-IT" dirty="0">
              <a:sym typeface="Wingdings" panose="05000000000000000000" pitchFamily="2" charset="2"/>
            </a:endParaRPr>
          </a:p>
          <a:p>
            <a:r>
              <a:rPr lang="it-IT" dirty="0" smtClean="0">
                <a:sym typeface="Wingdings" panose="05000000000000000000" pitchFamily="2" charset="2"/>
              </a:rPr>
              <a:t>Accettiamo eventi:  </a:t>
            </a:r>
            <a:r>
              <a:rPr lang="it-IT" sz="1200" dirty="0" smtClean="0">
                <a:sym typeface="Wingdings" panose="05000000000000000000" pitchFamily="2" charset="2"/>
              </a:rPr>
              <a:t>con angolo azimutale minore di -90 gradi o maggiore di 90 gradi, in aggiunta richiediamo un </a:t>
            </a:r>
            <a:r>
              <a:rPr lang="it-IT" sz="1200" dirty="0" smtClean="0">
                <a:sym typeface="Symbol" panose="05050102010706020507" pitchFamily="18" charset="2"/>
              </a:rPr>
              <a:t></a:t>
            </a:r>
            <a:r>
              <a:rPr lang="it-IT" sz="1200" baseline="30000" dirty="0" smtClean="0">
                <a:sym typeface="Symbol" panose="05050102010706020507" pitchFamily="18" charset="2"/>
              </a:rPr>
              <a:t>2</a:t>
            </a:r>
            <a:r>
              <a:rPr lang="it-IT" sz="1200" dirty="0" smtClean="0">
                <a:sym typeface="Wingdings" panose="05000000000000000000" pitchFamily="2" charset="2"/>
              </a:rPr>
              <a:t> minore di 10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488951"/>
            <a:ext cx="7886700" cy="1325563"/>
          </a:xfrm>
        </p:spPr>
        <p:txBody>
          <a:bodyPr/>
          <a:lstStyle/>
          <a:p>
            <a:r>
              <a:rPr lang="it-IT" dirty="0" smtClean="0"/>
              <a:t>Recuperare i dati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2407"/>
            <a:ext cx="9144000" cy="120733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42875" y="1438275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Una volta inviata la richiesta bisogna aspettare una risposta nell’</a:t>
            </a:r>
            <a:r>
              <a:rPr lang="it-IT" dirty="0" err="1" smtClean="0"/>
              <a:t>elog</a:t>
            </a:r>
            <a:r>
              <a:rPr lang="it-IT" dirty="0" smtClean="0"/>
              <a:t> (in genere qualche minuto). Il file di output sarà disponibile nell’entry con la risposta.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 flipH="1" flipV="1">
            <a:off x="95250" y="3390900"/>
            <a:ext cx="1476375" cy="10382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543050" y="4314825"/>
            <a:ext cx="102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Richiesta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009775" y="4095750"/>
            <a:ext cx="174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Risposta positiva</a:t>
            </a:r>
            <a:endParaRPr lang="it-IT" dirty="0"/>
          </a:p>
        </p:txBody>
      </p:sp>
      <p:cxnSp>
        <p:nvCxnSpPr>
          <p:cNvPr id="10" name="Connettore 2 9"/>
          <p:cNvCxnSpPr/>
          <p:nvPr/>
        </p:nvCxnSpPr>
        <p:spPr>
          <a:xfrm flipH="1" flipV="1">
            <a:off x="161925" y="3076575"/>
            <a:ext cx="1866901" cy="12001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stCxn id="9" idx="3"/>
          </p:cNvCxnSpPr>
          <p:nvPr/>
        </p:nvCxnSpPr>
        <p:spPr>
          <a:xfrm flipV="1">
            <a:off x="3758202" y="3086101"/>
            <a:ext cx="4528548" cy="11943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2000250" y="3819525"/>
            <a:ext cx="102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Richiesta</a:t>
            </a:r>
            <a:endParaRPr lang="it-IT" dirty="0"/>
          </a:p>
        </p:txBody>
      </p:sp>
      <p:cxnSp>
        <p:nvCxnSpPr>
          <p:cNvPr id="17" name="Connettore 2 16"/>
          <p:cNvCxnSpPr>
            <a:stCxn id="16" idx="1"/>
          </p:cNvCxnSpPr>
          <p:nvPr/>
        </p:nvCxnSpPr>
        <p:spPr>
          <a:xfrm flipH="1" flipV="1">
            <a:off x="85726" y="2752725"/>
            <a:ext cx="1914524" cy="12514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990725" y="3533775"/>
            <a:ext cx="181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Risposta negativa</a:t>
            </a:r>
            <a:endParaRPr lang="it-IT" dirty="0"/>
          </a:p>
        </p:txBody>
      </p:sp>
      <p:cxnSp>
        <p:nvCxnSpPr>
          <p:cNvPr id="20" name="Connettore 2 19"/>
          <p:cNvCxnSpPr/>
          <p:nvPr/>
        </p:nvCxnSpPr>
        <p:spPr>
          <a:xfrm flipH="1" flipV="1">
            <a:off x="114301" y="2486025"/>
            <a:ext cx="1914524" cy="12514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V="1">
            <a:off x="3710577" y="2524126"/>
            <a:ext cx="4528548" cy="11943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133350" y="4876800"/>
            <a:ext cx="8810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la risposta è negativa probabilmente avete sbagliato qualcosa nella richiesta. Controllate il messaggio di errore (in questo caso era: </a:t>
            </a:r>
            <a:r>
              <a:rPr lang="it-IT" i="1" dirty="0" smtClean="0"/>
              <a:t>«</a:t>
            </a:r>
            <a:r>
              <a:rPr lang="en-US" i="1" dirty="0"/>
              <a:t>Data extraction failed: Error: No data available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/>
              <a:t>in the requested period!</a:t>
            </a:r>
            <a:r>
              <a:rPr lang="it-IT" i="1" dirty="0" smtClean="0"/>
              <a:t>»</a:t>
            </a:r>
            <a:r>
              <a:rPr lang="it-IT" dirty="0" smtClean="0"/>
              <a:t> </a:t>
            </a:r>
            <a:r>
              <a:rPr lang="it-IT" dirty="0" smtClean="0">
                <a:sym typeface="Wingdings" panose="05000000000000000000" pitchFamily="2" charset="2"/>
              </a:rPr>
              <a:t> non c’erano dati per quel telescopio!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5736" y="2651126"/>
            <a:ext cx="7886700" cy="1325563"/>
          </a:xfrm>
        </p:spPr>
        <p:txBody>
          <a:bodyPr/>
          <a:lstStyle/>
          <a:p>
            <a:r>
              <a:rPr lang="en-US" dirty="0" err="1" smtClean="0"/>
              <a:t>Distribuzioni</a:t>
            </a:r>
            <a:r>
              <a:rPr lang="en-US" dirty="0" smtClean="0"/>
              <a:t> </a:t>
            </a:r>
            <a:r>
              <a:rPr lang="en-US" dirty="0" err="1" smtClean="0"/>
              <a:t>angolari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muoni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441326"/>
            <a:ext cx="7886700" cy="1325563"/>
          </a:xfrm>
        </p:spPr>
        <p:txBody>
          <a:bodyPr/>
          <a:lstStyle/>
          <a:p>
            <a:r>
              <a:rPr lang="it-IT" dirty="0" smtClean="0"/>
              <a:t>Isotropia dei raggi cosmici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24</a:t>
            </a:fld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332508" y="1283855"/>
            <a:ext cx="831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raggi cosmici primari arrivano da tutte le direzioni in modo equiprobabile (esistono misure recenti che hanno messo in luce direzioni privilegiate, esperimento AUGER, per raggi cosmici di energia estrema).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664364" y="2974110"/>
            <a:ext cx="4174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Tuttavia i muoni secondari prodotti nello sciame non sono più isotropi.</a:t>
            </a:r>
          </a:p>
          <a:p>
            <a:r>
              <a:rPr lang="it-IT" dirty="0" smtClean="0"/>
              <a:t>In particolare la maggior parte di essi (basse energie) arrivano verticalmente (meno riassorbimento/decadimento nell’atmosfera) 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96" y="2660072"/>
            <a:ext cx="3734993" cy="321467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678546" y="2604654"/>
            <a:ext cx="1560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direzione di provenienza del muone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469901"/>
            <a:ext cx="7886700" cy="1325563"/>
          </a:xfrm>
        </p:spPr>
        <p:txBody>
          <a:bodyPr/>
          <a:lstStyle/>
          <a:p>
            <a:r>
              <a:rPr lang="it-IT" dirty="0" smtClean="0"/>
              <a:t>Distribuzione angolare muoni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25</a:t>
            </a:fld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00" y="2050474"/>
            <a:ext cx="3790847" cy="3362757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706583" y="5479581"/>
            <a:ext cx="3872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Distribuzione angolare dei muoni a terra per differenti energie dei muoni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645890" y="2253673"/>
            <a:ext cx="41286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Approssimativamente la dipendenza angolare dei raggi cosmici che normalmente vediamo con I nostri telescopi segue un andamento tipo cos</a:t>
            </a:r>
            <a:r>
              <a:rPr lang="it-IT" baseline="30000" dirty="0" smtClean="0"/>
              <a:t>2</a:t>
            </a:r>
            <a:r>
              <a:rPr lang="it-IT" dirty="0" smtClean="0">
                <a:sym typeface="Symbol" panose="05050102010706020507" pitchFamily="18" charset="2"/>
              </a:rPr>
              <a:t>.</a:t>
            </a:r>
          </a:p>
          <a:p>
            <a:endParaRPr lang="it-IT" dirty="0">
              <a:sym typeface="Symbol" panose="05050102010706020507" pitchFamily="18" charset="2"/>
            </a:endParaRPr>
          </a:p>
          <a:p>
            <a:r>
              <a:rPr lang="it-IT" dirty="0" smtClean="0">
                <a:sym typeface="Symbol" panose="05050102010706020507" pitchFamily="18" charset="2"/>
              </a:rPr>
              <a:t>In laboratorio cercheremo di misurare tale distribuzione con i dati a nostra disposizione.</a:t>
            </a:r>
          </a:p>
          <a:p>
            <a:endParaRPr lang="it-IT" dirty="0">
              <a:sym typeface="Symbol" panose="05050102010706020507" pitchFamily="18" charset="2"/>
            </a:endParaRPr>
          </a:p>
          <a:p>
            <a:r>
              <a:rPr lang="it-IT" dirty="0" smtClean="0">
                <a:sym typeface="Symbol" panose="05050102010706020507" pitchFamily="18" charset="2"/>
              </a:rPr>
              <a:t>N.B.|| abbiamo però bisogno di conoscere come funziona il nostro rivelatore</a:t>
            </a:r>
            <a:endParaRPr lang="it-IT" dirty="0"/>
          </a:p>
        </p:txBody>
      </p:sp>
      <p:cxnSp>
        <p:nvCxnSpPr>
          <p:cNvPr id="10" name="Connettore 2 9"/>
          <p:cNvCxnSpPr/>
          <p:nvPr/>
        </p:nvCxnSpPr>
        <p:spPr>
          <a:xfrm flipH="1">
            <a:off x="2733965" y="3362036"/>
            <a:ext cx="5394035" cy="4618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972456" y="1349828"/>
            <a:ext cx="188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eV = 1,6 x 10</a:t>
            </a:r>
            <a:r>
              <a:rPr lang="en-US" baseline="30000" dirty="0" smtClean="0"/>
              <a:t>-19</a:t>
            </a:r>
            <a:r>
              <a:rPr lang="en-US" dirty="0" smtClean="0"/>
              <a:t> J</a:t>
            </a:r>
          </a:p>
          <a:p>
            <a:r>
              <a:rPr lang="en-US" dirty="0" smtClean="0"/>
              <a:t>1 GeV = 10</a:t>
            </a:r>
            <a:r>
              <a:rPr lang="en-US" baseline="30000" dirty="0" smtClean="0"/>
              <a:t>9</a:t>
            </a:r>
            <a:r>
              <a:rPr lang="en-US" dirty="0" smtClean="0"/>
              <a:t> eV</a:t>
            </a:r>
            <a:endParaRPr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3802742" y="2554516"/>
            <a:ext cx="94343" cy="94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3693885" y="2997202"/>
            <a:ext cx="94343" cy="94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16"/>
          <p:cNvSpPr/>
          <p:nvPr/>
        </p:nvSpPr>
        <p:spPr>
          <a:xfrm>
            <a:off x="3592284" y="3846288"/>
            <a:ext cx="94343" cy="94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17"/>
          <p:cNvSpPr/>
          <p:nvPr/>
        </p:nvSpPr>
        <p:spPr>
          <a:xfrm>
            <a:off x="2561770" y="4339773"/>
            <a:ext cx="94343" cy="94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Angolo</a:t>
            </a:r>
            <a:r>
              <a:rPr lang="en-US" dirty="0" smtClean="0"/>
              <a:t> </a:t>
            </a:r>
            <a:r>
              <a:rPr lang="en-US" dirty="0" err="1" smtClean="0"/>
              <a:t>solido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26</a:t>
            </a:fld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134" y="1653322"/>
            <a:ext cx="3669318" cy="2233498"/>
          </a:xfrm>
          <a:prstGeom prst="rect">
            <a:avLst/>
          </a:prstGeom>
        </p:spPr>
      </p:pic>
      <p:sp>
        <p:nvSpPr>
          <p:cNvPr id="11" name="Arco 10"/>
          <p:cNvSpPr/>
          <p:nvPr/>
        </p:nvSpPr>
        <p:spPr>
          <a:xfrm>
            <a:off x="-2720899" y="914401"/>
            <a:ext cx="5843239" cy="4861930"/>
          </a:xfrm>
          <a:prstGeom prst="arc">
            <a:avLst>
              <a:gd name="adj1" fmla="val 19425400"/>
              <a:gd name="adj2" fmla="val 0"/>
            </a:avLst>
          </a:prstGeom>
          <a:solidFill>
            <a:srgbClr val="C3E16F"/>
          </a:solidFill>
          <a:ln w="28575">
            <a:solidFill>
              <a:srgbClr val="E974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059365" y="1984916"/>
            <a:ext cx="327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</a:t>
            </a:r>
            <a:endParaRPr lang="en-US" sz="3200" dirty="0"/>
          </a:p>
        </p:txBody>
      </p:sp>
      <p:cxnSp>
        <p:nvCxnSpPr>
          <p:cNvPr id="23" name="Connettore 1 22"/>
          <p:cNvCxnSpPr/>
          <p:nvPr/>
        </p:nvCxnSpPr>
        <p:spPr>
          <a:xfrm flipV="1">
            <a:off x="200721" y="1616928"/>
            <a:ext cx="2375211" cy="1728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200721" y="3345366"/>
            <a:ext cx="31334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735981" y="2787806"/>
            <a:ext cx="44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E2DD02"/>
                </a:solidFill>
                <a:sym typeface="Symbol" panose="05050102010706020507" pitchFamily="18" charset="2"/>
              </a:rPr>
              <a:t></a:t>
            </a:r>
            <a:endParaRPr lang="en-US" sz="3200" b="1" dirty="0">
              <a:ln w="6350">
                <a:solidFill>
                  <a:schemeClr val="tx1"/>
                </a:solidFill>
                <a:prstDash val="solid"/>
              </a:ln>
              <a:solidFill>
                <a:srgbClr val="E2DD02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2877014" y="2163337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008EDE"/>
                </a:solidFill>
              </a:rPr>
              <a:t>L</a:t>
            </a:r>
            <a:endParaRPr lang="en-US" sz="2400" dirty="0">
              <a:ln w="6350">
                <a:solidFill>
                  <a:schemeClr val="tx1"/>
                </a:solidFill>
                <a:prstDash val="solid"/>
              </a:ln>
              <a:solidFill>
                <a:srgbClr val="008EDE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11512" y="3512634"/>
            <a:ext cx="3468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Così come l’angolo sul piano è definito dal rapporto tra la corda compresa entro l’angolo (L) e il raggio del cerchio (r)</a:t>
            </a:r>
            <a:endParaRPr lang="it-IT" dirty="0"/>
          </a:p>
        </p:txBody>
      </p:sp>
      <p:graphicFrame>
        <p:nvGraphicFramePr>
          <p:cNvPr id="29" name="Oggetto 28"/>
          <p:cNvGraphicFramePr>
            <a:graphicFrameLocks noChangeAspect="1"/>
          </p:cNvGraphicFramePr>
          <p:nvPr>
            <p:extLst/>
          </p:nvPr>
        </p:nvGraphicFramePr>
        <p:xfrm>
          <a:off x="952047" y="4919890"/>
          <a:ext cx="10588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Equazione" r:id="rId4" imgW="723600" imgH="583920" progId="Equation.3">
                  <p:embed/>
                </p:oleObj>
              </mc:Choice>
              <mc:Fallback>
                <p:oleObj name="Equazione" r:id="rId4" imgW="723600" imgH="5839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2047" y="4919890"/>
                        <a:ext cx="1058863" cy="85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CasellaDiTesto 29"/>
          <p:cNvSpPr txBox="1"/>
          <p:nvPr/>
        </p:nvSpPr>
        <p:spPr>
          <a:xfrm>
            <a:off x="5176998" y="4187548"/>
            <a:ext cx="3468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L’angolo solido è definito come il rapporto tra la superficie della sfera compresa entro l’angolo (A) e il raggio (r) della sfera al quadrato</a:t>
            </a:r>
            <a:endParaRPr lang="it-IT" dirty="0"/>
          </a:p>
        </p:txBody>
      </p:sp>
      <p:graphicFrame>
        <p:nvGraphicFramePr>
          <p:cNvPr id="31" name="Oggetto 30"/>
          <p:cNvGraphicFramePr>
            <a:graphicFrameLocks noChangeAspect="1"/>
          </p:cNvGraphicFramePr>
          <p:nvPr>
            <p:extLst/>
          </p:nvPr>
        </p:nvGraphicFramePr>
        <p:xfrm>
          <a:off x="6166757" y="5363256"/>
          <a:ext cx="103822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Equazione" r:id="rId6" imgW="711000" imgH="583920" progId="Equation.3">
                  <p:embed/>
                </p:oleObj>
              </mc:Choice>
              <mc:Fallback>
                <p:oleObj name="Equazione" r:id="rId6" imgW="711000" imgH="5839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66757" y="5363256"/>
                        <a:ext cx="1038225" cy="855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ttangolo 31"/>
          <p:cNvSpPr/>
          <p:nvPr/>
        </p:nvSpPr>
        <p:spPr>
          <a:xfrm>
            <a:off x="6930571" y="1603829"/>
            <a:ext cx="232229" cy="319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sellaDiTesto 32"/>
          <p:cNvSpPr txBox="1"/>
          <p:nvPr/>
        </p:nvSpPr>
        <p:spPr>
          <a:xfrm>
            <a:off x="6879593" y="1491430"/>
            <a:ext cx="327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92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Cenni</a:t>
            </a:r>
            <a:r>
              <a:rPr lang="en-US" dirty="0" smtClean="0"/>
              <a:t> </a:t>
            </a:r>
            <a:r>
              <a:rPr lang="en-US" dirty="0" err="1" smtClean="0"/>
              <a:t>sull’angolo</a:t>
            </a:r>
            <a:r>
              <a:rPr lang="en-US" dirty="0" smtClean="0"/>
              <a:t> </a:t>
            </a:r>
            <a:r>
              <a:rPr lang="en-US" dirty="0" err="1" smtClean="0"/>
              <a:t>solido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27</a:t>
            </a:fld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3" y="1913201"/>
            <a:ext cx="3416058" cy="369661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239491" y="1431637"/>
            <a:ext cx="45779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Quando parliamo di distribuzione angolare rispetto all’angolo </a:t>
            </a:r>
            <a:r>
              <a:rPr lang="it-IT" dirty="0" smtClean="0">
                <a:sym typeface="Symbol" panose="05050102010706020507" pitchFamily="18" charset="2"/>
              </a:rPr>
              <a:t> ci riferiamo al flusso di muoni che arrivano entro una certa apertura (</a:t>
            </a:r>
            <a:r>
              <a:rPr lang="it-IT" dirty="0" smtClean="0">
                <a:sym typeface="Symbol" panose="05050102010706020507" pitchFamily="18" charset="2"/>
              </a:rPr>
              <a:t>piccola, </a:t>
            </a:r>
            <a:r>
              <a:rPr lang="it-IT" dirty="0">
                <a:sym typeface="Symbol" panose="05050102010706020507" pitchFamily="18" charset="2"/>
              </a:rPr>
              <a:t></a:t>
            </a:r>
            <a:r>
              <a:rPr lang="it-IT" dirty="0" smtClean="0">
                <a:sym typeface="Symbol" panose="05050102010706020507" pitchFamily="18" charset="2"/>
              </a:rPr>
              <a:t>) intorno ad una direzione determinata da .</a:t>
            </a:r>
          </a:p>
          <a:p>
            <a:endParaRPr lang="it-IT" dirty="0">
              <a:sym typeface="Symbol" panose="05050102010706020507" pitchFamily="18" charset="2"/>
            </a:endParaRPr>
          </a:p>
          <a:p>
            <a:r>
              <a:rPr lang="it-IT" dirty="0" smtClean="0">
                <a:sym typeface="Symbol" panose="05050102010706020507" pitchFamily="18" charset="2"/>
              </a:rPr>
              <a:t>Se la distribuzione è uniforme il </a:t>
            </a:r>
            <a:r>
              <a:rPr lang="it-IT" dirty="0" smtClean="0">
                <a:sym typeface="Symbol" panose="05050102010706020507" pitchFamily="18" charset="2"/>
              </a:rPr>
              <a:t>flusso (</a:t>
            </a:r>
            <a:r>
              <a:rPr lang="it-IT" b="1" dirty="0" smtClean="0">
                <a:sym typeface="Symbol" panose="05050102010706020507" pitchFamily="18" charset="2"/>
              </a:rPr>
              <a:t>per unità di angolo solido</a:t>
            </a:r>
            <a:r>
              <a:rPr lang="it-IT" dirty="0" smtClean="0">
                <a:sym typeface="Symbol" panose="05050102010706020507" pitchFamily="18" charset="2"/>
              </a:rPr>
              <a:t>) </a:t>
            </a:r>
            <a:r>
              <a:rPr lang="it-IT" dirty="0" smtClean="0">
                <a:sym typeface="Symbol" panose="05050102010706020507" pitchFamily="18" charset="2"/>
              </a:rPr>
              <a:t>non dipende da </a:t>
            </a:r>
            <a:r>
              <a:rPr lang="it-IT" dirty="0">
                <a:sym typeface="Symbol" panose="05050102010706020507" pitchFamily="18" charset="2"/>
              </a:rPr>
              <a:t></a:t>
            </a:r>
            <a:r>
              <a:rPr lang="it-IT" dirty="0" smtClean="0">
                <a:sym typeface="Symbol" panose="05050102010706020507" pitchFamily="18" charset="2"/>
              </a:rPr>
              <a:t>.</a:t>
            </a:r>
          </a:p>
          <a:p>
            <a:endParaRPr lang="it-IT" dirty="0" smtClean="0">
              <a:sym typeface="Symbol" panose="05050102010706020507" pitchFamily="18" charset="2"/>
            </a:endParaRPr>
          </a:p>
          <a:p>
            <a:r>
              <a:rPr lang="it-IT" dirty="0" smtClean="0">
                <a:sym typeface="Symbol" panose="05050102010706020507" pitchFamily="18" charset="2"/>
              </a:rPr>
              <a:t>Se ho un rivelatore che può </a:t>
            </a:r>
            <a:r>
              <a:rPr lang="it-IT" dirty="0">
                <a:sym typeface="Symbol" panose="05050102010706020507" pitchFamily="18" charset="2"/>
              </a:rPr>
              <a:t>e</a:t>
            </a:r>
            <a:r>
              <a:rPr lang="it-IT" dirty="0" smtClean="0">
                <a:sym typeface="Symbol" panose="05050102010706020507" pitchFamily="18" charset="2"/>
              </a:rPr>
              <a:t>ssere orientato a diversi valori di  mantenendo la stessa apertura angolare  si può estrarre il flusso direttamente.</a:t>
            </a:r>
          </a:p>
          <a:p>
            <a:endParaRPr lang="it-IT" dirty="0">
              <a:sym typeface="Symbol" panose="05050102010706020507" pitchFamily="18" charset="2"/>
            </a:endParaRPr>
          </a:p>
          <a:p>
            <a:r>
              <a:rPr lang="it-IT" dirty="0" smtClean="0">
                <a:sym typeface="Symbol" panose="05050102010706020507" pitchFamily="18" charset="2"/>
              </a:rPr>
              <a:t>Tuttavia se la geometria del rivelatore </a:t>
            </a:r>
            <a:r>
              <a:rPr lang="it-IT" dirty="0">
                <a:sym typeface="Symbol" panose="05050102010706020507" pitchFamily="18" charset="2"/>
              </a:rPr>
              <a:t> </a:t>
            </a:r>
            <a:r>
              <a:rPr lang="it-IT" dirty="0" smtClean="0">
                <a:sym typeface="Symbol" panose="05050102010706020507" pitchFamily="18" charset="2"/>
              </a:rPr>
              <a:t>è diversa si potrebbero introdurre complicazioni aggiuntive (prossima diapositiva).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2586181" y="3906981"/>
            <a:ext cx="277092" cy="184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2509840" y="3807751"/>
            <a:ext cx="5012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ym typeface="Symbol" panose="05050102010706020507" pitchFamily="18" charset="2"/>
              </a:rPr>
              <a:t>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948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Rivelatore fisso (coordinate polari)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28</a:t>
            </a:fld>
            <a:endParaRPr lang="en-US"/>
          </a:p>
        </p:txBody>
      </p:sp>
      <p:sp>
        <p:nvSpPr>
          <p:cNvPr id="19" name="Arco 18"/>
          <p:cNvSpPr/>
          <p:nvPr/>
        </p:nvSpPr>
        <p:spPr>
          <a:xfrm>
            <a:off x="314036" y="3020291"/>
            <a:ext cx="3149600" cy="3158836"/>
          </a:xfrm>
          <a:prstGeom prst="arc">
            <a:avLst>
              <a:gd name="adj1" fmla="val 10859957"/>
              <a:gd name="adj2" fmla="val 12022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uppo 31"/>
          <p:cNvGrpSpPr/>
          <p:nvPr/>
        </p:nvGrpSpPr>
        <p:grpSpPr>
          <a:xfrm>
            <a:off x="309419" y="1948872"/>
            <a:ext cx="3766352" cy="4054641"/>
            <a:chOff x="309419" y="1948872"/>
            <a:chExt cx="3766352" cy="4054641"/>
          </a:xfrm>
        </p:grpSpPr>
        <p:cxnSp>
          <p:nvCxnSpPr>
            <p:cNvPr id="9" name="Connettore 2 8"/>
            <p:cNvCxnSpPr/>
            <p:nvPr/>
          </p:nvCxnSpPr>
          <p:spPr>
            <a:xfrm flipV="1">
              <a:off x="1884218" y="2281382"/>
              <a:ext cx="0" cy="23552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DiTesto 9"/>
            <p:cNvSpPr txBox="1"/>
            <p:nvPr/>
          </p:nvSpPr>
          <p:spPr>
            <a:xfrm>
              <a:off x="1736436" y="1948872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2" name="Connettore 2 11"/>
            <p:cNvCxnSpPr/>
            <p:nvPr/>
          </p:nvCxnSpPr>
          <p:spPr>
            <a:xfrm>
              <a:off x="1874981" y="4636655"/>
              <a:ext cx="196734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sellaDiTesto 12"/>
            <p:cNvSpPr txBox="1"/>
            <p:nvPr/>
          </p:nvSpPr>
          <p:spPr>
            <a:xfrm>
              <a:off x="3786909" y="4414982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cxnSp>
          <p:nvCxnSpPr>
            <p:cNvPr id="15" name="Connettore 2 14"/>
            <p:cNvCxnSpPr/>
            <p:nvPr/>
          </p:nvCxnSpPr>
          <p:spPr>
            <a:xfrm flipH="1">
              <a:off x="1117600" y="4627418"/>
              <a:ext cx="766618" cy="11360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/>
            <p:cNvSpPr txBox="1"/>
            <p:nvPr/>
          </p:nvSpPr>
          <p:spPr>
            <a:xfrm>
              <a:off x="914400" y="5634181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7" name="Arco 16"/>
            <p:cNvSpPr/>
            <p:nvPr/>
          </p:nvSpPr>
          <p:spPr>
            <a:xfrm>
              <a:off x="314036" y="3842327"/>
              <a:ext cx="3149600" cy="1597891"/>
            </a:xfrm>
            <a:prstGeom prst="arc">
              <a:avLst>
                <a:gd name="adj1" fmla="val 10708484"/>
                <a:gd name="adj2" fmla="val 0"/>
              </a:avLst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o 17"/>
            <p:cNvSpPr/>
            <p:nvPr/>
          </p:nvSpPr>
          <p:spPr>
            <a:xfrm>
              <a:off x="309419" y="3828473"/>
              <a:ext cx="3149600" cy="1597891"/>
            </a:xfrm>
            <a:prstGeom prst="arc">
              <a:avLst>
                <a:gd name="adj1" fmla="val 21579801"/>
                <a:gd name="adj2" fmla="val 10940238"/>
              </a:avLst>
            </a:prstGeom>
            <a:ln w="381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o 19"/>
            <p:cNvSpPr/>
            <p:nvPr/>
          </p:nvSpPr>
          <p:spPr>
            <a:xfrm>
              <a:off x="452581" y="3463633"/>
              <a:ext cx="2854037" cy="1089891"/>
            </a:xfrm>
            <a:prstGeom prst="arc">
              <a:avLst>
                <a:gd name="adj1" fmla="val 21348348"/>
                <a:gd name="adj2" fmla="val 10786053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o 20"/>
            <p:cNvSpPr/>
            <p:nvPr/>
          </p:nvSpPr>
          <p:spPr>
            <a:xfrm>
              <a:off x="457199" y="3477487"/>
              <a:ext cx="2854037" cy="1089891"/>
            </a:xfrm>
            <a:prstGeom prst="arc">
              <a:avLst>
                <a:gd name="adj1" fmla="val 10825436"/>
                <a:gd name="adj2" fmla="val 21565521"/>
              </a:avLst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Connettore 2 22"/>
            <p:cNvCxnSpPr/>
            <p:nvPr/>
          </p:nvCxnSpPr>
          <p:spPr>
            <a:xfrm flipV="1">
              <a:off x="1884218" y="3905250"/>
              <a:ext cx="1425720" cy="7221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rco 23"/>
            <p:cNvSpPr/>
            <p:nvPr/>
          </p:nvSpPr>
          <p:spPr>
            <a:xfrm>
              <a:off x="1653316" y="4424215"/>
              <a:ext cx="461812" cy="415637"/>
            </a:xfrm>
            <a:prstGeom prst="arc">
              <a:avLst>
                <a:gd name="adj1" fmla="val 16200000"/>
                <a:gd name="adj2" fmla="val 198185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1874981" y="4091710"/>
              <a:ext cx="304892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</a:t>
              </a:r>
              <a:endParaRPr lang="en-US" dirty="0"/>
            </a:p>
          </p:txBody>
        </p:sp>
        <p:sp>
          <p:nvSpPr>
            <p:cNvPr id="26" name="Arco 25"/>
            <p:cNvSpPr/>
            <p:nvPr/>
          </p:nvSpPr>
          <p:spPr>
            <a:xfrm>
              <a:off x="521853" y="3422072"/>
              <a:ext cx="2729346" cy="955967"/>
            </a:xfrm>
            <a:prstGeom prst="arc">
              <a:avLst>
                <a:gd name="adj1" fmla="val 21348348"/>
                <a:gd name="adj2" fmla="val 10902367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o 27"/>
            <p:cNvSpPr/>
            <p:nvPr/>
          </p:nvSpPr>
          <p:spPr>
            <a:xfrm>
              <a:off x="530487" y="3371273"/>
              <a:ext cx="2729346" cy="955967"/>
            </a:xfrm>
            <a:prstGeom prst="arc">
              <a:avLst>
                <a:gd name="adj1" fmla="val 10769521"/>
                <a:gd name="adj2" fmla="val 10239"/>
              </a:avLst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arentesi graffa chiusa 29"/>
            <p:cNvSpPr/>
            <p:nvPr/>
          </p:nvSpPr>
          <p:spPr>
            <a:xfrm rot="19663237">
              <a:off x="3328651" y="3740583"/>
              <a:ext cx="104088" cy="18042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3417454" y="3528291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</a:t>
              </a:r>
              <a:endParaRPr lang="en-US" dirty="0"/>
            </a:p>
          </p:txBody>
        </p:sp>
      </p:grpSp>
      <p:pic>
        <p:nvPicPr>
          <p:cNvPr id="33" name="Immagin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85" y="1835426"/>
            <a:ext cx="4587163" cy="4711561"/>
          </a:xfrm>
          <a:prstGeom prst="rect">
            <a:avLst/>
          </a:prstGeom>
        </p:spPr>
      </p:pic>
      <p:sp>
        <p:nvSpPr>
          <p:cNvPr id="34" name="CasellaDiTesto 33"/>
          <p:cNvSpPr txBox="1"/>
          <p:nvPr/>
        </p:nvSpPr>
        <p:spPr>
          <a:xfrm>
            <a:off x="4545496" y="1681018"/>
            <a:ext cx="40720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il mio rivelatore “vede” un intero emisfero e continuo a usare le stesse coordinate succede che al variare di </a:t>
            </a:r>
            <a:r>
              <a:rPr lang="it-IT" dirty="0" smtClean="0">
                <a:sym typeface="Symbol" panose="05050102010706020507" pitchFamily="18" charset="2"/>
              </a:rPr>
              <a:t> </a:t>
            </a:r>
            <a:r>
              <a:rPr lang="it-IT" dirty="0" smtClean="0"/>
              <a:t>cambia l’apertura angolare su cui calcolo il flusso.</a:t>
            </a:r>
          </a:p>
          <a:p>
            <a:endParaRPr lang="it-IT" dirty="0"/>
          </a:p>
          <a:p>
            <a:r>
              <a:rPr lang="it-IT" dirty="0" smtClean="0"/>
              <a:t>Per un valore fisso di </a:t>
            </a:r>
            <a:r>
              <a:rPr lang="it-IT" dirty="0" smtClean="0">
                <a:sym typeface="Symbol" panose="05050102010706020507" pitchFamily="18" charset="2"/>
              </a:rPr>
              <a:t> </a:t>
            </a:r>
            <a:r>
              <a:rPr lang="it-IT" dirty="0" smtClean="0"/>
              <a:t>si ottiene che l’angolo solido su cui è calcolato il flusso è</a:t>
            </a:r>
          </a:p>
          <a:p>
            <a:endParaRPr lang="it-IT" dirty="0"/>
          </a:p>
        </p:txBody>
      </p:sp>
      <p:graphicFrame>
        <p:nvGraphicFramePr>
          <p:cNvPr id="35" name="Oggetto 34"/>
          <p:cNvGraphicFramePr>
            <a:graphicFrameLocks noChangeAspect="1"/>
          </p:cNvGraphicFramePr>
          <p:nvPr>
            <p:extLst/>
          </p:nvPr>
        </p:nvGraphicFramePr>
        <p:xfrm>
          <a:off x="4897438" y="4056063"/>
          <a:ext cx="30368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zione" r:id="rId4" imgW="1155600" imgH="215640" progId="Equation.3">
                  <p:embed/>
                </p:oleObj>
              </mc:Choice>
              <mc:Fallback>
                <p:oleObj name="Equazione" r:id="rId4" imgW="11556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97438" y="4056063"/>
                        <a:ext cx="3036887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ttangolo 36"/>
          <p:cNvSpPr/>
          <p:nvPr/>
        </p:nvSpPr>
        <p:spPr>
          <a:xfrm>
            <a:off x="6386286" y="4013200"/>
            <a:ext cx="1023257" cy="6386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Connettore 2 38"/>
          <p:cNvCxnSpPr>
            <a:endCxn id="37" idx="2"/>
          </p:cNvCxnSpPr>
          <p:nvPr/>
        </p:nvCxnSpPr>
        <p:spPr>
          <a:xfrm flipV="1">
            <a:off x="4423317" y="4651829"/>
            <a:ext cx="2474598" cy="5892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3273790" y="5121677"/>
            <a:ext cx="5955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Questo fattore ci deforma la distribuzione angolare per cui non misureremo un rateo costante anche se esso è isotropo.</a:t>
            </a:r>
          </a:p>
          <a:p>
            <a:r>
              <a:rPr lang="it-IT" sz="1600" b="1" dirty="0" smtClean="0"/>
              <a:t>Questo fattore si aggiunge quando eseguiamo una rotazione sul piano orizzontale (angolo </a:t>
            </a:r>
            <a:r>
              <a:rPr lang="it-IT" sz="1600" b="1" dirty="0" smtClean="0">
                <a:sym typeface="Symbol" panose="05050102010706020507" pitchFamily="18" charset="2"/>
              </a:rPr>
              <a:t></a:t>
            </a:r>
            <a:r>
              <a:rPr lang="it-IT" sz="1600" b="1" dirty="0" smtClean="0"/>
              <a:t>).</a:t>
            </a:r>
          </a:p>
          <a:p>
            <a:r>
              <a:rPr lang="it-IT" sz="1600" dirty="0" smtClean="0"/>
              <a:t>Quello che è costante è il flusso ovvero il rateo per unità di angolo solido </a:t>
            </a:r>
            <a:r>
              <a:rPr lang="it-IT" sz="1600" dirty="0" smtClean="0">
                <a:sym typeface="Wingdings" panose="05000000000000000000" pitchFamily="2" charset="2"/>
              </a:rPr>
              <a:t> rateo/</a:t>
            </a:r>
            <a:r>
              <a:rPr lang="it-IT" sz="1600" dirty="0" smtClean="0">
                <a:sym typeface="Symbol" panose="05050102010706020507" pitchFamily="18" charset="2"/>
              </a:rPr>
              <a:t></a:t>
            </a:r>
            <a:endParaRPr lang="it-IT" sz="1600" dirty="0"/>
          </a:p>
        </p:txBody>
      </p:sp>
      <p:cxnSp>
        <p:nvCxnSpPr>
          <p:cNvPr id="44" name="Connettore 2 43"/>
          <p:cNvCxnSpPr/>
          <p:nvPr/>
        </p:nvCxnSpPr>
        <p:spPr>
          <a:xfrm flipH="1">
            <a:off x="1908629" y="3955143"/>
            <a:ext cx="145868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2300515" y="3643085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sin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222" y="315687"/>
            <a:ext cx="8616950" cy="1325563"/>
          </a:xfrm>
        </p:spPr>
        <p:txBody>
          <a:bodyPr/>
          <a:lstStyle/>
          <a:p>
            <a:r>
              <a:rPr lang="en-US" dirty="0" err="1" smtClean="0"/>
              <a:t>Effetto</a:t>
            </a:r>
            <a:r>
              <a:rPr lang="en-US" dirty="0" smtClean="0"/>
              <a:t> </a:t>
            </a:r>
            <a:r>
              <a:rPr lang="en-US" dirty="0" err="1" smtClean="0"/>
              <a:t>dell’uso</a:t>
            </a:r>
            <a:r>
              <a:rPr lang="en-US" dirty="0" smtClean="0"/>
              <a:t> di coordinate </a:t>
            </a:r>
            <a:r>
              <a:rPr lang="en-US" dirty="0" err="1" smtClean="0"/>
              <a:t>polari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29</a:t>
            </a:fld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882" y="1316153"/>
            <a:ext cx="2798232" cy="207792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626" y="4105201"/>
            <a:ext cx="2780382" cy="2077885"/>
          </a:xfrm>
          <a:prstGeom prst="rect">
            <a:avLst/>
          </a:prstGeom>
        </p:spPr>
      </p:pic>
      <p:cxnSp>
        <p:nvCxnSpPr>
          <p:cNvPr id="11" name="Connettore 2 10"/>
          <p:cNvCxnSpPr/>
          <p:nvPr/>
        </p:nvCxnSpPr>
        <p:spPr>
          <a:xfrm>
            <a:off x="6945086" y="3368221"/>
            <a:ext cx="0" cy="689429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7082970" y="1391104"/>
            <a:ext cx="1124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Quello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che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vogliamo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misurare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148287" y="4187372"/>
            <a:ext cx="1124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Quello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che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misuriamo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85" y="1835426"/>
            <a:ext cx="4587163" cy="4711561"/>
          </a:xfrm>
          <a:prstGeom prst="rect">
            <a:avLst/>
          </a:prstGeom>
        </p:spPr>
      </p:pic>
      <p:graphicFrame>
        <p:nvGraphicFramePr>
          <p:cNvPr id="18" name="Oggetto 17"/>
          <p:cNvGraphicFramePr>
            <a:graphicFrameLocks noChangeAspect="1"/>
          </p:cNvGraphicFramePr>
          <p:nvPr>
            <p:extLst/>
          </p:nvPr>
        </p:nvGraphicFramePr>
        <p:xfrm>
          <a:off x="609600" y="1335088"/>
          <a:ext cx="30353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zione" r:id="rId6" imgW="1155600" imgH="215640" progId="Equation.3">
                  <p:embed/>
                </p:oleObj>
              </mc:Choice>
              <mc:Fallback>
                <p:oleObj name="Equazione" r:id="rId6" imgW="11556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" y="1335088"/>
                        <a:ext cx="3035300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ttangolo 19"/>
          <p:cNvSpPr/>
          <p:nvPr/>
        </p:nvSpPr>
        <p:spPr>
          <a:xfrm>
            <a:off x="5500914" y="1594303"/>
            <a:ext cx="130629" cy="41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20"/>
          <p:cNvSpPr/>
          <p:nvPr/>
        </p:nvSpPr>
        <p:spPr>
          <a:xfrm>
            <a:off x="5544457" y="4172856"/>
            <a:ext cx="130629" cy="41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sellaDiTesto 21"/>
          <p:cNvSpPr txBox="1"/>
          <p:nvPr/>
        </p:nvSpPr>
        <p:spPr>
          <a:xfrm rot="16200000">
            <a:off x="5290020" y="1611877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rateo</a:t>
            </a:r>
            <a:endParaRPr lang="en-US" sz="1050" dirty="0"/>
          </a:p>
        </p:txBody>
      </p:sp>
      <p:sp>
        <p:nvSpPr>
          <p:cNvPr id="23" name="CasellaDiTesto 22"/>
          <p:cNvSpPr txBox="1"/>
          <p:nvPr/>
        </p:nvSpPr>
        <p:spPr>
          <a:xfrm rot="16200000">
            <a:off x="5268247" y="4183173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rateo</a:t>
            </a:r>
            <a:endParaRPr lang="en-US" sz="105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2017485" y="5689600"/>
            <a:ext cx="3490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Questo se il nostro rivelatore vede l’intero emisfero.</a:t>
            </a:r>
          </a:p>
          <a:p>
            <a:r>
              <a:rPr lang="it-IT" dirty="0" smtClean="0"/>
              <a:t>È così?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48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3</a:t>
            </a:fld>
            <a:endParaRPr lang="en-US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esercitazioni</a:t>
            </a:r>
            <a:r>
              <a:rPr lang="en-US" dirty="0" smtClean="0"/>
              <a:t> </a:t>
            </a:r>
            <a:r>
              <a:rPr lang="en-US" dirty="0" err="1" smtClean="0"/>
              <a:t>raccolte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3" y="1890713"/>
            <a:ext cx="3140636" cy="327183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171950" y="3467100"/>
            <a:ext cx="4619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4 scuole hanno compilato le esercitazione</a:t>
            </a:r>
          </a:p>
          <a:p>
            <a:r>
              <a:rPr lang="it-IT" dirty="0" smtClean="0"/>
              <a:t>per un totale di 17 gruppi </a:t>
            </a:r>
          </a:p>
          <a:p>
            <a:r>
              <a:rPr lang="it-IT" dirty="0"/>
              <a:t>e</a:t>
            </a:r>
            <a:r>
              <a:rPr lang="it-IT" dirty="0" smtClean="0"/>
              <a:t> di 59 studenti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55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Angolo</a:t>
            </a:r>
            <a:r>
              <a:rPr lang="en-US" dirty="0" smtClean="0"/>
              <a:t> </a:t>
            </a:r>
            <a:r>
              <a:rPr lang="en-US" dirty="0" err="1" smtClean="0"/>
              <a:t>massimo</a:t>
            </a:r>
            <a:r>
              <a:rPr lang="en-US" dirty="0" smtClean="0"/>
              <a:t> </a:t>
            </a:r>
            <a:r>
              <a:rPr lang="en-US" dirty="0" err="1" smtClean="0"/>
              <a:t>visibile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30</a:t>
            </a:fld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2162628" y="2409371"/>
            <a:ext cx="4811486" cy="166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2162628" y="5268686"/>
            <a:ext cx="4811486" cy="166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ttore 2 8"/>
          <p:cNvCxnSpPr>
            <a:stCxn id="7" idx="1"/>
          </p:cNvCxnSpPr>
          <p:nvPr/>
        </p:nvCxnSpPr>
        <p:spPr>
          <a:xfrm flipH="1" flipV="1">
            <a:off x="2155371" y="1937657"/>
            <a:ext cx="7257" cy="3414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stCxn id="7" idx="1"/>
          </p:cNvCxnSpPr>
          <p:nvPr/>
        </p:nvCxnSpPr>
        <p:spPr>
          <a:xfrm flipV="1">
            <a:off x="2162628" y="2133600"/>
            <a:ext cx="5377543" cy="3218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820228" y="4521200"/>
            <a:ext cx="268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</a:t>
            </a:r>
            <a:r>
              <a:rPr lang="en-US" baseline="-25000" dirty="0">
                <a:sym typeface="Symbol" panose="05050102010706020507" pitchFamily="18" charset="2"/>
              </a:rPr>
              <a:t>max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= </a:t>
            </a:r>
            <a:r>
              <a:rPr lang="en-US" dirty="0" err="1" smtClean="0">
                <a:sym typeface="Symbol" panose="05050102010706020507" pitchFamily="18" charset="2"/>
              </a:rPr>
              <a:t>atan</a:t>
            </a:r>
            <a:r>
              <a:rPr lang="en-US" dirty="0" smtClean="0">
                <a:sym typeface="Symbol" panose="05050102010706020507" pitchFamily="18" charset="2"/>
              </a:rPr>
              <a:t>(180/100) = 61</a:t>
            </a:r>
            <a:endParaRPr lang="en-US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2148114" y="2206171"/>
            <a:ext cx="4862286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 rot="16200000">
            <a:off x="1349831" y="3715657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cm</a:t>
            </a:r>
            <a:endParaRPr lang="en-US" dirty="0"/>
          </a:p>
        </p:txBody>
      </p:sp>
      <p:cxnSp>
        <p:nvCxnSpPr>
          <p:cNvPr id="18" name="Connettore 2 17"/>
          <p:cNvCxnSpPr/>
          <p:nvPr/>
        </p:nvCxnSpPr>
        <p:spPr>
          <a:xfrm flipV="1">
            <a:off x="1981202" y="2474686"/>
            <a:ext cx="0" cy="288108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0" name="Oggetto 19"/>
          <p:cNvGraphicFramePr>
            <a:graphicFrameLocks noChangeAspect="1"/>
          </p:cNvGraphicFramePr>
          <p:nvPr>
            <p:extLst/>
          </p:nvPr>
        </p:nvGraphicFramePr>
        <p:xfrm>
          <a:off x="3578452" y="1828573"/>
          <a:ext cx="23907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zione" r:id="rId3" imgW="1549080" imgH="253800" progId="Equation.3">
                  <p:embed/>
                </p:oleObj>
              </mc:Choice>
              <mc:Fallback>
                <p:oleObj name="Equazione" r:id="rId3" imgW="15490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8452" y="1828573"/>
                        <a:ext cx="2390775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ttangolo 20"/>
          <p:cNvSpPr/>
          <p:nvPr/>
        </p:nvSpPr>
        <p:spPr>
          <a:xfrm>
            <a:off x="2193277" y="4630448"/>
            <a:ext cx="620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</a:t>
            </a:r>
            <a:r>
              <a:rPr lang="en-US" baseline="-25000" dirty="0">
                <a:sym typeface="Symbol" panose="05050102010706020507" pitchFamily="18" charset="2"/>
              </a:rPr>
              <a:t>max</a:t>
            </a:r>
            <a:r>
              <a:rPr lang="en-US" dirty="0">
                <a:sym typeface="Symbol" panose="05050102010706020507" pitchFamily="18" charset="2"/>
              </a:rPr>
              <a:t> </a:t>
            </a:r>
            <a:endParaRPr lang="en-US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100039" y="200722"/>
            <a:ext cx="299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ACCETTANZA DEL RIVELATORE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7721600" y="3701143"/>
            <a:ext cx="776512" cy="17417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" y="1687739"/>
            <a:ext cx="383735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82" y="1850572"/>
            <a:ext cx="1412421" cy="121565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297715" y="1792515"/>
            <a:ext cx="3316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aggiunta al fattore di angolo solido bisogna tenere conto che il nostro rivelatore non vede tutto!</a:t>
            </a:r>
          </a:p>
          <a:p>
            <a:r>
              <a:rPr lang="it-IT" dirty="0" smtClean="0"/>
              <a:t>La distanza di 1 m tra le camera esterne impedisce di ricostruire angoli superiori a  </a:t>
            </a:r>
            <a:r>
              <a:rPr lang="it-IT" dirty="0" smtClean="0">
                <a:sym typeface="Symbol" panose="05050102010706020507" pitchFamily="18" charset="2"/>
              </a:rPr>
              <a:t> </a:t>
            </a:r>
            <a:r>
              <a:rPr lang="it-IT" dirty="0" smtClean="0"/>
              <a:t>60</a:t>
            </a:r>
            <a:r>
              <a:rPr lang="it-IT" dirty="0" smtClean="0">
                <a:sym typeface="Symbol" panose="05050102010706020507" pitchFamily="18" charset="2"/>
              </a:rPr>
              <a:t>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593771" y="4354286"/>
            <a:ext cx="1153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Rateo realmente visto dal telescopio</a:t>
            </a:r>
            <a:endParaRPr lang="it-IT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7487" y="3650343"/>
            <a:ext cx="2750456" cy="2040747"/>
          </a:xfrm>
          <a:prstGeom prst="rect">
            <a:avLst/>
          </a:prstGeom>
        </p:spPr>
      </p:pic>
      <p:cxnSp>
        <p:nvCxnSpPr>
          <p:cNvPr id="18" name="Connettore 2 17"/>
          <p:cNvCxnSpPr/>
          <p:nvPr/>
        </p:nvCxnSpPr>
        <p:spPr>
          <a:xfrm>
            <a:off x="5740400" y="4927601"/>
            <a:ext cx="1618343" cy="435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 rot="16200000">
            <a:off x="-123317" y="3780973"/>
            <a:ext cx="87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cm</a:t>
            </a:r>
            <a:endParaRPr lang="en-US" dirty="0"/>
          </a:p>
        </p:txBody>
      </p:sp>
      <p:cxnSp>
        <p:nvCxnSpPr>
          <p:cNvPr id="20" name="Connettore 2 19"/>
          <p:cNvCxnSpPr/>
          <p:nvPr/>
        </p:nvCxnSpPr>
        <p:spPr>
          <a:xfrm flipV="1">
            <a:off x="195996" y="2946400"/>
            <a:ext cx="13534" cy="230777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4528457" y="5754914"/>
            <a:ext cx="461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Stiamo assumendo però che il rivelatore sia sempre efficiente. È giusta questa assunzione? </a:t>
            </a:r>
            <a:endParaRPr lang="it-IT" dirty="0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 r="763"/>
          <a:stretch/>
        </p:blipFill>
        <p:spPr>
          <a:xfrm>
            <a:off x="151493" y="6270173"/>
            <a:ext cx="1133021" cy="428761"/>
          </a:xfrm>
          <a:prstGeom prst="rect">
            <a:avLst/>
          </a:prstGeom>
        </p:spPr>
      </p:pic>
      <p:sp>
        <p:nvSpPr>
          <p:cNvPr id="26" name="Rettangolo 25"/>
          <p:cNvSpPr/>
          <p:nvPr/>
        </p:nvSpPr>
        <p:spPr>
          <a:xfrm>
            <a:off x="5740400" y="3693886"/>
            <a:ext cx="203200" cy="362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sellaDiTesto 26"/>
          <p:cNvSpPr txBox="1"/>
          <p:nvPr/>
        </p:nvSpPr>
        <p:spPr>
          <a:xfrm rot="16200000">
            <a:off x="5565792" y="3747745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rateo</a:t>
            </a:r>
            <a:endParaRPr lang="en-US" sz="105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Effetto da geometria del rivelatore (accettanza)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969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Efficienza dei rivelatori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/>
          </p:nvPr>
        </p:nvGraphicFramePr>
        <p:xfrm>
          <a:off x="4151086" y="177437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nettore 2 7"/>
          <p:cNvCxnSpPr/>
          <p:nvPr/>
        </p:nvCxnSpPr>
        <p:spPr>
          <a:xfrm flipV="1">
            <a:off x="6408057" y="2046514"/>
            <a:ext cx="0" cy="26633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107543" y="4586515"/>
            <a:ext cx="4862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Tensione di lavoro delle camera</a:t>
            </a:r>
          </a:p>
          <a:p>
            <a:r>
              <a:rPr lang="it-IT" dirty="0" smtClean="0"/>
              <a:t>Efficienza </a:t>
            </a:r>
            <a:r>
              <a:rPr lang="it-IT" dirty="0" smtClean="0">
                <a:sym typeface="Symbol" panose="05050102010706020507" pitchFamily="18" charset="2"/>
              </a:rPr>
              <a:t> </a:t>
            </a:r>
            <a:r>
              <a:rPr lang="it-IT" dirty="0" smtClean="0"/>
              <a:t>98%</a:t>
            </a:r>
          </a:p>
          <a:p>
            <a:endParaRPr lang="it-IT" dirty="0"/>
          </a:p>
          <a:p>
            <a:r>
              <a:rPr lang="it-IT" dirty="0" smtClean="0"/>
              <a:t>N.B.: L’efficienza perché il muone sia visto in tutte e 3 le camere è data dal prodotto delle efficienze</a:t>
            </a:r>
          </a:p>
          <a:p>
            <a:r>
              <a:rPr lang="it-IT" dirty="0" smtClean="0"/>
              <a:t>98% x 98% x 98% </a:t>
            </a:r>
            <a:r>
              <a:rPr lang="it-IT" dirty="0" smtClean="0">
                <a:sym typeface="Symbol" panose="05050102010706020507" pitchFamily="18" charset="2"/>
              </a:rPr>
              <a:t> 94%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90286" y="1836058"/>
            <a:ext cx="36358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Oltre ai fattori geometrici le camera di EEE hanno un’efficienza intrinseca che dipende dalla tensione di lavoro.</a:t>
            </a:r>
          </a:p>
          <a:p>
            <a:endParaRPr lang="it-IT" dirty="0" smtClean="0"/>
          </a:p>
          <a:p>
            <a:r>
              <a:rPr lang="it-IT" dirty="0" smtClean="0"/>
              <a:t>In buona approssimazione possiamo assumere che l’efficienza sia uniforme su tutta la superficie attiva delle camere.</a:t>
            </a:r>
          </a:p>
          <a:p>
            <a:endParaRPr lang="it-IT" dirty="0" smtClean="0"/>
          </a:p>
          <a:p>
            <a:r>
              <a:rPr lang="it-IT" dirty="0" smtClean="0"/>
              <a:t>L’efficienza è vicina al 100%!</a:t>
            </a:r>
          </a:p>
          <a:p>
            <a:endParaRPr lang="it-IT" dirty="0" smtClean="0"/>
          </a:p>
          <a:p>
            <a:r>
              <a:rPr lang="it-IT" dirty="0" smtClean="0">
                <a:sym typeface="Wingdings" panose="05000000000000000000" pitchFamily="2" charset="2"/>
              </a:rPr>
              <a:t> Non abbiamo bisogno di introdurre fattori correttivi extra in questa misura.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 r="763"/>
          <a:stretch/>
        </p:blipFill>
        <p:spPr>
          <a:xfrm>
            <a:off x="4491265" y="1407887"/>
            <a:ext cx="1133021" cy="42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Misura</a:t>
            </a:r>
            <a:r>
              <a:rPr lang="en-US" dirty="0" smtClean="0"/>
              <a:t> del </a:t>
            </a:r>
            <a:r>
              <a:rPr lang="en-US" dirty="0" err="1" smtClean="0"/>
              <a:t>flusso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muoni</a:t>
            </a:r>
            <a:r>
              <a:rPr lang="en-US" dirty="0" smtClean="0"/>
              <a:t> (</a:t>
            </a:r>
            <a:r>
              <a:rPr lang="en-US" dirty="0" err="1" smtClean="0"/>
              <a:t>sintesi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33</a:t>
            </a:fld>
            <a:endParaRPr lang="en-US"/>
          </a:p>
        </p:txBody>
      </p:sp>
      <p:sp>
        <p:nvSpPr>
          <p:cNvPr id="7" name="Freccia a destra 6"/>
          <p:cNvSpPr/>
          <p:nvPr/>
        </p:nvSpPr>
        <p:spPr>
          <a:xfrm>
            <a:off x="4523306" y="2706913"/>
            <a:ext cx="326571" cy="210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3412963" y="1901371"/>
            <a:ext cx="776512" cy="17417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8850" y="1850571"/>
            <a:ext cx="2750456" cy="2040747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431763" y="1894114"/>
            <a:ext cx="203200" cy="362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 rot="16200000">
            <a:off x="1257155" y="1947973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rateo</a:t>
            </a:r>
            <a:endParaRPr lang="en-US" sz="1050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988" y="1869963"/>
            <a:ext cx="2798232" cy="2077922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4995020" y="2148113"/>
            <a:ext cx="130629" cy="41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 rot="16200000">
            <a:off x="4784126" y="2165687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rateo</a:t>
            </a:r>
            <a:endParaRPr lang="en-US" sz="105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055879" y="4486788"/>
            <a:ext cx="53920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Misureremo quindi la distribuzione in </a:t>
            </a:r>
            <a:r>
              <a:rPr lang="it-IT" dirty="0" smtClean="0">
                <a:sym typeface="Symbol" panose="05050102010706020507" pitchFamily="18" charset="2"/>
              </a:rPr>
              <a:t> dei muoni</a:t>
            </a:r>
          </a:p>
          <a:p>
            <a:r>
              <a:rPr lang="it-IT" dirty="0" smtClean="0">
                <a:sym typeface="Symbol" panose="05050102010706020507" pitchFamily="18" charset="2"/>
              </a:rPr>
              <a:t>E correggeremo per il fattore 1/sin</a:t>
            </a:r>
          </a:p>
          <a:p>
            <a:endParaRPr lang="it-IT" dirty="0" smtClean="0">
              <a:sym typeface="Symbol" panose="05050102010706020507" pitchFamily="18" charset="2"/>
            </a:endParaRPr>
          </a:p>
          <a:p>
            <a:r>
              <a:rPr lang="it-IT" dirty="0" smtClean="0">
                <a:sym typeface="Symbol" panose="05050102010706020507" pitchFamily="18" charset="2"/>
              </a:rPr>
              <a:t>In realtà adopereremo correzioni più fini per accettanza utilizzando simulazioni (Monte Carlo) per calcolarle.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336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magin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061" y="1419922"/>
            <a:ext cx="1864939" cy="1915514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34</a:t>
            </a:fld>
            <a:endParaRPr lang="en-US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Misura (alternative) con due rivelatori a strisce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27103" y="4534831"/>
            <a:ext cx="8593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Supponiamo di avere due barre molto sottili (larghezza molto minore della distanza tra di esse) </a:t>
            </a:r>
            <a:r>
              <a:rPr lang="it-IT" dirty="0" smtClean="0">
                <a:sym typeface="Wingdings" panose="05000000000000000000" pitchFamily="2" charset="2"/>
              </a:rPr>
              <a:t> l’accettanza del rivelatore è “quasi” indipendente dal fattore </a:t>
            </a:r>
            <a:r>
              <a:rPr lang="it-IT" dirty="0" smtClean="0">
                <a:sym typeface="Symbol" panose="05050102010706020507" pitchFamily="18" charset="2"/>
              </a:rPr>
              <a:t>  </a:t>
            </a:r>
            <a:r>
              <a:rPr lang="it-IT" dirty="0" smtClean="0">
                <a:sym typeface="Wingdings" panose="05000000000000000000" pitchFamily="2" charset="2"/>
              </a:rPr>
              <a:t>sin(</a:t>
            </a:r>
            <a:r>
              <a:rPr lang="it-IT" dirty="0" smtClean="0">
                <a:sym typeface="Symbol" panose="05050102010706020507" pitchFamily="18" charset="2"/>
              </a:rPr>
              <a:t></a:t>
            </a:r>
            <a:r>
              <a:rPr lang="it-IT" dirty="0" smtClean="0">
                <a:sym typeface="Wingdings" panose="05000000000000000000" pitchFamily="2" charset="2"/>
              </a:rPr>
              <a:t>).</a:t>
            </a:r>
          </a:p>
          <a:p>
            <a:endParaRPr lang="it-IT" dirty="0" smtClean="0">
              <a:sym typeface="Wingdings" panose="05000000000000000000" pitchFamily="2" charset="2"/>
            </a:endParaRPr>
          </a:p>
          <a:p>
            <a:r>
              <a:rPr lang="it-IT" dirty="0" smtClean="0">
                <a:sym typeface="Wingdings" panose="05000000000000000000" pitchFamily="2" charset="2"/>
              </a:rPr>
              <a:t>Avevamo visto: </a:t>
            </a:r>
            <a:r>
              <a:rPr lang="it-IT" b="1" dirty="0" smtClean="0"/>
              <a:t>«Questo fattore si aggiunge quando eseguiamo una rotazione sul piano orizzontale (angolo </a:t>
            </a:r>
            <a:r>
              <a:rPr lang="it-IT" b="1" dirty="0" smtClean="0">
                <a:sym typeface="Symbol" panose="05050102010706020507" pitchFamily="18" charset="2"/>
              </a:rPr>
              <a:t></a:t>
            </a:r>
            <a:r>
              <a:rPr lang="it-IT" b="1" dirty="0" smtClean="0"/>
              <a:t>)»</a:t>
            </a:r>
          </a:p>
          <a:p>
            <a:endParaRPr lang="it-IT" b="1" dirty="0"/>
          </a:p>
          <a:p>
            <a:r>
              <a:rPr lang="it-IT" b="1" dirty="0" smtClean="0">
                <a:sym typeface="Wingdings" panose="05000000000000000000" pitchFamily="2" charset="2"/>
              </a:rPr>
              <a:t> Sarebbe interessante fare una misura anche con una configurazione di questo tipo!</a:t>
            </a:r>
            <a:endParaRPr lang="it-IT" b="1" dirty="0" smtClean="0"/>
          </a:p>
        </p:txBody>
      </p:sp>
      <p:cxnSp>
        <p:nvCxnSpPr>
          <p:cNvPr id="55" name="Connettore 2 54"/>
          <p:cNvCxnSpPr/>
          <p:nvPr/>
        </p:nvCxnSpPr>
        <p:spPr>
          <a:xfrm>
            <a:off x="7980324" y="2289894"/>
            <a:ext cx="609953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/>
          <p:cNvSpPr txBox="1"/>
          <p:nvPr/>
        </p:nvSpPr>
        <p:spPr>
          <a:xfrm>
            <a:off x="8058381" y="2051824"/>
            <a:ext cx="54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sin</a:t>
            </a:r>
            <a:r>
              <a:rPr lang="en-US" sz="1200" dirty="0" smtClean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61" name="Connettore 2 60"/>
          <p:cNvCxnSpPr/>
          <p:nvPr/>
        </p:nvCxnSpPr>
        <p:spPr>
          <a:xfrm flipV="1">
            <a:off x="2914185" y="2639122"/>
            <a:ext cx="4698381" cy="27952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arallelogramma 62"/>
          <p:cNvSpPr/>
          <p:nvPr/>
        </p:nvSpPr>
        <p:spPr>
          <a:xfrm>
            <a:off x="1434790" y="1910575"/>
            <a:ext cx="5925015" cy="111512"/>
          </a:xfrm>
          <a:prstGeom prst="parallelogram">
            <a:avLst>
              <a:gd name="adj" fmla="val 158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arallelogramma 63"/>
          <p:cNvSpPr/>
          <p:nvPr/>
        </p:nvSpPr>
        <p:spPr>
          <a:xfrm>
            <a:off x="1416205" y="4345256"/>
            <a:ext cx="5925015" cy="111512"/>
          </a:xfrm>
          <a:prstGeom prst="parallelogram">
            <a:avLst>
              <a:gd name="adj" fmla="val 158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o 64"/>
          <p:cNvSpPr/>
          <p:nvPr/>
        </p:nvSpPr>
        <p:spPr>
          <a:xfrm>
            <a:off x="1419922" y="2022088"/>
            <a:ext cx="5754029" cy="4835912"/>
          </a:xfrm>
          <a:prstGeom prst="arc">
            <a:avLst>
              <a:gd name="adj1" fmla="val 10775445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o 65"/>
          <p:cNvSpPr/>
          <p:nvPr/>
        </p:nvSpPr>
        <p:spPr>
          <a:xfrm>
            <a:off x="1587191" y="1906858"/>
            <a:ext cx="5754029" cy="4821044"/>
          </a:xfrm>
          <a:prstGeom prst="arc">
            <a:avLst>
              <a:gd name="adj1" fmla="val 10775445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2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35</a:t>
            </a:fld>
            <a:endParaRPr lang="en-US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MRPC come strisce di rivelatori</a:t>
            </a:r>
            <a:endParaRPr lang="it-IT" dirty="0"/>
          </a:p>
        </p:txBody>
      </p:sp>
      <p:sp>
        <p:nvSpPr>
          <p:cNvPr id="11" name="Parallelogramma 10"/>
          <p:cNvSpPr/>
          <p:nvPr/>
        </p:nvSpPr>
        <p:spPr>
          <a:xfrm>
            <a:off x="1970048" y="2066692"/>
            <a:ext cx="5925015" cy="111512"/>
          </a:xfrm>
          <a:prstGeom prst="parallelogram">
            <a:avLst>
              <a:gd name="adj" fmla="val 158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ma 11"/>
          <p:cNvSpPr/>
          <p:nvPr/>
        </p:nvSpPr>
        <p:spPr>
          <a:xfrm>
            <a:off x="1951463" y="4501373"/>
            <a:ext cx="5925015" cy="111512"/>
          </a:xfrm>
          <a:prstGeom prst="parallelogram">
            <a:avLst>
              <a:gd name="adj" fmla="val 158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ma 12"/>
          <p:cNvSpPr/>
          <p:nvPr/>
        </p:nvSpPr>
        <p:spPr>
          <a:xfrm>
            <a:off x="1787915" y="2219092"/>
            <a:ext cx="5925015" cy="111512"/>
          </a:xfrm>
          <a:prstGeom prst="parallelogram">
            <a:avLst>
              <a:gd name="adj" fmla="val 158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ma 13"/>
          <p:cNvSpPr/>
          <p:nvPr/>
        </p:nvSpPr>
        <p:spPr>
          <a:xfrm>
            <a:off x="1769330" y="4653773"/>
            <a:ext cx="5925015" cy="111512"/>
          </a:xfrm>
          <a:prstGeom prst="parallelogram">
            <a:avLst>
              <a:gd name="adj" fmla="val 158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ma 14"/>
          <p:cNvSpPr/>
          <p:nvPr/>
        </p:nvSpPr>
        <p:spPr>
          <a:xfrm>
            <a:off x="1602062" y="2367772"/>
            <a:ext cx="5925015" cy="111512"/>
          </a:xfrm>
          <a:prstGeom prst="parallelogram">
            <a:avLst>
              <a:gd name="adj" fmla="val 158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ma 15"/>
          <p:cNvSpPr/>
          <p:nvPr/>
        </p:nvSpPr>
        <p:spPr>
          <a:xfrm>
            <a:off x="1583477" y="4802453"/>
            <a:ext cx="5925015" cy="111512"/>
          </a:xfrm>
          <a:prstGeom prst="parallelogram">
            <a:avLst>
              <a:gd name="adj" fmla="val 158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ma 16"/>
          <p:cNvSpPr/>
          <p:nvPr/>
        </p:nvSpPr>
        <p:spPr>
          <a:xfrm>
            <a:off x="1393902" y="2509023"/>
            <a:ext cx="5925015" cy="111512"/>
          </a:xfrm>
          <a:prstGeom prst="parallelogram">
            <a:avLst>
              <a:gd name="adj" fmla="val 158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ma 17"/>
          <p:cNvSpPr/>
          <p:nvPr/>
        </p:nvSpPr>
        <p:spPr>
          <a:xfrm>
            <a:off x="1375317" y="4943704"/>
            <a:ext cx="5925015" cy="111512"/>
          </a:xfrm>
          <a:prstGeom prst="parallelogram">
            <a:avLst>
              <a:gd name="adj" fmla="val 158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ma 18"/>
          <p:cNvSpPr/>
          <p:nvPr/>
        </p:nvSpPr>
        <p:spPr>
          <a:xfrm>
            <a:off x="1200614" y="2657707"/>
            <a:ext cx="5925015" cy="111512"/>
          </a:xfrm>
          <a:prstGeom prst="parallelogram">
            <a:avLst>
              <a:gd name="adj" fmla="val 158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ma 19"/>
          <p:cNvSpPr/>
          <p:nvPr/>
        </p:nvSpPr>
        <p:spPr>
          <a:xfrm>
            <a:off x="1182029" y="5092388"/>
            <a:ext cx="5925015" cy="111512"/>
          </a:xfrm>
          <a:prstGeom prst="parallelogram">
            <a:avLst>
              <a:gd name="adj" fmla="val 158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sellaDiTesto 20"/>
          <p:cNvSpPr txBox="1"/>
          <p:nvPr/>
        </p:nvSpPr>
        <p:spPr>
          <a:xfrm>
            <a:off x="289932" y="5449229"/>
            <a:ext cx="8207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Possiamo immaginare che il nostro rivelatore sia la somma di tante strisce (24 strip!) analizzando solo i muoni che colpiscono strip corrispondenti nelle camere top e bottom. </a:t>
            </a:r>
            <a:r>
              <a:rPr lang="it-IT" dirty="0" smtClean="0">
                <a:sym typeface="Wingdings" panose="05000000000000000000" pitchFamily="2" charset="2"/>
              </a:rPr>
              <a:t> Tale condizione si può ottenere richiedendo |</a:t>
            </a:r>
            <a:r>
              <a:rPr lang="it-IT" dirty="0" smtClean="0">
                <a:sym typeface="Symbol" panose="05050102010706020507" pitchFamily="18" charset="2"/>
              </a:rPr>
              <a:t></a:t>
            </a:r>
            <a:r>
              <a:rPr lang="it-IT" dirty="0" smtClean="0">
                <a:sym typeface="Wingdings" panose="05000000000000000000" pitchFamily="2" charset="2"/>
              </a:rPr>
              <a:t>| &lt; 0.1</a:t>
            </a:r>
            <a:r>
              <a:rPr lang="en-US" dirty="0" smtClean="0">
                <a:sym typeface="Symbol" panose="05050102010706020507" pitchFamily="18" charset="2"/>
              </a:rPr>
              <a:t></a:t>
            </a:r>
            <a:r>
              <a:rPr lang="it-IT" dirty="0" smtClean="0">
                <a:sym typeface="Wingdings" panose="05000000000000000000" pitchFamily="2" charset="2"/>
              </a:rPr>
              <a:t>.</a:t>
            </a:r>
            <a:endParaRPr lang="it-IT" dirty="0"/>
          </a:p>
        </p:txBody>
      </p:sp>
      <p:cxnSp>
        <p:nvCxnSpPr>
          <p:cNvPr id="23" name="Connettore 2 22"/>
          <p:cNvCxnSpPr/>
          <p:nvPr/>
        </p:nvCxnSpPr>
        <p:spPr>
          <a:xfrm>
            <a:off x="1999785" y="2713463"/>
            <a:ext cx="3590693" cy="24458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e 23"/>
          <p:cNvSpPr/>
          <p:nvPr/>
        </p:nvSpPr>
        <p:spPr>
          <a:xfrm>
            <a:off x="3479181" y="2051824"/>
            <a:ext cx="118947" cy="1338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1929161" y="2635405"/>
            <a:ext cx="118947" cy="1338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5557024" y="5088674"/>
            <a:ext cx="118947" cy="1338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e 26"/>
          <p:cNvSpPr/>
          <p:nvPr/>
        </p:nvSpPr>
        <p:spPr>
          <a:xfrm>
            <a:off x="5638800" y="4798741"/>
            <a:ext cx="118947" cy="1338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Connettore 2 28"/>
          <p:cNvCxnSpPr>
            <a:stCxn id="24" idx="5"/>
            <a:endCxn id="27" idx="1"/>
          </p:cNvCxnSpPr>
          <p:nvPr/>
        </p:nvCxnSpPr>
        <p:spPr>
          <a:xfrm>
            <a:off x="3580709" y="2166042"/>
            <a:ext cx="2075510" cy="26522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3516351" y="3590693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OK</a:t>
            </a:r>
          </a:p>
          <a:p>
            <a:r>
              <a:rPr lang="en-US" dirty="0" smtClean="0">
                <a:sym typeface="Symbol" panose="05050102010706020507" pitchFamily="18" charset="2"/>
              </a:rPr>
              <a:t>=0</a:t>
            </a:r>
            <a:endParaRPr lang="en-US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4545980" y="3215269"/>
            <a:ext cx="548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</a:p>
          <a:p>
            <a:r>
              <a:rPr lang="en-US" dirty="0" smtClean="0">
                <a:sym typeface="Symbol" panose="05050102010706020507" pitchFamily="18" charset="2"/>
              </a:rPr>
              <a:t>0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64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Angolo</a:t>
            </a:r>
            <a:r>
              <a:rPr lang="en-US" dirty="0" smtClean="0"/>
              <a:t> </a:t>
            </a:r>
            <a:r>
              <a:rPr lang="en-US" dirty="0" err="1" smtClean="0"/>
              <a:t>massimo</a:t>
            </a:r>
            <a:r>
              <a:rPr lang="en-US" dirty="0" smtClean="0"/>
              <a:t> </a:t>
            </a:r>
            <a:r>
              <a:rPr lang="en-US" dirty="0" err="1" smtClean="0"/>
              <a:t>visibile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36</a:t>
            </a:fld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2162628" y="2409371"/>
            <a:ext cx="4811486" cy="166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2162628" y="5268686"/>
            <a:ext cx="4811486" cy="166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ttore 2 8"/>
          <p:cNvCxnSpPr>
            <a:stCxn id="7" idx="1"/>
          </p:cNvCxnSpPr>
          <p:nvPr/>
        </p:nvCxnSpPr>
        <p:spPr>
          <a:xfrm flipH="1" flipV="1">
            <a:off x="2155371" y="1937657"/>
            <a:ext cx="7257" cy="3414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stCxn id="7" idx="1"/>
          </p:cNvCxnSpPr>
          <p:nvPr/>
        </p:nvCxnSpPr>
        <p:spPr>
          <a:xfrm flipV="1">
            <a:off x="2162628" y="2133600"/>
            <a:ext cx="5377543" cy="3218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820228" y="4521200"/>
            <a:ext cx="268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</a:t>
            </a:r>
            <a:r>
              <a:rPr lang="en-US" baseline="-25000" dirty="0">
                <a:sym typeface="Symbol" panose="05050102010706020507" pitchFamily="18" charset="2"/>
              </a:rPr>
              <a:t>max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= </a:t>
            </a:r>
            <a:r>
              <a:rPr lang="en-US" dirty="0" err="1" smtClean="0">
                <a:sym typeface="Symbol" panose="05050102010706020507" pitchFamily="18" charset="2"/>
              </a:rPr>
              <a:t>atan</a:t>
            </a:r>
            <a:r>
              <a:rPr lang="en-US" dirty="0" smtClean="0">
                <a:sym typeface="Symbol" panose="05050102010706020507" pitchFamily="18" charset="2"/>
              </a:rPr>
              <a:t>(1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6</a:t>
            </a:r>
            <a:r>
              <a:rPr lang="en-US" dirty="0" smtClean="0">
                <a:sym typeface="Symbol" panose="05050102010706020507" pitchFamily="18" charset="2"/>
              </a:rPr>
              <a:t>0/100) = 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58</a:t>
            </a:r>
            <a:r>
              <a:rPr lang="en-US" dirty="0" smtClean="0">
                <a:sym typeface="Symbol" panose="05050102010706020507" pitchFamily="18" charset="2"/>
              </a:rPr>
              <a:t></a:t>
            </a:r>
            <a:endParaRPr lang="en-US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2148114" y="2206171"/>
            <a:ext cx="4862286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 rot="16200000">
            <a:off x="1349831" y="3715657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cm</a:t>
            </a:r>
            <a:endParaRPr lang="en-US" dirty="0"/>
          </a:p>
        </p:txBody>
      </p:sp>
      <p:cxnSp>
        <p:nvCxnSpPr>
          <p:cNvPr id="18" name="Connettore 2 17"/>
          <p:cNvCxnSpPr/>
          <p:nvPr/>
        </p:nvCxnSpPr>
        <p:spPr>
          <a:xfrm flipV="1">
            <a:off x="1981202" y="2474686"/>
            <a:ext cx="0" cy="288108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0" name="Ogget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171577"/>
              </p:ext>
            </p:extLst>
          </p:nvPr>
        </p:nvGraphicFramePr>
        <p:xfrm>
          <a:off x="3578452" y="1828573"/>
          <a:ext cx="23907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zione" r:id="rId3" imgW="1549080" imgH="253800" progId="Equation.3">
                  <p:embed/>
                </p:oleObj>
              </mc:Choice>
              <mc:Fallback>
                <p:oleObj name="Equazione" r:id="rId3" imgW="15490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8452" y="1828573"/>
                        <a:ext cx="2390775" cy="39211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ttangolo 20"/>
          <p:cNvSpPr/>
          <p:nvPr/>
        </p:nvSpPr>
        <p:spPr>
          <a:xfrm>
            <a:off x="2193277" y="4630448"/>
            <a:ext cx="620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</a:t>
            </a:r>
            <a:r>
              <a:rPr lang="en-US" baseline="-25000" dirty="0">
                <a:sym typeface="Symbol" panose="05050102010706020507" pitchFamily="18" charset="2"/>
              </a:rPr>
              <a:t>max</a:t>
            </a:r>
            <a:r>
              <a:rPr lang="en-US" dirty="0">
                <a:sym typeface="Symbol" panose="05050102010706020507" pitchFamily="18" charset="2"/>
              </a:rPr>
              <a:t> 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08878" y="5612780"/>
            <a:ext cx="7575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Ovviamente il limite dell’angolo massimo visibile rimane (</a:t>
            </a:r>
            <a:r>
              <a:rPr lang="it-IT" dirty="0" smtClean="0">
                <a:solidFill>
                  <a:srgbClr val="FF0000"/>
                </a:solidFill>
              </a:rPr>
              <a:t>calcolato sul lato lungo e non più sulla diagonale</a:t>
            </a:r>
            <a:r>
              <a:rPr lang="it-IT" dirty="0" smtClean="0"/>
              <a:t>)!!!!</a:t>
            </a:r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5315415" y="1932878"/>
            <a:ext cx="223024" cy="2304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V="1">
            <a:off x="5281962" y="1925444"/>
            <a:ext cx="256478" cy="2564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3720791" y="1951464"/>
            <a:ext cx="96644" cy="200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sellaDiTesto 26"/>
          <p:cNvSpPr txBox="1"/>
          <p:nvPr/>
        </p:nvSpPr>
        <p:spPr>
          <a:xfrm>
            <a:off x="3609281" y="18696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100039" y="200722"/>
            <a:ext cx="299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ACCETTANZA DEL RIVELATORE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5"/>
          <p:cNvSpPr/>
          <p:nvPr/>
        </p:nvSpPr>
        <p:spPr>
          <a:xfrm>
            <a:off x="921828" y="2728332"/>
            <a:ext cx="1843669" cy="706244"/>
          </a:xfrm>
          <a:prstGeom prst="parallelogram">
            <a:avLst>
              <a:gd name="adj" fmla="val 57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37</a:t>
            </a:fld>
            <a:endParaRPr lang="en-US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Accettanza</a:t>
            </a:r>
            <a:r>
              <a:rPr lang="en-US" dirty="0" smtClean="0"/>
              <a:t> del </a:t>
            </a:r>
            <a:r>
              <a:rPr lang="en-US" dirty="0" err="1" smtClean="0"/>
              <a:t>rivelatore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3319" y="1888274"/>
            <a:ext cx="1864939" cy="1915514"/>
          </a:xfrm>
          <a:prstGeom prst="rect">
            <a:avLst/>
          </a:prstGeom>
        </p:spPr>
      </p:pic>
      <p:sp>
        <p:nvSpPr>
          <p:cNvPr id="7" name="Parallelogramma 6"/>
          <p:cNvSpPr/>
          <p:nvPr/>
        </p:nvSpPr>
        <p:spPr>
          <a:xfrm>
            <a:off x="1014755" y="1802781"/>
            <a:ext cx="1843669" cy="706244"/>
          </a:xfrm>
          <a:prstGeom prst="parallelogram">
            <a:avLst>
              <a:gd name="adj" fmla="val 57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196" y="1918010"/>
            <a:ext cx="3311796" cy="1457788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639331" y="3642732"/>
            <a:ext cx="2335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EEE: </a:t>
            </a:r>
            <a:r>
              <a:rPr lang="en-US" dirty="0" err="1" smtClean="0"/>
              <a:t>nessuna</a:t>
            </a:r>
            <a:r>
              <a:rPr lang="en-US" dirty="0" smtClean="0"/>
              <a:t> </a:t>
            </a:r>
            <a:r>
              <a:rPr lang="en-US" dirty="0" err="1" smtClean="0"/>
              <a:t>selezione</a:t>
            </a:r>
            <a:endParaRPr lang="en-US" dirty="0" smtClean="0"/>
          </a:p>
          <a:p>
            <a:r>
              <a:rPr lang="en-US" dirty="0" err="1" smtClean="0"/>
              <a:t>Misura</a:t>
            </a:r>
            <a:r>
              <a:rPr lang="en-US" dirty="0" smtClean="0"/>
              <a:t> ICD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891555" y="3661318"/>
            <a:ext cx="159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EEE: |</a:t>
            </a:r>
            <a:r>
              <a:rPr lang="en-US" dirty="0" smtClean="0">
                <a:sym typeface="Symbol" panose="05050102010706020507" pitchFamily="18" charset="2"/>
              </a:rPr>
              <a:t></a:t>
            </a:r>
            <a:r>
              <a:rPr lang="en-US" dirty="0" smtClean="0"/>
              <a:t>| &lt; 0.1</a:t>
            </a:r>
            <a:r>
              <a:rPr lang="en-US" dirty="0" smtClean="0">
                <a:sym typeface="Symbol" panose="05050102010706020507" pitchFamily="18" charset="2"/>
              </a:rPr>
              <a:t></a:t>
            </a:r>
            <a:endParaRPr lang="en-US" dirty="0" smtClean="0"/>
          </a:p>
          <a:p>
            <a:r>
              <a:rPr lang="en-US" dirty="0" err="1" smtClean="0"/>
              <a:t>Misura</a:t>
            </a:r>
            <a:r>
              <a:rPr lang="en-US" dirty="0" smtClean="0"/>
              <a:t> di </a:t>
            </a:r>
            <a:r>
              <a:rPr lang="en-US" dirty="0" err="1" smtClean="0"/>
              <a:t>oggi</a:t>
            </a:r>
            <a:endParaRPr lang="en-US" dirty="0"/>
          </a:p>
        </p:txBody>
      </p:sp>
      <p:cxnSp>
        <p:nvCxnSpPr>
          <p:cNvPr id="18" name="Connettore 2 17"/>
          <p:cNvCxnSpPr/>
          <p:nvPr/>
        </p:nvCxnSpPr>
        <p:spPr>
          <a:xfrm>
            <a:off x="3218980" y="4177990"/>
            <a:ext cx="2416097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3248496" y="3850887"/>
            <a:ext cx="2407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 smtClean="0"/>
              <a:t>Vogliamo confrontare le misure</a:t>
            </a:r>
          </a:p>
          <a:p>
            <a:pPr algn="ctr"/>
            <a:endParaRPr lang="it-IT" sz="1200" dirty="0"/>
          </a:p>
          <a:p>
            <a:pPr algn="ctr"/>
            <a:r>
              <a:rPr lang="it-IT" sz="1200" dirty="0"/>
              <a:t>d</a:t>
            </a:r>
            <a:r>
              <a:rPr lang="it-IT" sz="1200" dirty="0" smtClean="0"/>
              <a:t>opo averle corrette per accettanza</a:t>
            </a:r>
            <a:endParaRPr lang="it-IT" sz="12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12955" y="4631472"/>
            <a:ext cx="8118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avere una stima delle accettanze useremo delle simulazioni con un flusso isotropo di muoni attraverso la geometria realistica del rivelatore (</a:t>
            </a:r>
            <a:r>
              <a:rPr lang="it-IT" i="1" dirty="0" err="1" smtClean="0"/>
              <a:t>flag</a:t>
            </a:r>
            <a:r>
              <a:rPr lang="it-IT" dirty="0" smtClean="0"/>
              <a:t> MC nell’</a:t>
            </a:r>
            <a:r>
              <a:rPr lang="it-IT" dirty="0" err="1" smtClean="0"/>
              <a:t>elog</a:t>
            </a:r>
            <a:r>
              <a:rPr lang="it-IT" dirty="0" smtClean="0"/>
              <a:t>).</a:t>
            </a:r>
          </a:p>
          <a:p>
            <a:endParaRPr lang="it-IT" dirty="0"/>
          </a:p>
          <a:p>
            <a:r>
              <a:rPr lang="it-IT" dirty="0" smtClean="0">
                <a:sym typeface="Wingdings" panose="05000000000000000000" pitchFamily="2" charset="2"/>
              </a:rPr>
              <a:t> Dividendo quello che otterremo con i dati reali per le distribuzioni ottenute con il MC otteniamo un risultato che è indipendente dalla geometria del nostro rivelatore (e dalla selezione degli eventi che abbiamo operato)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282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5"/>
          <p:cNvSpPr/>
          <p:nvPr/>
        </p:nvSpPr>
        <p:spPr>
          <a:xfrm>
            <a:off x="921828" y="2728332"/>
            <a:ext cx="1843669" cy="706244"/>
          </a:xfrm>
          <a:prstGeom prst="parallelogram">
            <a:avLst>
              <a:gd name="adj" fmla="val 57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38</a:t>
            </a:fld>
            <a:endParaRPr lang="en-US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Accettanza</a:t>
            </a:r>
            <a:r>
              <a:rPr lang="en-US" dirty="0" smtClean="0"/>
              <a:t> del </a:t>
            </a:r>
            <a:r>
              <a:rPr lang="en-US" dirty="0" err="1" smtClean="0"/>
              <a:t>rivelatore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3319" y="1888274"/>
            <a:ext cx="1864939" cy="1915514"/>
          </a:xfrm>
          <a:prstGeom prst="rect">
            <a:avLst/>
          </a:prstGeom>
        </p:spPr>
      </p:pic>
      <p:sp>
        <p:nvSpPr>
          <p:cNvPr id="7" name="Parallelogramma 6"/>
          <p:cNvSpPr/>
          <p:nvPr/>
        </p:nvSpPr>
        <p:spPr>
          <a:xfrm>
            <a:off x="1014755" y="1802781"/>
            <a:ext cx="1843669" cy="706244"/>
          </a:xfrm>
          <a:prstGeom prst="parallelogram">
            <a:avLst>
              <a:gd name="adj" fmla="val 57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196" y="1918010"/>
            <a:ext cx="3311796" cy="1457788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055106" y="2456986"/>
            <a:ext cx="159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EEE: |</a:t>
            </a:r>
            <a:r>
              <a:rPr lang="en-US" dirty="0" smtClean="0">
                <a:sym typeface="Symbol" panose="05050102010706020507" pitchFamily="18" charset="2"/>
              </a:rPr>
              <a:t></a:t>
            </a:r>
            <a:r>
              <a:rPr lang="en-US" dirty="0" smtClean="0"/>
              <a:t>| &lt; 0.1</a:t>
            </a:r>
            <a:r>
              <a:rPr lang="en-US" dirty="0" smtClean="0">
                <a:sym typeface="Symbol" panose="05050102010706020507" pitchFamily="18" charset="2"/>
              </a:rPr>
              <a:t></a:t>
            </a:r>
            <a:endParaRPr lang="en-US" dirty="0" smtClean="0"/>
          </a:p>
          <a:p>
            <a:r>
              <a:rPr lang="en-US" dirty="0" err="1" smtClean="0"/>
              <a:t>Misura</a:t>
            </a:r>
            <a:r>
              <a:rPr lang="en-US" dirty="0" smtClean="0"/>
              <a:t> di </a:t>
            </a:r>
            <a:r>
              <a:rPr lang="en-US" dirty="0" err="1" smtClean="0"/>
              <a:t>oggi</a:t>
            </a:r>
            <a:endParaRPr lang="en-US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840059" y="3843453"/>
            <a:ext cx="7471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Simulazioni MC con flusso isotropo ci forniscono correzioni diverse a seconda della selezione degli eventi che abbiamo fatto:</a:t>
            </a:r>
            <a:endParaRPr lang="it-IT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332" y="4497658"/>
            <a:ext cx="3136784" cy="2081562"/>
          </a:xfrm>
          <a:prstGeom prst="rect">
            <a:avLst/>
          </a:prstGeom>
        </p:spPr>
      </p:pic>
      <p:cxnSp>
        <p:nvCxnSpPr>
          <p:cNvPr id="8" name="Connettore 1 7"/>
          <p:cNvCxnSpPr/>
          <p:nvPr/>
        </p:nvCxnSpPr>
        <p:spPr>
          <a:xfrm>
            <a:off x="4423317" y="1590907"/>
            <a:ext cx="0" cy="210386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412166" y="4549698"/>
            <a:ext cx="0" cy="208899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376" y="4521337"/>
            <a:ext cx="3122341" cy="204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820" y="4698716"/>
            <a:ext cx="2832410" cy="1958421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39</a:t>
            </a:fld>
            <a:endParaRPr lang="en-US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Flusso in funzione di </a:t>
            </a:r>
            <a:r>
              <a:rPr lang="it-IT" dirty="0" smtClean="0">
                <a:sym typeface="Symbol" panose="05050102010706020507" pitchFamily="18" charset="2"/>
              </a:rPr>
              <a:t>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38125" y="1828800"/>
            <a:ext cx="60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DATI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238750" y="18288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1892713" y="4149090"/>
                <a:ext cx="1576137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∝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DATI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MC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713" y="4149090"/>
                <a:ext cx="1576137" cy="5259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/>
          <p:cNvSpPr txBox="1"/>
          <p:nvPr/>
        </p:nvSpPr>
        <p:spPr>
          <a:xfrm>
            <a:off x="3609975" y="4238625"/>
            <a:ext cx="4190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(se viene una costante il flusso è isotropo!)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91" y="2215375"/>
            <a:ext cx="2279807" cy="1736204"/>
          </a:xfrm>
          <a:prstGeom prst="rect">
            <a:avLst/>
          </a:prstGeom>
        </p:spPr>
      </p:pic>
      <p:sp>
        <p:nvSpPr>
          <p:cNvPr id="15" name="Ovale 14"/>
          <p:cNvSpPr/>
          <p:nvPr/>
        </p:nvSpPr>
        <p:spPr>
          <a:xfrm>
            <a:off x="3137212" y="5255941"/>
            <a:ext cx="780585" cy="1709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/>
          <p:cNvSpPr txBox="1"/>
          <p:nvPr/>
        </p:nvSpPr>
        <p:spPr>
          <a:xfrm>
            <a:off x="4237462" y="5047787"/>
            <a:ext cx="3850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 momento la simulazione è limata (in termini di statistica) per la selezione |</a:t>
            </a:r>
            <a:r>
              <a:rPr lang="it-IT" dirty="0" smtClean="0">
                <a:sym typeface="Symbol" panose="05050102010706020507" pitchFamily="18" charset="2"/>
              </a:rPr>
              <a:t></a:t>
            </a:r>
            <a:r>
              <a:rPr lang="it-IT" dirty="0" smtClean="0"/>
              <a:t>| &lt; 0.1.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4191" y="2170770"/>
            <a:ext cx="2631799" cy="174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4</a:t>
            </a:fld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000"/>
            <a:ext cx="9144000" cy="1569950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971675" y="-257175"/>
            <a:ext cx="5505450" cy="1325563"/>
          </a:xfrm>
        </p:spPr>
        <p:txBody>
          <a:bodyPr>
            <a:normAutofit/>
          </a:bodyPr>
          <a:lstStyle/>
          <a:p>
            <a:r>
              <a:rPr lang="en-US" sz="2800" dirty="0" err="1"/>
              <a:t>Esercitazione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report </a:t>
            </a:r>
            <a:r>
              <a:rPr lang="en-US" sz="2800" dirty="0" err="1"/>
              <a:t>giornalieri</a:t>
            </a:r>
            <a:endParaRPr lang="en-US" sz="28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2426273"/>
            <a:ext cx="4638675" cy="122029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4775" y="3429000"/>
            <a:ext cx="1028700" cy="180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3659445"/>
            <a:ext cx="4313287" cy="438575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85725" y="2400301"/>
            <a:ext cx="4619625" cy="167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550" y="2126142"/>
            <a:ext cx="4238625" cy="342993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5876" y="5627494"/>
            <a:ext cx="3657600" cy="32008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4772025" y="2066926"/>
            <a:ext cx="4267200" cy="4010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6138" y="5869233"/>
            <a:ext cx="1652588" cy="17914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" y="4227016"/>
            <a:ext cx="4324350" cy="578551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175" y="4843462"/>
            <a:ext cx="3000375" cy="253383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238124" y="4181474"/>
            <a:ext cx="4391025" cy="962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tangolo 21"/>
          <p:cNvSpPr/>
          <p:nvPr/>
        </p:nvSpPr>
        <p:spPr>
          <a:xfrm>
            <a:off x="2028824" y="4619625"/>
            <a:ext cx="1800225" cy="2000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1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40</a:t>
            </a:fld>
            <a:endParaRPr lang="en-US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1. Query all’</a:t>
            </a:r>
            <a:r>
              <a:rPr lang="it-IT" dirty="0" err="1" smtClean="0"/>
              <a:t>elog</a:t>
            </a:r>
            <a:r>
              <a:rPr lang="it-IT" dirty="0" smtClean="0"/>
              <a:t> dei dati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81672" y="1661996"/>
            <a:ext cx="8800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primo passo da fare è quello di richiedere i dati nell’</a:t>
            </a:r>
            <a:r>
              <a:rPr lang="it-IT" dirty="0" err="1" smtClean="0"/>
              <a:t>elog</a:t>
            </a:r>
            <a:r>
              <a:rPr lang="it-IT" dirty="0"/>
              <a:t> </a:t>
            </a:r>
            <a:r>
              <a:rPr lang="it-IT" dirty="0" smtClean="0"/>
              <a:t>sia per i dati che per le simulazioni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5050"/>
            <a:ext cx="6518288" cy="3629025"/>
          </a:xfrm>
          <a:prstGeom prst="rect">
            <a:avLst/>
          </a:prstGeom>
        </p:spPr>
      </p:pic>
      <p:cxnSp>
        <p:nvCxnSpPr>
          <p:cNvPr id="9" name="Connettore 2 8"/>
          <p:cNvCxnSpPr/>
          <p:nvPr/>
        </p:nvCxnSpPr>
        <p:spPr>
          <a:xfrm flipH="1">
            <a:off x="3895725" y="2943225"/>
            <a:ext cx="590550" cy="3714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17" idx="1"/>
          </p:cNvCxnSpPr>
          <p:nvPr/>
        </p:nvCxnSpPr>
        <p:spPr>
          <a:xfrm flipH="1" flipV="1">
            <a:off x="4914900" y="3648075"/>
            <a:ext cx="857250" cy="1532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stCxn id="15" idx="1"/>
          </p:cNvCxnSpPr>
          <p:nvPr/>
        </p:nvCxnSpPr>
        <p:spPr>
          <a:xfrm flipH="1" flipV="1">
            <a:off x="3171826" y="4476750"/>
            <a:ext cx="647699" cy="2799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stCxn id="14" idx="1"/>
          </p:cNvCxnSpPr>
          <p:nvPr/>
        </p:nvCxnSpPr>
        <p:spPr>
          <a:xfrm flipH="1" flipV="1">
            <a:off x="3705226" y="5810250"/>
            <a:ext cx="790574" cy="318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495800" y="5943600"/>
            <a:ext cx="3022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Meglio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richiedere</a:t>
            </a:r>
            <a:r>
              <a:rPr lang="en-US" dirty="0" smtClean="0">
                <a:solidFill>
                  <a:srgbClr val="FF0000"/>
                </a:solidFill>
              </a:rPr>
              <a:t> trace </a:t>
            </a:r>
            <a:r>
              <a:rPr lang="en-US" dirty="0" err="1" smtClean="0">
                <a:solidFill>
                  <a:srgbClr val="FF0000"/>
                </a:solidFill>
              </a:rPr>
              <a:t>buone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819525" y="4572000"/>
            <a:ext cx="1782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Richiesta</a:t>
            </a:r>
            <a:r>
              <a:rPr lang="en-US" dirty="0" smtClean="0">
                <a:solidFill>
                  <a:srgbClr val="FF0000"/>
                </a:solidFill>
              </a:rPr>
              <a:t> minima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305300" y="2571750"/>
            <a:ext cx="233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Scegliere</a:t>
            </a:r>
            <a:r>
              <a:rPr lang="en-US" dirty="0" smtClean="0">
                <a:solidFill>
                  <a:srgbClr val="FF0000"/>
                </a:solidFill>
              </a:rPr>
              <a:t> un </a:t>
            </a:r>
            <a:r>
              <a:rPr lang="en-US" dirty="0" err="1" smtClean="0">
                <a:solidFill>
                  <a:srgbClr val="FF0000"/>
                </a:solidFill>
              </a:rPr>
              <a:t>telescopio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772150" y="2924175"/>
            <a:ext cx="3371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Selezionare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una</a:t>
            </a:r>
            <a:r>
              <a:rPr lang="en-US" dirty="0" smtClean="0">
                <a:solidFill>
                  <a:srgbClr val="FF0000"/>
                </a:solidFill>
              </a:rPr>
              <a:t> data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massimo</a:t>
            </a:r>
            <a:r>
              <a:rPr lang="en-US" dirty="0" smtClean="0">
                <a:solidFill>
                  <a:srgbClr val="FF0000"/>
                </a:solidFill>
              </a:rPr>
              <a:t> 2-3 </a:t>
            </a:r>
            <a:r>
              <a:rPr lang="en-US" dirty="0" err="1" smtClean="0">
                <a:solidFill>
                  <a:srgbClr val="FF0000"/>
                </a:solidFill>
              </a:rPr>
              <a:t>giorni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Controllate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sempre</a:t>
            </a:r>
            <a:r>
              <a:rPr lang="en-US" dirty="0" smtClean="0">
                <a:solidFill>
                  <a:srgbClr val="FF0000"/>
                </a:solidFill>
              </a:rPr>
              <a:t> le </a:t>
            </a:r>
            <a:r>
              <a:rPr lang="en-US" dirty="0" err="1" smtClean="0">
                <a:solidFill>
                  <a:srgbClr val="FF0000"/>
                </a:solidFill>
              </a:rPr>
              <a:t>dimensioni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dell’output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</a:t>
            </a:r>
            <a:r>
              <a:rPr lang="en-US" dirty="0" smtClean="0">
                <a:solidFill>
                  <a:srgbClr val="FF0000"/>
                </a:solidFill>
              </a:rPr>
              <a:t> un </a:t>
            </a:r>
            <a:r>
              <a:rPr lang="en-US" dirty="0" err="1" smtClean="0">
                <a:solidFill>
                  <a:srgbClr val="FF0000"/>
                </a:solidFill>
              </a:rPr>
              <a:t>giorno</a:t>
            </a:r>
            <a:r>
              <a:rPr lang="en-US" dirty="0" smtClean="0">
                <a:solidFill>
                  <a:srgbClr val="FF0000"/>
                </a:solidFill>
              </a:rPr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dati</a:t>
            </a:r>
            <a:r>
              <a:rPr lang="en-US" dirty="0" smtClean="0">
                <a:solidFill>
                  <a:srgbClr val="FF0000"/>
                </a:solidFill>
              </a:rPr>
              <a:t> prima di fare </a:t>
            </a:r>
            <a:r>
              <a:rPr lang="en-US" dirty="0" err="1" smtClean="0">
                <a:solidFill>
                  <a:srgbClr val="FF0000"/>
                </a:solidFill>
              </a:rPr>
              <a:t>richieste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esagerate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molti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giorni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Connettore 2 21"/>
          <p:cNvCxnSpPr/>
          <p:nvPr/>
        </p:nvCxnSpPr>
        <p:spPr>
          <a:xfrm flipV="1">
            <a:off x="1476375" y="3009901"/>
            <a:ext cx="1543050" cy="30098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0" y="5915025"/>
            <a:ext cx="3581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Nella </a:t>
            </a:r>
            <a:r>
              <a:rPr lang="en-US" dirty="0" err="1" smtClean="0"/>
              <a:t>seconda</a:t>
            </a:r>
            <a:r>
              <a:rPr lang="en-US" dirty="0" smtClean="0"/>
              <a:t> query </a:t>
            </a:r>
            <a:r>
              <a:rPr lang="en-US" dirty="0" err="1" smtClean="0"/>
              <a:t>selezionare</a:t>
            </a:r>
            <a:r>
              <a:rPr lang="en-US" dirty="0" smtClean="0"/>
              <a:t> MC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6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41</a:t>
            </a:fld>
            <a:endParaRPr lang="en-US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Analisi con </a:t>
            </a:r>
            <a:r>
              <a:rPr lang="it-IT" dirty="0" err="1" smtClean="0"/>
              <a:t>Excell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76226" y="1828800"/>
            <a:ext cx="84963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Per l’analisi con i dati in Excel rimandiamo alla documentazione di Marina </a:t>
            </a:r>
            <a:r>
              <a:rPr lang="it-IT" sz="2800" dirty="0" err="1" smtClean="0"/>
              <a:t>Trimarchi</a:t>
            </a:r>
            <a:r>
              <a:rPr lang="it-IT" sz="2800" dirty="0" smtClean="0"/>
              <a:t> allegata in agenda </a:t>
            </a:r>
            <a:r>
              <a:rPr lang="it-IT" sz="2800" dirty="0" smtClean="0">
                <a:sym typeface="Wingdings" panose="05000000000000000000" pitchFamily="2" charset="2"/>
              </a:rPr>
              <a:t> ICD 2017.</a:t>
            </a:r>
            <a:endParaRPr lang="it-IT" sz="2800" dirty="0" smtClean="0"/>
          </a:p>
          <a:p>
            <a:endParaRPr lang="it-IT" sz="2800" dirty="0"/>
          </a:p>
          <a:p>
            <a:r>
              <a:rPr lang="it-IT" sz="2800" b="1" dirty="0" smtClean="0"/>
              <a:t>La procedura è la stessa indipendentemente dai criteri di selezione degli eventi. L’importante è che siano gli stessi nella </a:t>
            </a:r>
            <a:r>
              <a:rPr lang="it-IT" sz="2800" b="1" i="1" dirty="0" err="1" smtClean="0"/>
              <a:t>query</a:t>
            </a:r>
            <a:r>
              <a:rPr lang="it-IT" sz="2800" b="1" dirty="0" smtClean="0"/>
              <a:t> dati e MC!!!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2220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2"/>
          <a:srcRect r="7672"/>
          <a:stretch/>
        </p:blipFill>
        <p:spPr>
          <a:xfrm>
            <a:off x="-1" y="3288354"/>
            <a:ext cx="4636599" cy="1807521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5</a:t>
            </a:fld>
            <a:endParaRPr lang="en-US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971675" y="-257175"/>
            <a:ext cx="5505450" cy="1325563"/>
          </a:xfrm>
        </p:spPr>
        <p:txBody>
          <a:bodyPr>
            <a:normAutofit/>
          </a:bodyPr>
          <a:lstStyle/>
          <a:p>
            <a:r>
              <a:rPr lang="it-IT" sz="2800" dirty="0"/>
              <a:t>Esercitazione su report dei </a:t>
            </a:r>
            <a:r>
              <a:rPr lang="it-IT" sz="2800" dirty="0" err="1"/>
              <a:t>run</a:t>
            </a:r>
            <a:endParaRPr lang="en-US" sz="2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b="74586"/>
          <a:stretch/>
        </p:blipFill>
        <p:spPr>
          <a:xfrm>
            <a:off x="28575" y="909908"/>
            <a:ext cx="9144000" cy="101414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3"/>
          <a:srcRect t="68857"/>
          <a:stretch/>
        </p:blipFill>
        <p:spPr>
          <a:xfrm>
            <a:off x="28575" y="2066925"/>
            <a:ext cx="9144000" cy="124274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117" y="2847974"/>
            <a:ext cx="4070558" cy="1924051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650" y="4795838"/>
            <a:ext cx="2819400" cy="526083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4724399" y="2924175"/>
            <a:ext cx="4238625" cy="2495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075" y="5200650"/>
            <a:ext cx="3943350" cy="480896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28575" y="3209925"/>
            <a:ext cx="4610100" cy="2495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1" y="5776213"/>
            <a:ext cx="4438650" cy="77281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9675" y="5753742"/>
            <a:ext cx="3800475" cy="42702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7063" y="6002583"/>
            <a:ext cx="1652588" cy="179142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476249" y="5743575"/>
            <a:ext cx="8353425" cy="723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6</a:t>
            </a:fld>
            <a:endParaRPr lang="en-US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971675" y="-257175"/>
            <a:ext cx="5505450" cy="1325563"/>
          </a:xfrm>
        </p:spPr>
        <p:txBody>
          <a:bodyPr>
            <a:normAutofit/>
          </a:bodyPr>
          <a:lstStyle/>
          <a:p>
            <a:r>
              <a:rPr lang="it-IT" sz="2800" dirty="0"/>
              <a:t>Esercitazione su report dei </a:t>
            </a:r>
            <a:r>
              <a:rPr lang="it-IT" sz="2800" dirty="0" err="1"/>
              <a:t>run</a:t>
            </a:r>
            <a:endParaRPr lang="en-US" sz="2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b="90187"/>
          <a:stretch/>
        </p:blipFill>
        <p:spPr>
          <a:xfrm>
            <a:off x="0" y="890587"/>
            <a:ext cx="5000625" cy="500063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 rotWithShape="1">
          <a:blip r:embed="rId2"/>
          <a:srcRect t="55981"/>
          <a:stretch/>
        </p:blipFill>
        <p:spPr>
          <a:xfrm>
            <a:off x="0" y="1323975"/>
            <a:ext cx="5000625" cy="224313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985" y="833437"/>
            <a:ext cx="3724339" cy="265271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4" y="3635475"/>
            <a:ext cx="5030107" cy="8317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62" y="4443412"/>
            <a:ext cx="2557463" cy="507309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90500" y="3619499"/>
            <a:ext cx="5172076" cy="13906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5087707"/>
            <a:ext cx="4848225" cy="114644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075" y="6232448"/>
            <a:ext cx="3829050" cy="38828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6963" y="6469308"/>
            <a:ext cx="1652588" cy="179142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219075" y="5086349"/>
            <a:ext cx="4905375" cy="1581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219074" y="3943350"/>
            <a:ext cx="5095875" cy="3143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238125" y="5267325"/>
            <a:ext cx="4314826" cy="485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7</a:t>
            </a:fld>
            <a:endParaRPr lang="en-US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971675" y="-257175"/>
            <a:ext cx="5505450" cy="1325563"/>
          </a:xfrm>
        </p:spPr>
        <p:txBody>
          <a:bodyPr>
            <a:normAutofit/>
          </a:bodyPr>
          <a:lstStyle/>
          <a:p>
            <a:r>
              <a:rPr lang="it-IT" sz="2800" dirty="0"/>
              <a:t>Esercitazione su report dei </a:t>
            </a:r>
            <a:r>
              <a:rPr lang="it-IT" sz="2800" dirty="0" err="1"/>
              <a:t>run</a:t>
            </a:r>
            <a:endParaRPr lang="en-US" sz="2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b="90187"/>
          <a:stretch/>
        </p:blipFill>
        <p:spPr>
          <a:xfrm>
            <a:off x="0" y="890587"/>
            <a:ext cx="5000625" cy="500063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 rotWithShape="1">
          <a:blip r:embed="rId2"/>
          <a:srcRect t="55981"/>
          <a:stretch/>
        </p:blipFill>
        <p:spPr>
          <a:xfrm>
            <a:off x="0" y="1323975"/>
            <a:ext cx="5000625" cy="224313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239" y="928123"/>
            <a:ext cx="3781235" cy="2596127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85724" y="4004013"/>
            <a:ext cx="54006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0" i="0" u="none" strike="noStrike" dirty="0" smtClean="0">
                <a:effectLst/>
                <a:latin typeface="&amp;quot"/>
              </a:rPr>
              <a:t>Questo grafico mostra il tempo di volo delle particelle attraverso il telescopio. Si può osservare che il valore medio è di 4,03 ns. Si nota che il </a:t>
            </a:r>
            <a:r>
              <a:rPr lang="it-IT" sz="1200" b="1" i="0" u="none" strike="noStrike" dirty="0" smtClean="0">
                <a:solidFill>
                  <a:srgbClr val="FFC000"/>
                </a:solidFill>
                <a:effectLst/>
                <a:latin typeface="&amp;quot"/>
              </a:rPr>
              <a:t>tempo varia da particella a particella a seconda della traiettoria</a:t>
            </a:r>
            <a:r>
              <a:rPr lang="it-IT" sz="1200" b="0" i="0" u="none" strike="noStrike" dirty="0" smtClean="0">
                <a:effectLst/>
                <a:latin typeface="&amp;quot"/>
              </a:rPr>
              <a:t>…</a:t>
            </a:r>
          </a:p>
          <a:p>
            <a:r>
              <a:rPr lang="it-IT" sz="1200" dirty="0">
                <a:latin typeface="&amp;quot"/>
              </a:rPr>
              <a:t>Osservando lo spazio medio percorso dalle  particelle (che possiamo vedere nel grafico TRACK LENGTH, a lato), possiamo calcolare molto </a:t>
            </a:r>
            <a:r>
              <a:rPr lang="it-IT" sz="1200" dirty="0" smtClean="0">
                <a:latin typeface="&amp;quot"/>
              </a:rPr>
              <a:t>approssimativamente </a:t>
            </a:r>
            <a:r>
              <a:rPr lang="it-IT" sz="1200" dirty="0">
                <a:latin typeface="&amp;quot"/>
              </a:rPr>
              <a:t>la velocità media delle </a:t>
            </a:r>
            <a:r>
              <a:rPr lang="it-IT" sz="1200" dirty="0" smtClean="0">
                <a:latin typeface="&amp;quot"/>
              </a:rPr>
              <a:t>particelle…</a:t>
            </a:r>
            <a:endParaRPr lang="it-IT" sz="1200" dirty="0">
              <a:latin typeface="&amp;quot"/>
            </a:endParaRPr>
          </a:p>
          <a:p>
            <a:r>
              <a:rPr lang="it-IT" sz="1200" dirty="0">
                <a:latin typeface="&amp;quot"/>
              </a:rPr>
              <a:t>… </a:t>
            </a:r>
            <a:r>
              <a:rPr lang="it-IT" sz="1200" b="1" dirty="0">
                <a:solidFill>
                  <a:srgbClr val="00B050"/>
                </a:solidFill>
                <a:latin typeface="&amp;quot"/>
              </a:rPr>
              <a:t>273.697.270 m/s, ovvero il 91,2% della velocità della luce nel vuoto</a:t>
            </a:r>
            <a:r>
              <a:rPr lang="it-IT" sz="1200" dirty="0">
                <a:latin typeface="&amp;quot"/>
              </a:rPr>
              <a:t>. </a:t>
            </a:r>
          </a:p>
          <a:p>
            <a:endParaRPr lang="it-IT" sz="1200" b="0" i="0" u="none" strike="noStrike" dirty="0">
              <a:effectLst/>
              <a:latin typeface="&amp;quo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5389761"/>
            <a:ext cx="4657725" cy="467188"/>
          </a:xfrm>
          <a:prstGeom prst="rect">
            <a:avLst/>
          </a:prstGeom>
        </p:spPr>
      </p:pic>
      <p:sp>
        <p:nvSpPr>
          <p:cNvPr id="27" name="Rettangolo 26"/>
          <p:cNvSpPr/>
          <p:nvPr/>
        </p:nvSpPr>
        <p:spPr>
          <a:xfrm>
            <a:off x="133349" y="4000499"/>
            <a:ext cx="5219701" cy="1876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/>
          <a:srcRect t="752"/>
          <a:stretch/>
        </p:blipFill>
        <p:spPr>
          <a:xfrm>
            <a:off x="5459178" y="3943350"/>
            <a:ext cx="354671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8</a:t>
            </a:fld>
            <a:endParaRPr lang="en-US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971675" y="-257175"/>
            <a:ext cx="5505450" cy="1325563"/>
          </a:xfrm>
        </p:spPr>
        <p:txBody>
          <a:bodyPr>
            <a:normAutofit/>
          </a:bodyPr>
          <a:lstStyle/>
          <a:p>
            <a:r>
              <a:rPr lang="it-IT" sz="2800" dirty="0"/>
              <a:t>Esercitazione su report dei </a:t>
            </a:r>
            <a:r>
              <a:rPr lang="it-IT" sz="2800" dirty="0" err="1"/>
              <a:t>run</a:t>
            </a:r>
            <a:endParaRPr lang="en-US" sz="2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b="90187"/>
          <a:stretch/>
        </p:blipFill>
        <p:spPr>
          <a:xfrm>
            <a:off x="0" y="890587"/>
            <a:ext cx="5000625" cy="500063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 rotWithShape="1">
          <a:blip r:embed="rId2"/>
          <a:srcRect t="55981"/>
          <a:stretch/>
        </p:blipFill>
        <p:spPr>
          <a:xfrm>
            <a:off x="0" y="1323975"/>
            <a:ext cx="5000625" cy="224313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950" y="857250"/>
            <a:ext cx="3695700" cy="200239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2866740"/>
            <a:ext cx="5534025" cy="51916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250" y="3390900"/>
            <a:ext cx="4410075" cy="510081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3486149" y="2828924"/>
            <a:ext cx="5591176" cy="11049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26" y="5479975"/>
            <a:ext cx="3771900" cy="36774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363" y="3533775"/>
            <a:ext cx="2852738" cy="191101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975" y="5877700"/>
            <a:ext cx="4219575" cy="365937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133349" y="5476874"/>
            <a:ext cx="4295776" cy="8382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9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1841453"/>
            <a:ext cx="5304261" cy="358779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6749" y="574676"/>
            <a:ext cx="8220075" cy="1325563"/>
          </a:xfrm>
        </p:spPr>
        <p:txBody>
          <a:bodyPr/>
          <a:lstStyle/>
          <a:p>
            <a:r>
              <a:rPr lang="it-IT" dirty="0" smtClean="0"/>
              <a:t>Come recuperare i dati dei telescopi per analisi</a:t>
            </a:r>
            <a:endParaRPr lang="it-IT" dirty="0"/>
          </a:p>
        </p:txBody>
      </p:sp>
      <p:cxnSp>
        <p:nvCxnSpPr>
          <p:cNvPr id="6" name="Connettore 2 5"/>
          <p:cNvCxnSpPr/>
          <p:nvPr/>
        </p:nvCxnSpPr>
        <p:spPr>
          <a:xfrm flipV="1">
            <a:off x="1352550" y="3905250"/>
            <a:ext cx="3190875" cy="22288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71475" y="6086475"/>
            <a:ext cx="3459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 </a:t>
            </a:r>
            <a:r>
              <a:rPr lang="en-US" dirty="0" err="1" smtClean="0"/>
              <a:t>all’elog</a:t>
            </a:r>
            <a:r>
              <a:rPr lang="en-US" dirty="0" smtClean="0"/>
              <a:t> per la </a:t>
            </a:r>
            <a:r>
              <a:rPr lang="en-US" dirty="0" err="1" smtClean="0"/>
              <a:t>richiesta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476875" y="6076950"/>
            <a:ext cx="2427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 </a:t>
            </a:r>
            <a:r>
              <a:rPr lang="en-US" dirty="0" err="1" smtClean="0"/>
              <a:t>ai</a:t>
            </a:r>
            <a:r>
              <a:rPr lang="en-US" dirty="0" smtClean="0"/>
              <a:t> report </a:t>
            </a:r>
            <a:r>
              <a:rPr lang="en-US" dirty="0" err="1" smtClean="0"/>
              <a:t>giornalieri</a:t>
            </a:r>
            <a:endParaRPr lang="en-US" dirty="0"/>
          </a:p>
        </p:txBody>
      </p:sp>
      <p:cxnSp>
        <p:nvCxnSpPr>
          <p:cNvPr id="13" name="Connettore 2 12"/>
          <p:cNvCxnSpPr/>
          <p:nvPr/>
        </p:nvCxnSpPr>
        <p:spPr>
          <a:xfrm flipH="1" flipV="1">
            <a:off x="6000750" y="5210175"/>
            <a:ext cx="628651" cy="9715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6022</TotalTime>
  <Words>2243</Words>
  <Application>Microsoft Office PowerPoint</Application>
  <PresentationFormat>Presentazione su schermo (4:3)</PresentationFormat>
  <Paragraphs>333</Paragraphs>
  <Slides>41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51" baseType="lpstr">
      <vt:lpstr>&amp;quot</vt:lpstr>
      <vt:lpstr>Arial</vt:lpstr>
      <vt:lpstr>Calibri</vt:lpstr>
      <vt:lpstr>Calibri Light</vt:lpstr>
      <vt:lpstr>Cambria Math</vt:lpstr>
      <vt:lpstr>Helvetica Light</vt:lpstr>
      <vt:lpstr>Symbol</vt:lpstr>
      <vt:lpstr>Wingdings</vt:lpstr>
      <vt:lpstr>Tema di Office</vt:lpstr>
      <vt:lpstr>Equazione</vt:lpstr>
      <vt:lpstr>Presentazione standard di PowerPoint</vt:lpstr>
      <vt:lpstr>Sommario</vt:lpstr>
      <vt:lpstr>Le esercitazioni raccolte</vt:lpstr>
      <vt:lpstr>Esercitazione su report giornalieri</vt:lpstr>
      <vt:lpstr>Esercitazione su report dei run</vt:lpstr>
      <vt:lpstr>Esercitazione su report dei run</vt:lpstr>
      <vt:lpstr>Esercitazione su report dei run</vt:lpstr>
      <vt:lpstr>Esercitazione su report dei run</vt:lpstr>
      <vt:lpstr>Come recuperare i dati dei telescopi per analisi</vt:lpstr>
      <vt:lpstr>Formato dati e requisiti applicativi</vt:lpstr>
      <vt:lpstr>Strumenti di analisi Excel</vt:lpstr>
      <vt:lpstr>Installazione di Root (windows)</vt:lpstr>
      <vt:lpstr>Dati giornalieri</vt:lpstr>
      <vt:lpstr>Query all’elog</vt:lpstr>
      <vt:lpstr>Il sistema di riferimento temporale</vt:lpstr>
      <vt:lpstr>Direzione del muone</vt:lpstr>
      <vt:lpstr>Come ricostruiamo la direzione dei muoni</vt:lpstr>
      <vt:lpstr>2 (ridotto)</vt:lpstr>
      <vt:lpstr>2 (ridotto)</vt:lpstr>
      <vt:lpstr>Le grandezze disponibili nell’elog</vt:lpstr>
      <vt:lpstr>Selezione degli eventi</vt:lpstr>
      <vt:lpstr>Recuperare i dati</vt:lpstr>
      <vt:lpstr>Distribuzioni angolari dei muoni</vt:lpstr>
      <vt:lpstr>Isotropia dei raggi cosmici</vt:lpstr>
      <vt:lpstr>Distribuzione angolare muoni</vt:lpstr>
      <vt:lpstr>Angolo solido</vt:lpstr>
      <vt:lpstr>Cenni sull’angolo solido</vt:lpstr>
      <vt:lpstr>Rivelatore fisso (coordinate polari)</vt:lpstr>
      <vt:lpstr>Effetto dell’uso di coordinate polari</vt:lpstr>
      <vt:lpstr>Angolo massimo visibile</vt:lpstr>
      <vt:lpstr>Effetto da geometria del rivelatore (accettanza)</vt:lpstr>
      <vt:lpstr>Efficienza dei rivelatori</vt:lpstr>
      <vt:lpstr>Misura del flusso dei muoni (sintesi)</vt:lpstr>
      <vt:lpstr>Misura (alternative) con due rivelatori a strisce</vt:lpstr>
      <vt:lpstr>MRPC come strisce di rivelatori</vt:lpstr>
      <vt:lpstr>Angolo massimo visibile</vt:lpstr>
      <vt:lpstr>Accettanza del rivelatore</vt:lpstr>
      <vt:lpstr>Accettanza del rivelatore</vt:lpstr>
      <vt:lpstr>Flusso in funzione di </vt:lpstr>
      <vt:lpstr>1. Query all’elog dei dati</vt:lpstr>
      <vt:lpstr>Analisi con Excell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noferini</dc:creator>
  <cp:lastModifiedBy>eee</cp:lastModifiedBy>
  <cp:revision>81</cp:revision>
  <dcterms:created xsi:type="dcterms:W3CDTF">2018-04-05T12:01:04Z</dcterms:created>
  <dcterms:modified xsi:type="dcterms:W3CDTF">2018-04-10T10:32:22Z</dcterms:modified>
</cp:coreProperties>
</file>