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302" r:id="rId26"/>
    <p:sldId id="303" r:id="rId27"/>
    <p:sldId id="280" r:id="rId28"/>
    <p:sldId id="281" r:id="rId29"/>
    <p:sldId id="282" r:id="rId30"/>
    <p:sldId id="283" r:id="rId31"/>
    <p:sldId id="284" r:id="rId32"/>
    <p:sldId id="285" r:id="rId33"/>
    <p:sldId id="313" r:id="rId34"/>
    <p:sldId id="304" r:id="rId35"/>
    <p:sldId id="305" r:id="rId36"/>
    <p:sldId id="306" r:id="rId37"/>
    <p:sldId id="307" r:id="rId38"/>
    <p:sldId id="308" r:id="rId39"/>
    <p:sldId id="309" r:id="rId40"/>
    <p:sldId id="310" r:id="rId41"/>
    <p:sldId id="314" r:id="rId42"/>
    <p:sldId id="312" r:id="rId43"/>
    <p:sldId id="315" r:id="rId44"/>
    <p:sldId id="316" r:id="rId45"/>
    <p:sldId id="318" r:id="rId46"/>
    <p:sldId id="317" r:id="rId47"/>
    <p:sldId id="286" r:id="rId48"/>
    <p:sldId id="287" r:id="rId49"/>
    <p:sldId id="288" r:id="rId50"/>
    <p:sldId id="289" r:id="rId51"/>
    <p:sldId id="290" r:id="rId52"/>
    <p:sldId id="291" r:id="rId53"/>
    <p:sldId id="292" r:id="rId54"/>
    <p:sldId id="293" r:id="rId55"/>
    <p:sldId id="294" r:id="rId56"/>
    <p:sldId id="295" r:id="rId57"/>
    <p:sldId id="296" r:id="rId58"/>
    <p:sldId id="297" r:id="rId59"/>
    <p:sldId id="298" r:id="rId60"/>
    <p:sldId id="299" r:id="rId61"/>
    <p:sldId id="300" r:id="rId62"/>
    <p:sldId id="301" r:id="rId6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6" d="100"/>
          <a:sy n="86" d="100"/>
        </p:scale>
        <p:origin x="1218" y="144"/>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garbini:Desktop:EEE-EfficienzaAScuola_2017:BOLO_eff_sca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1222631884073202E-2"/>
          <c:y val="2.1831849534522701E-2"/>
          <c:w val="0.78220157460061102"/>
          <c:h val="0.83016513658592195"/>
        </c:manualLayout>
      </c:layout>
      <c:scatterChart>
        <c:scatterStyle val="smoothMarker"/>
        <c:varyColors val="0"/>
        <c:ser>
          <c:idx val="0"/>
          <c:order val="0"/>
          <c:tx>
            <c:v>BOLO-01 bot</c:v>
          </c:tx>
          <c:xVal>
            <c:numRef>
              <c:f>'BOLO-04_eff_bottom_chamb_2017-0'!$B$20:$B$30</c:f>
              <c:numCache>
                <c:formatCode>General</c:formatCode>
                <c:ptCount val="11"/>
                <c:pt idx="0">
                  <c:v>3.8</c:v>
                </c:pt>
                <c:pt idx="1">
                  <c:v>3.9</c:v>
                </c:pt>
                <c:pt idx="2">
                  <c:v>4</c:v>
                </c:pt>
                <c:pt idx="3">
                  <c:v>4.0999999999999996</c:v>
                </c:pt>
                <c:pt idx="4">
                  <c:v>4.2</c:v>
                </c:pt>
                <c:pt idx="5">
                  <c:v>4.3</c:v>
                </c:pt>
                <c:pt idx="6">
                  <c:v>4.4000000000000004</c:v>
                </c:pt>
                <c:pt idx="7">
                  <c:v>4.5</c:v>
                </c:pt>
                <c:pt idx="8">
                  <c:v>4.5999999999999996</c:v>
                </c:pt>
                <c:pt idx="9">
                  <c:v>4.7</c:v>
                </c:pt>
                <c:pt idx="10">
                  <c:v>4.66</c:v>
                </c:pt>
              </c:numCache>
            </c:numRef>
          </c:xVal>
          <c:yVal>
            <c:numRef>
              <c:f>'BOLO-04_eff_bottom_chamb_2017-0'!$C$20:$C$30</c:f>
              <c:numCache>
                <c:formatCode>General</c:formatCode>
                <c:ptCount val="11"/>
                <c:pt idx="0">
                  <c:v>0.54017499999999996</c:v>
                </c:pt>
                <c:pt idx="1">
                  <c:v>0.69683899999999999</c:v>
                </c:pt>
                <c:pt idx="2">
                  <c:v>0.80678099999999997</c:v>
                </c:pt>
                <c:pt idx="3">
                  <c:v>0.87755300000000003</c:v>
                </c:pt>
                <c:pt idx="4">
                  <c:v>0.91520199999999996</c:v>
                </c:pt>
                <c:pt idx="5">
                  <c:v>0.945581</c:v>
                </c:pt>
                <c:pt idx="6">
                  <c:v>0.94761700000000004</c:v>
                </c:pt>
                <c:pt idx="7">
                  <c:v>0.96854499999999999</c:v>
                </c:pt>
                <c:pt idx="8">
                  <c:v>0.969024</c:v>
                </c:pt>
                <c:pt idx="9">
                  <c:v>0.97496099999999997</c:v>
                </c:pt>
                <c:pt idx="10">
                  <c:v>0.97628199999999998</c:v>
                </c:pt>
              </c:numCache>
            </c:numRef>
          </c:yVal>
          <c:smooth val="1"/>
        </c:ser>
        <c:ser>
          <c:idx val="1"/>
          <c:order val="1"/>
          <c:tx>
            <c:v>BOLO-04 bot</c:v>
          </c:tx>
          <c:xVal>
            <c:numRef>
              <c:f>'BOLO-04_eff_bottom_chamb_2017-0'!$B$6:$B$15</c:f>
              <c:numCache>
                <c:formatCode>General</c:formatCode>
                <c:ptCount val="10"/>
                <c:pt idx="0">
                  <c:v>3.8650000000000002</c:v>
                </c:pt>
                <c:pt idx="1">
                  <c:v>3.9649999999999999</c:v>
                </c:pt>
                <c:pt idx="2">
                  <c:v>4.07</c:v>
                </c:pt>
                <c:pt idx="3">
                  <c:v>4.17</c:v>
                </c:pt>
                <c:pt idx="4">
                  <c:v>4.2699999999999996</c:v>
                </c:pt>
                <c:pt idx="5">
                  <c:v>4.38</c:v>
                </c:pt>
                <c:pt idx="6">
                  <c:v>4.4800000000000004</c:v>
                </c:pt>
                <c:pt idx="7">
                  <c:v>4.585</c:v>
                </c:pt>
                <c:pt idx="8">
                  <c:v>4.6900000000000004</c:v>
                </c:pt>
                <c:pt idx="9">
                  <c:v>4.7949999999999999</c:v>
                </c:pt>
              </c:numCache>
            </c:numRef>
          </c:xVal>
          <c:yVal>
            <c:numRef>
              <c:f>'BOLO-04_eff_bottom_chamb_2017-0'!$C$6:$C$15</c:f>
              <c:numCache>
                <c:formatCode>General</c:formatCode>
                <c:ptCount val="10"/>
                <c:pt idx="0">
                  <c:v>0.60955199999999998</c:v>
                </c:pt>
                <c:pt idx="1">
                  <c:v>0.75806499999999999</c:v>
                </c:pt>
                <c:pt idx="2">
                  <c:v>0.86195600000000006</c:v>
                </c:pt>
                <c:pt idx="3">
                  <c:v>0.91285700000000003</c:v>
                </c:pt>
                <c:pt idx="4">
                  <c:v>0.946384</c:v>
                </c:pt>
                <c:pt idx="5">
                  <c:v>0.96172800000000003</c:v>
                </c:pt>
                <c:pt idx="6">
                  <c:v>0.97332700000000005</c:v>
                </c:pt>
                <c:pt idx="7">
                  <c:v>0.98042399999999996</c:v>
                </c:pt>
                <c:pt idx="8">
                  <c:v>0.98342600000000002</c:v>
                </c:pt>
                <c:pt idx="9">
                  <c:v>0.98279000000000005</c:v>
                </c:pt>
              </c:numCache>
            </c:numRef>
          </c:yVal>
          <c:smooth val="1"/>
        </c:ser>
        <c:ser>
          <c:idx val="2"/>
          <c:order val="2"/>
          <c:tx>
            <c:v>BOLO-01 mid</c:v>
          </c:tx>
          <c:xVal>
            <c:numRef>
              <c:f>'BOLO-04_eff_bottom_chamb_2017-0'!$F$20:$F$28</c:f>
              <c:numCache>
                <c:formatCode>General</c:formatCode>
                <c:ptCount val="9"/>
                <c:pt idx="0">
                  <c:v>3.7</c:v>
                </c:pt>
                <c:pt idx="1">
                  <c:v>3.85</c:v>
                </c:pt>
                <c:pt idx="2">
                  <c:v>4</c:v>
                </c:pt>
                <c:pt idx="3">
                  <c:v>4.1500000000000004</c:v>
                </c:pt>
                <c:pt idx="4">
                  <c:v>4.3000000000000007</c:v>
                </c:pt>
                <c:pt idx="5">
                  <c:v>4.4500000000000011</c:v>
                </c:pt>
                <c:pt idx="6">
                  <c:v>4.6000000000000014</c:v>
                </c:pt>
                <c:pt idx="7">
                  <c:v>4.7500000000000018</c:v>
                </c:pt>
                <c:pt idx="8">
                  <c:v>4.9000000000000021</c:v>
                </c:pt>
              </c:numCache>
            </c:numRef>
          </c:xVal>
          <c:yVal>
            <c:numRef>
              <c:f>'BOLO-04_eff_bottom_chamb_2017-0'!$G$20:$G$28</c:f>
              <c:numCache>
                <c:formatCode>General</c:formatCode>
                <c:ptCount val="9"/>
                <c:pt idx="0">
                  <c:v>0.28755700000000001</c:v>
                </c:pt>
                <c:pt idx="1">
                  <c:v>0.54306600000000005</c:v>
                </c:pt>
                <c:pt idx="2">
                  <c:v>0.75069799999999998</c:v>
                </c:pt>
                <c:pt idx="3">
                  <c:v>0.86828399999999994</c:v>
                </c:pt>
                <c:pt idx="4">
                  <c:v>0.92993599999999998</c:v>
                </c:pt>
                <c:pt idx="5">
                  <c:v>0.96039699999999995</c:v>
                </c:pt>
                <c:pt idx="6">
                  <c:v>0.97347499999999998</c:v>
                </c:pt>
                <c:pt idx="7">
                  <c:v>0.97799999999999998</c:v>
                </c:pt>
                <c:pt idx="8">
                  <c:v>0.98035799999999995</c:v>
                </c:pt>
              </c:numCache>
            </c:numRef>
          </c:yVal>
          <c:smooth val="1"/>
        </c:ser>
        <c:ser>
          <c:idx val="3"/>
          <c:order val="3"/>
          <c:tx>
            <c:v>BOLO-04 mid</c:v>
          </c:tx>
          <c:xVal>
            <c:numRef>
              <c:f>'BOLO-04_eff_bottom_chamb_2017-0'!$F$6:$F$14</c:f>
              <c:numCache>
                <c:formatCode>General</c:formatCode>
                <c:ptCount val="9"/>
                <c:pt idx="0">
                  <c:v>3.7</c:v>
                </c:pt>
                <c:pt idx="1">
                  <c:v>3.85</c:v>
                </c:pt>
                <c:pt idx="2">
                  <c:v>4</c:v>
                </c:pt>
                <c:pt idx="3">
                  <c:v>4.1500000000000004</c:v>
                </c:pt>
                <c:pt idx="4">
                  <c:v>4.3000000000000007</c:v>
                </c:pt>
                <c:pt idx="5">
                  <c:v>4.4500000000000011</c:v>
                </c:pt>
                <c:pt idx="6">
                  <c:v>4.6000000000000014</c:v>
                </c:pt>
                <c:pt idx="7">
                  <c:v>4.7500000000000018</c:v>
                </c:pt>
                <c:pt idx="8">
                  <c:v>4.9000000000000021</c:v>
                </c:pt>
              </c:numCache>
            </c:numRef>
          </c:xVal>
          <c:yVal>
            <c:numRef>
              <c:f>'BOLO-04_eff_bottom_chamb_2017-0'!$G$6:$G$14</c:f>
              <c:numCache>
                <c:formatCode>General</c:formatCode>
                <c:ptCount val="9"/>
                <c:pt idx="0">
                  <c:v>0.19905</c:v>
                </c:pt>
                <c:pt idx="1">
                  <c:v>0.47697400000000001</c:v>
                </c:pt>
                <c:pt idx="2">
                  <c:v>0.70543199999999995</c:v>
                </c:pt>
                <c:pt idx="3">
                  <c:v>0.83969000000000005</c:v>
                </c:pt>
                <c:pt idx="4">
                  <c:v>0.90908199999999995</c:v>
                </c:pt>
                <c:pt idx="5">
                  <c:v>0.94371300000000002</c:v>
                </c:pt>
                <c:pt idx="6">
                  <c:v>0.96071499999999999</c:v>
                </c:pt>
                <c:pt idx="7">
                  <c:v>0.97191000000000005</c:v>
                </c:pt>
                <c:pt idx="8">
                  <c:v>0.98136000000000001</c:v>
                </c:pt>
              </c:numCache>
            </c:numRef>
          </c:yVal>
          <c:smooth val="1"/>
        </c:ser>
        <c:ser>
          <c:idx val="4"/>
          <c:order val="4"/>
          <c:tx>
            <c:v>BOLO-01 top</c:v>
          </c:tx>
          <c:xVal>
            <c:numRef>
              <c:f>'BOLO-04_eff_bottom_chamb_2017-0'!$J$20:$J$28</c:f>
              <c:numCache>
                <c:formatCode>General</c:formatCode>
                <c:ptCount val="9"/>
                <c:pt idx="0">
                  <c:v>3.7</c:v>
                </c:pt>
                <c:pt idx="1">
                  <c:v>3.85</c:v>
                </c:pt>
                <c:pt idx="2">
                  <c:v>4</c:v>
                </c:pt>
                <c:pt idx="3">
                  <c:v>4.1500000000000004</c:v>
                </c:pt>
                <c:pt idx="4">
                  <c:v>4.3000000000000007</c:v>
                </c:pt>
                <c:pt idx="5">
                  <c:v>4.4500000000000011</c:v>
                </c:pt>
                <c:pt idx="6">
                  <c:v>4.6000000000000014</c:v>
                </c:pt>
                <c:pt idx="7">
                  <c:v>4.7500000000000018</c:v>
                </c:pt>
                <c:pt idx="8">
                  <c:v>4.9000000000000021</c:v>
                </c:pt>
              </c:numCache>
            </c:numRef>
          </c:xVal>
          <c:yVal>
            <c:numRef>
              <c:f>'BOLO-04_eff_bottom_chamb_2017-0'!$K$20:$K$28</c:f>
              <c:numCache>
                <c:formatCode>General</c:formatCode>
                <c:ptCount val="9"/>
                <c:pt idx="0">
                  <c:v>0.38872400000000001</c:v>
                </c:pt>
                <c:pt idx="1">
                  <c:v>0.72688600000000003</c:v>
                </c:pt>
                <c:pt idx="2">
                  <c:v>0.903586</c:v>
                </c:pt>
                <c:pt idx="3">
                  <c:v>0.95251699999999995</c:v>
                </c:pt>
                <c:pt idx="4">
                  <c:v>0.98050999999999999</c:v>
                </c:pt>
                <c:pt idx="5">
                  <c:v>0.98075400000000001</c:v>
                </c:pt>
                <c:pt idx="6">
                  <c:v>0.98916300000000001</c:v>
                </c:pt>
                <c:pt idx="7">
                  <c:v>0.98262499999999997</c:v>
                </c:pt>
                <c:pt idx="8">
                  <c:v>0.982325</c:v>
                </c:pt>
              </c:numCache>
            </c:numRef>
          </c:yVal>
          <c:smooth val="1"/>
        </c:ser>
        <c:ser>
          <c:idx val="5"/>
          <c:order val="5"/>
          <c:tx>
            <c:v>BOLO-04 top</c:v>
          </c:tx>
          <c:xVal>
            <c:numRef>
              <c:f>'BOLO-04_eff_bottom_chamb_2017-0'!$J$6:$J$14</c:f>
              <c:numCache>
                <c:formatCode>General</c:formatCode>
                <c:ptCount val="9"/>
                <c:pt idx="0">
                  <c:v>3.7</c:v>
                </c:pt>
                <c:pt idx="1">
                  <c:v>3.85</c:v>
                </c:pt>
                <c:pt idx="2">
                  <c:v>4</c:v>
                </c:pt>
                <c:pt idx="3">
                  <c:v>4.1500000000000004</c:v>
                </c:pt>
                <c:pt idx="4">
                  <c:v>4.3000000000000007</c:v>
                </c:pt>
                <c:pt idx="5">
                  <c:v>4.4500000000000011</c:v>
                </c:pt>
                <c:pt idx="6">
                  <c:v>4.6000000000000014</c:v>
                </c:pt>
                <c:pt idx="7">
                  <c:v>4.7500000000000018</c:v>
                </c:pt>
                <c:pt idx="8">
                  <c:v>4.9000000000000021</c:v>
                </c:pt>
              </c:numCache>
            </c:numRef>
          </c:xVal>
          <c:yVal>
            <c:numRef>
              <c:f>'BOLO-04_eff_bottom_chamb_2017-0'!$K$6:$K$14</c:f>
              <c:numCache>
                <c:formatCode>General</c:formatCode>
                <c:ptCount val="9"/>
                <c:pt idx="0">
                  <c:v>0.32846700000000001</c:v>
                </c:pt>
                <c:pt idx="1">
                  <c:v>0.68786800000000003</c:v>
                </c:pt>
                <c:pt idx="2">
                  <c:v>0.86526999999999998</c:v>
                </c:pt>
                <c:pt idx="3">
                  <c:v>0.93615000000000004</c:v>
                </c:pt>
                <c:pt idx="4">
                  <c:v>0.966866</c:v>
                </c:pt>
                <c:pt idx="5">
                  <c:v>0.97988200000000003</c:v>
                </c:pt>
                <c:pt idx="6">
                  <c:v>0.98392000000000002</c:v>
                </c:pt>
                <c:pt idx="7">
                  <c:v>0.98527500000000001</c:v>
                </c:pt>
                <c:pt idx="8">
                  <c:v>0.98838899999999996</c:v>
                </c:pt>
              </c:numCache>
            </c:numRef>
          </c:yVal>
          <c:smooth val="1"/>
        </c:ser>
        <c:ser>
          <c:idx val="6"/>
          <c:order val="6"/>
          <c:tx>
            <c:v>BOLO-03 mid</c:v>
          </c:tx>
          <c:xVal>
            <c:numRef>
              <c:f>'BOLO-04_eff_bottom_chamb_2017-0'!$F$39:$F$47</c:f>
              <c:numCache>
                <c:formatCode>General</c:formatCode>
                <c:ptCount val="9"/>
                <c:pt idx="0">
                  <c:v>3.7</c:v>
                </c:pt>
                <c:pt idx="1">
                  <c:v>3.85</c:v>
                </c:pt>
                <c:pt idx="2">
                  <c:v>4</c:v>
                </c:pt>
                <c:pt idx="3">
                  <c:v>4.1500000000000004</c:v>
                </c:pt>
                <c:pt idx="4">
                  <c:v>4.3000000000000007</c:v>
                </c:pt>
                <c:pt idx="5">
                  <c:v>4.4500000000000011</c:v>
                </c:pt>
                <c:pt idx="6">
                  <c:v>4.6000000000000014</c:v>
                </c:pt>
                <c:pt idx="7">
                  <c:v>4.7500000000000018</c:v>
                </c:pt>
                <c:pt idx="8">
                  <c:v>4.9000000000000021</c:v>
                </c:pt>
              </c:numCache>
            </c:numRef>
          </c:xVal>
          <c:yVal>
            <c:numRef>
              <c:f>'BOLO-04_eff_bottom_chamb_2017-0'!$G$39:$G$47</c:f>
              <c:numCache>
                <c:formatCode>General</c:formatCode>
                <c:ptCount val="9"/>
                <c:pt idx="0">
                  <c:v>0.23400000000000001</c:v>
                </c:pt>
                <c:pt idx="1">
                  <c:v>0.52300000000000002</c:v>
                </c:pt>
                <c:pt idx="2">
                  <c:v>0.73699999999999999</c:v>
                </c:pt>
                <c:pt idx="3">
                  <c:v>0.872</c:v>
                </c:pt>
                <c:pt idx="4">
                  <c:v>0.93500000000000005</c:v>
                </c:pt>
                <c:pt idx="5">
                  <c:v>0.96199999999999997</c:v>
                </c:pt>
                <c:pt idx="6">
                  <c:v>0.97699999999999998</c:v>
                </c:pt>
                <c:pt idx="7">
                  <c:v>0.98699999999999999</c:v>
                </c:pt>
                <c:pt idx="8">
                  <c:v>0.98099999999999998</c:v>
                </c:pt>
              </c:numCache>
            </c:numRef>
          </c:yVal>
          <c:smooth val="1"/>
        </c:ser>
        <c:ser>
          <c:idx val="7"/>
          <c:order val="7"/>
          <c:tx>
            <c:v>BOLO-03 top</c:v>
          </c:tx>
          <c:xVal>
            <c:numRef>
              <c:f>'BOLO-04_eff_bottom_chamb_2017-0'!$J$39:$J$47</c:f>
              <c:numCache>
                <c:formatCode>General</c:formatCode>
                <c:ptCount val="9"/>
                <c:pt idx="0">
                  <c:v>3.7</c:v>
                </c:pt>
                <c:pt idx="1">
                  <c:v>3.85</c:v>
                </c:pt>
                <c:pt idx="2">
                  <c:v>4</c:v>
                </c:pt>
                <c:pt idx="3">
                  <c:v>4.1500000000000004</c:v>
                </c:pt>
                <c:pt idx="4">
                  <c:v>4.3000000000000007</c:v>
                </c:pt>
                <c:pt idx="5">
                  <c:v>4.4500000000000011</c:v>
                </c:pt>
                <c:pt idx="6">
                  <c:v>4.6000000000000014</c:v>
                </c:pt>
                <c:pt idx="7">
                  <c:v>4.7500000000000018</c:v>
                </c:pt>
                <c:pt idx="8">
                  <c:v>4.9000000000000021</c:v>
                </c:pt>
              </c:numCache>
            </c:numRef>
          </c:xVal>
          <c:yVal>
            <c:numRef>
              <c:f>'BOLO-04_eff_bottom_chamb_2017-0'!$K$39:$K$47</c:f>
              <c:numCache>
                <c:formatCode>General</c:formatCode>
                <c:ptCount val="9"/>
                <c:pt idx="0">
                  <c:v>0.38872400000000001</c:v>
                </c:pt>
                <c:pt idx="1">
                  <c:v>0.72688600000000003</c:v>
                </c:pt>
                <c:pt idx="2">
                  <c:v>0.903586</c:v>
                </c:pt>
                <c:pt idx="3">
                  <c:v>0.95251699999999995</c:v>
                </c:pt>
                <c:pt idx="4">
                  <c:v>0.98050999999999999</c:v>
                </c:pt>
                <c:pt idx="5">
                  <c:v>0.98075400000000001</c:v>
                </c:pt>
                <c:pt idx="6">
                  <c:v>0.98916300000000001</c:v>
                </c:pt>
                <c:pt idx="7">
                  <c:v>0.98262499999999997</c:v>
                </c:pt>
                <c:pt idx="8">
                  <c:v>0.982325</c:v>
                </c:pt>
              </c:numCache>
            </c:numRef>
          </c:yVal>
          <c:smooth val="1"/>
        </c:ser>
        <c:dLbls>
          <c:showLegendKey val="0"/>
          <c:showVal val="0"/>
          <c:showCatName val="0"/>
          <c:showSerName val="0"/>
          <c:showPercent val="0"/>
          <c:showBubbleSize val="0"/>
        </c:dLbls>
        <c:axId val="-578623584"/>
        <c:axId val="-578636640"/>
      </c:scatterChart>
      <c:valAx>
        <c:axId val="-578623584"/>
        <c:scaling>
          <c:orientation val="minMax"/>
          <c:max val="5"/>
          <c:min val="3.65"/>
        </c:scaling>
        <c:delete val="0"/>
        <c:axPos val="b"/>
        <c:numFmt formatCode="General" sourceLinked="1"/>
        <c:majorTickMark val="out"/>
        <c:minorTickMark val="none"/>
        <c:tickLblPos val="nextTo"/>
        <c:crossAx val="-578636640"/>
        <c:crosses val="autoZero"/>
        <c:crossBetween val="midCat"/>
      </c:valAx>
      <c:valAx>
        <c:axId val="-578636640"/>
        <c:scaling>
          <c:orientation val="minMax"/>
        </c:scaling>
        <c:delete val="0"/>
        <c:axPos val="l"/>
        <c:majorGridlines/>
        <c:numFmt formatCode="General" sourceLinked="1"/>
        <c:majorTickMark val="out"/>
        <c:minorTickMark val="none"/>
        <c:tickLblPos val="nextTo"/>
        <c:crossAx val="-578623584"/>
        <c:crosses val="autoZero"/>
        <c:crossBetween val="midCat"/>
      </c:valAx>
    </c:plotArea>
    <c:legend>
      <c:legendPos val="r"/>
      <c:layout/>
      <c:overlay val="0"/>
    </c:legend>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0.0133</cdr:x>
      <cdr:y>0.28344</cdr:y>
    </cdr:from>
    <cdr:to>
      <cdr:x>0.06722</cdr:x>
      <cdr:y>0.56165</cdr:y>
    </cdr:to>
    <cdr:sp macro="" textlink="">
      <cdr:nvSpPr>
        <cdr:cNvPr id="2" name="TextBox 1"/>
        <cdr:cNvSpPr txBox="1"/>
      </cdr:nvSpPr>
      <cdr:spPr>
        <a:xfrm xmlns:a="http://schemas.openxmlformats.org/drawingml/2006/main" rot="16200000">
          <a:off x="-561753" y="2867148"/>
          <a:ext cx="2103898" cy="656590"/>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Overflow="clip" horzOverflow="overflow" vert="horz" wrap="none" lIns="50800" tIns="50800" rIns="50800" bIns="50800" numCol="1" spcCol="38100" rtlCol="0" anchor="ctr">
          <a:spAutoFit/>
        </a:bodyPr>
        <a:lstStyle xmlns:a="http://schemas.openxmlformats.org/drawingml/2006/main"/>
        <a:p xmlns:a="http://schemas.openxmlformats.org/drawingml/2006/main">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err="1" smtClean="0">
              <a:ln>
                <a:noFill/>
              </a:ln>
              <a:solidFill>
                <a:srgbClr val="000000"/>
              </a:solidFill>
              <a:effectLst/>
              <a:uFillTx/>
              <a:latin typeface="+mn-lt"/>
              <a:ea typeface="+mn-ea"/>
              <a:cs typeface="+mn-cs"/>
              <a:sym typeface="Helvetica Light"/>
            </a:rPr>
            <a:t>Efficienza</a:t>
          </a:r>
          <a:endParaRPr kumimoji="0" lang="en-US" sz="3600" b="0" i="0" u="none" strike="noStrike" cap="none" spc="0" normalizeH="0" baseline="0" dirty="0">
            <a:ln>
              <a:noFill/>
            </a:ln>
            <a:solidFill>
              <a:srgbClr val="000000"/>
            </a:solidFill>
            <a:effectLst/>
            <a:uFillTx/>
            <a:latin typeface="+mn-lt"/>
            <a:ea typeface="+mn-ea"/>
            <a:cs typeface="+mn-cs"/>
            <a:sym typeface="Helvetica Light"/>
          </a:endParaRPr>
        </a:p>
      </cdr:txBody>
    </cdr:sp>
  </cdr:relSizeAnchor>
  <cdr:relSizeAnchor xmlns:cdr="http://schemas.openxmlformats.org/drawingml/2006/chartDrawing">
    <cdr:from>
      <cdr:x>0.55175</cdr:x>
      <cdr:y>0.91318</cdr:y>
    </cdr:from>
    <cdr:to>
      <cdr:x>0.82774</cdr:x>
      <cdr:y>1</cdr:y>
    </cdr:to>
    <cdr:sp macro="" textlink="">
      <cdr:nvSpPr>
        <cdr:cNvPr id="3" name="TextBox 2"/>
        <cdr:cNvSpPr txBox="1"/>
      </cdr:nvSpPr>
      <cdr:spPr>
        <a:xfrm xmlns:a="http://schemas.openxmlformats.org/drawingml/2006/main">
          <a:off x="6718161" y="6905756"/>
          <a:ext cx="3360528" cy="656590"/>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Overflow="clip" horzOverflow="overflow" vert="horz" wrap="none" lIns="50800" tIns="50800" rIns="50800" bIns="50800" numCol="1" spcCol="38100" rtlCol="0" anchor="ctr">
          <a:spAutoFit/>
        </a:bodyPr>
        <a:lstStyle xmlns:a="http://schemas.openxmlformats.org/drawingml/2006/main"/>
        <a:p xmlns:a="http://schemas.openxmlformats.org/drawingml/2006/main">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rgbClr val="FF0000"/>
              </a:solidFill>
              <a:effectLst/>
              <a:uFillTx/>
              <a:latin typeface="+mn-lt"/>
              <a:ea typeface="+mn-ea"/>
              <a:cs typeface="+mn-cs"/>
              <a:sym typeface="Helvetica Light"/>
            </a:rPr>
            <a:t>Low Voltage (V)</a:t>
          </a:r>
          <a:endParaRPr kumimoji="0" lang="en-US" sz="3600" b="0" i="0" u="none" strike="noStrike" cap="none" spc="0" normalizeH="0" baseline="0" dirty="0">
            <a:ln>
              <a:noFill/>
            </a:ln>
            <a:solidFill>
              <a:srgbClr val="FF0000"/>
            </a:solidFill>
            <a:effectLst/>
            <a:uFillTx/>
            <a:latin typeface="+mn-lt"/>
            <a:ea typeface="+mn-ea"/>
            <a:cs typeface="+mn-cs"/>
            <a:sym typeface="Helvetica Light"/>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xfrm>
            <a:off x="1143000" y="685800"/>
            <a:ext cx="4572000" cy="3429000"/>
          </a:xfrm>
          <a:prstGeom prst="rect">
            <a:avLst/>
          </a:prstGeom>
        </p:spPr>
        <p:txBody>
          <a:bodyPr/>
          <a:lstStyle/>
          <a:p>
            <a:endParaRPr/>
          </a:p>
        </p:txBody>
      </p:sp>
      <p:sp>
        <p:nvSpPr>
          <p:cNvPr id="185" name="Shape 18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193377876"/>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Tree>
    <p:extLst>
      <p:ext uri="{BB962C8B-B14F-4D97-AF65-F5344CB8AC3E}">
        <p14:creationId xmlns:p14="http://schemas.microsoft.com/office/powerpoint/2010/main" val="23190684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3" name="Shape 13"/>
          <p:cNvSpPr>
            <a:spLocks noGrp="1"/>
          </p:cNvSpPr>
          <p:nvPr>
            <p:ph type="title"/>
          </p:nvPr>
        </p:nvSpPr>
        <p:spPr>
          <a:xfrm>
            <a:off x="1270000" y="1638300"/>
            <a:ext cx="10464800" cy="3302000"/>
          </a:xfrm>
          <a:prstGeom prst="rect">
            <a:avLst/>
          </a:prstGeom>
        </p:spPr>
        <p:txBody>
          <a:bodyPr anchor="b"/>
          <a:lstStyle>
            <a:lvl1pPr>
              <a:defRPr sz="8000" b="0">
                <a:latin typeface="+mn-lt"/>
                <a:ea typeface="+mn-ea"/>
                <a:cs typeface="+mn-cs"/>
                <a:sym typeface="Helvetica Light"/>
              </a:defRPr>
            </a:lvl1pPr>
          </a:lstStyle>
          <a:p>
            <a:r>
              <a:t>Title Text</a:t>
            </a:r>
          </a:p>
        </p:txBody>
      </p:sp>
      <p:pic>
        <p:nvPicPr>
          <p:cNvPr id="14" name="banner_CF.jpg"/>
          <p:cNvPicPr>
            <a:picLocks noChangeAspect="1"/>
          </p:cNvPicPr>
          <p:nvPr/>
        </p:nvPicPr>
        <p:blipFill>
          <a:blip r:embed="rId2">
            <a:extLst/>
          </a:blip>
          <a:srcRect r="75954"/>
          <a:stretch>
            <a:fillRect/>
          </a:stretch>
        </p:blipFill>
        <p:spPr>
          <a:xfrm>
            <a:off x="-124080" y="-337699"/>
            <a:ext cx="2844208" cy="1624887"/>
          </a:xfrm>
          <a:prstGeom prst="rect">
            <a:avLst/>
          </a:prstGeom>
          <a:ln w="12700">
            <a:miter lim="400000"/>
          </a:ln>
        </p:spPr>
      </p:pic>
      <p:pic>
        <p:nvPicPr>
          <p:cNvPr id="15" name="banner_CF.jpg"/>
          <p:cNvPicPr>
            <a:picLocks noChangeAspect="1"/>
          </p:cNvPicPr>
          <p:nvPr/>
        </p:nvPicPr>
        <p:blipFill>
          <a:blip r:embed="rId2">
            <a:extLst/>
          </a:blip>
          <a:srcRect l="78095"/>
          <a:stretch>
            <a:fillRect/>
          </a:stretch>
        </p:blipFill>
        <p:spPr>
          <a:xfrm>
            <a:off x="10755366" y="-376792"/>
            <a:ext cx="2310655" cy="1449108"/>
          </a:xfrm>
          <a:prstGeom prst="rect">
            <a:avLst/>
          </a:prstGeom>
          <a:ln w="12700">
            <a:miter lim="400000"/>
          </a:ln>
        </p:spPr>
      </p:pic>
      <p:sp>
        <p:nvSpPr>
          <p:cNvPr id="16" name="Shape 16"/>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96" name="Shape 96"/>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vl1pPr>
          </a:lstStyle>
          <a:p>
            <a:r>
              <a:t>–Johnny Appleseed</a:t>
            </a:r>
          </a:p>
        </p:txBody>
      </p:sp>
      <p:sp>
        <p:nvSpPr>
          <p:cNvPr id="97" name="Shape 97"/>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“Type a quote here.” </a:t>
            </a:r>
          </a:p>
        </p:txBody>
      </p:sp>
      <p:sp>
        <p:nvSpPr>
          <p:cNvPr id="98" name="Shape 98"/>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05" name="Shape 105"/>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6" name="Shape 106"/>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3" name="Shape 113"/>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120" name="Shape 120"/>
          <p:cNvSpPr>
            <a:spLocks noGrp="1"/>
          </p:cNvSpPr>
          <p:nvPr>
            <p:ph type="title"/>
          </p:nvPr>
        </p:nvSpPr>
        <p:spPr>
          <a:xfrm>
            <a:off x="650239" y="390595"/>
            <a:ext cx="11704322" cy="1625601"/>
          </a:xfrm>
          <a:prstGeom prst="rect">
            <a:avLst/>
          </a:prstGeom>
        </p:spPr>
        <p:txBody>
          <a:bodyPr lIns="65023" tIns="65023" rIns="65023" bIns="65023"/>
          <a:lstStyle>
            <a:lvl1pPr defTabSz="1300480">
              <a:defRPr sz="6200" b="0">
                <a:latin typeface="Arial"/>
                <a:ea typeface="Arial"/>
                <a:cs typeface="Arial"/>
                <a:sym typeface="Arial"/>
              </a:defRPr>
            </a:lvl1pPr>
          </a:lstStyle>
          <a:p>
            <a:r>
              <a:t>Title Text</a:t>
            </a:r>
          </a:p>
        </p:txBody>
      </p:sp>
      <p:sp>
        <p:nvSpPr>
          <p:cNvPr id="121" name="Shape 121"/>
          <p:cNvSpPr>
            <a:spLocks noGrp="1"/>
          </p:cNvSpPr>
          <p:nvPr>
            <p:ph type="body" idx="1"/>
          </p:nvPr>
        </p:nvSpPr>
        <p:spPr>
          <a:xfrm>
            <a:off x="650239" y="2275839"/>
            <a:ext cx="11704322" cy="6436926"/>
          </a:xfrm>
          <a:prstGeom prst="rect">
            <a:avLst/>
          </a:prstGeom>
        </p:spPr>
        <p:txBody>
          <a:bodyPr lIns="65023" tIns="65023" rIns="65023" bIns="65023" anchor="t"/>
          <a:lstStyle>
            <a:lvl1pPr marL="471487" indent="-471487" defTabSz="1300480">
              <a:spcBef>
                <a:spcPts val="1000"/>
              </a:spcBef>
              <a:buSzPct val="100000"/>
              <a:buChar char="»"/>
              <a:defRPr sz="4400">
                <a:latin typeface="Arial"/>
                <a:ea typeface="Arial"/>
                <a:cs typeface="Arial"/>
                <a:sym typeface="Arial"/>
              </a:defRPr>
            </a:lvl1pPr>
            <a:lvl2pPr marL="906235" indent="-449035" defTabSz="1300480">
              <a:spcBef>
                <a:spcPts val="1000"/>
              </a:spcBef>
              <a:buSzPct val="100000"/>
              <a:buChar char="–"/>
              <a:defRPr sz="4400">
                <a:latin typeface="Arial"/>
                <a:ea typeface="Arial"/>
                <a:cs typeface="Arial"/>
                <a:sym typeface="Arial"/>
              </a:defRPr>
            </a:lvl2pPr>
            <a:lvl3pPr indent="-419100" defTabSz="1300480">
              <a:spcBef>
                <a:spcPts val="1000"/>
              </a:spcBef>
              <a:buSzPct val="100000"/>
              <a:defRPr sz="4400">
                <a:latin typeface="Arial"/>
                <a:ea typeface="Arial"/>
                <a:cs typeface="Arial"/>
                <a:sym typeface="Arial"/>
              </a:defRPr>
            </a:lvl3pPr>
            <a:lvl4pPr marL="1874520" indent="-502920" defTabSz="1300480">
              <a:spcBef>
                <a:spcPts val="1000"/>
              </a:spcBef>
              <a:buSzPct val="100000"/>
              <a:buChar char="–"/>
              <a:defRPr sz="4400">
                <a:latin typeface="Arial"/>
                <a:ea typeface="Arial"/>
                <a:cs typeface="Arial"/>
                <a:sym typeface="Arial"/>
              </a:defRPr>
            </a:lvl4pPr>
            <a:lvl5pPr marL="2387600" indent="-558800" defTabSz="1300480">
              <a:spcBef>
                <a:spcPts val="1000"/>
              </a:spcBef>
              <a:buSzPct val="100000"/>
              <a:buChar char="»"/>
              <a:defRPr sz="4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2" name="Shape 122"/>
          <p:cNvSpPr>
            <a:spLocks noGrp="1"/>
          </p:cNvSpPr>
          <p:nvPr>
            <p:ph type="sldNum" sz="quarter" idx="2"/>
          </p:nvPr>
        </p:nvSpPr>
        <p:spPr>
          <a:xfrm>
            <a:off x="11957539" y="8882098"/>
            <a:ext cx="397021" cy="389270"/>
          </a:xfrm>
          <a:prstGeom prst="rect">
            <a:avLst/>
          </a:prstGeom>
        </p:spPr>
        <p:txBody>
          <a:bodyPr lIns="65023" tIns="65023" rIns="65023" bIns="65023"/>
          <a:lstStyle>
            <a:lvl1pPr algn="r" defTabSz="1300480">
              <a:defRPr>
                <a:latin typeface="Arial"/>
                <a:ea typeface="Arial"/>
                <a:cs typeface="Arial"/>
                <a:sym typeface="Arial"/>
              </a:defRPr>
            </a:lvl1p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129" name="Shape 129"/>
          <p:cNvSpPr>
            <a:spLocks noGrp="1"/>
          </p:cNvSpPr>
          <p:nvPr>
            <p:ph type="body" idx="1"/>
          </p:nvPr>
        </p:nvSpPr>
        <p:spPr>
          <a:xfrm>
            <a:off x="650239" y="390595"/>
            <a:ext cx="11704322" cy="8322170"/>
          </a:xfrm>
          <a:prstGeom prst="rect">
            <a:avLst/>
          </a:prstGeom>
        </p:spPr>
        <p:txBody>
          <a:bodyPr lIns="65023" tIns="65023" rIns="65023" bIns="65023" anchor="t"/>
          <a:lstStyle>
            <a:lvl1pPr marL="471487" indent="-471487" defTabSz="1300480">
              <a:spcBef>
                <a:spcPts val="1000"/>
              </a:spcBef>
              <a:buSzPct val="100000"/>
              <a:buChar char="»"/>
              <a:defRPr sz="4400">
                <a:latin typeface="Arial"/>
                <a:ea typeface="Arial"/>
                <a:cs typeface="Arial"/>
                <a:sym typeface="Arial"/>
              </a:defRPr>
            </a:lvl1pPr>
            <a:lvl2pPr marL="906235" indent="-449035" defTabSz="1300480">
              <a:spcBef>
                <a:spcPts val="1000"/>
              </a:spcBef>
              <a:buSzPct val="100000"/>
              <a:buChar char="–"/>
              <a:defRPr sz="4400">
                <a:latin typeface="Arial"/>
                <a:ea typeface="Arial"/>
                <a:cs typeface="Arial"/>
                <a:sym typeface="Arial"/>
              </a:defRPr>
            </a:lvl2pPr>
            <a:lvl3pPr indent="-419100" defTabSz="1300480">
              <a:spcBef>
                <a:spcPts val="1000"/>
              </a:spcBef>
              <a:buSzPct val="100000"/>
              <a:defRPr sz="4400">
                <a:latin typeface="Arial"/>
                <a:ea typeface="Arial"/>
                <a:cs typeface="Arial"/>
                <a:sym typeface="Arial"/>
              </a:defRPr>
            </a:lvl3pPr>
            <a:lvl4pPr marL="1874520" indent="-502920" defTabSz="1300480">
              <a:spcBef>
                <a:spcPts val="1000"/>
              </a:spcBef>
              <a:buSzPct val="100000"/>
              <a:buChar char="–"/>
              <a:defRPr sz="4400">
                <a:latin typeface="Arial"/>
                <a:ea typeface="Arial"/>
                <a:cs typeface="Arial"/>
                <a:sym typeface="Arial"/>
              </a:defRPr>
            </a:lvl4pPr>
            <a:lvl5pPr marL="2387600" indent="-558800" defTabSz="1300480">
              <a:spcBef>
                <a:spcPts val="1000"/>
              </a:spcBef>
              <a:buSzPct val="100000"/>
              <a:buChar char="»"/>
              <a:defRPr sz="4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11957539" y="8882098"/>
            <a:ext cx="397021" cy="389270"/>
          </a:xfrm>
          <a:prstGeom prst="rect">
            <a:avLst/>
          </a:prstGeom>
        </p:spPr>
        <p:txBody>
          <a:bodyPr lIns="65023" tIns="65023" rIns="65023" bIns="65023"/>
          <a:lstStyle>
            <a:lvl1pPr algn="r" defTabSz="1300480">
              <a:defRPr>
                <a:latin typeface="Arial"/>
                <a:ea typeface="Arial"/>
                <a:cs typeface="Arial"/>
                <a:sym typeface="Arial"/>
              </a:defRPr>
            </a:lvl1pPr>
          </a:lstStyle>
          <a:p>
            <a:fld id="{86CB4B4D-7CA3-9044-876B-883B54F8677D}" type="slidenum">
              <a:t>‹N›</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137" name="Shape 137"/>
          <p:cNvSpPr>
            <a:spLocks noGrp="1"/>
          </p:cNvSpPr>
          <p:nvPr>
            <p:ph type="title"/>
          </p:nvPr>
        </p:nvSpPr>
        <p:spPr>
          <a:xfrm>
            <a:off x="650239" y="390595"/>
            <a:ext cx="11704322" cy="1625601"/>
          </a:xfrm>
          <a:prstGeom prst="rect">
            <a:avLst/>
          </a:prstGeom>
        </p:spPr>
        <p:txBody>
          <a:bodyPr lIns="65023" tIns="65023" rIns="65023" bIns="65023"/>
          <a:lstStyle>
            <a:lvl1pPr defTabSz="1300480">
              <a:defRPr sz="6200" b="0">
                <a:latin typeface="Arial"/>
                <a:ea typeface="Arial"/>
                <a:cs typeface="Arial"/>
                <a:sym typeface="Arial"/>
              </a:defRPr>
            </a:lvl1pPr>
          </a:lstStyle>
          <a:p>
            <a:r>
              <a:t>Title Text</a:t>
            </a:r>
          </a:p>
        </p:txBody>
      </p:sp>
      <p:sp>
        <p:nvSpPr>
          <p:cNvPr id="138" name="Shape 138"/>
          <p:cNvSpPr>
            <a:spLocks noGrp="1"/>
          </p:cNvSpPr>
          <p:nvPr>
            <p:ph type="body" sz="half" idx="1"/>
          </p:nvPr>
        </p:nvSpPr>
        <p:spPr>
          <a:xfrm>
            <a:off x="650239" y="2275839"/>
            <a:ext cx="5743788" cy="6436926"/>
          </a:xfrm>
          <a:prstGeom prst="rect">
            <a:avLst/>
          </a:prstGeom>
        </p:spPr>
        <p:txBody>
          <a:bodyPr lIns="65023" tIns="65023" rIns="65023" bIns="65023" anchor="t"/>
          <a:lstStyle>
            <a:lvl1pPr marL="471487" indent="-471487" defTabSz="1300480">
              <a:spcBef>
                <a:spcPts val="1000"/>
              </a:spcBef>
              <a:buSzPct val="100000"/>
              <a:buChar char="»"/>
              <a:defRPr sz="4400">
                <a:latin typeface="Arial"/>
                <a:ea typeface="Arial"/>
                <a:cs typeface="Arial"/>
                <a:sym typeface="Arial"/>
              </a:defRPr>
            </a:lvl1pPr>
            <a:lvl2pPr marL="906235" indent="-449035" defTabSz="1300480">
              <a:spcBef>
                <a:spcPts val="1000"/>
              </a:spcBef>
              <a:buSzPct val="100000"/>
              <a:buChar char="–"/>
              <a:defRPr sz="4400">
                <a:latin typeface="Arial"/>
                <a:ea typeface="Arial"/>
                <a:cs typeface="Arial"/>
                <a:sym typeface="Arial"/>
              </a:defRPr>
            </a:lvl2pPr>
            <a:lvl3pPr indent="-419100" defTabSz="1300480">
              <a:spcBef>
                <a:spcPts val="1000"/>
              </a:spcBef>
              <a:buSzPct val="100000"/>
              <a:defRPr sz="4400">
                <a:latin typeface="Arial"/>
                <a:ea typeface="Arial"/>
                <a:cs typeface="Arial"/>
                <a:sym typeface="Arial"/>
              </a:defRPr>
            </a:lvl3pPr>
            <a:lvl4pPr marL="1874520" indent="-502920" defTabSz="1300480">
              <a:spcBef>
                <a:spcPts val="1000"/>
              </a:spcBef>
              <a:buSzPct val="100000"/>
              <a:buChar char="–"/>
              <a:defRPr sz="4400">
                <a:latin typeface="Arial"/>
                <a:ea typeface="Arial"/>
                <a:cs typeface="Arial"/>
                <a:sym typeface="Arial"/>
              </a:defRPr>
            </a:lvl4pPr>
            <a:lvl5pPr marL="2387600" indent="-558800" defTabSz="1300480">
              <a:spcBef>
                <a:spcPts val="1000"/>
              </a:spcBef>
              <a:buSzPct val="100000"/>
              <a:buChar char="»"/>
              <a:defRPr sz="4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11957539" y="8882098"/>
            <a:ext cx="397021" cy="389270"/>
          </a:xfrm>
          <a:prstGeom prst="rect">
            <a:avLst/>
          </a:prstGeom>
        </p:spPr>
        <p:txBody>
          <a:bodyPr lIns="65023" tIns="65023" rIns="65023" bIns="65023"/>
          <a:lstStyle>
            <a:lvl1pPr algn="r" defTabSz="1300480">
              <a:defRPr>
                <a:latin typeface="Arial"/>
                <a:ea typeface="Arial"/>
                <a:cs typeface="Arial"/>
                <a:sym typeface="Arial"/>
              </a:defRPr>
            </a:lvl1pPr>
          </a:lstStyle>
          <a:p>
            <a:fld id="{86CB4B4D-7CA3-9044-876B-883B54F8677D}" type="slidenum">
              <a:t>‹N›</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146" name="Shape 146"/>
          <p:cNvSpPr>
            <a:spLocks noGrp="1"/>
          </p:cNvSpPr>
          <p:nvPr>
            <p:ph type="title"/>
          </p:nvPr>
        </p:nvSpPr>
        <p:spPr>
          <a:xfrm>
            <a:off x="650239" y="390595"/>
            <a:ext cx="11704322" cy="1625601"/>
          </a:xfrm>
          <a:prstGeom prst="rect">
            <a:avLst/>
          </a:prstGeom>
        </p:spPr>
        <p:txBody>
          <a:bodyPr lIns="65023" tIns="65023" rIns="65023" bIns="65023"/>
          <a:lstStyle>
            <a:lvl1pPr defTabSz="1300480">
              <a:defRPr sz="6200" b="0">
                <a:latin typeface="Arial"/>
                <a:ea typeface="Arial"/>
                <a:cs typeface="Arial"/>
                <a:sym typeface="Arial"/>
              </a:defRPr>
            </a:lvl1pPr>
          </a:lstStyle>
          <a:p>
            <a:r>
              <a:t>Title Text</a:t>
            </a:r>
          </a:p>
        </p:txBody>
      </p:sp>
      <p:sp>
        <p:nvSpPr>
          <p:cNvPr id="147" name="Shape 147"/>
          <p:cNvSpPr>
            <a:spLocks noGrp="1"/>
          </p:cNvSpPr>
          <p:nvPr>
            <p:ph type="body" idx="1"/>
          </p:nvPr>
        </p:nvSpPr>
        <p:spPr>
          <a:xfrm>
            <a:off x="650239" y="2275839"/>
            <a:ext cx="11704322" cy="6436926"/>
          </a:xfrm>
          <a:prstGeom prst="rect">
            <a:avLst/>
          </a:prstGeom>
        </p:spPr>
        <p:txBody>
          <a:bodyPr lIns="65023" tIns="65023" rIns="65023" bIns="65023" anchor="t"/>
          <a:lstStyle>
            <a:lvl1pPr marL="471487" indent="-471487" defTabSz="1300480">
              <a:spcBef>
                <a:spcPts val="1000"/>
              </a:spcBef>
              <a:buSzPct val="100000"/>
              <a:buChar char="»"/>
              <a:defRPr sz="4400">
                <a:latin typeface="Arial"/>
                <a:ea typeface="Arial"/>
                <a:cs typeface="Arial"/>
                <a:sym typeface="Arial"/>
              </a:defRPr>
            </a:lvl1pPr>
            <a:lvl2pPr marL="906235" indent="-449035" defTabSz="1300480">
              <a:spcBef>
                <a:spcPts val="1000"/>
              </a:spcBef>
              <a:buSzPct val="100000"/>
              <a:buChar char="–"/>
              <a:defRPr sz="4400">
                <a:latin typeface="Arial"/>
                <a:ea typeface="Arial"/>
                <a:cs typeface="Arial"/>
                <a:sym typeface="Arial"/>
              </a:defRPr>
            </a:lvl2pPr>
            <a:lvl3pPr indent="-419100" defTabSz="1300480">
              <a:spcBef>
                <a:spcPts val="1000"/>
              </a:spcBef>
              <a:buSzPct val="100000"/>
              <a:defRPr sz="4400">
                <a:latin typeface="Arial"/>
                <a:ea typeface="Arial"/>
                <a:cs typeface="Arial"/>
                <a:sym typeface="Arial"/>
              </a:defRPr>
            </a:lvl3pPr>
            <a:lvl4pPr marL="1874520" indent="-502920" defTabSz="1300480">
              <a:spcBef>
                <a:spcPts val="1000"/>
              </a:spcBef>
              <a:buSzPct val="100000"/>
              <a:buChar char="–"/>
              <a:defRPr sz="4400">
                <a:latin typeface="Arial"/>
                <a:ea typeface="Arial"/>
                <a:cs typeface="Arial"/>
                <a:sym typeface="Arial"/>
              </a:defRPr>
            </a:lvl4pPr>
            <a:lvl5pPr marL="2387600" indent="-558800" defTabSz="1300480">
              <a:spcBef>
                <a:spcPts val="1000"/>
              </a:spcBef>
              <a:buSzPct val="100000"/>
              <a:buChar char="»"/>
              <a:defRPr sz="4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sldNum" sz="quarter" idx="2"/>
          </p:nvPr>
        </p:nvSpPr>
        <p:spPr>
          <a:xfrm>
            <a:off x="11957539" y="8882098"/>
            <a:ext cx="397021" cy="389270"/>
          </a:xfrm>
          <a:prstGeom prst="rect">
            <a:avLst/>
          </a:prstGeom>
        </p:spPr>
        <p:txBody>
          <a:bodyPr lIns="65023" tIns="65023" rIns="65023" bIns="65023"/>
          <a:lstStyle>
            <a:lvl1pPr algn="r" defTabSz="1300480">
              <a:defRPr>
                <a:latin typeface="Arial"/>
                <a:ea typeface="Arial"/>
                <a:cs typeface="Arial"/>
                <a:sym typeface="Arial"/>
              </a:defRPr>
            </a:lvl1pPr>
          </a:lstStyle>
          <a:p>
            <a:fld id="{86CB4B4D-7CA3-9044-876B-883B54F8677D}" type="slidenum">
              <a:t>‹N›</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155" name="Shape 155"/>
          <p:cNvSpPr>
            <a:spLocks noGrp="1"/>
          </p:cNvSpPr>
          <p:nvPr>
            <p:ph type="title"/>
          </p:nvPr>
        </p:nvSpPr>
        <p:spPr>
          <a:xfrm>
            <a:off x="650239" y="390595"/>
            <a:ext cx="11704322" cy="1625601"/>
          </a:xfrm>
          <a:prstGeom prst="rect">
            <a:avLst/>
          </a:prstGeom>
        </p:spPr>
        <p:txBody>
          <a:bodyPr lIns="65023" tIns="65023" rIns="65023" bIns="65023"/>
          <a:lstStyle>
            <a:lvl1pPr defTabSz="1300480">
              <a:defRPr sz="6200" b="0">
                <a:latin typeface="Arial"/>
                <a:ea typeface="Arial"/>
                <a:cs typeface="Arial"/>
                <a:sym typeface="Arial"/>
              </a:defRPr>
            </a:lvl1pPr>
          </a:lstStyle>
          <a:p>
            <a:r>
              <a:t>Title Text</a:t>
            </a:r>
          </a:p>
        </p:txBody>
      </p:sp>
      <p:sp>
        <p:nvSpPr>
          <p:cNvPr id="156" name="Shape 156"/>
          <p:cNvSpPr>
            <a:spLocks noGrp="1"/>
          </p:cNvSpPr>
          <p:nvPr>
            <p:ph type="body" sz="half" idx="1"/>
          </p:nvPr>
        </p:nvSpPr>
        <p:spPr>
          <a:xfrm>
            <a:off x="650239" y="2275839"/>
            <a:ext cx="5743788" cy="6436926"/>
          </a:xfrm>
          <a:prstGeom prst="rect">
            <a:avLst/>
          </a:prstGeom>
        </p:spPr>
        <p:txBody>
          <a:bodyPr lIns="65023" tIns="65023" rIns="65023" bIns="65023" anchor="t"/>
          <a:lstStyle>
            <a:lvl1pPr marL="471487" indent="-471487" defTabSz="1300480">
              <a:spcBef>
                <a:spcPts val="1000"/>
              </a:spcBef>
              <a:buSzPct val="100000"/>
              <a:buChar char="»"/>
              <a:defRPr sz="4400">
                <a:latin typeface="Arial"/>
                <a:ea typeface="Arial"/>
                <a:cs typeface="Arial"/>
                <a:sym typeface="Arial"/>
              </a:defRPr>
            </a:lvl1pPr>
            <a:lvl2pPr marL="906235" indent="-449035" defTabSz="1300480">
              <a:spcBef>
                <a:spcPts val="1000"/>
              </a:spcBef>
              <a:buSzPct val="100000"/>
              <a:buChar char="–"/>
              <a:defRPr sz="4400">
                <a:latin typeface="Arial"/>
                <a:ea typeface="Arial"/>
                <a:cs typeface="Arial"/>
                <a:sym typeface="Arial"/>
              </a:defRPr>
            </a:lvl2pPr>
            <a:lvl3pPr indent="-419100" defTabSz="1300480">
              <a:spcBef>
                <a:spcPts val="1000"/>
              </a:spcBef>
              <a:buSzPct val="100000"/>
              <a:defRPr sz="4400">
                <a:latin typeface="Arial"/>
                <a:ea typeface="Arial"/>
                <a:cs typeface="Arial"/>
                <a:sym typeface="Arial"/>
              </a:defRPr>
            </a:lvl3pPr>
            <a:lvl4pPr marL="1874520" indent="-502920" defTabSz="1300480">
              <a:spcBef>
                <a:spcPts val="1000"/>
              </a:spcBef>
              <a:buSzPct val="100000"/>
              <a:buChar char="–"/>
              <a:defRPr sz="4400">
                <a:latin typeface="Arial"/>
                <a:ea typeface="Arial"/>
                <a:cs typeface="Arial"/>
                <a:sym typeface="Arial"/>
              </a:defRPr>
            </a:lvl4pPr>
            <a:lvl5pPr marL="2387600" indent="-558800" defTabSz="1300480">
              <a:spcBef>
                <a:spcPts val="1000"/>
              </a:spcBef>
              <a:buSzPct val="100000"/>
              <a:buChar char="»"/>
              <a:defRPr sz="4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7" name="Shape 157"/>
          <p:cNvSpPr>
            <a:spLocks noGrp="1"/>
          </p:cNvSpPr>
          <p:nvPr>
            <p:ph type="sldNum" sz="quarter" idx="2"/>
          </p:nvPr>
        </p:nvSpPr>
        <p:spPr>
          <a:xfrm>
            <a:off x="11957539" y="8882098"/>
            <a:ext cx="397021" cy="389270"/>
          </a:xfrm>
          <a:prstGeom prst="rect">
            <a:avLst/>
          </a:prstGeom>
        </p:spPr>
        <p:txBody>
          <a:bodyPr lIns="65023" tIns="65023" rIns="65023" bIns="65023"/>
          <a:lstStyle>
            <a:lvl1pPr algn="r" defTabSz="1300480">
              <a:defRPr>
                <a:latin typeface="Arial"/>
                <a:ea typeface="Arial"/>
                <a:cs typeface="Arial"/>
                <a:sym typeface="Arial"/>
              </a:defRPr>
            </a:lvl1pPr>
          </a:lstStyle>
          <a:p>
            <a:fld id="{86CB4B4D-7CA3-9044-876B-883B54F8677D}" type="slidenum">
              <a:t>‹N›</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164" name="Shape 164"/>
          <p:cNvSpPr>
            <a:spLocks noGrp="1"/>
          </p:cNvSpPr>
          <p:nvPr>
            <p:ph type="title"/>
          </p:nvPr>
        </p:nvSpPr>
        <p:spPr>
          <a:xfrm>
            <a:off x="952500" y="444500"/>
            <a:ext cx="11099800" cy="2159000"/>
          </a:xfrm>
          <a:prstGeom prst="rect">
            <a:avLst/>
          </a:prstGeom>
        </p:spPr>
        <p:txBody>
          <a:bodyPr/>
          <a:lstStyle>
            <a:lvl1pPr>
              <a:defRPr sz="8000" b="0">
                <a:latin typeface="+mn-lt"/>
                <a:ea typeface="+mn-ea"/>
                <a:cs typeface="+mn-cs"/>
                <a:sym typeface="Helvetica Light"/>
              </a:defRPr>
            </a:lvl1pPr>
          </a:lstStyle>
          <a:p>
            <a:r>
              <a:t>Title Text</a:t>
            </a:r>
          </a:p>
        </p:txBody>
      </p:sp>
      <p:pic>
        <p:nvPicPr>
          <p:cNvPr id="165" name="banner_CF.jpg"/>
          <p:cNvPicPr>
            <a:picLocks noChangeAspect="1"/>
          </p:cNvPicPr>
          <p:nvPr/>
        </p:nvPicPr>
        <p:blipFill>
          <a:blip r:embed="rId2">
            <a:extLst/>
          </a:blip>
          <a:srcRect r="76060"/>
          <a:stretch>
            <a:fillRect/>
          </a:stretch>
        </p:blipFill>
        <p:spPr>
          <a:xfrm>
            <a:off x="-139700" y="-188112"/>
            <a:ext cx="2299542" cy="1319563"/>
          </a:xfrm>
          <a:prstGeom prst="rect">
            <a:avLst/>
          </a:prstGeom>
          <a:ln w="12700">
            <a:miter lim="400000"/>
          </a:ln>
        </p:spPr>
      </p:pic>
      <p:pic>
        <p:nvPicPr>
          <p:cNvPr id="166" name="banner_CF.jpg"/>
          <p:cNvPicPr>
            <a:picLocks noChangeAspect="1"/>
          </p:cNvPicPr>
          <p:nvPr/>
        </p:nvPicPr>
        <p:blipFill>
          <a:blip r:embed="rId2">
            <a:extLst/>
          </a:blip>
          <a:srcRect l="77982"/>
          <a:stretch>
            <a:fillRect/>
          </a:stretch>
        </p:blipFill>
        <p:spPr>
          <a:xfrm>
            <a:off x="10952992" y="-188112"/>
            <a:ext cx="2115308" cy="1319794"/>
          </a:xfrm>
          <a:prstGeom prst="rect">
            <a:avLst/>
          </a:prstGeom>
          <a:ln w="12700">
            <a:miter lim="400000"/>
          </a:ln>
        </p:spPr>
      </p:pic>
      <p:sp>
        <p:nvSpPr>
          <p:cNvPr id="167" name="Shape 167"/>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174" name="Shape 174"/>
          <p:cNvSpPr>
            <a:spLocks noGrp="1"/>
          </p:cNvSpPr>
          <p:nvPr>
            <p:ph type="title"/>
          </p:nvPr>
        </p:nvSpPr>
        <p:spPr>
          <a:xfrm>
            <a:off x="1270000" y="1638300"/>
            <a:ext cx="10464800" cy="3302000"/>
          </a:xfrm>
          <a:prstGeom prst="rect">
            <a:avLst/>
          </a:prstGeom>
        </p:spPr>
        <p:txBody>
          <a:bodyPr anchor="b"/>
          <a:lstStyle>
            <a:lvl1pPr>
              <a:defRPr sz="8000" b="0">
                <a:latin typeface="+mn-lt"/>
                <a:ea typeface="+mn-ea"/>
                <a:cs typeface="+mn-cs"/>
                <a:sym typeface="Helvetica Light"/>
              </a:defRPr>
            </a:lvl1pPr>
          </a:lstStyle>
          <a:p>
            <a:r>
              <a:t>Title Text</a:t>
            </a:r>
          </a:p>
        </p:txBody>
      </p:sp>
      <p:sp>
        <p:nvSpPr>
          <p:cNvPr id="175" name="Shape 175"/>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pic>
        <p:nvPicPr>
          <p:cNvPr id="176" name="banner_CF.jpg"/>
          <p:cNvPicPr>
            <a:picLocks noChangeAspect="1"/>
          </p:cNvPicPr>
          <p:nvPr/>
        </p:nvPicPr>
        <p:blipFill>
          <a:blip r:embed="rId2">
            <a:extLst/>
          </a:blip>
          <a:srcRect r="75954"/>
          <a:stretch>
            <a:fillRect/>
          </a:stretch>
        </p:blipFill>
        <p:spPr>
          <a:xfrm>
            <a:off x="0" y="-237118"/>
            <a:ext cx="3127127" cy="1786518"/>
          </a:xfrm>
          <a:prstGeom prst="rect">
            <a:avLst/>
          </a:prstGeom>
          <a:ln w="12700">
            <a:miter lim="400000"/>
          </a:ln>
        </p:spPr>
      </p:pic>
      <p:pic>
        <p:nvPicPr>
          <p:cNvPr id="177" name="banner_CF.jpg"/>
          <p:cNvPicPr>
            <a:picLocks noChangeAspect="1"/>
          </p:cNvPicPr>
          <p:nvPr/>
        </p:nvPicPr>
        <p:blipFill>
          <a:blip r:embed="rId2">
            <a:extLst/>
          </a:blip>
          <a:srcRect l="78095"/>
          <a:stretch>
            <a:fillRect/>
          </a:stretch>
        </p:blipFill>
        <p:spPr>
          <a:xfrm>
            <a:off x="10247709" y="-137659"/>
            <a:ext cx="2848670" cy="1786519"/>
          </a:xfrm>
          <a:prstGeom prst="rect">
            <a:avLst/>
          </a:prstGeom>
          <a:ln w="12700">
            <a:miter lim="400000"/>
          </a:ln>
        </p:spPr>
      </p:pic>
      <p:sp>
        <p:nvSpPr>
          <p:cNvPr id="178" name="Shape 178"/>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3" name="Shape 23"/>
          <p:cNvSpPr>
            <a:spLocks noGrp="1"/>
          </p:cNvSpPr>
          <p:nvPr>
            <p:ph type="pic" idx="13"/>
          </p:nvPr>
        </p:nvSpPr>
        <p:spPr>
          <a:xfrm>
            <a:off x="1606550" y="635000"/>
            <a:ext cx="9779000" cy="5918200"/>
          </a:xfrm>
          <a:prstGeom prst="rect">
            <a:avLst/>
          </a:prstGeom>
        </p:spPr>
        <p:txBody>
          <a:bodyPr lIns="91439" tIns="45719" rIns="91439" bIns="45719" anchor="t">
            <a:noAutofit/>
          </a:bodyPr>
          <a:lstStyle/>
          <a:p>
            <a:endParaRPr/>
          </a:p>
        </p:txBody>
      </p:sp>
      <p:sp>
        <p:nvSpPr>
          <p:cNvPr id="24" name="Shape 24"/>
          <p:cNvSpPr>
            <a:spLocks noGrp="1"/>
          </p:cNvSpPr>
          <p:nvPr>
            <p:ph type="title"/>
          </p:nvPr>
        </p:nvSpPr>
        <p:spPr>
          <a:xfrm>
            <a:off x="1270000" y="6718300"/>
            <a:ext cx="10464800" cy="1422400"/>
          </a:xfrm>
          <a:prstGeom prst="rect">
            <a:avLst/>
          </a:prstGeom>
        </p:spPr>
        <p:txBody>
          <a:bodyPr anchor="b"/>
          <a:lstStyle>
            <a:lvl1pPr>
              <a:defRPr sz="8000" b="0">
                <a:latin typeface="+mn-lt"/>
                <a:ea typeface="+mn-ea"/>
                <a:cs typeface="+mn-cs"/>
                <a:sym typeface="Helvetica Light"/>
              </a:defRPr>
            </a:lvl1pPr>
          </a:lstStyle>
          <a:p>
            <a:r>
              <a:t>Title Text</a:t>
            </a:r>
          </a:p>
        </p:txBody>
      </p:sp>
      <p:sp>
        <p:nvSpPr>
          <p:cNvPr id="25" name="Shape 25"/>
          <p:cNvSpPr>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6" name="Shape 26"/>
          <p:cNvSpPr>
            <a:spLocks noGrp="1"/>
          </p:cNvSpPr>
          <p:nvPr>
            <p:ph type="sldNum" sz="quarter" idx="2"/>
          </p:nvPr>
        </p:nvSpPr>
        <p:spPr>
          <a:xfrm>
            <a:off x="6311798" y="9245600"/>
            <a:ext cx="368504" cy="381000"/>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a:xfrm>
            <a:off x="894080" y="9040144"/>
            <a:ext cx="2926080" cy="519289"/>
          </a:xfrm>
          <a:prstGeom prst="rect">
            <a:avLst/>
          </a:prstGeom>
        </p:spPr>
        <p:txBody>
          <a:bodyPr lIns="130046" tIns="65023" rIns="130046" bIns="65023"/>
          <a:lstStyle/>
          <a:p>
            <a:endParaRPr lang="en-US"/>
          </a:p>
        </p:txBody>
      </p:sp>
      <p:sp>
        <p:nvSpPr>
          <p:cNvPr id="5" name="Footer Placeholder 4"/>
          <p:cNvSpPr>
            <a:spLocks noGrp="1"/>
          </p:cNvSpPr>
          <p:nvPr>
            <p:ph type="ftr" sz="quarter" idx="11"/>
          </p:nvPr>
        </p:nvSpPr>
        <p:spPr>
          <a:xfrm>
            <a:off x="4307840" y="9040144"/>
            <a:ext cx="4389120" cy="519289"/>
          </a:xfrm>
          <a:prstGeom prst="rect">
            <a:avLst/>
          </a:prstGeom>
        </p:spPr>
        <p:txBody>
          <a:bodyPr lIns="130046" tIns="65023" rIns="130046" bIns="65023"/>
          <a:lstStyle/>
          <a:p>
            <a:endParaRPr lang="en-US"/>
          </a:p>
        </p:txBody>
      </p:sp>
      <p:sp>
        <p:nvSpPr>
          <p:cNvPr id="6" name="Slide Number Placeholder 5"/>
          <p:cNvSpPr>
            <a:spLocks noGrp="1"/>
          </p:cNvSpPr>
          <p:nvPr>
            <p:ph type="sldNum" sz="quarter" idx="12"/>
          </p:nvPr>
        </p:nvSpPr>
        <p:spPr>
          <a:xfrm>
            <a:off x="6290791" y="9251950"/>
            <a:ext cx="410519" cy="379591"/>
          </a:xfrm>
        </p:spPr>
        <p:txBody>
          <a:bodyPr/>
          <a:lstStyle/>
          <a:p>
            <a:fld id="{62CD33FA-84E0-44D0-8AA5-9162D673B5FE}" type="slidenum">
              <a:rPr lang="en-US" smtClean="0"/>
              <a:t>‹N›</a:t>
            </a:fld>
            <a:endParaRPr lang="en-US"/>
          </a:p>
        </p:txBody>
      </p:sp>
    </p:spTree>
    <p:extLst>
      <p:ext uri="{BB962C8B-B14F-4D97-AF65-F5344CB8AC3E}">
        <p14:creationId xmlns:p14="http://schemas.microsoft.com/office/powerpoint/2010/main" val="1643183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3" name="Shape 33"/>
          <p:cNvSpPr>
            <a:spLocks noGrp="1"/>
          </p:cNvSpPr>
          <p:nvPr>
            <p:ph type="title"/>
          </p:nvPr>
        </p:nvSpPr>
        <p:spPr>
          <a:xfrm>
            <a:off x="1270000" y="3225800"/>
            <a:ext cx="10464800" cy="3302000"/>
          </a:xfrm>
          <a:prstGeom prst="rect">
            <a:avLst/>
          </a:prstGeom>
        </p:spPr>
        <p:txBody>
          <a:bodyPr/>
          <a:lstStyle>
            <a:lvl1pPr>
              <a:defRPr sz="8000" b="0">
                <a:latin typeface="+mn-lt"/>
                <a:ea typeface="+mn-ea"/>
                <a:cs typeface="+mn-cs"/>
                <a:sym typeface="Helvetica Light"/>
              </a:defRPr>
            </a:lvl1pPr>
          </a:lstStyle>
          <a:p>
            <a:r>
              <a:t>Title Text</a:t>
            </a:r>
          </a:p>
        </p:txBody>
      </p:sp>
      <p:sp>
        <p:nvSpPr>
          <p:cNvPr id="34" name="Shape 34"/>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1" name="Shape 41"/>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42" name="Shape 42"/>
          <p:cNvSpPr>
            <a:spLocks noGrp="1"/>
          </p:cNvSpPr>
          <p:nvPr>
            <p:ph type="title"/>
          </p:nvPr>
        </p:nvSpPr>
        <p:spPr>
          <a:xfrm>
            <a:off x="952500" y="635000"/>
            <a:ext cx="5334000" cy="3987800"/>
          </a:xfrm>
          <a:prstGeom prst="rect">
            <a:avLst/>
          </a:prstGeom>
        </p:spPr>
        <p:txBody>
          <a:bodyPr anchor="b"/>
          <a:lstStyle>
            <a:lvl1pPr>
              <a:defRPr sz="6000" b="0">
                <a:latin typeface="+mn-lt"/>
                <a:ea typeface="+mn-ea"/>
                <a:cs typeface="+mn-cs"/>
                <a:sym typeface="Helvetica Light"/>
              </a:defRPr>
            </a:lvl1pPr>
          </a:lstStyle>
          <a:p>
            <a:r>
              <a:t>Title Text</a:t>
            </a:r>
          </a:p>
        </p:txBody>
      </p:sp>
      <p:sp>
        <p:nvSpPr>
          <p:cNvPr id="43" name="Shape 43"/>
          <p:cNvSpPr>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4" name="Shape 44"/>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1" name="Shape 51"/>
          <p:cNvSpPr>
            <a:spLocks noGrp="1"/>
          </p:cNvSpPr>
          <p:nvPr>
            <p:ph type="title"/>
          </p:nvPr>
        </p:nvSpPr>
        <p:spPr>
          <a:prstGeom prst="rect">
            <a:avLst/>
          </a:prstGeom>
        </p:spPr>
        <p:txBody>
          <a:bodyPr/>
          <a:lstStyle/>
          <a:p>
            <a:r>
              <a:t>Title Text</a:t>
            </a:r>
          </a:p>
        </p:txBody>
      </p:sp>
      <p:sp>
        <p:nvSpPr>
          <p:cNvPr id="52" name="Shape 52"/>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59" name="Shape 59"/>
          <p:cNvSpPr>
            <a:spLocks noGrp="1"/>
          </p:cNvSpPr>
          <p:nvPr>
            <p:ph type="title"/>
          </p:nvPr>
        </p:nvSpPr>
        <p:spPr>
          <a:xfrm>
            <a:off x="952500" y="444500"/>
            <a:ext cx="11099800" cy="2159000"/>
          </a:xfrm>
          <a:prstGeom prst="rect">
            <a:avLst/>
          </a:prstGeom>
        </p:spPr>
        <p:txBody>
          <a:bodyPr/>
          <a:lstStyle>
            <a:lvl1pPr>
              <a:defRPr sz="8000" b="0">
                <a:latin typeface="+mn-lt"/>
                <a:ea typeface="+mn-ea"/>
                <a:cs typeface="+mn-cs"/>
                <a:sym typeface="Helvetica Light"/>
              </a:defRPr>
            </a:lvl1pPr>
          </a:lstStyle>
          <a:p>
            <a:r>
              <a:t>Title Text</a:t>
            </a:r>
          </a:p>
        </p:txBody>
      </p:sp>
      <p:sp>
        <p:nvSpPr>
          <p:cNvPr id="60" name="Shape 60"/>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1" name="Shape 61"/>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68" name="Shape 68"/>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9" name="Shape 69"/>
          <p:cNvSpPr>
            <a:spLocks noGrp="1"/>
          </p:cNvSpPr>
          <p:nvPr>
            <p:ph type="title"/>
          </p:nvPr>
        </p:nvSpPr>
        <p:spPr>
          <a:xfrm>
            <a:off x="952500" y="444500"/>
            <a:ext cx="11099800" cy="2159000"/>
          </a:xfrm>
          <a:prstGeom prst="rect">
            <a:avLst/>
          </a:prstGeom>
        </p:spPr>
        <p:txBody>
          <a:bodyPr/>
          <a:lstStyle>
            <a:lvl1pPr>
              <a:defRPr sz="8000" b="0">
                <a:latin typeface="+mn-lt"/>
                <a:ea typeface="+mn-ea"/>
                <a:cs typeface="+mn-cs"/>
                <a:sym typeface="Helvetica Light"/>
              </a:defRPr>
            </a:lvl1pPr>
          </a:lstStyle>
          <a:p>
            <a:r>
              <a:t>Title Text</a:t>
            </a:r>
          </a:p>
        </p:txBody>
      </p:sp>
      <p:sp>
        <p:nvSpPr>
          <p:cNvPr id="70" name="Shape 70"/>
          <p:cNvSpPr>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71" name="Shape 71"/>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78" name="Shape 78"/>
          <p:cNvSpPr>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 name="Shape 79"/>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86" name="Shape 86"/>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7" name="Shape 87"/>
          <p:cNvSpPr>
            <a:spLocks noGrp="1"/>
          </p:cNvSpPr>
          <p:nvPr>
            <p:ph type="pic" sz="quarter" idx="14"/>
          </p:nvPr>
        </p:nvSpPr>
        <p:spPr>
          <a:xfrm>
            <a:off x="6724518" y="889000"/>
            <a:ext cx="5334001" cy="3771900"/>
          </a:xfrm>
          <a:prstGeom prst="rect">
            <a:avLst/>
          </a:prstGeom>
        </p:spPr>
        <p:txBody>
          <a:bodyPr lIns="91439" tIns="45719" rIns="91439" bIns="45719" anchor="t">
            <a:noAutofit/>
          </a:bodyPr>
          <a:lstStyle/>
          <a:p>
            <a:endParaRPr/>
          </a:p>
        </p:txBody>
      </p:sp>
      <p:sp>
        <p:nvSpPr>
          <p:cNvPr id="88" name="Shape 88"/>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9" name="Shape 89"/>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23451"/>
            <a:ext cx="11099800" cy="2159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‹N›</a:t>
            </a:fld>
            <a:endParaRPr/>
          </a:p>
        </p:txBody>
      </p:sp>
      <p:pic>
        <p:nvPicPr>
          <p:cNvPr id="4" name="banner_CF.jpg"/>
          <p:cNvPicPr>
            <a:picLocks noChangeAspect="1"/>
          </p:cNvPicPr>
          <p:nvPr/>
        </p:nvPicPr>
        <p:blipFill>
          <a:blip r:embed="rId22">
            <a:extLst/>
          </a:blip>
          <a:srcRect r="75954"/>
          <a:stretch>
            <a:fillRect/>
          </a:stretch>
        </p:blipFill>
        <p:spPr>
          <a:xfrm>
            <a:off x="0" y="-237118"/>
            <a:ext cx="3127127" cy="1786518"/>
          </a:xfrm>
          <a:prstGeom prst="rect">
            <a:avLst/>
          </a:prstGeom>
          <a:ln w="12700">
            <a:miter lim="400000"/>
          </a:ln>
        </p:spPr>
      </p:pic>
      <p:pic>
        <p:nvPicPr>
          <p:cNvPr id="5" name="banner_CF.jpg"/>
          <p:cNvPicPr>
            <a:picLocks noChangeAspect="1"/>
          </p:cNvPicPr>
          <p:nvPr/>
        </p:nvPicPr>
        <p:blipFill>
          <a:blip r:embed="rId22">
            <a:extLst/>
          </a:blip>
          <a:srcRect l="78095"/>
          <a:stretch>
            <a:fillRect/>
          </a:stretch>
        </p:blipFill>
        <p:spPr>
          <a:xfrm>
            <a:off x="10247709" y="-137659"/>
            <a:ext cx="2848670" cy="1786519"/>
          </a:xfrm>
          <a:prstGeom prst="rect">
            <a:avLst/>
          </a:prstGeom>
          <a:ln w="12700">
            <a:miter lim="400000"/>
          </a:ln>
        </p:spPr>
      </p:pic>
      <p:sp>
        <p:nvSpPr>
          <p:cNvPr id="6" name="Shape 6"/>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med"/>
  <p:hf hdr="0" ftr="0" dt="0"/>
  <p:txStyles>
    <p:titleStyle>
      <a:lvl1pPr marL="0" marR="0" indent="0" algn="ctr" defTabSz="584200" latinLnBrk="0">
        <a:lnSpc>
          <a:spcPct val="100000"/>
        </a:lnSpc>
        <a:spcBef>
          <a:spcPts val="0"/>
        </a:spcBef>
        <a:spcAft>
          <a:spcPts val="0"/>
        </a:spcAft>
        <a:buClrTx/>
        <a:buSzTx/>
        <a:buFontTx/>
        <a:buNone/>
        <a:tabLst/>
        <a:defRPr sz="4000" b="1" i="0" u="none" strike="noStrike" cap="none" spc="0" baseline="0">
          <a:ln>
            <a:noFill/>
          </a:ln>
          <a:solidFill>
            <a:srgbClr val="000000"/>
          </a:solidFill>
          <a:uFillTx/>
          <a:latin typeface="Helvetica"/>
          <a:ea typeface="Helvetica"/>
          <a:cs typeface="Helvetica"/>
          <a:sym typeface="Helvetica"/>
        </a:defRPr>
      </a:lvl1pPr>
      <a:lvl2pPr marL="0" marR="0" indent="228600" algn="ctr" defTabSz="584200" latinLnBrk="0">
        <a:lnSpc>
          <a:spcPct val="100000"/>
        </a:lnSpc>
        <a:spcBef>
          <a:spcPts val="0"/>
        </a:spcBef>
        <a:spcAft>
          <a:spcPts val="0"/>
        </a:spcAft>
        <a:buClrTx/>
        <a:buSzTx/>
        <a:buFontTx/>
        <a:buNone/>
        <a:tabLst/>
        <a:defRPr sz="4000" b="1" i="0" u="none" strike="noStrike" cap="none" spc="0" baseline="0">
          <a:ln>
            <a:noFill/>
          </a:ln>
          <a:solidFill>
            <a:srgbClr val="000000"/>
          </a:solidFill>
          <a:uFillTx/>
          <a:latin typeface="Helvetica"/>
          <a:ea typeface="Helvetica"/>
          <a:cs typeface="Helvetica"/>
          <a:sym typeface="Helvetica"/>
        </a:defRPr>
      </a:lvl2pPr>
      <a:lvl3pPr marL="0" marR="0" indent="457200" algn="ctr" defTabSz="584200" latinLnBrk="0">
        <a:lnSpc>
          <a:spcPct val="100000"/>
        </a:lnSpc>
        <a:spcBef>
          <a:spcPts val="0"/>
        </a:spcBef>
        <a:spcAft>
          <a:spcPts val="0"/>
        </a:spcAft>
        <a:buClrTx/>
        <a:buSzTx/>
        <a:buFontTx/>
        <a:buNone/>
        <a:tabLst/>
        <a:defRPr sz="4000" b="1" i="0" u="none" strike="noStrike" cap="none" spc="0" baseline="0">
          <a:ln>
            <a:noFill/>
          </a:ln>
          <a:solidFill>
            <a:srgbClr val="000000"/>
          </a:solidFill>
          <a:uFillTx/>
          <a:latin typeface="Helvetica"/>
          <a:ea typeface="Helvetica"/>
          <a:cs typeface="Helvetica"/>
          <a:sym typeface="Helvetica"/>
        </a:defRPr>
      </a:lvl3pPr>
      <a:lvl4pPr marL="0" marR="0" indent="685800" algn="ctr" defTabSz="584200" latinLnBrk="0">
        <a:lnSpc>
          <a:spcPct val="100000"/>
        </a:lnSpc>
        <a:spcBef>
          <a:spcPts val="0"/>
        </a:spcBef>
        <a:spcAft>
          <a:spcPts val="0"/>
        </a:spcAft>
        <a:buClrTx/>
        <a:buSzTx/>
        <a:buFontTx/>
        <a:buNone/>
        <a:tabLst/>
        <a:defRPr sz="4000" b="1" i="0" u="none" strike="noStrike" cap="none" spc="0" baseline="0">
          <a:ln>
            <a:noFill/>
          </a:ln>
          <a:solidFill>
            <a:srgbClr val="000000"/>
          </a:solidFill>
          <a:uFillTx/>
          <a:latin typeface="Helvetica"/>
          <a:ea typeface="Helvetica"/>
          <a:cs typeface="Helvetica"/>
          <a:sym typeface="Helvetica"/>
        </a:defRPr>
      </a:lvl4pPr>
      <a:lvl5pPr marL="0" marR="0" indent="914400" algn="ctr" defTabSz="584200" latinLnBrk="0">
        <a:lnSpc>
          <a:spcPct val="100000"/>
        </a:lnSpc>
        <a:spcBef>
          <a:spcPts val="0"/>
        </a:spcBef>
        <a:spcAft>
          <a:spcPts val="0"/>
        </a:spcAft>
        <a:buClrTx/>
        <a:buSzTx/>
        <a:buFontTx/>
        <a:buNone/>
        <a:tabLst/>
        <a:defRPr sz="4000" b="1" i="0" u="none" strike="noStrike" cap="none" spc="0" baseline="0">
          <a:ln>
            <a:noFill/>
          </a:ln>
          <a:solidFill>
            <a:srgbClr val="000000"/>
          </a:solidFill>
          <a:uFillTx/>
          <a:latin typeface="Helvetica"/>
          <a:ea typeface="Helvetica"/>
          <a:cs typeface="Helvetica"/>
          <a:sym typeface="Helvetica"/>
        </a:defRPr>
      </a:lvl5pPr>
      <a:lvl6pPr marL="0" marR="0" indent="1143000" algn="ctr" defTabSz="584200" latinLnBrk="0">
        <a:lnSpc>
          <a:spcPct val="100000"/>
        </a:lnSpc>
        <a:spcBef>
          <a:spcPts val="0"/>
        </a:spcBef>
        <a:spcAft>
          <a:spcPts val="0"/>
        </a:spcAft>
        <a:buClrTx/>
        <a:buSzTx/>
        <a:buFontTx/>
        <a:buNone/>
        <a:tabLst/>
        <a:defRPr sz="4000" b="1" i="0" u="none" strike="noStrike" cap="none" spc="0" baseline="0">
          <a:ln>
            <a:noFill/>
          </a:ln>
          <a:solidFill>
            <a:srgbClr val="000000"/>
          </a:solidFill>
          <a:uFillTx/>
          <a:latin typeface="Helvetica"/>
          <a:ea typeface="Helvetica"/>
          <a:cs typeface="Helvetica"/>
          <a:sym typeface="Helvetica"/>
        </a:defRPr>
      </a:lvl6pPr>
      <a:lvl7pPr marL="0" marR="0" indent="1371600" algn="ctr" defTabSz="584200" latinLnBrk="0">
        <a:lnSpc>
          <a:spcPct val="100000"/>
        </a:lnSpc>
        <a:spcBef>
          <a:spcPts val="0"/>
        </a:spcBef>
        <a:spcAft>
          <a:spcPts val="0"/>
        </a:spcAft>
        <a:buClrTx/>
        <a:buSzTx/>
        <a:buFontTx/>
        <a:buNone/>
        <a:tabLst/>
        <a:defRPr sz="4000" b="1" i="0" u="none" strike="noStrike" cap="none" spc="0" baseline="0">
          <a:ln>
            <a:noFill/>
          </a:ln>
          <a:solidFill>
            <a:srgbClr val="000000"/>
          </a:solidFill>
          <a:uFillTx/>
          <a:latin typeface="Helvetica"/>
          <a:ea typeface="Helvetica"/>
          <a:cs typeface="Helvetica"/>
          <a:sym typeface="Helvetica"/>
        </a:defRPr>
      </a:lvl7pPr>
      <a:lvl8pPr marL="0" marR="0" indent="1600200" algn="ctr" defTabSz="584200" latinLnBrk="0">
        <a:lnSpc>
          <a:spcPct val="100000"/>
        </a:lnSpc>
        <a:spcBef>
          <a:spcPts val="0"/>
        </a:spcBef>
        <a:spcAft>
          <a:spcPts val="0"/>
        </a:spcAft>
        <a:buClrTx/>
        <a:buSzTx/>
        <a:buFontTx/>
        <a:buNone/>
        <a:tabLst/>
        <a:defRPr sz="4000" b="1" i="0" u="none" strike="noStrike" cap="none" spc="0" baseline="0">
          <a:ln>
            <a:noFill/>
          </a:ln>
          <a:solidFill>
            <a:srgbClr val="000000"/>
          </a:solidFill>
          <a:uFillTx/>
          <a:latin typeface="Helvetica"/>
          <a:ea typeface="Helvetica"/>
          <a:cs typeface="Helvetica"/>
          <a:sym typeface="Helvetica"/>
        </a:defRPr>
      </a:lvl8pPr>
      <a:lvl9pPr marL="0" marR="0" indent="1828800" algn="ctr" defTabSz="584200" latinLnBrk="0">
        <a:lnSpc>
          <a:spcPct val="100000"/>
        </a:lnSpc>
        <a:spcBef>
          <a:spcPts val="0"/>
        </a:spcBef>
        <a:spcAft>
          <a:spcPts val="0"/>
        </a:spcAft>
        <a:buClrTx/>
        <a:buSzTx/>
        <a:buFontTx/>
        <a:buNone/>
        <a:tabLst/>
        <a:defRPr sz="4000" b="1" i="0" u="none" strike="noStrike" cap="none" spc="0" baseline="0">
          <a:ln>
            <a:noFill/>
          </a:ln>
          <a:solidFill>
            <a:srgbClr val="000000"/>
          </a:solidFill>
          <a:uFillTx/>
          <a:latin typeface="Helvetica"/>
          <a:ea typeface="Helvetica"/>
          <a:cs typeface="Helvetica"/>
          <a:sym typeface="Helvetica"/>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0.xml"/><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0.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p:cNvSpPr>
          <p:nvPr>
            <p:ph type="ctrTitle"/>
          </p:nvPr>
        </p:nvSpPr>
        <p:spPr>
          <a:xfrm>
            <a:off x="346530" y="1746562"/>
            <a:ext cx="12311740" cy="4817965"/>
          </a:xfrm>
          <a:prstGeom prst="rect">
            <a:avLst/>
          </a:prstGeom>
        </p:spPr>
        <p:txBody>
          <a:bodyPr/>
          <a:lstStyle/>
          <a:p>
            <a:pPr algn="just" defTabSz="303783">
              <a:defRPr sz="4160" b="1">
                <a:latin typeface="Helvetica"/>
                <a:ea typeface="Helvetica"/>
                <a:cs typeface="Helvetica"/>
                <a:sym typeface="Helvetica"/>
              </a:defRPr>
            </a:pPr>
            <a:r>
              <a:t>-Controllo funzionamento presso il telescopio (Histogram Builder, Synchting, Weather Station)</a:t>
            </a:r>
          </a:p>
          <a:p>
            <a:pPr algn="just" defTabSz="303783">
              <a:defRPr sz="4160" b="1">
                <a:latin typeface="Helvetica"/>
                <a:ea typeface="Helvetica"/>
                <a:cs typeface="Helvetica"/>
                <a:sym typeface="Helvetica"/>
              </a:defRPr>
            </a:pPr>
            <a:endParaRPr/>
          </a:p>
          <a:p>
            <a:pPr algn="just" defTabSz="303783">
              <a:defRPr sz="4160" b="1">
                <a:latin typeface="Helvetica"/>
                <a:ea typeface="Helvetica"/>
                <a:cs typeface="Helvetica"/>
                <a:sym typeface="Helvetica"/>
              </a:defRPr>
            </a:pPr>
            <a:r>
              <a:t>-La misura dell'angolo rispetto al nord</a:t>
            </a:r>
          </a:p>
          <a:p>
            <a:pPr algn="just" defTabSz="303783">
              <a:defRPr sz="4160" b="1">
                <a:latin typeface="Helvetica"/>
                <a:ea typeface="Helvetica"/>
                <a:cs typeface="Helvetica"/>
                <a:sym typeface="Helvetica"/>
              </a:defRPr>
            </a:pPr>
            <a:r>
              <a:t> </a:t>
            </a:r>
          </a:p>
          <a:p>
            <a:pPr algn="just" defTabSz="303783">
              <a:defRPr sz="4160" b="1">
                <a:latin typeface="Helvetica"/>
                <a:ea typeface="Helvetica"/>
                <a:cs typeface="Helvetica"/>
                <a:sym typeface="Helvetica"/>
              </a:defRPr>
            </a:pPr>
            <a:r>
              <a:t>-L’efficienza del telescopio</a:t>
            </a:r>
          </a:p>
        </p:txBody>
      </p:sp>
      <p:sp>
        <p:nvSpPr>
          <p:cNvPr id="188" name="Shape 188"/>
          <p:cNvSpPr/>
          <p:nvPr/>
        </p:nvSpPr>
        <p:spPr>
          <a:xfrm>
            <a:off x="821964" y="8043500"/>
            <a:ext cx="1747140" cy="889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just">
              <a:defRPr sz="2600"/>
            </a:pPr>
            <a:r>
              <a:t>M. Garbini</a:t>
            </a:r>
          </a:p>
          <a:p>
            <a:pPr algn="just">
              <a:defRPr sz="2600"/>
            </a:pPr>
            <a:r>
              <a:t>F. Noferini</a:t>
            </a:r>
          </a:p>
        </p:txBody>
      </p:sp>
      <p:sp>
        <p:nvSpPr>
          <p:cNvPr id="2" name="Segnaposto numero diapositiva 1"/>
          <p:cNvSpPr>
            <a:spLocks noGrp="1"/>
          </p:cNvSpPr>
          <p:nvPr>
            <p:ph type="sldNum" sz="quarter" idx="2"/>
          </p:nvPr>
        </p:nvSpPr>
        <p:spPr/>
        <p:txBody>
          <a:bodyPr/>
          <a:lstStyle/>
          <a:p>
            <a:fld id="{86CB4B4D-7CA3-9044-876B-883B54F8677D}" type="slidenum">
              <a:rPr lang="en-US" smtClean="0"/>
              <a:t>1</a:t>
            </a:fld>
            <a:endParaRPr lang="en-US"/>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p:cNvSpPr>
          <p:nvPr>
            <p:ph type="title"/>
          </p:nvPr>
        </p:nvSpPr>
        <p:spPr>
          <a:xfrm>
            <a:off x="2199382" y="38100"/>
            <a:ext cx="8606036" cy="1027113"/>
          </a:xfrm>
          <a:prstGeom prst="rect">
            <a:avLst/>
          </a:prstGeom>
        </p:spPr>
        <p:txBody>
          <a:bodyPr/>
          <a:lstStyle>
            <a:lvl1pPr>
              <a:defRPr sz="4000" b="1" i="1">
                <a:latin typeface="Helvetica"/>
                <a:ea typeface="Helvetica"/>
                <a:cs typeface="Helvetica"/>
                <a:sym typeface="Helvetica"/>
              </a:defRPr>
            </a:lvl1pPr>
          </a:lstStyle>
          <a:p>
            <a:r>
              <a:t>Premessa</a:t>
            </a:r>
          </a:p>
        </p:txBody>
      </p:sp>
      <p:sp>
        <p:nvSpPr>
          <p:cNvPr id="251" name="Shape 251"/>
          <p:cNvSpPr>
            <a:spLocks noGrp="1"/>
          </p:cNvSpPr>
          <p:nvPr>
            <p:ph type="sldNum" sz="quarter" idx="4294967295"/>
          </p:nvPr>
        </p:nvSpPr>
        <p:spPr>
          <a:xfrm>
            <a:off x="12675889" y="9296400"/>
            <a:ext cx="34032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10</a:t>
            </a:fld>
            <a:endParaRPr/>
          </a:p>
        </p:txBody>
      </p:sp>
      <p:sp>
        <p:nvSpPr>
          <p:cNvPr id="252" name="Shape 252"/>
          <p:cNvSpPr/>
          <p:nvPr/>
        </p:nvSpPr>
        <p:spPr>
          <a:xfrm>
            <a:off x="345139" y="1318574"/>
            <a:ext cx="12010189" cy="8293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r>
              <a:t>Il Data Quality Monitor è uno strumento fondamentale per valutare la bontà dei dati e fornisce molte informazioni</a:t>
            </a:r>
          </a:p>
          <a:p>
            <a:pPr algn="just"/>
            <a:endParaRPr/>
          </a:p>
          <a:p>
            <a:pPr algn="just"/>
            <a:r>
              <a:t>Prevede però i seguenti passaggi:</a:t>
            </a:r>
          </a:p>
          <a:p>
            <a:pPr algn="just"/>
            <a:r>
              <a:t>1-Acquisizione dati (ovvio!)</a:t>
            </a:r>
          </a:p>
          <a:p>
            <a:pPr algn="just"/>
            <a:r>
              <a:t>2-Sincronizzazione con il CNAF (Francesco)</a:t>
            </a:r>
          </a:p>
          <a:p>
            <a:pPr algn="just"/>
            <a:r>
              <a:t>3-Analisi dei dati</a:t>
            </a:r>
          </a:p>
          <a:p>
            <a:pPr algn="just"/>
            <a:r>
              <a:t>4-produzione grafici e file</a:t>
            </a:r>
          </a:p>
          <a:p>
            <a:pPr algn="just"/>
            <a:r>
              <a:t>5-pubblicazione dati sulla pagina di monitor</a:t>
            </a:r>
          </a:p>
          <a:p>
            <a:pPr algn="just"/>
            <a:endParaRPr/>
          </a:p>
          <a:p>
            <a:pPr algn="just"/>
            <a:endParaRPr/>
          </a:p>
          <a:p>
            <a:pPr algn="just"/>
            <a:endParaRPr/>
          </a:p>
          <a:p>
            <a:pPr algn="just"/>
            <a:endParaRPr/>
          </a:p>
          <a:p>
            <a:pPr algn="just"/>
            <a:r>
              <a:t>Può esserci un ritardo temporale tra il dato acquisito e la sua “valutazione”</a:t>
            </a:r>
          </a:p>
        </p:txBody>
      </p:sp>
      <p:sp>
        <p:nvSpPr>
          <p:cNvPr id="253" name="Shape 253"/>
          <p:cNvSpPr/>
          <p:nvPr/>
        </p:nvSpPr>
        <p:spPr>
          <a:xfrm rot="5400000">
            <a:off x="5764033" y="6874288"/>
            <a:ext cx="1476734" cy="815521"/>
          </a:xfrm>
          <a:prstGeom prst="rightArrow">
            <a:avLst>
              <a:gd name="adj1" fmla="val 32000"/>
              <a:gd name="adj2" fmla="val 74277"/>
            </a:avLst>
          </a:prstGeom>
          <a:blipFill>
            <a:blip r:embed="rId2"/>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p:cNvSpPr>
          <p:nvPr>
            <p:ph type="title"/>
          </p:nvPr>
        </p:nvSpPr>
        <p:spPr>
          <a:xfrm>
            <a:off x="2199382" y="38100"/>
            <a:ext cx="8870248" cy="1484922"/>
          </a:xfrm>
          <a:prstGeom prst="rect">
            <a:avLst/>
          </a:prstGeom>
        </p:spPr>
        <p:txBody>
          <a:bodyPr/>
          <a:lstStyle/>
          <a:p>
            <a:pPr>
              <a:defRPr sz="4000" b="1" i="1">
                <a:latin typeface="Helvetica"/>
                <a:ea typeface="Helvetica"/>
                <a:cs typeface="Helvetica"/>
                <a:sym typeface="Helvetica"/>
              </a:defRPr>
            </a:pPr>
            <a:r>
              <a:t>Un altro strumento: </a:t>
            </a:r>
          </a:p>
          <a:p>
            <a:pPr>
              <a:defRPr sz="4000" b="1" i="1">
                <a:latin typeface="Helvetica"/>
                <a:ea typeface="Helvetica"/>
                <a:cs typeface="Helvetica"/>
                <a:sym typeface="Helvetica"/>
              </a:defRPr>
            </a:pPr>
            <a:r>
              <a:t>Histogram Builder</a:t>
            </a:r>
          </a:p>
        </p:txBody>
      </p:sp>
      <p:sp>
        <p:nvSpPr>
          <p:cNvPr id="256" name="Shape 256"/>
          <p:cNvSpPr>
            <a:spLocks noGrp="1"/>
          </p:cNvSpPr>
          <p:nvPr>
            <p:ph type="sldNum" sz="quarter" idx="4294967295"/>
          </p:nvPr>
        </p:nvSpPr>
        <p:spPr>
          <a:xfrm>
            <a:off x="12681446" y="9296400"/>
            <a:ext cx="329208"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11</a:t>
            </a:fld>
            <a:endParaRPr/>
          </a:p>
        </p:txBody>
      </p:sp>
      <p:grpSp>
        <p:nvGrpSpPr>
          <p:cNvPr id="259" name="Group 259"/>
          <p:cNvGrpSpPr/>
          <p:nvPr/>
        </p:nvGrpSpPr>
        <p:grpSpPr>
          <a:xfrm>
            <a:off x="497306" y="2650839"/>
            <a:ext cx="12010188" cy="3924301"/>
            <a:chOff x="0" y="0"/>
            <a:chExt cx="12010187" cy="3924300"/>
          </a:xfrm>
        </p:grpSpPr>
        <p:sp>
          <p:nvSpPr>
            <p:cNvPr id="257" name="Shape 257"/>
            <p:cNvSpPr/>
            <p:nvPr/>
          </p:nvSpPr>
          <p:spPr>
            <a:xfrm>
              <a:off x="0" y="0"/>
              <a:ext cx="12010188" cy="39243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p>
              <a:pPr algn="just"/>
              <a:r>
                <a:t>L’histogram builder è un programma di analisi “grezzo” che può essere utilizzato sui dati appena acquisiti o in fase di acquisizione</a:t>
              </a:r>
            </a:p>
            <a:p>
              <a:pPr algn="just"/>
              <a:endParaRPr/>
            </a:p>
            <a:p>
              <a:pPr algn="just"/>
              <a:endParaRPr/>
            </a:p>
            <a:p>
              <a:pPr algn="just"/>
              <a:endParaRPr/>
            </a:p>
            <a:p>
              <a:r>
                <a:t>Controllo rapido su macro problemi!</a:t>
              </a:r>
            </a:p>
          </p:txBody>
        </p:sp>
        <p:sp>
          <p:nvSpPr>
            <p:cNvPr id="258" name="Shape 258"/>
            <p:cNvSpPr/>
            <p:nvPr/>
          </p:nvSpPr>
          <p:spPr>
            <a:xfrm rot="5400000">
              <a:off x="5266727" y="1895294"/>
              <a:ext cx="1476734" cy="815521"/>
            </a:xfrm>
            <a:prstGeom prst="rightArrow">
              <a:avLst>
                <a:gd name="adj1" fmla="val 32000"/>
                <a:gd name="adj2" fmla="val 74277"/>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gr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p:cNvSpPr>
          <p:nvPr>
            <p:ph type="title"/>
          </p:nvPr>
        </p:nvSpPr>
        <p:spPr>
          <a:xfrm>
            <a:off x="2199382" y="38100"/>
            <a:ext cx="8606036" cy="1027113"/>
          </a:xfrm>
          <a:prstGeom prst="rect">
            <a:avLst/>
          </a:prstGeom>
        </p:spPr>
        <p:txBody>
          <a:bodyPr/>
          <a:lstStyle>
            <a:lvl1pPr>
              <a:defRPr sz="4000" b="1" i="1">
                <a:latin typeface="Helvetica"/>
                <a:ea typeface="Helvetica"/>
                <a:cs typeface="Helvetica"/>
                <a:sym typeface="Helvetica"/>
              </a:defRPr>
            </a:lvl1pPr>
          </a:lstStyle>
          <a:p>
            <a:r>
              <a:t>How to</a:t>
            </a:r>
          </a:p>
        </p:txBody>
      </p:sp>
      <p:sp>
        <p:nvSpPr>
          <p:cNvPr id="262" name="Shape 262"/>
          <p:cNvSpPr>
            <a:spLocks noGrp="1"/>
          </p:cNvSpPr>
          <p:nvPr>
            <p:ph type="sldNum" sz="quarter" idx="4294967295"/>
          </p:nvPr>
        </p:nvSpPr>
        <p:spPr>
          <a:xfrm>
            <a:off x="12675889" y="9296400"/>
            <a:ext cx="34032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12</a:t>
            </a:fld>
            <a:endParaRPr/>
          </a:p>
        </p:txBody>
      </p:sp>
      <p:grpSp>
        <p:nvGrpSpPr>
          <p:cNvPr id="265" name="Group 265"/>
          <p:cNvGrpSpPr/>
          <p:nvPr/>
        </p:nvGrpSpPr>
        <p:grpSpPr>
          <a:xfrm>
            <a:off x="120013" y="2168921"/>
            <a:ext cx="12764774" cy="6514337"/>
            <a:chOff x="0" y="-654020"/>
            <a:chExt cx="12764772" cy="6514336"/>
          </a:xfrm>
        </p:grpSpPr>
        <p:pic>
          <p:nvPicPr>
            <p:cNvPr id="263" name="Screen Shot 2018-03-21 at 13.40.41.png"/>
            <p:cNvPicPr>
              <a:picLocks noChangeAspect="1"/>
            </p:cNvPicPr>
            <p:nvPr/>
          </p:nvPicPr>
          <p:blipFill>
            <a:blip r:embed="rId2">
              <a:extLst/>
            </a:blip>
            <a:srcRect t="6810" r="1845" b="26021"/>
            <a:stretch>
              <a:fillRect/>
            </a:stretch>
          </p:blipFill>
          <p:spPr>
            <a:xfrm>
              <a:off x="0" y="400884"/>
              <a:ext cx="12764773" cy="5459432"/>
            </a:xfrm>
            <a:prstGeom prst="rect">
              <a:avLst/>
            </a:prstGeom>
            <a:ln w="12700" cap="flat">
              <a:noFill/>
              <a:miter lim="400000"/>
            </a:ln>
            <a:effectLst/>
          </p:spPr>
        </p:pic>
        <p:sp>
          <p:nvSpPr>
            <p:cNvPr id="264" name="Shape 264"/>
            <p:cNvSpPr/>
            <p:nvPr/>
          </p:nvSpPr>
          <p:spPr>
            <a:xfrm flipH="1">
              <a:off x="521540" y="-654021"/>
              <a:ext cx="4868742" cy="4064107"/>
            </a:xfrm>
            <a:prstGeom prst="line">
              <a:avLst/>
            </a:prstGeom>
            <a:noFill/>
            <a:ln w="50800" cap="flat">
              <a:solidFill>
                <a:srgbClr val="FF2600"/>
              </a:solidFill>
              <a:prstDash val="solid"/>
              <a:miter lim="400000"/>
              <a:tailEnd type="triangle" w="med" len="med"/>
            </a:ln>
            <a:effectLst/>
          </p:spPr>
          <p:txBody>
            <a:bodyPr wrap="square" lIns="50800" tIns="50800" rIns="50800" bIns="50800" numCol="1" anchor="ctr">
              <a:noAutofit/>
            </a:bodyPr>
            <a:lstStyle/>
            <a:p>
              <a:pPr>
                <a:defRPr sz="2400"/>
              </a:pPr>
              <a:endParaRPr/>
            </a:p>
          </p:txBody>
        </p:sp>
      </p:grpSp>
      <p:sp>
        <p:nvSpPr>
          <p:cNvPr id="266" name="Shape 266"/>
          <p:cNvSpPr/>
          <p:nvPr/>
        </p:nvSpPr>
        <p:spPr>
          <a:xfrm>
            <a:off x="5602450" y="1646560"/>
            <a:ext cx="472150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Lanciare il programma</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p:cNvSpPr>
          <p:nvPr>
            <p:ph type="title"/>
          </p:nvPr>
        </p:nvSpPr>
        <p:spPr>
          <a:xfrm>
            <a:off x="2199382" y="38100"/>
            <a:ext cx="8606036" cy="1027113"/>
          </a:xfrm>
          <a:prstGeom prst="rect">
            <a:avLst/>
          </a:prstGeom>
        </p:spPr>
        <p:txBody>
          <a:bodyPr/>
          <a:lstStyle>
            <a:lvl1pPr>
              <a:defRPr sz="4000" b="1" i="1">
                <a:latin typeface="Helvetica"/>
                <a:ea typeface="Helvetica"/>
                <a:cs typeface="Helvetica"/>
                <a:sym typeface="Helvetica"/>
              </a:defRPr>
            </a:lvl1pPr>
          </a:lstStyle>
          <a:p>
            <a:r>
              <a:t>La maschera iniziale</a:t>
            </a:r>
          </a:p>
        </p:txBody>
      </p:sp>
      <p:sp>
        <p:nvSpPr>
          <p:cNvPr id="269" name="Shape 269"/>
          <p:cNvSpPr>
            <a:spLocks noGrp="1"/>
          </p:cNvSpPr>
          <p:nvPr>
            <p:ph type="sldNum" sz="quarter" idx="4294967295"/>
          </p:nvPr>
        </p:nvSpPr>
        <p:spPr>
          <a:xfrm>
            <a:off x="12675889" y="9296400"/>
            <a:ext cx="34032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13</a:t>
            </a:fld>
            <a:endParaRPr/>
          </a:p>
        </p:txBody>
      </p:sp>
      <p:grpSp>
        <p:nvGrpSpPr>
          <p:cNvPr id="273" name="Group 273"/>
          <p:cNvGrpSpPr/>
          <p:nvPr/>
        </p:nvGrpSpPr>
        <p:grpSpPr>
          <a:xfrm>
            <a:off x="142464" y="1654342"/>
            <a:ext cx="12719872" cy="7393114"/>
            <a:chOff x="0" y="0"/>
            <a:chExt cx="12719870" cy="7393113"/>
          </a:xfrm>
        </p:grpSpPr>
        <p:pic>
          <p:nvPicPr>
            <p:cNvPr id="270" name="Screen Shot 2018-03-21 at 13.44.18.png"/>
            <p:cNvPicPr>
              <a:picLocks noChangeAspect="1"/>
            </p:cNvPicPr>
            <p:nvPr/>
          </p:nvPicPr>
          <p:blipFill>
            <a:blip r:embed="rId2">
              <a:extLst/>
            </a:blip>
            <a:srcRect t="6948" r="10875" b="10168"/>
            <a:stretch>
              <a:fillRect/>
            </a:stretch>
          </p:blipFill>
          <p:spPr>
            <a:xfrm>
              <a:off x="0" y="0"/>
              <a:ext cx="12719871" cy="7393113"/>
            </a:xfrm>
            <a:prstGeom prst="rect">
              <a:avLst/>
            </a:prstGeom>
            <a:ln w="12700" cap="flat">
              <a:noFill/>
              <a:miter lim="400000"/>
            </a:ln>
            <a:effectLst/>
          </p:spPr>
        </p:pic>
        <p:sp>
          <p:nvSpPr>
            <p:cNvPr id="271" name="Shape 271"/>
            <p:cNvSpPr/>
            <p:nvPr/>
          </p:nvSpPr>
          <p:spPr>
            <a:xfrm>
              <a:off x="2725814" y="6453975"/>
              <a:ext cx="2902146" cy="6291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p>
              <a:r>
                <a:t>Selezione file</a:t>
              </a:r>
            </a:p>
          </p:txBody>
        </p:sp>
        <p:sp>
          <p:nvSpPr>
            <p:cNvPr id="272" name="Shape 272"/>
            <p:cNvSpPr/>
            <p:nvPr/>
          </p:nvSpPr>
          <p:spPr>
            <a:xfrm flipV="1">
              <a:off x="4597524" y="5885715"/>
              <a:ext cx="930736" cy="619363"/>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gr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p:cNvSpPr>
          <p:nvPr>
            <p:ph type="title"/>
          </p:nvPr>
        </p:nvSpPr>
        <p:spPr>
          <a:xfrm>
            <a:off x="2199382" y="38100"/>
            <a:ext cx="8606036" cy="1027113"/>
          </a:xfrm>
          <a:prstGeom prst="rect">
            <a:avLst/>
          </a:prstGeom>
        </p:spPr>
        <p:txBody>
          <a:bodyPr/>
          <a:lstStyle>
            <a:lvl1pPr>
              <a:defRPr sz="4000" b="1" i="1">
                <a:latin typeface="Helvetica"/>
                <a:ea typeface="Helvetica"/>
                <a:cs typeface="Helvetica"/>
                <a:sym typeface="Helvetica"/>
              </a:defRPr>
            </a:lvl1pPr>
          </a:lstStyle>
          <a:p>
            <a:r>
              <a:t>Selezione File-1</a:t>
            </a:r>
          </a:p>
        </p:txBody>
      </p:sp>
      <p:sp>
        <p:nvSpPr>
          <p:cNvPr id="276" name="Shape 276"/>
          <p:cNvSpPr>
            <a:spLocks noGrp="1"/>
          </p:cNvSpPr>
          <p:nvPr>
            <p:ph type="sldNum" sz="quarter" idx="4294967295"/>
          </p:nvPr>
        </p:nvSpPr>
        <p:spPr>
          <a:xfrm>
            <a:off x="12675889" y="9296400"/>
            <a:ext cx="34032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14</a:t>
            </a:fld>
            <a:endParaRPr/>
          </a:p>
        </p:txBody>
      </p:sp>
      <p:grpSp>
        <p:nvGrpSpPr>
          <p:cNvPr id="281" name="Group 281"/>
          <p:cNvGrpSpPr/>
          <p:nvPr/>
        </p:nvGrpSpPr>
        <p:grpSpPr>
          <a:xfrm>
            <a:off x="76291" y="1197631"/>
            <a:ext cx="12852218" cy="8032636"/>
            <a:chOff x="0" y="0"/>
            <a:chExt cx="12852217" cy="8032635"/>
          </a:xfrm>
        </p:grpSpPr>
        <p:pic>
          <p:nvPicPr>
            <p:cNvPr id="277" name="Screen Shot 2018-03-21 at 13.47.19.png"/>
            <p:cNvPicPr>
              <a:picLocks noChangeAspect="1"/>
            </p:cNvPicPr>
            <p:nvPr/>
          </p:nvPicPr>
          <p:blipFill>
            <a:blip r:embed="rId2">
              <a:extLst/>
            </a:blip>
            <a:stretch>
              <a:fillRect/>
            </a:stretch>
          </p:blipFill>
          <p:spPr>
            <a:xfrm>
              <a:off x="0" y="0"/>
              <a:ext cx="12852218" cy="8032636"/>
            </a:xfrm>
            <a:prstGeom prst="rect">
              <a:avLst/>
            </a:prstGeom>
            <a:ln w="12700" cap="flat">
              <a:noFill/>
              <a:miter lim="400000"/>
            </a:ln>
            <a:effectLst/>
          </p:spPr>
        </p:pic>
        <p:sp>
          <p:nvSpPr>
            <p:cNvPr id="278" name="Shape 278"/>
            <p:cNvSpPr/>
            <p:nvPr/>
          </p:nvSpPr>
          <p:spPr>
            <a:xfrm>
              <a:off x="8642823" y="1660821"/>
              <a:ext cx="3246894" cy="3263270"/>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p>
              <a:pPr algn="just">
                <a:defRPr sz="3000"/>
              </a:pPr>
              <a:r>
                <a:t>cliccando l’icona del folder si apre una finestra, dalla quale possiamo selezionare sia un </a:t>
              </a:r>
              <a:r>
                <a:rPr b="1">
                  <a:solidFill>
                    <a:srgbClr val="FF2600"/>
                  </a:solidFill>
                  <a:latin typeface="Helvetica"/>
                  <a:ea typeface="Helvetica"/>
                  <a:cs typeface="Helvetica"/>
                  <a:sym typeface="Helvetica"/>
                </a:rPr>
                <a:t>percorso</a:t>
              </a:r>
              <a:r>
                <a:t> che un </a:t>
              </a:r>
              <a:r>
                <a:rPr b="1">
                  <a:solidFill>
                    <a:srgbClr val="FF2600"/>
                  </a:solidFill>
                  <a:latin typeface="Helvetica"/>
                  <a:ea typeface="Helvetica"/>
                  <a:cs typeface="Helvetica"/>
                  <a:sym typeface="Helvetica"/>
                </a:rPr>
                <a:t>file</a:t>
              </a:r>
              <a:r>
                <a:t> da analizzare</a:t>
              </a:r>
            </a:p>
          </p:txBody>
        </p:sp>
        <p:sp>
          <p:nvSpPr>
            <p:cNvPr id="279" name="Shape 279"/>
            <p:cNvSpPr/>
            <p:nvPr/>
          </p:nvSpPr>
          <p:spPr>
            <a:xfrm flipH="1" flipV="1">
              <a:off x="3055088" y="1080788"/>
              <a:ext cx="5594785" cy="3129750"/>
            </a:xfrm>
            <a:prstGeom prst="line">
              <a:avLst/>
            </a:prstGeom>
            <a:noFill/>
            <a:ln w="25400" cap="flat">
              <a:solidFill>
                <a:srgbClr val="FF2600"/>
              </a:solidFill>
              <a:prstDash val="solid"/>
              <a:miter lim="400000"/>
              <a:tailEnd type="triangle" w="med" len="med"/>
            </a:ln>
            <a:effectLst/>
          </p:spPr>
          <p:txBody>
            <a:bodyPr wrap="square" lIns="50800" tIns="50800" rIns="50800" bIns="50800" numCol="1" anchor="ctr">
              <a:noAutofit/>
            </a:bodyPr>
            <a:lstStyle/>
            <a:p>
              <a:pPr>
                <a:defRPr sz="2400"/>
              </a:pPr>
              <a:endParaRPr/>
            </a:p>
          </p:txBody>
        </p:sp>
        <p:sp>
          <p:nvSpPr>
            <p:cNvPr id="280" name="Shape 280"/>
            <p:cNvSpPr/>
            <p:nvPr/>
          </p:nvSpPr>
          <p:spPr>
            <a:xfrm flipH="1" flipV="1">
              <a:off x="2391506" y="2539955"/>
              <a:ext cx="6211115" cy="2089883"/>
            </a:xfrm>
            <a:prstGeom prst="line">
              <a:avLst/>
            </a:prstGeom>
            <a:noFill/>
            <a:ln w="25400" cap="flat">
              <a:solidFill>
                <a:srgbClr val="FF2600"/>
              </a:solidFill>
              <a:prstDash val="solid"/>
              <a:miter lim="400000"/>
              <a:tailEnd type="triangle" w="med" len="med"/>
            </a:ln>
            <a:effectLst/>
          </p:spPr>
          <p:txBody>
            <a:bodyPr wrap="square" lIns="50800" tIns="50800" rIns="50800" bIns="50800" numCol="1" anchor="ctr">
              <a:noAutofit/>
            </a:bodyPr>
            <a:lstStyle/>
            <a:p>
              <a:pPr>
                <a:defRPr sz="2400"/>
              </a:pPr>
              <a:endParaRPr/>
            </a:p>
          </p:txBody>
        </p:sp>
      </p:gr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p:cNvSpPr>
          <p:nvPr>
            <p:ph type="sldNum" sz="quarter" idx="4294967295"/>
          </p:nvPr>
        </p:nvSpPr>
        <p:spPr>
          <a:xfrm>
            <a:off x="12675889" y="9296400"/>
            <a:ext cx="34032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15</a:t>
            </a:fld>
            <a:endParaRPr/>
          </a:p>
        </p:txBody>
      </p:sp>
      <p:sp>
        <p:nvSpPr>
          <p:cNvPr id="284" name="Shape 284"/>
          <p:cNvSpPr>
            <a:spLocks noGrp="1"/>
          </p:cNvSpPr>
          <p:nvPr>
            <p:ph type="title"/>
          </p:nvPr>
        </p:nvSpPr>
        <p:spPr>
          <a:xfrm>
            <a:off x="2199382" y="38100"/>
            <a:ext cx="8606036" cy="1027113"/>
          </a:xfrm>
          <a:prstGeom prst="rect">
            <a:avLst/>
          </a:prstGeom>
        </p:spPr>
        <p:txBody>
          <a:bodyPr/>
          <a:lstStyle>
            <a:lvl1pPr>
              <a:defRPr sz="4000" b="1" i="1">
                <a:latin typeface="Helvetica"/>
                <a:ea typeface="Helvetica"/>
                <a:cs typeface="Helvetica"/>
                <a:sym typeface="Helvetica"/>
              </a:defRPr>
            </a:lvl1pPr>
          </a:lstStyle>
          <a:p>
            <a:r>
              <a:t>Selezione File-2</a:t>
            </a:r>
          </a:p>
        </p:txBody>
      </p:sp>
      <p:grpSp>
        <p:nvGrpSpPr>
          <p:cNvPr id="291" name="Group 291"/>
          <p:cNvGrpSpPr/>
          <p:nvPr/>
        </p:nvGrpSpPr>
        <p:grpSpPr>
          <a:xfrm>
            <a:off x="136950" y="1213868"/>
            <a:ext cx="12467568" cy="7792231"/>
            <a:chOff x="0" y="0"/>
            <a:chExt cx="12467566" cy="7792229"/>
          </a:xfrm>
        </p:grpSpPr>
        <p:grpSp>
          <p:nvGrpSpPr>
            <p:cNvPr id="288" name="Group 288"/>
            <p:cNvGrpSpPr/>
            <p:nvPr/>
          </p:nvGrpSpPr>
          <p:grpSpPr>
            <a:xfrm>
              <a:off x="0" y="0"/>
              <a:ext cx="12467567" cy="7792230"/>
              <a:chOff x="0" y="0"/>
              <a:chExt cx="12467566" cy="7792229"/>
            </a:xfrm>
          </p:grpSpPr>
          <p:pic>
            <p:nvPicPr>
              <p:cNvPr id="285" name="Screen Shot 2018-03-21 at 13.47.31.png"/>
              <p:cNvPicPr>
                <a:picLocks noChangeAspect="1"/>
              </p:cNvPicPr>
              <p:nvPr/>
            </p:nvPicPr>
            <p:blipFill>
              <a:blip r:embed="rId2">
                <a:extLst/>
              </a:blip>
              <a:stretch>
                <a:fillRect/>
              </a:stretch>
            </p:blipFill>
            <p:spPr>
              <a:xfrm>
                <a:off x="0" y="0"/>
                <a:ext cx="12467567" cy="7792230"/>
              </a:xfrm>
              <a:prstGeom prst="rect">
                <a:avLst/>
              </a:prstGeom>
              <a:ln w="12700" cap="flat">
                <a:noFill/>
                <a:miter lim="400000"/>
              </a:ln>
              <a:effectLst/>
            </p:spPr>
          </p:pic>
          <p:sp>
            <p:nvSpPr>
              <p:cNvPr id="286" name="Shape 286"/>
              <p:cNvSpPr/>
              <p:nvPr/>
            </p:nvSpPr>
            <p:spPr>
              <a:xfrm flipH="1">
                <a:off x="3312732" y="3322966"/>
                <a:ext cx="5159623" cy="2149662"/>
              </a:xfrm>
              <a:prstGeom prst="line">
                <a:avLst/>
              </a:prstGeom>
              <a:noFill/>
              <a:ln w="25400" cap="flat">
                <a:solidFill>
                  <a:srgbClr val="FF2600"/>
                </a:solidFill>
                <a:prstDash val="solid"/>
                <a:miter lim="400000"/>
                <a:tailEnd type="triangle" w="med" len="med"/>
              </a:ln>
              <a:effectLst/>
            </p:spPr>
            <p:txBody>
              <a:bodyPr wrap="square" lIns="50800" tIns="50800" rIns="50800" bIns="50800" numCol="1" anchor="ctr">
                <a:noAutofit/>
              </a:bodyPr>
              <a:lstStyle/>
              <a:p>
                <a:pPr>
                  <a:defRPr sz="2400"/>
                </a:pPr>
                <a:endParaRPr/>
              </a:p>
            </p:txBody>
          </p:sp>
          <p:sp>
            <p:nvSpPr>
              <p:cNvPr id="287" name="Shape 287"/>
              <p:cNvSpPr/>
              <p:nvPr/>
            </p:nvSpPr>
            <p:spPr>
              <a:xfrm>
                <a:off x="8627814" y="2664103"/>
                <a:ext cx="3205879" cy="116069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just">
                  <a:defRPr sz="3000"/>
                </a:lvl1pPr>
              </a:lstStyle>
              <a:p>
                <a:r>
                  <a:t>Il file selezionato appare qui</a:t>
                </a:r>
              </a:p>
            </p:txBody>
          </p:sp>
        </p:grpSp>
        <p:sp>
          <p:nvSpPr>
            <p:cNvPr id="289" name="Shape 289"/>
            <p:cNvSpPr/>
            <p:nvPr/>
          </p:nvSpPr>
          <p:spPr>
            <a:xfrm>
              <a:off x="7339661" y="6153993"/>
              <a:ext cx="3205880" cy="116069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just">
                <a:defRPr sz="3000"/>
              </a:lvl1pPr>
            </a:lstStyle>
            <a:p>
              <a:r>
                <a:t>Premere RUN</a:t>
              </a:r>
            </a:p>
          </p:txBody>
        </p:sp>
        <p:sp>
          <p:nvSpPr>
            <p:cNvPr id="290" name="Shape 290"/>
            <p:cNvSpPr/>
            <p:nvPr/>
          </p:nvSpPr>
          <p:spPr>
            <a:xfrm flipH="1" flipV="1">
              <a:off x="6924355" y="5736577"/>
              <a:ext cx="502616" cy="502616"/>
            </a:xfrm>
            <a:prstGeom prst="line">
              <a:avLst/>
            </a:prstGeom>
            <a:noFill/>
            <a:ln w="25400" cap="flat">
              <a:solidFill>
                <a:srgbClr val="FF2600"/>
              </a:solidFill>
              <a:prstDash val="solid"/>
              <a:miter lim="400000"/>
              <a:tailEnd type="triangle" w="med" len="med"/>
            </a:ln>
            <a:effectLst/>
          </p:spPr>
          <p:txBody>
            <a:bodyPr wrap="square" lIns="50800" tIns="50800" rIns="50800" bIns="50800" numCol="1" anchor="ctr">
              <a:noAutofit/>
            </a:bodyPr>
            <a:lstStyle/>
            <a:p>
              <a:pPr>
                <a:defRPr sz="2400"/>
              </a:pPr>
              <a:endParaRPr/>
            </a:p>
          </p:txBody>
        </p:sp>
      </p:gr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p:cNvSpPr>
          <p:nvPr>
            <p:ph type="title"/>
          </p:nvPr>
        </p:nvSpPr>
        <p:spPr>
          <a:xfrm>
            <a:off x="2199382" y="38100"/>
            <a:ext cx="8606036" cy="1027113"/>
          </a:xfrm>
          <a:prstGeom prst="rect">
            <a:avLst/>
          </a:prstGeom>
        </p:spPr>
        <p:txBody>
          <a:bodyPr/>
          <a:lstStyle>
            <a:lvl1pPr>
              <a:defRPr sz="4000" b="1" i="1">
                <a:latin typeface="Helvetica"/>
                <a:ea typeface="Helvetica"/>
                <a:cs typeface="Helvetica"/>
                <a:sym typeface="Helvetica"/>
              </a:defRPr>
            </a:lvl1pPr>
          </a:lstStyle>
          <a:p>
            <a:r>
              <a:t>Risultato</a:t>
            </a:r>
          </a:p>
        </p:txBody>
      </p:sp>
      <p:sp>
        <p:nvSpPr>
          <p:cNvPr id="294" name="Shape 294"/>
          <p:cNvSpPr>
            <a:spLocks noGrp="1"/>
          </p:cNvSpPr>
          <p:nvPr>
            <p:ph type="sldNum" sz="quarter" idx="4294967295"/>
          </p:nvPr>
        </p:nvSpPr>
        <p:spPr>
          <a:xfrm>
            <a:off x="12675889" y="9296400"/>
            <a:ext cx="34032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16</a:t>
            </a:fld>
            <a:endParaRPr/>
          </a:p>
        </p:txBody>
      </p:sp>
      <p:grpSp>
        <p:nvGrpSpPr>
          <p:cNvPr id="298" name="Group 298"/>
          <p:cNvGrpSpPr/>
          <p:nvPr/>
        </p:nvGrpSpPr>
        <p:grpSpPr>
          <a:xfrm>
            <a:off x="24188" y="969785"/>
            <a:ext cx="12660390" cy="8674176"/>
            <a:chOff x="0" y="0"/>
            <a:chExt cx="12660389" cy="8674174"/>
          </a:xfrm>
        </p:grpSpPr>
        <p:pic>
          <p:nvPicPr>
            <p:cNvPr id="295" name="Screen Shot 2018-03-21 at 13.47.37.png"/>
            <p:cNvPicPr>
              <a:picLocks noChangeAspect="1"/>
            </p:cNvPicPr>
            <p:nvPr/>
          </p:nvPicPr>
          <p:blipFill>
            <a:blip r:embed="rId2">
              <a:extLst/>
            </a:blip>
            <a:srcRect l="5064" t="7705" r="33441" b="24445"/>
            <a:stretch>
              <a:fillRect/>
            </a:stretch>
          </p:blipFill>
          <p:spPr>
            <a:xfrm>
              <a:off x="387380" y="0"/>
              <a:ext cx="12273010" cy="8463351"/>
            </a:xfrm>
            <a:prstGeom prst="rect">
              <a:avLst/>
            </a:prstGeom>
            <a:ln w="12700" cap="flat">
              <a:noFill/>
              <a:miter lim="400000"/>
            </a:ln>
            <a:effectLst/>
          </p:spPr>
        </p:pic>
        <p:sp>
          <p:nvSpPr>
            <p:cNvPr id="296" name="Shape 296"/>
            <p:cNvSpPr/>
            <p:nvPr/>
          </p:nvSpPr>
          <p:spPr>
            <a:xfrm>
              <a:off x="0" y="350408"/>
              <a:ext cx="2536315" cy="741577"/>
            </a:xfrm>
            <a:prstGeom prst="ellipse">
              <a:avLst/>
            </a:prstGeom>
            <a:noFill/>
            <a:ln w="63500" cap="flat">
              <a:solidFill>
                <a:srgbClr val="FF2600"/>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297" name="Shape 297"/>
            <p:cNvSpPr/>
            <p:nvPr/>
          </p:nvSpPr>
          <p:spPr>
            <a:xfrm>
              <a:off x="8476953" y="7223814"/>
              <a:ext cx="1393727" cy="1450361"/>
            </a:xfrm>
            <a:prstGeom prst="ellipse">
              <a:avLst/>
            </a:prstGeom>
            <a:noFill/>
            <a:ln w="63500" cap="flat">
              <a:solidFill>
                <a:srgbClr val="FF2600"/>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gr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a:spLocks noGrp="1"/>
          </p:cNvSpPr>
          <p:nvPr>
            <p:ph type="title"/>
          </p:nvPr>
        </p:nvSpPr>
        <p:spPr>
          <a:xfrm>
            <a:off x="2199382" y="38100"/>
            <a:ext cx="8606036" cy="1027113"/>
          </a:xfrm>
          <a:prstGeom prst="rect">
            <a:avLst/>
          </a:prstGeom>
        </p:spPr>
        <p:txBody>
          <a:bodyPr/>
          <a:lstStyle>
            <a:lvl1pPr>
              <a:defRPr sz="4000" b="1" i="1">
                <a:latin typeface="Helvetica"/>
                <a:ea typeface="Helvetica"/>
                <a:cs typeface="Helvetica"/>
                <a:sym typeface="Helvetica"/>
              </a:defRPr>
            </a:lvl1pPr>
          </a:lstStyle>
          <a:p>
            <a:r>
              <a:t>Channel Distribution: cos’è?</a:t>
            </a:r>
          </a:p>
        </p:txBody>
      </p:sp>
      <p:sp>
        <p:nvSpPr>
          <p:cNvPr id="301" name="Shape 301"/>
          <p:cNvSpPr>
            <a:spLocks noGrp="1"/>
          </p:cNvSpPr>
          <p:nvPr>
            <p:ph type="sldNum" sz="quarter" idx="4294967295"/>
          </p:nvPr>
        </p:nvSpPr>
        <p:spPr>
          <a:xfrm>
            <a:off x="12675889" y="9296400"/>
            <a:ext cx="34032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17</a:t>
            </a:fld>
            <a:endParaRPr/>
          </a:p>
        </p:txBody>
      </p:sp>
      <p:pic>
        <p:nvPicPr>
          <p:cNvPr id="302" name="Screen Shot 2017-11-14 at 17.07.30.png"/>
          <p:cNvPicPr>
            <a:picLocks noChangeAspect="1"/>
          </p:cNvPicPr>
          <p:nvPr/>
        </p:nvPicPr>
        <p:blipFill>
          <a:blip r:embed="rId2">
            <a:extLst/>
          </a:blip>
          <a:srcRect l="7558" t="11711" r="7558"/>
          <a:stretch>
            <a:fillRect/>
          </a:stretch>
        </p:blipFill>
        <p:spPr>
          <a:xfrm>
            <a:off x="324793" y="1381064"/>
            <a:ext cx="4704807" cy="5417617"/>
          </a:xfrm>
          <a:prstGeom prst="rect">
            <a:avLst/>
          </a:prstGeom>
          <a:ln w="12700">
            <a:miter lim="400000"/>
          </a:ln>
        </p:spPr>
      </p:pic>
      <p:pic>
        <p:nvPicPr>
          <p:cNvPr id="303" name="image.png"/>
          <p:cNvPicPr>
            <a:picLocks noChangeAspect="1"/>
          </p:cNvPicPr>
          <p:nvPr/>
        </p:nvPicPr>
        <p:blipFill>
          <a:blip r:embed="rId3">
            <a:extLst/>
          </a:blip>
          <a:stretch>
            <a:fillRect/>
          </a:stretch>
        </p:blipFill>
        <p:spPr>
          <a:xfrm>
            <a:off x="5864024" y="2913103"/>
            <a:ext cx="6092242" cy="3927394"/>
          </a:xfrm>
          <a:prstGeom prst="rect">
            <a:avLst/>
          </a:prstGeom>
          <a:ln w="12700">
            <a:miter lim="400000"/>
          </a:ln>
        </p:spPr>
      </p:pic>
      <p:sp>
        <p:nvSpPr>
          <p:cNvPr id="304" name="Shape 304"/>
          <p:cNvSpPr/>
          <p:nvPr/>
        </p:nvSpPr>
        <p:spPr>
          <a:xfrm>
            <a:off x="5515242" y="1071224"/>
            <a:ext cx="5700029" cy="182880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defRPr sz="2800"/>
            </a:pPr>
            <a:r>
              <a:t>All’estremità corta di ogni rivelatore c’è una scheda di Front-End che “raccoglie” i segnali provenienti dalle strisce di rame, le 24 “</a:t>
            </a:r>
            <a:r>
              <a:rPr b="1">
                <a:solidFill>
                  <a:srgbClr val="FF2600"/>
                </a:solidFill>
                <a:latin typeface="Helvetica"/>
                <a:ea typeface="Helvetica"/>
                <a:cs typeface="Helvetica"/>
                <a:sym typeface="Helvetica"/>
              </a:rPr>
              <a:t>strip</a:t>
            </a:r>
            <a:r>
              <a:t>”</a:t>
            </a:r>
          </a:p>
        </p:txBody>
      </p:sp>
      <p:sp>
        <p:nvSpPr>
          <p:cNvPr id="305" name="Shape 305"/>
          <p:cNvSpPr/>
          <p:nvPr/>
        </p:nvSpPr>
        <p:spPr>
          <a:xfrm flipH="1">
            <a:off x="9737276" y="2901129"/>
            <a:ext cx="514388" cy="1137806"/>
          </a:xfrm>
          <a:prstGeom prst="line">
            <a:avLst/>
          </a:prstGeom>
          <a:ln w="50800">
            <a:solidFill>
              <a:srgbClr val="FF2600"/>
            </a:solidFill>
            <a:miter lim="400000"/>
            <a:tailEnd type="triangle"/>
          </a:ln>
        </p:spPr>
        <p:txBody>
          <a:bodyPr lIns="50800" tIns="50800" rIns="50800" bIns="50800" anchor="ctr"/>
          <a:lstStyle/>
          <a:p>
            <a:pPr>
              <a:defRPr sz="2400"/>
            </a:pPr>
            <a:endParaRPr/>
          </a:p>
        </p:txBody>
      </p:sp>
      <p:sp>
        <p:nvSpPr>
          <p:cNvPr id="306" name="Shape 306"/>
          <p:cNvSpPr/>
          <p:nvPr/>
        </p:nvSpPr>
        <p:spPr>
          <a:xfrm>
            <a:off x="683495" y="7114656"/>
            <a:ext cx="11637811" cy="1828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just">
              <a:defRPr sz="2800"/>
            </a:lvl1pPr>
          </a:lstStyle>
          <a:p>
            <a:r>
              <a:t>Convenzionalmente e arbitrariamente al momento dell’installazione si definisce il lato destro (right) e sinistro del telescopio…in questo modo ogni rivelatore (camera, MRPC) ha un lato destro e un lato sinistro e quindi una scheda per ciascun lato (MRPC1 Left, MRPC1 Right…)</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a:spLocks noGrp="1"/>
          </p:cNvSpPr>
          <p:nvPr>
            <p:ph type="title"/>
          </p:nvPr>
        </p:nvSpPr>
        <p:spPr>
          <a:xfrm>
            <a:off x="2199382" y="38100"/>
            <a:ext cx="8606036" cy="1027113"/>
          </a:xfrm>
          <a:prstGeom prst="rect">
            <a:avLst/>
          </a:prstGeom>
        </p:spPr>
        <p:txBody>
          <a:bodyPr/>
          <a:lstStyle>
            <a:lvl1pPr>
              <a:defRPr sz="4000" b="1" i="1">
                <a:latin typeface="Helvetica"/>
                <a:ea typeface="Helvetica"/>
                <a:cs typeface="Helvetica"/>
                <a:sym typeface="Helvetica"/>
              </a:defRPr>
            </a:lvl1pPr>
          </a:lstStyle>
          <a:p>
            <a:r>
              <a:t>Dunque…commentiamo insieme</a:t>
            </a:r>
          </a:p>
        </p:txBody>
      </p:sp>
      <p:sp>
        <p:nvSpPr>
          <p:cNvPr id="309" name="Shape 309"/>
          <p:cNvSpPr>
            <a:spLocks noGrp="1"/>
          </p:cNvSpPr>
          <p:nvPr>
            <p:ph type="sldNum" sz="quarter" idx="4294967295"/>
          </p:nvPr>
        </p:nvSpPr>
        <p:spPr>
          <a:xfrm>
            <a:off x="12675889" y="9296400"/>
            <a:ext cx="34032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18</a:t>
            </a:fld>
            <a:endParaRPr/>
          </a:p>
        </p:txBody>
      </p:sp>
      <p:grpSp>
        <p:nvGrpSpPr>
          <p:cNvPr id="322" name="Group 322"/>
          <p:cNvGrpSpPr/>
          <p:nvPr/>
        </p:nvGrpSpPr>
        <p:grpSpPr>
          <a:xfrm>
            <a:off x="365895" y="1198152"/>
            <a:ext cx="12273010" cy="8463352"/>
            <a:chOff x="0" y="0"/>
            <a:chExt cx="12273008" cy="8463350"/>
          </a:xfrm>
        </p:grpSpPr>
        <p:grpSp>
          <p:nvGrpSpPr>
            <p:cNvPr id="317" name="Group 317"/>
            <p:cNvGrpSpPr/>
            <p:nvPr/>
          </p:nvGrpSpPr>
          <p:grpSpPr>
            <a:xfrm>
              <a:off x="0" y="0"/>
              <a:ext cx="12273009" cy="8463351"/>
              <a:chOff x="0" y="0"/>
              <a:chExt cx="12273008" cy="8463350"/>
            </a:xfrm>
          </p:grpSpPr>
          <p:pic>
            <p:nvPicPr>
              <p:cNvPr id="310" name="Screen Shot 2018-03-21 at 13.47.37.png"/>
              <p:cNvPicPr>
                <a:picLocks noChangeAspect="1"/>
              </p:cNvPicPr>
              <p:nvPr/>
            </p:nvPicPr>
            <p:blipFill>
              <a:blip r:embed="rId2">
                <a:extLst/>
              </a:blip>
              <a:srcRect l="5064" t="7705" r="33441" b="24445"/>
              <a:stretch>
                <a:fillRect/>
              </a:stretch>
            </p:blipFill>
            <p:spPr>
              <a:xfrm>
                <a:off x="0" y="0"/>
                <a:ext cx="12273009" cy="8463351"/>
              </a:xfrm>
              <a:prstGeom prst="rect">
                <a:avLst/>
              </a:prstGeom>
              <a:ln w="12700" cap="flat">
                <a:noFill/>
                <a:miter lim="400000"/>
              </a:ln>
              <a:effectLst/>
            </p:spPr>
          </p:pic>
          <p:sp>
            <p:nvSpPr>
              <p:cNvPr id="311" name="Shape 311"/>
              <p:cNvSpPr/>
              <p:nvPr/>
            </p:nvSpPr>
            <p:spPr>
              <a:xfrm>
                <a:off x="3173326" y="604000"/>
                <a:ext cx="2536316" cy="741577"/>
              </a:xfrm>
              <a:prstGeom prst="ellipse">
                <a:avLst/>
              </a:prstGeom>
              <a:noFill/>
              <a:ln w="63500" cap="flat">
                <a:solidFill>
                  <a:srgbClr val="FF2600"/>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312" name="Shape 312"/>
              <p:cNvSpPr/>
              <p:nvPr/>
            </p:nvSpPr>
            <p:spPr>
              <a:xfrm>
                <a:off x="530887" y="604000"/>
                <a:ext cx="2536316" cy="741577"/>
              </a:xfrm>
              <a:prstGeom prst="ellipse">
                <a:avLst/>
              </a:prstGeom>
              <a:noFill/>
              <a:ln w="63500" cap="flat">
                <a:solidFill>
                  <a:srgbClr val="FF2600"/>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313" name="Shape 313"/>
              <p:cNvSpPr/>
              <p:nvPr/>
            </p:nvSpPr>
            <p:spPr>
              <a:xfrm>
                <a:off x="5978465" y="604000"/>
                <a:ext cx="2536315" cy="741577"/>
              </a:xfrm>
              <a:prstGeom prst="ellipse">
                <a:avLst/>
              </a:prstGeom>
              <a:noFill/>
              <a:ln w="63500" cap="flat">
                <a:solidFill>
                  <a:srgbClr val="FF2600"/>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314" name="Shape 314"/>
              <p:cNvSpPr/>
              <p:nvPr/>
            </p:nvSpPr>
            <p:spPr>
              <a:xfrm>
                <a:off x="3305592" y="3924044"/>
                <a:ext cx="2536316" cy="741578"/>
              </a:xfrm>
              <a:prstGeom prst="ellipse">
                <a:avLst/>
              </a:prstGeom>
              <a:noFill/>
              <a:ln w="63500" cap="flat">
                <a:solidFill>
                  <a:srgbClr val="FF2600"/>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315" name="Shape 315"/>
              <p:cNvSpPr/>
              <p:nvPr/>
            </p:nvSpPr>
            <p:spPr>
              <a:xfrm>
                <a:off x="8910604" y="604000"/>
                <a:ext cx="2536315" cy="741577"/>
              </a:xfrm>
              <a:prstGeom prst="ellipse">
                <a:avLst/>
              </a:prstGeom>
              <a:noFill/>
              <a:ln w="63500" cap="flat">
                <a:solidFill>
                  <a:srgbClr val="FF2600"/>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316" name="Shape 316"/>
              <p:cNvSpPr/>
              <p:nvPr/>
            </p:nvSpPr>
            <p:spPr>
              <a:xfrm>
                <a:off x="419686" y="3924044"/>
                <a:ext cx="2536316" cy="741578"/>
              </a:xfrm>
              <a:prstGeom prst="ellipse">
                <a:avLst/>
              </a:prstGeom>
              <a:noFill/>
              <a:ln w="63500" cap="flat">
                <a:solidFill>
                  <a:srgbClr val="FF2600"/>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grpSp>
        <p:sp>
          <p:nvSpPr>
            <p:cNvPr id="318" name="Shape 318"/>
            <p:cNvSpPr/>
            <p:nvPr/>
          </p:nvSpPr>
          <p:spPr>
            <a:xfrm flipH="1">
              <a:off x="1595625" y="2237988"/>
              <a:ext cx="572521" cy="1013761"/>
            </a:xfrm>
            <a:prstGeom prst="line">
              <a:avLst/>
            </a:prstGeom>
            <a:noFill/>
            <a:ln w="50800" cap="flat">
              <a:solidFill>
                <a:srgbClr val="FF2600"/>
              </a:solidFill>
              <a:prstDash val="solid"/>
              <a:miter lim="400000"/>
              <a:tailEnd type="triangle" w="med" len="med"/>
            </a:ln>
            <a:effectLst/>
          </p:spPr>
          <p:txBody>
            <a:bodyPr wrap="square" lIns="50800" tIns="50800" rIns="50800" bIns="50800" numCol="1" anchor="ctr">
              <a:noAutofit/>
            </a:bodyPr>
            <a:lstStyle/>
            <a:p>
              <a:pPr>
                <a:defRPr sz="2400"/>
              </a:pPr>
              <a:endParaRPr/>
            </a:p>
          </p:txBody>
        </p:sp>
        <p:sp>
          <p:nvSpPr>
            <p:cNvPr id="319" name="Shape 319"/>
            <p:cNvSpPr/>
            <p:nvPr/>
          </p:nvSpPr>
          <p:spPr>
            <a:xfrm flipH="1">
              <a:off x="7939062" y="1845310"/>
              <a:ext cx="1815000" cy="810170"/>
            </a:xfrm>
            <a:prstGeom prst="line">
              <a:avLst/>
            </a:prstGeom>
            <a:noFill/>
            <a:ln w="50800" cap="flat">
              <a:solidFill>
                <a:srgbClr val="FF2600"/>
              </a:solidFill>
              <a:prstDash val="solid"/>
              <a:miter lim="400000"/>
              <a:tailEnd type="triangle" w="med" len="med"/>
            </a:ln>
            <a:effectLst/>
          </p:spPr>
          <p:txBody>
            <a:bodyPr wrap="square" lIns="50800" tIns="50800" rIns="50800" bIns="50800" numCol="1" anchor="ctr">
              <a:noAutofit/>
            </a:bodyPr>
            <a:lstStyle/>
            <a:p>
              <a:pPr>
                <a:defRPr sz="2400"/>
              </a:pPr>
              <a:endParaRPr/>
            </a:p>
          </p:txBody>
        </p:sp>
        <p:sp>
          <p:nvSpPr>
            <p:cNvPr id="320" name="Shape 320"/>
            <p:cNvSpPr/>
            <p:nvPr/>
          </p:nvSpPr>
          <p:spPr>
            <a:xfrm>
              <a:off x="2145640" y="1722354"/>
              <a:ext cx="342901" cy="64770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r>
                <a:t>?</a:t>
              </a:r>
            </a:p>
          </p:txBody>
        </p:sp>
        <p:sp>
          <p:nvSpPr>
            <p:cNvPr id="321" name="Shape 321"/>
            <p:cNvSpPr/>
            <p:nvPr/>
          </p:nvSpPr>
          <p:spPr>
            <a:xfrm>
              <a:off x="9911422" y="1545020"/>
              <a:ext cx="342901" cy="64770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r>
                <a:t>?</a:t>
              </a:r>
            </a:p>
          </p:txBody>
        </p:sp>
      </p:gr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p:cNvSpPr>
          <p:nvPr>
            <p:ph type="title"/>
          </p:nvPr>
        </p:nvSpPr>
        <p:spPr>
          <a:xfrm>
            <a:off x="2199382" y="38100"/>
            <a:ext cx="8606036" cy="1027113"/>
          </a:xfrm>
          <a:prstGeom prst="rect">
            <a:avLst/>
          </a:prstGeom>
        </p:spPr>
        <p:txBody>
          <a:bodyPr/>
          <a:lstStyle>
            <a:lvl1pPr>
              <a:defRPr sz="4000" b="1" i="1">
                <a:latin typeface="Helvetica"/>
                <a:ea typeface="Helvetica"/>
                <a:cs typeface="Helvetica"/>
                <a:sym typeface="Helvetica"/>
              </a:defRPr>
            </a:lvl1pPr>
          </a:lstStyle>
          <a:p>
            <a:r>
              <a:t>TAB: Multiplicity</a:t>
            </a:r>
          </a:p>
        </p:txBody>
      </p:sp>
      <p:sp>
        <p:nvSpPr>
          <p:cNvPr id="325" name="Shape 325"/>
          <p:cNvSpPr>
            <a:spLocks noGrp="1"/>
          </p:cNvSpPr>
          <p:nvPr>
            <p:ph type="sldNum" sz="quarter" idx="4294967295"/>
          </p:nvPr>
        </p:nvSpPr>
        <p:spPr>
          <a:xfrm>
            <a:off x="12675889" y="9296400"/>
            <a:ext cx="34032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19</a:t>
            </a:fld>
            <a:endParaRPr/>
          </a:p>
        </p:txBody>
      </p:sp>
      <p:sp>
        <p:nvSpPr>
          <p:cNvPr id="326" name="Shape 326"/>
          <p:cNvSpPr/>
          <p:nvPr/>
        </p:nvSpPr>
        <p:spPr>
          <a:xfrm>
            <a:off x="10626185" y="2555659"/>
            <a:ext cx="2299495" cy="42164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just">
              <a:defRPr sz="3000" b="1">
                <a:latin typeface="Helvetica"/>
                <a:ea typeface="Helvetica"/>
                <a:cs typeface="Helvetica"/>
                <a:sym typeface="Helvetica"/>
              </a:defRPr>
            </a:lvl1pPr>
          </a:lstStyle>
          <a:p>
            <a:r>
              <a:t>Da questi grafici si capisce il numero di strip che hanno  “visto” un segnale in ogni evento</a:t>
            </a:r>
          </a:p>
        </p:txBody>
      </p:sp>
      <p:sp>
        <p:nvSpPr>
          <p:cNvPr id="327" name="Shape 327"/>
          <p:cNvSpPr/>
          <p:nvPr/>
        </p:nvSpPr>
        <p:spPr>
          <a:xfrm>
            <a:off x="537238" y="8583825"/>
            <a:ext cx="11930324" cy="1016001"/>
          </a:xfrm>
          <a:prstGeom prst="rect">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b="1">
                <a:solidFill>
                  <a:srgbClr val="FF2600"/>
                </a:solidFill>
                <a:latin typeface="Helvetica"/>
                <a:ea typeface="Helvetica"/>
                <a:cs typeface="Helvetica"/>
                <a:sym typeface="Helvetica"/>
              </a:defRPr>
            </a:lvl1pPr>
          </a:lstStyle>
          <a:p>
            <a:r>
              <a:t>Gli eventi a zero ci devono essere ma il loro numero deve essere limitato </a:t>
            </a:r>
          </a:p>
        </p:txBody>
      </p:sp>
      <p:grpSp>
        <p:nvGrpSpPr>
          <p:cNvPr id="330" name="Group 330"/>
          <p:cNvGrpSpPr/>
          <p:nvPr/>
        </p:nvGrpSpPr>
        <p:grpSpPr>
          <a:xfrm>
            <a:off x="213466" y="1087618"/>
            <a:ext cx="11026406" cy="7152356"/>
            <a:chOff x="0" y="0"/>
            <a:chExt cx="11026405" cy="7152354"/>
          </a:xfrm>
        </p:grpSpPr>
        <p:pic>
          <p:nvPicPr>
            <p:cNvPr id="328" name="Screen Shot 2018-03-21 at 14.32.55.png"/>
            <p:cNvPicPr>
              <a:picLocks noChangeAspect="1"/>
            </p:cNvPicPr>
            <p:nvPr/>
          </p:nvPicPr>
          <p:blipFill>
            <a:blip r:embed="rId2">
              <a:extLst/>
            </a:blip>
            <a:srcRect l="4825" t="7607" r="29446" b="24177"/>
            <a:stretch>
              <a:fillRect/>
            </a:stretch>
          </p:blipFill>
          <p:spPr>
            <a:xfrm>
              <a:off x="0" y="0"/>
              <a:ext cx="11026406" cy="7152355"/>
            </a:xfrm>
            <a:prstGeom prst="rect">
              <a:avLst/>
            </a:prstGeom>
            <a:ln w="12700" cap="flat">
              <a:noFill/>
              <a:miter lim="400000"/>
            </a:ln>
            <a:effectLst/>
          </p:spPr>
        </p:pic>
        <p:sp>
          <p:nvSpPr>
            <p:cNvPr id="329" name="Shape 329"/>
            <p:cNvSpPr/>
            <p:nvPr/>
          </p:nvSpPr>
          <p:spPr>
            <a:xfrm>
              <a:off x="1227241" y="247792"/>
              <a:ext cx="1728463" cy="741577"/>
            </a:xfrm>
            <a:prstGeom prst="ellipse">
              <a:avLst/>
            </a:prstGeom>
            <a:noFill/>
            <a:ln w="63500" cap="flat">
              <a:solidFill>
                <a:srgbClr val="FF2600"/>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gr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p:cNvSpPr>
          <p:nvPr>
            <p:ph type="title"/>
          </p:nvPr>
        </p:nvSpPr>
        <p:spPr>
          <a:xfrm>
            <a:off x="1270000" y="2460407"/>
            <a:ext cx="10464800" cy="3302001"/>
          </a:xfrm>
          <a:prstGeom prst="rect">
            <a:avLst/>
          </a:prstGeom>
        </p:spPr>
        <p:txBody>
          <a:bodyPr/>
          <a:lstStyle>
            <a:lvl1pPr>
              <a:defRPr b="1">
                <a:latin typeface="Helvetica"/>
                <a:ea typeface="Helvetica"/>
                <a:cs typeface="Helvetica"/>
                <a:sym typeface="Helvetica"/>
              </a:defRPr>
            </a:lvl1pPr>
          </a:lstStyle>
          <a:p>
            <a:r>
              <a:t>Richiamo e precisazione</a:t>
            </a:r>
          </a:p>
        </p:txBody>
      </p:sp>
      <p:sp>
        <p:nvSpPr>
          <p:cNvPr id="191" name="Shape 191"/>
          <p:cNvSpPr>
            <a:spLocks noGrp="1"/>
          </p:cNvSpPr>
          <p:nvPr>
            <p:ph type="sldNum" sz="quarter" idx="4294967295"/>
          </p:nvPr>
        </p:nvSpPr>
        <p:spPr>
          <a:xfrm>
            <a:off x="6375349" y="9251950"/>
            <a:ext cx="241402"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a:t>
            </a:fld>
            <a:endParaRPr/>
          </a:p>
        </p:txBody>
      </p:sp>
      <p:pic>
        <p:nvPicPr>
          <p:cNvPr id="192" name="banner_CF.jpg"/>
          <p:cNvPicPr>
            <a:picLocks noChangeAspect="1"/>
          </p:cNvPicPr>
          <p:nvPr/>
        </p:nvPicPr>
        <p:blipFill>
          <a:blip r:embed="rId2">
            <a:extLst/>
          </a:blip>
          <a:srcRect r="75954"/>
          <a:stretch>
            <a:fillRect/>
          </a:stretch>
        </p:blipFill>
        <p:spPr>
          <a:xfrm>
            <a:off x="-124080" y="-337699"/>
            <a:ext cx="2844208" cy="1624887"/>
          </a:xfrm>
          <a:prstGeom prst="rect">
            <a:avLst/>
          </a:prstGeom>
          <a:ln w="12700">
            <a:miter lim="400000"/>
          </a:ln>
        </p:spPr>
      </p:pic>
      <p:pic>
        <p:nvPicPr>
          <p:cNvPr id="193" name="banner_CF.jpg"/>
          <p:cNvPicPr>
            <a:picLocks noChangeAspect="1"/>
          </p:cNvPicPr>
          <p:nvPr/>
        </p:nvPicPr>
        <p:blipFill>
          <a:blip r:embed="rId2">
            <a:extLst/>
          </a:blip>
          <a:srcRect l="78095"/>
          <a:stretch>
            <a:fillRect/>
          </a:stretch>
        </p:blipFill>
        <p:spPr>
          <a:xfrm>
            <a:off x="10755366" y="-376792"/>
            <a:ext cx="2310655" cy="1449108"/>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a:spLocks noGrp="1"/>
          </p:cNvSpPr>
          <p:nvPr>
            <p:ph type="title"/>
          </p:nvPr>
        </p:nvSpPr>
        <p:spPr>
          <a:xfrm>
            <a:off x="2199382" y="38100"/>
            <a:ext cx="8606036" cy="1027113"/>
          </a:xfrm>
          <a:prstGeom prst="rect">
            <a:avLst/>
          </a:prstGeom>
        </p:spPr>
        <p:txBody>
          <a:bodyPr/>
          <a:lstStyle>
            <a:lvl1pPr>
              <a:defRPr sz="4000" b="1" i="1">
                <a:latin typeface="Helvetica"/>
                <a:ea typeface="Helvetica"/>
                <a:cs typeface="Helvetica"/>
                <a:sym typeface="Helvetica"/>
              </a:defRPr>
            </a:lvl1pPr>
          </a:lstStyle>
          <a:p>
            <a:r>
              <a:t>TAB: Parameters</a:t>
            </a:r>
          </a:p>
        </p:txBody>
      </p:sp>
      <p:sp>
        <p:nvSpPr>
          <p:cNvPr id="333" name="Shape 333"/>
          <p:cNvSpPr>
            <a:spLocks noGrp="1"/>
          </p:cNvSpPr>
          <p:nvPr>
            <p:ph type="sldNum" sz="quarter" idx="4294967295"/>
          </p:nvPr>
        </p:nvSpPr>
        <p:spPr>
          <a:xfrm>
            <a:off x="12675889" y="9296400"/>
            <a:ext cx="34032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20</a:t>
            </a:fld>
            <a:endParaRPr/>
          </a:p>
        </p:txBody>
      </p:sp>
      <p:grpSp>
        <p:nvGrpSpPr>
          <p:cNvPr id="339" name="Group 339"/>
          <p:cNvGrpSpPr/>
          <p:nvPr/>
        </p:nvGrpSpPr>
        <p:grpSpPr>
          <a:xfrm>
            <a:off x="30821" y="1003721"/>
            <a:ext cx="12278107" cy="8658334"/>
            <a:chOff x="0" y="0"/>
            <a:chExt cx="12278106" cy="8658332"/>
          </a:xfrm>
        </p:grpSpPr>
        <p:pic>
          <p:nvPicPr>
            <p:cNvPr id="334" name="Screen Shot 2018-03-21 at 14.32.57.png"/>
            <p:cNvPicPr>
              <a:picLocks noChangeAspect="1"/>
            </p:cNvPicPr>
            <p:nvPr/>
          </p:nvPicPr>
          <p:blipFill>
            <a:blip r:embed="rId2">
              <a:extLst/>
            </a:blip>
            <a:srcRect l="5313" t="7403" r="31857" b="20739"/>
            <a:stretch>
              <a:fillRect/>
            </a:stretch>
          </p:blipFill>
          <p:spPr>
            <a:xfrm>
              <a:off x="165157" y="0"/>
              <a:ext cx="12112950" cy="8658333"/>
            </a:xfrm>
            <a:prstGeom prst="rect">
              <a:avLst/>
            </a:prstGeom>
            <a:ln w="12700" cap="flat">
              <a:noFill/>
              <a:miter lim="400000"/>
            </a:ln>
            <a:effectLst/>
          </p:spPr>
        </p:pic>
        <p:sp>
          <p:nvSpPr>
            <p:cNvPr id="335" name="Shape 335"/>
            <p:cNvSpPr/>
            <p:nvPr/>
          </p:nvSpPr>
          <p:spPr>
            <a:xfrm>
              <a:off x="2764172" y="331688"/>
              <a:ext cx="1179533" cy="741578"/>
            </a:xfrm>
            <a:prstGeom prst="ellipse">
              <a:avLst/>
            </a:prstGeom>
            <a:noFill/>
            <a:ln w="63500" cap="flat">
              <a:solidFill>
                <a:srgbClr val="FF2600"/>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336" name="Shape 336"/>
            <p:cNvSpPr/>
            <p:nvPr/>
          </p:nvSpPr>
          <p:spPr>
            <a:xfrm>
              <a:off x="0" y="2862926"/>
              <a:ext cx="8314499" cy="4806754"/>
            </a:xfrm>
            <a:prstGeom prst="ellipse">
              <a:avLst/>
            </a:prstGeom>
            <a:noFill/>
            <a:ln w="63500" cap="flat">
              <a:solidFill>
                <a:srgbClr val="FF2600"/>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337" name="Shape 337"/>
            <p:cNvSpPr/>
            <p:nvPr/>
          </p:nvSpPr>
          <p:spPr>
            <a:xfrm>
              <a:off x="4392751" y="503447"/>
              <a:ext cx="3483020" cy="2568056"/>
            </a:xfrm>
            <a:prstGeom prst="ellipse">
              <a:avLst/>
            </a:prstGeom>
            <a:noFill/>
            <a:ln w="63500" cap="flat">
              <a:solidFill>
                <a:srgbClr val="FF2600"/>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338" name="Shape 338"/>
            <p:cNvSpPr/>
            <p:nvPr/>
          </p:nvSpPr>
          <p:spPr>
            <a:xfrm>
              <a:off x="7982132" y="811333"/>
              <a:ext cx="4136209" cy="6496461"/>
            </a:xfrm>
            <a:prstGeom prst="rect">
              <a:avLst/>
            </a:prstGeom>
            <a:noFill/>
            <a:ln w="63500" cap="flat">
              <a:solidFill>
                <a:srgbClr val="FF2600"/>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gr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p:cNvSpPr>
          <p:nvPr>
            <p:ph type="title"/>
          </p:nvPr>
        </p:nvSpPr>
        <p:spPr>
          <a:xfrm>
            <a:off x="2199382" y="38100"/>
            <a:ext cx="8606036" cy="1027113"/>
          </a:xfrm>
          <a:prstGeom prst="rect">
            <a:avLst/>
          </a:prstGeom>
        </p:spPr>
        <p:txBody>
          <a:bodyPr/>
          <a:lstStyle>
            <a:lvl1pPr>
              <a:defRPr sz="4000" b="1" i="1">
                <a:latin typeface="Helvetica"/>
                <a:ea typeface="Helvetica"/>
                <a:cs typeface="Helvetica"/>
                <a:sym typeface="Helvetica"/>
              </a:defRPr>
            </a:lvl1pPr>
          </a:lstStyle>
          <a:p>
            <a:r>
              <a:t>TAB: Timing</a:t>
            </a:r>
          </a:p>
        </p:txBody>
      </p:sp>
      <p:sp>
        <p:nvSpPr>
          <p:cNvPr id="342" name="Shape 342"/>
          <p:cNvSpPr>
            <a:spLocks noGrp="1"/>
          </p:cNvSpPr>
          <p:nvPr>
            <p:ph type="sldNum" sz="quarter" idx="4294967295"/>
          </p:nvPr>
        </p:nvSpPr>
        <p:spPr>
          <a:xfrm>
            <a:off x="12675889" y="9296400"/>
            <a:ext cx="34032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21</a:t>
            </a:fld>
            <a:endParaRPr/>
          </a:p>
        </p:txBody>
      </p:sp>
      <p:pic>
        <p:nvPicPr>
          <p:cNvPr id="343" name="Screen Shot 2018-03-21 at 14.32.50.png"/>
          <p:cNvPicPr>
            <a:picLocks noChangeAspect="1"/>
          </p:cNvPicPr>
          <p:nvPr/>
        </p:nvPicPr>
        <p:blipFill>
          <a:blip r:embed="rId3">
            <a:extLst/>
          </a:blip>
          <a:srcRect l="4646" t="7411" r="33198" b="24511"/>
          <a:stretch>
            <a:fillRect/>
          </a:stretch>
        </p:blipFill>
        <p:spPr>
          <a:xfrm>
            <a:off x="269803" y="1222851"/>
            <a:ext cx="11692412" cy="8004093"/>
          </a:xfrm>
          <a:prstGeom prst="rect">
            <a:avLst/>
          </a:prstGeom>
          <a:ln w="12700">
            <a:miter lim="400000"/>
          </a:ln>
        </p:spPr>
      </p:pic>
      <p:sp>
        <p:nvSpPr>
          <p:cNvPr id="344" name="Shape 344"/>
          <p:cNvSpPr/>
          <p:nvPr/>
        </p:nvSpPr>
        <p:spPr>
          <a:xfrm>
            <a:off x="1334191" y="1594094"/>
            <a:ext cx="1391556" cy="614732"/>
          </a:xfrm>
          <a:prstGeom prst="ellipse">
            <a:avLst/>
          </a:prstGeom>
          <a:ln w="63500">
            <a:solidFill>
              <a:srgbClr val="FF2600"/>
            </a:solidFill>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346"/>
          <p:cNvSpPr>
            <a:spLocks noGrp="1"/>
          </p:cNvSpPr>
          <p:nvPr>
            <p:ph type="title"/>
          </p:nvPr>
        </p:nvSpPr>
        <p:spPr>
          <a:xfrm>
            <a:off x="2199382" y="38100"/>
            <a:ext cx="8606036" cy="1027113"/>
          </a:xfrm>
          <a:prstGeom prst="rect">
            <a:avLst/>
          </a:prstGeom>
        </p:spPr>
        <p:txBody>
          <a:bodyPr/>
          <a:lstStyle>
            <a:lvl1pPr>
              <a:defRPr sz="4000" b="1" i="1">
                <a:latin typeface="Helvetica"/>
                <a:ea typeface="Helvetica"/>
                <a:cs typeface="Helvetica"/>
                <a:sym typeface="Helvetica"/>
              </a:defRPr>
            </a:lvl1pPr>
          </a:lstStyle>
          <a:p>
            <a:r>
              <a:t>TAB: Timing</a:t>
            </a:r>
          </a:p>
        </p:txBody>
      </p:sp>
      <p:sp>
        <p:nvSpPr>
          <p:cNvPr id="347" name="Shape 347"/>
          <p:cNvSpPr>
            <a:spLocks noGrp="1"/>
          </p:cNvSpPr>
          <p:nvPr>
            <p:ph type="sldNum" sz="quarter" idx="4294967295"/>
          </p:nvPr>
        </p:nvSpPr>
        <p:spPr>
          <a:xfrm>
            <a:off x="12675889" y="9296400"/>
            <a:ext cx="34032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22</a:t>
            </a:fld>
            <a:endParaRPr/>
          </a:p>
        </p:txBody>
      </p:sp>
      <p:pic>
        <p:nvPicPr>
          <p:cNvPr id="348" name="Screen Shot 2018-03-21 at 14.32.50.png"/>
          <p:cNvPicPr>
            <a:picLocks noChangeAspect="1"/>
          </p:cNvPicPr>
          <p:nvPr/>
        </p:nvPicPr>
        <p:blipFill>
          <a:blip r:embed="rId2">
            <a:extLst/>
          </a:blip>
          <a:srcRect l="4646" t="7411" r="33198" b="24511"/>
          <a:stretch>
            <a:fillRect/>
          </a:stretch>
        </p:blipFill>
        <p:spPr>
          <a:xfrm>
            <a:off x="269803" y="1222851"/>
            <a:ext cx="11692412" cy="8004093"/>
          </a:xfrm>
          <a:prstGeom prst="rect">
            <a:avLst/>
          </a:prstGeom>
          <a:ln w="12700">
            <a:miter lim="400000"/>
          </a:ln>
        </p:spPr>
      </p:pic>
      <p:sp>
        <p:nvSpPr>
          <p:cNvPr id="349" name="Shape 349"/>
          <p:cNvSpPr/>
          <p:nvPr/>
        </p:nvSpPr>
        <p:spPr>
          <a:xfrm>
            <a:off x="1334191" y="1594094"/>
            <a:ext cx="1391556" cy="614732"/>
          </a:xfrm>
          <a:prstGeom prst="ellipse">
            <a:avLst/>
          </a:prstGeom>
          <a:ln w="63500">
            <a:solidFill>
              <a:srgbClr val="FF2600"/>
            </a:solidFill>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350" name="Shape 350"/>
          <p:cNvSpPr/>
          <p:nvPr/>
        </p:nvSpPr>
        <p:spPr>
          <a:xfrm>
            <a:off x="746764" y="2254562"/>
            <a:ext cx="10738413" cy="5940754"/>
          </a:xfrm>
          <a:prstGeom prst="rect">
            <a:avLst/>
          </a:prstGeom>
          <a:blipFill>
            <a:blip r:embed="rId3">
              <a:alphaModFix amt="84213"/>
            </a:blip>
          </a:blipFill>
          <a:ln w="12700">
            <a:miter lim="400000"/>
          </a:ln>
          <a:effectLst>
            <a:outerShdw blurRad="38100" dist="25400" dir="5400000" rotWithShape="0">
              <a:srgbClr val="000000">
                <a:alpha val="37401"/>
              </a:srgbClr>
            </a:outerShdw>
          </a:effectLst>
          <a:extLst>
            <a:ext uri="{C572A759-6A51-4108-AA02-DFA0A04FC94B}">
              <ma14:wrappingTextBoxFlag xmlns:ma14="http://schemas.microsoft.com/office/mac/drawingml/2011/main" xmlns="" val="1"/>
            </a:ext>
          </a:extLst>
        </p:spPr>
        <p:txBody>
          <a:bodyPr lIns="50800" tIns="50800" rIns="50800" bIns="50800" anchor="ctr"/>
          <a:lstStyle>
            <a:lvl1pPr>
              <a:defRPr sz="3000" b="1">
                <a:solidFill>
                  <a:srgbClr val="212121"/>
                </a:solidFill>
                <a:latin typeface="Helvetica"/>
                <a:ea typeface="Helvetica"/>
                <a:cs typeface="Helvetica"/>
                <a:sym typeface="Helvetica"/>
              </a:defRPr>
            </a:lvl1pPr>
          </a:lstStyle>
          <a:p>
            <a:r>
              <a:t>non la trattiamo oggi</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p:cNvSpPr>
          <p:nvPr>
            <p:ph type="title"/>
          </p:nvPr>
        </p:nvSpPr>
        <p:spPr>
          <a:xfrm>
            <a:off x="181411" y="2460407"/>
            <a:ext cx="12346025" cy="3302001"/>
          </a:xfrm>
          <a:prstGeom prst="rect">
            <a:avLst/>
          </a:prstGeom>
        </p:spPr>
        <p:txBody>
          <a:bodyPr>
            <a:normAutofit fontScale="90000"/>
          </a:bodyPr>
          <a:lstStyle>
            <a:lvl1pPr defTabSz="514095">
              <a:defRPr sz="7040" b="1">
                <a:latin typeface="Helvetica"/>
                <a:ea typeface="Helvetica"/>
                <a:cs typeface="Helvetica"/>
                <a:sym typeface="Helvetica"/>
              </a:defRPr>
            </a:lvl1pPr>
          </a:lstStyle>
          <a:p>
            <a:r>
              <a:t>L’Histogram Builder è quindi un rapido strumento di controllo</a:t>
            </a:r>
          </a:p>
        </p:txBody>
      </p:sp>
      <p:sp>
        <p:nvSpPr>
          <p:cNvPr id="353" name="Shape 353"/>
          <p:cNvSpPr>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23</a:t>
            </a:fld>
            <a:endParaRPr/>
          </a:p>
        </p:txBody>
      </p:sp>
      <p:pic>
        <p:nvPicPr>
          <p:cNvPr id="354" name="banner_CF.jpg"/>
          <p:cNvPicPr>
            <a:picLocks noChangeAspect="1"/>
          </p:cNvPicPr>
          <p:nvPr/>
        </p:nvPicPr>
        <p:blipFill>
          <a:blip r:embed="rId2">
            <a:extLst/>
          </a:blip>
          <a:srcRect r="75954"/>
          <a:stretch>
            <a:fillRect/>
          </a:stretch>
        </p:blipFill>
        <p:spPr>
          <a:xfrm>
            <a:off x="-124080" y="-337699"/>
            <a:ext cx="2844208" cy="1624887"/>
          </a:xfrm>
          <a:prstGeom prst="rect">
            <a:avLst/>
          </a:prstGeom>
          <a:ln w="12700">
            <a:miter lim="400000"/>
          </a:ln>
        </p:spPr>
      </p:pic>
      <p:pic>
        <p:nvPicPr>
          <p:cNvPr id="355" name="banner_CF.jpg"/>
          <p:cNvPicPr>
            <a:picLocks noChangeAspect="1"/>
          </p:cNvPicPr>
          <p:nvPr/>
        </p:nvPicPr>
        <p:blipFill>
          <a:blip r:embed="rId2">
            <a:extLst/>
          </a:blip>
          <a:srcRect l="78095"/>
          <a:stretch>
            <a:fillRect/>
          </a:stretch>
        </p:blipFill>
        <p:spPr>
          <a:xfrm>
            <a:off x="10755366" y="-376792"/>
            <a:ext cx="2310655" cy="1449108"/>
          </a:xfrm>
          <a:prstGeom prst="rect">
            <a:avLst/>
          </a:prstGeom>
          <a:ln w="12700">
            <a:miter lim="400000"/>
          </a:ln>
        </p:spPr>
      </p:pic>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p:cNvSpPr>
          <p:nvPr>
            <p:ph type="title"/>
          </p:nvPr>
        </p:nvSpPr>
        <p:spPr>
          <a:xfrm>
            <a:off x="1270000" y="2460407"/>
            <a:ext cx="10464800" cy="3302001"/>
          </a:xfrm>
          <a:prstGeom prst="rect">
            <a:avLst/>
          </a:prstGeom>
        </p:spPr>
        <p:txBody>
          <a:bodyPr/>
          <a:lstStyle>
            <a:lvl1pPr>
              <a:defRPr b="1">
                <a:latin typeface="Helvetica"/>
                <a:ea typeface="Helvetica"/>
                <a:cs typeface="Helvetica"/>
                <a:sym typeface="Helvetica"/>
              </a:defRPr>
            </a:lvl1pPr>
          </a:lstStyle>
          <a:p>
            <a:r>
              <a:t>Synchting</a:t>
            </a:r>
          </a:p>
        </p:txBody>
      </p:sp>
      <p:sp>
        <p:nvSpPr>
          <p:cNvPr id="358" name="Shape 358"/>
          <p:cNvSpPr>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24</a:t>
            </a:fld>
            <a:endParaRPr/>
          </a:p>
        </p:txBody>
      </p:sp>
      <p:pic>
        <p:nvPicPr>
          <p:cNvPr id="359" name="banner_CF.jpg"/>
          <p:cNvPicPr>
            <a:picLocks noChangeAspect="1"/>
          </p:cNvPicPr>
          <p:nvPr/>
        </p:nvPicPr>
        <p:blipFill>
          <a:blip r:embed="rId2">
            <a:extLst/>
          </a:blip>
          <a:srcRect r="75954"/>
          <a:stretch>
            <a:fillRect/>
          </a:stretch>
        </p:blipFill>
        <p:spPr>
          <a:xfrm>
            <a:off x="-124080" y="-337699"/>
            <a:ext cx="2844208" cy="1624887"/>
          </a:xfrm>
          <a:prstGeom prst="rect">
            <a:avLst/>
          </a:prstGeom>
          <a:ln w="12700">
            <a:miter lim="400000"/>
          </a:ln>
        </p:spPr>
      </p:pic>
      <p:pic>
        <p:nvPicPr>
          <p:cNvPr id="360" name="banner_CF.jpg"/>
          <p:cNvPicPr>
            <a:picLocks noChangeAspect="1"/>
          </p:cNvPicPr>
          <p:nvPr/>
        </p:nvPicPr>
        <p:blipFill>
          <a:blip r:embed="rId2">
            <a:extLst/>
          </a:blip>
          <a:srcRect l="78095"/>
          <a:stretch>
            <a:fillRect/>
          </a:stretch>
        </p:blipFill>
        <p:spPr>
          <a:xfrm>
            <a:off x="10755366" y="-376792"/>
            <a:ext cx="2310655" cy="1449108"/>
          </a:xfrm>
          <a:prstGeom prst="rect">
            <a:avLst/>
          </a:prstGeom>
          <a:ln w="12700">
            <a:miter lim="400000"/>
          </a:ln>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smtClean="0"/>
              <a:t>Trasmissione</a:t>
            </a:r>
            <a:r>
              <a:rPr lang="en-US" dirty="0" smtClean="0"/>
              <a:t> </a:t>
            </a:r>
            <a:r>
              <a:rPr lang="en-US" dirty="0" err="1" smtClean="0"/>
              <a:t>dati</a:t>
            </a:r>
            <a:r>
              <a:rPr lang="en-US" dirty="0" smtClean="0"/>
              <a:t> al CNAF</a:t>
            </a:r>
            <a:endParaRPr lang="en-US" dirty="0"/>
          </a:p>
        </p:txBody>
      </p:sp>
      <p:sp>
        <p:nvSpPr>
          <p:cNvPr id="4" name="CasellaDiTesto 3"/>
          <p:cNvSpPr txBox="1"/>
          <p:nvPr/>
        </p:nvSpPr>
        <p:spPr>
          <a:xfrm>
            <a:off x="242915" y="1772714"/>
            <a:ext cx="6470680" cy="8010396"/>
          </a:xfrm>
          <a:prstGeom prst="rect">
            <a:avLst/>
          </a:prstGeom>
          <a:noFill/>
        </p:spPr>
        <p:txBody>
          <a:bodyPr wrap="square" lIns="130046" tIns="65023" rIns="130046" bIns="65023" rtlCol="0">
            <a:spAutoFit/>
          </a:bodyPr>
          <a:lstStyle/>
          <a:p>
            <a:r>
              <a:rPr lang="it-IT" sz="3200" dirty="0" smtClean="0"/>
              <a:t>Come sapete i dati sono inviati al CNAF in </a:t>
            </a:r>
            <a:r>
              <a:rPr lang="it-IT" sz="3200" i="1" dirty="0" smtClean="0"/>
              <a:t>quasi </a:t>
            </a:r>
            <a:r>
              <a:rPr lang="it-IT" sz="3200" i="1" dirty="0" err="1" smtClean="0"/>
              <a:t>real</a:t>
            </a:r>
            <a:r>
              <a:rPr lang="it-IT" sz="3200" i="1" dirty="0" smtClean="0"/>
              <a:t> time</a:t>
            </a:r>
            <a:r>
              <a:rPr lang="it-IT" sz="3200" dirty="0" smtClean="0"/>
              <a:t>. Ovvero non appena si chiude l’acquisizione di un </a:t>
            </a:r>
            <a:r>
              <a:rPr lang="it-IT" sz="3200" dirty="0" err="1" smtClean="0"/>
              <a:t>run</a:t>
            </a:r>
            <a:r>
              <a:rPr lang="it-IT" sz="3200" dirty="0" smtClean="0"/>
              <a:t> inizia il trasferimento del file relativo.</a:t>
            </a:r>
          </a:p>
          <a:p>
            <a:endParaRPr lang="it-IT" sz="3200" dirty="0"/>
          </a:p>
          <a:p>
            <a:r>
              <a:rPr lang="it-IT" sz="3200" dirty="0" smtClean="0"/>
              <a:t>Lo strumento che utilizziamo per sincronizzare i file è </a:t>
            </a:r>
            <a:r>
              <a:rPr lang="it-IT" sz="3200" b="1" dirty="0" err="1" smtClean="0"/>
              <a:t>syncthing</a:t>
            </a:r>
            <a:r>
              <a:rPr lang="it-IT" sz="3200" dirty="0"/>
              <a:t> </a:t>
            </a:r>
            <a:r>
              <a:rPr lang="it-IT" sz="3200" dirty="0" smtClean="0"/>
              <a:t>che deve girare (è impostato così in tutte le stazioni) in </a:t>
            </a:r>
            <a:r>
              <a:rPr lang="it-IT" sz="3200" i="1" dirty="0" smtClean="0"/>
              <a:t>background</a:t>
            </a:r>
            <a:r>
              <a:rPr lang="it-IT" sz="3200" dirty="0" smtClean="0"/>
              <a:t>.</a:t>
            </a:r>
          </a:p>
          <a:p>
            <a:endParaRPr lang="it-IT" sz="3200" dirty="0"/>
          </a:p>
          <a:p>
            <a:r>
              <a:rPr lang="it-IT" sz="3200" dirty="0" smtClean="0"/>
              <a:t>Per visualizzare lo stato di </a:t>
            </a:r>
            <a:r>
              <a:rPr lang="it-IT" sz="3200" dirty="0" err="1" smtClean="0"/>
              <a:t>syncthing</a:t>
            </a:r>
            <a:r>
              <a:rPr lang="it-IT" sz="3200" dirty="0" smtClean="0"/>
              <a:t> è sufficiente aprire un browser e digitare l’indirizzo:</a:t>
            </a:r>
          </a:p>
          <a:p>
            <a:r>
              <a:rPr lang="it-IT" sz="3200" dirty="0" smtClean="0"/>
              <a:t>http://127.0.0.1:8384/</a:t>
            </a:r>
          </a:p>
          <a:p>
            <a:endParaRPr lang="it-IT" sz="3200" dirty="0"/>
          </a:p>
        </p:txBody>
      </p:sp>
      <p:pic>
        <p:nvPicPr>
          <p:cNvPr id="5" name="Immagine 4"/>
          <p:cNvPicPr>
            <a:picLocks noChangeAspect="1"/>
          </p:cNvPicPr>
          <p:nvPr/>
        </p:nvPicPr>
        <p:blipFill>
          <a:blip r:embed="rId2"/>
          <a:stretch>
            <a:fillRect/>
          </a:stretch>
        </p:blipFill>
        <p:spPr>
          <a:xfrm>
            <a:off x="7148386" y="2622104"/>
            <a:ext cx="5274286" cy="3647687"/>
          </a:xfrm>
          <a:prstGeom prst="rect">
            <a:avLst/>
          </a:prstGeom>
        </p:spPr>
      </p:pic>
      <p:sp>
        <p:nvSpPr>
          <p:cNvPr id="6" name="Freccia a destra 5"/>
          <p:cNvSpPr/>
          <p:nvPr/>
        </p:nvSpPr>
        <p:spPr>
          <a:xfrm rot="20746906">
            <a:off x="3679405" y="6586983"/>
            <a:ext cx="5053898" cy="2326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en-US"/>
          </a:p>
        </p:txBody>
      </p:sp>
      <p:sp>
        <p:nvSpPr>
          <p:cNvPr id="3" name="Segnaposto numero diapositiva 2"/>
          <p:cNvSpPr>
            <a:spLocks noGrp="1"/>
          </p:cNvSpPr>
          <p:nvPr>
            <p:ph type="sldNum" sz="quarter" idx="12"/>
          </p:nvPr>
        </p:nvSpPr>
        <p:spPr/>
        <p:txBody>
          <a:bodyPr/>
          <a:lstStyle/>
          <a:p>
            <a:fld id="{62CD33FA-84E0-44D0-8AA5-9162D673B5FE}" type="slidenum">
              <a:rPr lang="en-US" smtClean="0"/>
              <a:t>25</a:t>
            </a:fld>
            <a:endParaRPr lang="en-US"/>
          </a:p>
        </p:txBody>
      </p:sp>
    </p:spTree>
    <p:extLst>
      <p:ext uri="{BB962C8B-B14F-4D97-AF65-F5344CB8AC3E}">
        <p14:creationId xmlns:p14="http://schemas.microsoft.com/office/powerpoint/2010/main" val="429698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smtClean="0"/>
              <a:t>Trasferimenti</a:t>
            </a:r>
            <a:r>
              <a:rPr lang="en-US" dirty="0" smtClean="0"/>
              <a:t>: </a:t>
            </a:r>
            <a:br>
              <a:rPr lang="en-US" dirty="0" smtClean="0"/>
            </a:br>
            <a:r>
              <a:rPr lang="en-US" dirty="0" smtClean="0"/>
              <a:t>connectivity report</a:t>
            </a:r>
            <a:endParaRPr lang="en-US" dirty="0"/>
          </a:p>
        </p:txBody>
      </p:sp>
      <p:pic>
        <p:nvPicPr>
          <p:cNvPr id="4" name="Immagine 3"/>
          <p:cNvPicPr>
            <a:picLocks noChangeAspect="1"/>
          </p:cNvPicPr>
          <p:nvPr/>
        </p:nvPicPr>
        <p:blipFill>
          <a:blip r:embed="rId2"/>
          <a:stretch>
            <a:fillRect/>
          </a:stretch>
        </p:blipFill>
        <p:spPr>
          <a:xfrm>
            <a:off x="391201" y="1993087"/>
            <a:ext cx="6265263" cy="3980663"/>
          </a:xfrm>
          <a:prstGeom prst="rect">
            <a:avLst/>
          </a:prstGeom>
        </p:spPr>
      </p:pic>
      <p:sp>
        <p:nvSpPr>
          <p:cNvPr id="5" name="Rettangolo 4"/>
          <p:cNvSpPr/>
          <p:nvPr/>
        </p:nvSpPr>
        <p:spPr>
          <a:xfrm>
            <a:off x="2410646" y="4324361"/>
            <a:ext cx="919852" cy="2431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en-US"/>
          </a:p>
        </p:txBody>
      </p:sp>
      <p:cxnSp>
        <p:nvCxnSpPr>
          <p:cNvPr id="7" name="Connettore 2 6"/>
          <p:cNvCxnSpPr>
            <a:endCxn id="5" idx="3"/>
          </p:cNvCxnSpPr>
          <p:nvPr/>
        </p:nvCxnSpPr>
        <p:spPr>
          <a:xfrm flipH="1">
            <a:off x="3330498" y="3373120"/>
            <a:ext cx="3971156" cy="10728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7337669" y="2164302"/>
            <a:ext cx="4863583" cy="4563298"/>
          </a:xfrm>
          <a:prstGeom prst="rect">
            <a:avLst/>
          </a:prstGeom>
          <a:noFill/>
        </p:spPr>
        <p:txBody>
          <a:bodyPr wrap="square" lIns="130046" tIns="65023" rIns="130046" bIns="65023" rtlCol="0">
            <a:spAutoFit/>
          </a:bodyPr>
          <a:lstStyle/>
          <a:p>
            <a:r>
              <a:rPr lang="it-IT" sz="3200" dirty="0" smtClean="0"/>
              <a:t>Alcune statistiche sui trasferimenti sono riportate nel</a:t>
            </a:r>
          </a:p>
          <a:p>
            <a:r>
              <a:rPr lang="it-IT" sz="3200" dirty="0" smtClean="0"/>
              <a:t>“</a:t>
            </a:r>
            <a:r>
              <a:rPr lang="it-IT" sz="3200" dirty="0" err="1" smtClean="0"/>
              <a:t>connectivity</a:t>
            </a:r>
            <a:r>
              <a:rPr lang="it-IT" sz="3200" dirty="0" smtClean="0"/>
              <a:t> report”.</a:t>
            </a:r>
          </a:p>
          <a:p>
            <a:r>
              <a:rPr lang="it-IT" sz="3200" dirty="0" smtClean="0"/>
              <a:t>Può essere utile dargli un’occhiata per capire se ci sono problemi specifici sul telescopio nei trasferimenti e non.</a:t>
            </a:r>
          </a:p>
        </p:txBody>
      </p:sp>
      <p:pic>
        <p:nvPicPr>
          <p:cNvPr id="9" name="Immagine 8"/>
          <p:cNvPicPr>
            <a:picLocks noChangeAspect="1"/>
          </p:cNvPicPr>
          <p:nvPr/>
        </p:nvPicPr>
        <p:blipFill>
          <a:blip r:embed="rId3"/>
          <a:stretch>
            <a:fillRect/>
          </a:stretch>
        </p:blipFill>
        <p:spPr>
          <a:xfrm>
            <a:off x="0" y="6786659"/>
            <a:ext cx="13004800" cy="461028"/>
          </a:xfrm>
          <a:prstGeom prst="rect">
            <a:avLst/>
          </a:prstGeom>
        </p:spPr>
      </p:pic>
      <p:pic>
        <p:nvPicPr>
          <p:cNvPr id="10" name="Immagine 9"/>
          <p:cNvPicPr>
            <a:picLocks noChangeAspect="1"/>
          </p:cNvPicPr>
          <p:nvPr/>
        </p:nvPicPr>
        <p:blipFill rotWithShape="1">
          <a:blip r:embed="rId4"/>
          <a:srcRect t="2743" b="10620"/>
          <a:stretch/>
        </p:blipFill>
        <p:spPr>
          <a:xfrm>
            <a:off x="13547" y="7450667"/>
            <a:ext cx="13004800" cy="447040"/>
          </a:xfrm>
          <a:prstGeom prst="rect">
            <a:avLst/>
          </a:prstGeom>
        </p:spPr>
      </p:pic>
      <p:pic>
        <p:nvPicPr>
          <p:cNvPr id="11" name="Immagine 10"/>
          <p:cNvPicPr>
            <a:picLocks noChangeAspect="1"/>
          </p:cNvPicPr>
          <p:nvPr/>
        </p:nvPicPr>
        <p:blipFill rotWithShape="1">
          <a:blip r:embed="rId5"/>
          <a:srcRect b="52919"/>
          <a:stretch/>
        </p:blipFill>
        <p:spPr>
          <a:xfrm>
            <a:off x="0" y="8151565"/>
            <a:ext cx="13004800" cy="437022"/>
          </a:xfrm>
          <a:prstGeom prst="rect">
            <a:avLst/>
          </a:prstGeom>
        </p:spPr>
      </p:pic>
      <p:sp>
        <p:nvSpPr>
          <p:cNvPr id="12" name="Rettangolo 11"/>
          <p:cNvSpPr/>
          <p:nvPr/>
        </p:nvSpPr>
        <p:spPr>
          <a:xfrm>
            <a:off x="952500" y="5973750"/>
            <a:ext cx="5059737" cy="685314"/>
          </a:xfrm>
          <a:prstGeom prst="rect">
            <a:avLst/>
          </a:prstGeom>
        </p:spPr>
        <p:txBody>
          <a:bodyPr wrap="none" lIns="130046" tIns="65023" rIns="130046" bIns="65023">
            <a:spAutoFit/>
          </a:bodyPr>
          <a:lstStyle/>
          <a:p>
            <a:r>
              <a:rPr lang="it-IT" dirty="0" smtClean="0"/>
              <a:t>Alcuni esempi di errore</a:t>
            </a:r>
            <a:endParaRPr lang="it-IT" dirty="0"/>
          </a:p>
        </p:txBody>
      </p:sp>
      <p:pic>
        <p:nvPicPr>
          <p:cNvPr id="15" name="Immagine 14"/>
          <p:cNvPicPr>
            <a:picLocks noChangeAspect="1"/>
          </p:cNvPicPr>
          <p:nvPr/>
        </p:nvPicPr>
        <p:blipFill rotWithShape="1">
          <a:blip r:embed="rId5"/>
          <a:srcRect t="48541"/>
          <a:stretch/>
        </p:blipFill>
        <p:spPr>
          <a:xfrm>
            <a:off x="0" y="8818880"/>
            <a:ext cx="13004800" cy="477662"/>
          </a:xfrm>
          <a:prstGeom prst="rect">
            <a:avLst/>
          </a:prstGeom>
        </p:spPr>
      </p:pic>
      <p:sp>
        <p:nvSpPr>
          <p:cNvPr id="16" name="CasellaDiTesto 15"/>
          <p:cNvSpPr txBox="1"/>
          <p:nvPr/>
        </p:nvSpPr>
        <p:spPr>
          <a:xfrm>
            <a:off x="542315" y="6461760"/>
            <a:ext cx="3558406" cy="2501195"/>
          </a:xfrm>
          <a:prstGeom prst="rect">
            <a:avLst/>
          </a:prstGeom>
          <a:noFill/>
        </p:spPr>
        <p:txBody>
          <a:bodyPr wrap="none" lIns="130046" tIns="65023" rIns="130046" bIns="65023" rtlCol="0">
            <a:spAutoFit/>
          </a:bodyPr>
          <a:lstStyle/>
          <a:p>
            <a:r>
              <a:rPr lang="en-US" sz="2200" dirty="0"/>
              <a:t>PC offline</a:t>
            </a:r>
          </a:p>
          <a:p>
            <a:endParaRPr lang="en-US" sz="2200" dirty="0"/>
          </a:p>
          <a:p>
            <a:r>
              <a:rPr lang="en-US" sz="2200" dirty="0"/>
              <a:t>PC non in </a:t>
            </a:r>
            <a:r>
              <a:rPr lang="en-US" sz="2200" dirty="0" err="1"/>
              <a:t>acquisizione</a:t>
            </a:r>
            <a:endParaRPr lang="en-US" sz="2200" dirty="0"/>
          </a:p>
          <a:p>
            <a:endParaRPr lang="en-US" sz="2200" dirty="0"/>
          </a:p>
          <a:p>
            <a:r>
              <a:rPr lang="en-US" sz="2200" dirty="0"/>
              <a:t>Weather Station non </a:t>
            </a:r>
            <a:r>
              <a:rPr lang="en-US" sz="2200" dirty="0" err="1"/>
              <a:t>attiva</a:t>
            </a:r>
            <a:endParaRPr lang="en-US" sz="2200" dirty="0"/>
          </a:p>
          <a:p>
            <a:endParaRPr lang="en-US" sz="2200" dirty="0"/>
          </a:p>
          <a:p>
            <a:r>
              <a:rPr lang="en-US" sz="2200" dirty="0"/>
              <a:t>GPS </a:t>
            </a:r>
            <a:r>
              <a:rPr lang="en-US" sz="2200" dirty="0" err="1"/>
              <a:t>bloccato</a:t>
            </a:r>
            <a:endParaRPr lang="en-US" sz="2200" dirty="0"/>
          </a:p>
        </p:txBody>
      </p:sp>
      <p:sp>
        <p:nvSpPr>
          <p:cNvPr id="3" name="Segnaposto numero diapositiva 2"/>
          <p:cNvSpPr>
            <a:spLocks noGrp="1"/>
          </p:cNvSpPr>
          <p:nvPr>
            <p:ph type="sldNum" sz="quarter" idx="12"/>
          </p:nvPr>
        </p:nvSpPr>
        <p:spPr/>
        <p:txBody>
          <a:bodyPr/>
          <a:lstStyle/>
          <a:p>
            <a:fld id="{62CD33FA-84E0-44D0-8AA5-9162D673B5FE}" type="slidenum">
              <a:rPr lang="en-US" smtClean="0"/>
              <a:t>26</a:t>
            </a:fld>
            <a:endParaRPr lang="en-US"/>
          </a:p>
        </p:txBody>
      </p:sp>
    </p:spTree>
    <p:extLst>
      <p:ext uri="{BB962C8B-B14F-4D97-AF65-F5344CB8AC3E}">
        <p14:creationId xmlns:p14="http://schemas.microsoft.com/office/powerpoint/2010/main" val="918215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p:cNvSpPr>
          <p:nvPr>
            <p:ph type="title"/>
          </p:nvPr>
        </p:nvSpPr>
        <p:spPr>
          <a:xfrm>
            <a:off x="1270000" y="2460407"/>
            <a:ext cx="10464800" cy="3302001"/>
          </a:xfrm>
          <a:prstGeom prst="rect">
            <a:avLst/>
          </a:prstGeom>
        </p:spPr>
        <p:txBody>
          <a:bodyPr/>
          <a:lstStyle>
            <a:lvl1pPr>
              <a:defRPr b="1">
                <a:latin typeface="Helvetica"/>
                <a:ea typeface="Helvetica"/>
                <a:cs typeface="Helvetica"/>
                <a:sym typeface="Helvetica"/>
              </a:defRPr>
            </a:lvl1pPr>
          </a:lstStyle>
          <a:p>
            <a:r>
              <a:t>La Weather Station</a:t>
            </a:r>
          </a:p>
        </p:txBody>
      </p:sp>
      <p:sp>
        <p:nvSpPr>
          <p:cNvPr id="363" name="Shape 363"/>
          <p:cNvSpPr>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27</a:t>
            </a:fld>
            <a:endParaRPr/>
          </a:p>
        </p:txBody>
      </p:sp>
      <p:pic>
        <p:nvPicPr>
          <p:cNvPr id="364" name="banner_CF.jpg"/>
          <p:cNvPicPr>
            <a:picLocks noChangeAspect="1"/>
          </p:cNvPicPr>
          <p:nvPr/>
        </p:nvPicPr>
        <p:blipFill>
          <a:blip r:embed="rId2">
            <a:extLst/>
          </a:blip>
          <a:srcRect r="75954"/>
          <a:stretch>
            <a:fillRect/>
          </a:stretch>
        </p:blipFill>
        <p:spPr>
          <a:xfrm>
            <a:off x="-124080" y="-337699"/>
            <a:ext cx="2844208" cy="1624887"/>
          </a:xfrm>
          <a:prstGeom prst="rect">
            <a:avLst/>
          </a:prstGeom>
          <a:ln w="12700">
            <a:miter lim="400000"/>
          </a:ln>
        </p:spPr>
      </p:pic>
      <p:pic>
        <p:nvPicPr>
          <p:cNvPr id="365" name="banner_CF.jpg"/>
          <p:cNvPicPr>
            <a:picLocks noChangeAspect="1"/>
          </p:cNvPicPr>
          <p:nvPr/>
        </p:nvPicPr>
        <p:blipFill>
          <a:blip r:embed="rId2">
            <a:extLst/>
          </a:blip>
          <a:srcRect l="78095"/>
          <a:stretch>
            <a:fillRect/>
          </a:stretch>
        </p:blipFill>
        <p:spPr>
          <a:xfrm>
            <a:off x="10755366" y="-376792"/>
            <a:ext cx="2310655" cy="1449108"/>
          </a:xfrm>
          <a:prstGeom prst="rect">
            <a:avLst/>
          </a:prstGeom>
          <a:ln w="12700">
            <a:miter lim="400000"/>
          </a:ln>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p:cNvSpPr>
          <p:nvPr>
            <p:ph type="title"/>
          </p:nvPr>
        </p:nvSpPr>
        <p:spPr>
          <a:xfrm>
            <a:off x="2343475" y="-41863"/>
            <a:ext cx="8606037" cy="1027113"/>
          </a:xfrm>
          <a:prstGeom prst="rect">
            <a:avLst/>
          </a:prstGeom>
        </p:spPr>
        <p:txBody>
          <a:bodyPr/>
          <a:lstStyle>
            <a:lvl1pPr>
              <a:defRPr sz="4000" b="1" i="1">
                <a:latin typeface="Helvetica"/>
                <a:ea typeface="Helvetica"/>
                <a:cs typeface="Helvetica"/>
                <a:sym typeface="Helvetica"/>
              </a:defRPr>
            </a:lvl1pPr>
          </a:lstStyle>
          <a:p>
            <a:r>
              <a:t>Richiamiamo ancora</a:t>
            </a:r>
          </a:p>
        </p:txBody>
      </p:sp>
      <p:sp>
        <p:nvSpPr>
          <p:cNvPr id="368" name="Shape 368"/>
          <p:cNvSpPr>
            <a:spLocks noGrp="1"/>
          </p:cNvSpPr>
          <p:nvPr>
            <p:ph type="sldNum" sz="quarter" idx="4294967295"/>
          </p:nvPr>
        </p:nvSpPr>
        <p:spPr>
          <a:xfrm>
            <a:off x="12675889" y="9296400"/>
            <a:ext cx="34032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28</a:t>
            </a:fld>
            <a:endParaRPr/>
          </a:p>
        </p:txBody>
      </p:sp>
      <p:pic>
        <p:nvPicPr>
          <p:cNvPr id="369" name="pasted-image.tiff"/>
          <p:cNvPicPr>
            <a:picLocks noChangeAspect="1"/>
          </p:cNvPicPr>
          <p:nvPr/>
        </p:nvPicPr>
        <p:blipFill>
          <a:blip r:embed="rId2">
            <a:extLst/>
          </a:blip>
          <a:stretch>
            <a:fillRect/>
          </a:stretch>
        </p:blipFill>
        <p:spPr>
          <a:xfrm>
            <a:off x="421310" y="1748939"/>
            <a:ext cx="12450301" cy="6547321"/>
          </a:xfrm>
          <a:prstGeom prst="rect">
            <a:avLst/>
          </a:prstGeom>
          <a:ln w="12700">
            <a:miter lim="400000"/>
          </a:ln>
        </p:spPr>
      </p:pic>
      <p:sp>
        <p:nvSpPr>
          <p:cNvPr id="370" name="Shape 370"/>
          <p:cNvSpPr/>
          <p:nvPr/>
        </p:nvSpPr>
        <p:spPr>
          <a:xfrm>
            <a:off x="530408" y="2459673"/>
            <a:ext cx="1267390" cy="8636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2500" b="1">
                <a:latin typeface="Helvetica"/>
                <a:ea typeface="Helvetica"/>
                <a:cs typeface="Helvetica"/>
                <a:sym typeface="Helvetica"/>
              </a:defRPr>
            </a:lvl1pPr>
          </a:lstStyle>
          <a:p>
            <a:r>
              <a:t>Data folder</a:t>
            </a:r>
          </a:p>
        </p:txBody>
      </p:sp>
      <p:sp>
        <p:nvSpPr>
          <p:cNvPr id="371" name="Shape 371"/>
          <p:cNvSpPr/>
          <p:nvPr/>
        </p:nvSpPr>
        <p:spPr>
          <a:xfrm>
            <a:off x="10994666" y="2043284"/>
            <a:ext cx="1671078" cy="16256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2500" b="1">
                <a:latin typeface="Helvetica"/>
                <a:ea typeface="Helvetica"/>
                <a:cs typeface="Helvetica"/>
                <a:sym typeface="Helvetica"/>
              </a:defRPr>
            </a:lvl1pPr>
          </a:lstStyle>
          <a:p>
            <a:r>
              <a:t>Average number of muons in the run</a:t>
            </a:r>
          </a:p>
        </p:txBody>
      </p:sp>
      <p:sp>
        <p:nvSpPr>
          <p:cNvPr id="372" name="Shape 372"/>
          <p:cNvSpPr/>
          <p:nvPr/>
        </p:nvSpPr>
        <p:spPr>
          <a:xfrm>
            <a:off x="10994666" y="4305299"/>
            <a:ext cx="1833654" cy="12446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2500" b="1">
                <a:latin typeface="Helvetica"/>
                <a:ea typeface="Helvetica"/>
                <a:cs typeface="Helvetica"/>
                <a:sym typeface="Helvetica"/>
              </a:defRPr>
            </a:pPr>
            <a:r>
              <a:t> “online”</a:t>
            </a:r>
          </a:p>
          <a:p>
            <a:pPr algn="l">
              <a:defRPr sz="2500" b="1">
                <a:latin typeface="Helvetica"/>
                <a:ea typeface="Helvetica"/>
                <a:cs typeface="Helvetica"/>
                <a:sym typeface="Helvetica"/>
              </a:defRPr>
            </a:pPr>
            <a:r>
              <a:t>number of muons</a:t>
            </a:r>
          </a:p>
        </p:txBody>
      </p:sp>
      <p:sp>
        <p:nvSpPr>
          <p:cNvPr id="373" name="Shape 373"/>
          <p:cNvSpPr/>
          <p:nvPr/>
        </p:nvSpPr>
        <p:spPr>
          <a:xfrm>
            <a:off x="10913378" y="6122815"/>
            <a:ext cx="1833654" cy="8636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2500" b="1">
                <a:latin typeface="Helvetica"/>
                <a:ea typeface="Helvetica"/>
                <a:cs typeface="Helvetica"/>
                <a:sym typeface="Helvetica"/>
              </a:defRPr>
            </a:pPr>
            <a:r>
              <a:t>Current </a:t>
            </a:r>
          </a:p>
          <a:p>
            <a:pPr algn="l">
              <a:defRPr sz="2500" b="1">
                <a:latin typeface="Helvetica"/>
                <a:ea typeface="Helvetica"/>
                <a:cs typeface="Helvetica"/>
                <a:sym typeface="Helvetica"/>
              </a:defRPr>
            </a:pPr>
            <a:r>
              <a:t>data file</a:t>
            </a:r>
          </a:p>
        </p:txBody>
      </p:sp>
      <p:sp>
        <p:nvSpPr>
          <p:cNvPr id="374" name="Shape 374"/>
          <p:cNvSpPr/>
          <p:nvPr/>
        </p:nvSpPr>
        <p:spPr>
          <a:xfrm>
            <a:off x="503779" y="6919031"/>
            <a:ext cx="1488756" cy="8636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2500" b="1">
                <a:latin typeface="Helvetica"/>
                <a:ea typeface="Helvetica"/>
                <a:cs typeface="Helvetica"/>
                <a:sym typeface="Helvetica"/>
              </a:defRPr>
            </a:pPr>
            <a:r>
              <a:t>Run auto</a:t>
            </a:r>
          </a:p>
          <a:p>
            <a:pPr algn="l">
              <a:defRPr sz="2500" b="1">
                <a:latin typeface="Helvetica"/>
                <a:ea typeface="Helvetica"/>
                <a:cs typeface="Helvetica"/>
                <a:sym typeface="Helvetica"/>
              </a:defRPr>
            </a:pPr>
            <a:r>
              <a:t>restart</a:t>
            </a:r>
          </a:p>
        </p:txBody>
      </p:sp>
      <p:sp>
        <p:nvSpPr>
          <p:cNvPr id="375" name="Shape 375"/>
          <p:cNvSpPr/>
          <p:nvPr/>
        </p:nvSpPr>
        <p:spPr>
          <a:xfrm>
            <a:off x="503779" y="5583871"/>
            <a:ext cx="1488756" cy="10541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2100" b="1">
                <a:latin typeface="Helvetica"/>
                <a:ea typeface="Helvetica"/>
                <a:cs typeface="Helvetica"/>
                <a:sym typeface="Helvetica"/>
              </a:defRPr>
            </a:pPr>
            <a:r>
              <a:t>Max Nb.of</a:t>
            </a:r>
          </a:p>
          <a:p>
            <a:pPr algn="l">
              <a:defRPr sz="2100" b="1">
                <a:latin typeface="Helvetica"/>
                <a:ea typeface="Helvetica"/>
                <a:cs typeface="Helvetica"/>
                <a:sym typeface="Helvetica"/>
              </a:defRPr>
            </a:pPr>
            <a:r>
              <a:t>events per run</a:t>
            </a:r>
          </a:p>
        </p:txBody>
      </p:sp>
      <p:sp>
        <p:nvSpPr>
          <p:cNvPr id="376" name="Shape 376"/>
          <p:cNvSpPr/>
          <p:nvPr/>
        </p:nvSpPr>
        <p:spPr>
          <a:xfrm>
            <a:off x="503779" y="3932872"/>
            <a:ext cx="1488756" cy="12446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2500" b="1">
                <a:latin typeface="Helvetica"/>
                <a:ea typeface="Helvetica"/>
                <a:cs typeface="Helvetica"/>
                <a:sym typeface="Helvetica"/>
              </a:defRPr>
            </a:pPr>
            <a:r>
              <a:t>Weather </a:t>
            </a:r>
          </a:p>
          <a:p>
            <a:pPr algn="l">
              <a:defRPr sz="2500" b="1">
                <a:latin typeface="Helvetica"/>
                <a:ea typeface="Helvetica"/>
                <a:cs typeface="Helvetica"/>
                <a:sym typeface="Helvetica"/>
              </a:defRPr>
            </a:pPr>
            <a:r>
              <a:t>station </a:t>
            </a:r>
          </a:p>
          <a:p>
            <a:pPr algn="l">
              <a:defRPr sz="2500" b="1">
                <a:latin typeface="Helvetica"/>
                <a:ea typeface="Helvetica"/>
                <a:cs typeface="Helvetica"/>
                <a:sym typeface="Helvetica"/>
              </a:defRPr>
            </a:pPr>
            <a:r>
              <a:t>data</a:t>
            </a:r>
          </a:p>
        </p:txBody>
      </p:sp>
      <p:sp>
        <p:nvSpPr>
          <p:cNvPr id="377" name="Shape 377"/>
          <p:cNvSpPr/>
          <p:nvPr/>
        </p:nvSpPr>
        <p:spPr>
          <a:xfrm>
            <a:off x="29632" y="3104922"/>
            <a:ext cx="5427072" cy="2568057"/>
          </a:xfrm>
          <a:prstGeom prst="ellipse">
            <a:avLst/>
          </a:prstGeom>
          <a:ln w="63500">
            <a:solidFill>
              <a:srgbClr val="FF2600"/>
            </a:solidFill>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a:spLocks noGrp="1"/>
          </p:cNvSpPr>
          <p:nvPr>
            <p:ph type="title"/>
          </p:nvPr>
        </p:nvSpPr>
        <p:spPr>
          <a:xfrm>
            <a:off x="2199382" y="38100"/>
            <a:ext cx="8606036" cy="1027113"/>
          </a:xfrm>
          <a:prstGeom prst="rect">
            <a:avLst/>
          </a:prstGeom>
        </p:spPr>
        <p:txBody>
          <a:bodyPr/>
          <a:lstStyle>
            <a:lvl1pPr>
              <a:defRPr sz="4000" b="1" i="1">
                <a:latin typeface="Helvetica"/>
                <a:ea typeface="Helvetica"/>
                <a:cs typeface="Helvetica"/>
                <a:sym typeface="Helvetica"/>
              </a:defRPr>
            </a:lvl1pPr>
          </a:lstStyle>
          <a:p>
            <a:r>
              <a:t>Perché i dati meteo</a:t>
            </a:r>
          </a:p>
        </p:txBody>
      </p:sp>
      <p:sp>
        <p:nvSpPr>
          <p:cNvPr id="380" name="Shape 380"/>
          <p:cNvSpPr>
            <a:spLocks noGrp="1"/>
          </p:cNvSpPr>
          <p:nvPr>
            <p:ph type="sldNum" sz="quarter" idx="4294967295"/>
          </p:nvPr>
        </p:nvSpPr>
        <p:spPr>
          <a:xfrm>
            <a:off x="12675889" y="9296400"/>
            <a:ext cx="34032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29</a:t>
            </a:fld>
            <a:endParaRPr/>
          </a:p>
        </p:txBody>
      </p:sp>
      <p:sp>
        <p:nvSpPr>
          <p:cNvPr id="381" name="Shape 381"/>
          <p:cNvSpPr/>
          <p:nvPr/>
        </p:nvSpPr>
        <p:spPr>
          <a:xfrm>
            <a:off x="313946" y="1101660"/>
            <a:ext cx="12163874" cy="1828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just">
              <a:defRPr sz="2800"/>
            </a:lvl1pPr>
          </a:lstStyle>
          <a:p>
            <a:r>
              <a:t>Acquisendo anche i dati meteo è possibile correlare le misure che facciamo sui raggi cosmici con parametri atmosferici; questo può essere un punto di partenza per varie analisi…(lo vedremo meglio in una delle prossime lezioni)</a:t>
            </a:r>
          </a:p>
        </p:txBody>
      </p:sp>
      <p:grpSp>
        <p:nvGrpSpPr>
          <p:cNvPr id="385" name="Group 385"/>
          <p:cNvGrpSpPr/>
          <p:nvPr/>
        </p:nvGrpSpPr>
        <p:grpSpPr>
          <a:xfrm>
            <a:off x="1421391" y="3149509"/>
            <a:ext cx="10162018" cy="6419756"/>
            <a:chOff x="0" y="0"/>
            <a:chExt cx="10162016" cy="6419755"/>
          </a:xfrm>
        </p:grpSpPr>
        <p:pic>
          <p:nvPicPr>
            <p:cNvPr id="382" name="pasted-image.pdf"/>
            <p:cNvPicPr>
              <a:picLocks noChangeAspect="1"/>
            </p:cNvPicPr>
            <p:nvPr/>
          </p:nvPicPr>
          <p:blipFill>
            <a:blip r:embed="rId2">
              <a:extLst/>
            </a:blip>
            <a:stretch>
              <a:fillRect/>
            </a:stretch>
          </p:blipFill>
          <p:spPr>
            <a:xfrm>
              <a:off x="0" y="0"/>
              <a:ext cx="9144000" cy="3276600"/>
            </a:xfrm>
            <a:prstGeom prst="rect">
              <a:avLst/>
            </a:prstGeom>
            <a:ln w="12700" cap="flat">
              <a:noFill/>
              <a:miter lim="400000"/>
            </a:ln>
            <a:effectLst/>
          </p:spPr>
        </p:pic>
        <p:pic>
          <p:nvPicPr>
            <p:cNvPr id="383" name="pasted-image.pdf"/>
            <p:cNvPicPr>
              <a:picLocks noChangeAspect="1"/>
            </p:cNvPicPr>
            <p:nvPr/>
          </p:nvPicPr>
          <p:blipFill>
            <a:blip r:embed="rId3">
              <a:extLst/>
            </a:blip>
            <a:stretch>
              <a:fillRect/>
            </a:stretch>
          </p:blipFill>
          <p:spPr>
            <a:xfrm>
              <a:off x="29699" y="3204839"/>
              <a:ext cx="10132318" cy="3214917"/>
            </a:xfrm>
            <a:prstGeom prst="rect">
              <a:avLst/>
            </a:prstGeom>
            <a:ln w="12700" cap="flat">
              <a:noFill/>
              <a:miter lim="400000"/>
            </a:ln>
            <a:effectLst/>
          </p:spPr>
        </p:pic>
        <p:pic>
          <p:nvPicPr>
            <p:cNvPr id="384" name="pasted-image.pdf"/>
            <p:cNvPicPr>
              <a:picLocks noChangeAspect="1"/>
            </p:cNvPicPr>
            <p:nvPr/>
          </p:nvPicPr>
          <p:blipFill>
            <a:blip r:embed="rId4">
              <a:extLst/>
            </a:blip>
            <a:stretch>
              <a:fillRect/>
            </a:stretch>
          </p:blipFill>
          <p:spPr>
            <a:xfrm>
              <a:off x="1029119" y="4586097"/>
              <a:ext cx="3670301" cy="889001"/>
            </a:xfrm>
            <a:prstGeom prst="rect">
              <a:avLst/>
            </a:prstGeom>
            <a:ln w="12700" cap="flat">
              <a:noFill/>
              <a:miter lim="400000"/>
            </a:ln>
            <a:effectLst/>
          </p:spPr>
        </p:pic>
      </p:gr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p:cNvSpPr>
          <p:nvPr>
            <p:ph type="title"/>
          </p:nvPr>
        </p:nvSpPr>
        <p:spPr>
          <a:xfrm>
            <a:off x="2343475" y="-41863"/>
            <a:ext cx="8606037" cy="1027113"/>
          </a:xfrm>
          <a:prstGeom prst="rect">
            <a:avLst/>
          </a:prstGeom>
        </p:spPr>
        <p:txBody>
          <a:bodyPr/>
          <a:lstStyle>
            <a:lvl1pPr>
              <a:defRPr sz="4000" b="1" i="1">
                <a:latin typeface="Helvetica"/>
                <a:ea typeface="Helvetica"/>
                <a:cs typeface="Helvetica"/>
                <a:sym typeface="Helvetica"/>
              </a:defRPr>
            </a:lvl1pPr>
          </a:lstStyle>
          <a:p>
            <a:r>
              <a:t>How do we run EEE Telescopes</a:t>
            </a:r>
          </a:p>
        </p:txBody>
      </p:sp>
      <p:sp>
        <p:nvSpPr>
          <p:cNvPr id="196" name="Shape 196"/>
          <p:cNvSpPr>
            <a:spLocks noGrp="1"/>
          </p:cNvSpPr>
          <p:nvPr>
            <p:ph type="sldNum" sz="quarter" idx="4294967295"/>
          </p:nvPr>
        </p:nvSpPr>
        <p:spPr>
          <a:xfrm>
            <a:off x="12732394" y="9296400"/>
            <a:ext cx="22731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3</a:t>
            </a:fld>
            <a:endParaRPr/>
          </a:p>
        </p:txBody>
      </p:sp>
      <p:pic>
        <p:nvPicPr>
          <p:cNvPr id="197" name="pasted-image.tiff"/>
          <p:cNvPicPr>
            <a:picLocks noChangeAspect="1"/>
          </p:cNvPicPr>
          <p:nvPr/>
        </p:nvPicPr>
        <p:blipFill>
          <a:blip r:embed="rId2">
            <a:extLst/>
          </a:blip>
          <a:stretch>
            <a:fillRect/>
          </a:stretch>
        </p:blipFill>
        <p:spPr>
          <a:xfrm>
            <a:off x="421310" y="1748939"/>
            <a:ext cx="12450301" cy="6547321"/>
          </a:xfrm>
          <a:prstGeom prst="rect">
            <a:avLst/>
          </a:prstGeom>
          <a:ln w="12700">
            <a:miter lim="400000"/>
          </a:ln>
        </p:spPr>
      </p:pic>
      <p:sp>
        <p:nvSpPr>
          <p:cNvPr id="198" name="Shape 198"/>
          <p:cNvSpPr/>
          <p:nvPr/>
        </p:nvSpPr>
        <p:spPr>
          <a:xfrm>
            <a:off x="530408" y="2459673"/>
            <a:ext cx="1267390" cy="8636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2500" b="1">
                <a:latin typeface="Helvetica"/>
                <a:ea typeface="Helvetica"/>
                <a:cs typeface="Helvetica"/>
                <a:sym typeface="Helvetica"/>
              </a:defRPr>
            </a:lvl1pPr>
          </a:lstStyle>
          <a:p>
            <a:r>
              <a:t>Data folder</a:t>
            </a:r>
          </a:p>
        </p:txBody>
      </p:sp>
      <p:sp>
        <p:nvSpPr>
          <p:cNvPr id="199" name="Shape 199"/>
          <p:cNvSpPr/>
          <p:nvPr/>
        </p:nvSpPr>
        <p:spPr>
          <a:xfrm>
            <a:off x="10994666" y="2043284"/>
            <a:ext cx="1671078" cy="16256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2500" b="1">
                <a:latin typeface="Helvetica"/>
                <a:ea typeface="Helvetica"/>
                <a:cs typeface="Helvetica"/>
                <a:sym typeface="Helvetica"/>
              </a:defRPr>
            </a:lvl1pPr>
          </a:lstStyle>
          <a:p>
            <a:r>
              <a:t>Average number of muons in the run</a:t>
            </a:r>
          </a:p>
        </p:txBody>
      </p:sp>
      <p:sp>
        <p:nvSpPr>
          <p:cNvPr id="200" name="Shape 200"/>
          <p:cNvSpPr/>
          <p:nvPr/>
        </p:nvSpPr>
        <p:spPr>
          <a:xfrm>
            <a:off x="10994666" y="4305299"/>
            <a:ext cx="1833654" cy="12446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2500" b="1">
                <a:latin typeface="Helvetica"/>
                <a:ea typeface="Helvetica"/>
                <a:cs typeface="Helvetica"/>
                <a:sym typeface="Helvetica"/>
              </a:defRPr>
            </a:pPr>
            <a:r>
              <a:t> “online”</a:t>
            </a:r>
          </a:p>
          <a:p>
            <a:pPr algn="l">
              <a:defRPr sz="2500" b="1">
                <a:latin typeface="Helvetica"/>
                <a:ea typeface="Helvetica"/>
                <a:cs typeface="Helvetica"/>
                <a:sym typeface="Helvetica"/>
              </a:defRPr>
            </a:pPr>
            <a:r>
              <a:t>number of muons</a:t>
            </a:r>
          </a:p>
        </p:txBody>
      </p:sp>
      <p:sp>
        <p:nvSpPr>
          <p:cNvPr id="201" name="Shape 201"/>
          <p:cNvSpPr/>
          <p:nvPr/>
        </p:nvSpPr>
        <p:spPr>
          <a:xfrm>
            <a:off x="10913378" y="6122815"/>
            <a:ext cx="1833654" cy="8636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2500" b="1">
                <a:latin typeface="Helvetica"/>
                <a:ea typeface="Helvetica"/>
                <a:cs typeface="Helvetica"/>
                <a:sym typeface="Helvetica"/>
              </a:defRPr>
            </a:pPr>
            <a:r>
              <a:t>Current </a:t>
            </a:r>
          </a:p>
          <a:p>
            <a:pPr algn="l">
              <a:defRPr sz="2500" b="1">
                <a:latin typeface="Helvetica"/>
                <a:ea typeface="Helvetica"/>
                <a:cs typeface="Helvetica"/>
                <a:sym typeface="Helvetica"/>
              </a:defRPr>
            </a:pPr>
            <a:r>
              <a:t>data file</a:t>
            </a:r>
          </a:p>
        </p:txBody>
      </p:sp>
      <p:sp>
        <p:nvSpPr>
          <p:cNvPr id="202" name="Shape 202"/>
          <p:cNvSpPr/>
          <p:nvPr/>
        </p:nvSpPr>
        <p:spPr>
          <a:xfrm>
            <a:off x="503779" y="6919031"/>
            <a:ext cx="1488756" cy="8636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2500" b="1">
                <a:latin typeface="Helvetica"/>
                <a:ea typeface="Helvetica"/>
                <a:cs typeface="Helvetica"/>
                <a:sym typeface="Helvetica"/>
              </a:defRPr>
            </a:pPr>
            <a:r>
              <a:t>Run auto</a:t>
            </a:r>
          </a:p>
          <a:p>
            <a:pPr algn="l">
              <a:defRPr sz="2500" b="1">
                <a:latin typeface="Helvetica"/>
                <a:ea typeface="Helvetica"/>
                <a:cs typeface="Helvetica"/>
                <a:sym typeface="Helvetica"/>
              </a:defRPr>
            </a:pPr>
            <a:r>
              <a:t>restart</a:t>
            </a:r>
          </a:p>
        </p:txBody>
      </p:sp>
      <p:sp>
        <p:nvSpPr>
          <p:cNvPr id="203" name="Shape 203"/>
          <p:cNvSpPr/>
          <p:nvPr/>
        </p:nvSpPr>
        <p:spPr>
          <a:xfrm>
            <a:off x="503779" y="5583871"/>
            <a:ext cx="1488756" cy="10541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2100" b="1">
                <a:latin typeface="Helvetica"/>
                <a:ea typeface="Helvetica"/>
                <a:cs typeface="Helvetica"/>
                <a:sym typeface="Helvetica"/>
              </a:defRPr>
            </a:pPr>
            <a:r>
              <a:t>Max Nb.of</a:t>
            </a:r>
          </a:p>
          <a:p>
            <a:pPr algn="l">
              <a:defRPr sz="2100" b="1">
                <a:latin typeface="Helvetica"/>
                <a:ea typeface="Helvetica"/>
                <a:cs typeface="Helvetica"/>
                <a:sym typeface="Helvetica"/>
              </a:defRPr>
            </a:pPr>
            <a:r>
              <a:t>events per run</a:t>
            </a:r>
          </a:p>
        </p:txBody>
      </p:sp>
      <p:sp>
        <p:nvSpPr>
          <p:cNvPr id="204" name="Shape 204"/>
          <p:cNvSpPr/>
          <p:nvPr/>
        </p:nvSpPr>
        <p:spPr>
          <a:xfrm>
            <a:off x="503779" y="3932872"/>
            <a:ext cx="1488756" cy="12446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2500" b="1">
                <a:latin typeface="Helvetica"/>
                <a:ea typeface="Helvetica"/>
                <a:cs typeface="Helvetica"/>
                <a:sym typeface="Helvetica"/>
              </a:defRPr>
            </a:pPr>
            <a:r>
              <a:t>Weather </a:t>
            </a:r>
          </a:p>
          <a:p>
            <a:pPr algn="l">
              <a:defRPr sz="2500" b="1">
                <a:latin typeface="Helvetica"/>
                <a:ea typeface="Helvetica"/>
                <a:cs typeface="Helvetica"/>
                <a:sym typeface="Helvetica"/>
              </a:defRPr>
            </a:pPr>
            <a:r>
              <a:t>station </a:t>
            </a:r>
          </a:p>
          <a:p>
            <a:pPr algn="l">
              <a:defRPr sz="2500" b="1">
                <a:latin typeface="Helvetica"/>
                <a:ea typeface="Helvetica"/>
                <a:cs typeface="Helvetica"/>
                <a:sym typeface="Helvetica"/>
              </a:defRPr>
            </a:pPr>
            <a:r>
              <a:t>data</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hape 387"/>
          <p:cNvSpPr>
            <a:spLocks noGrp="1"/>
          </p:cNvSpPr>
          <p:nvPr>
            <p:ph type="title"/>
          </p:nvPr>
        </p:nvSpPr>
        <p:spPr>
          <a:xfrm>
            <a:off x="2199382" y="38100"/>
            <a:ext cx="8606036" cy="1027113"/>
          </a:xfrm>
          <a:prstGeom prst="rect">
            <a:avLst/>
          </a:prstGeom>
        </p:spPr>
        <p:txBody>
          <a:bodyPr/>
          <a:lstStyle>
            <a:lvl1pPr>
              <a:defRPr sz="4000" b="1" i="1">
                <a:latin typeface="Helvetica"/>
                <a:ea typeface="Helvetica"/>
                <a:cs typeface="Helvetica"/>
                <a:sym typeface="Helvetica"/>
              </a:defRPr>
            </a:lvl1pPr>
          </a:lstStyle>
          <a:p>
            <a:r>
              <a:t>Come Funziona</a:t>
            </a:r>
          </a:p>
        </p:txBody>
      </p:sp>
      <p:sp>
        <p:nvSpPr>
          <p:cNvPr id="388" name="Shape 388"/>
          <p:cNvSpPr>
            <a:spLocks noGrp="1"/>
          </p:cNvSpPr>
          <p:nvPr>
            <p:ph type="sldNum" sz="quarter" idx="4294967295"/>
          </p:nvPr>
        </p:nvSpPr>
        <p:spPr>
          <a:xfrm>
            <a:off x="12675889" y="9296400"/>
            <a:ext cx="34032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30</a:t>
            </a:fld>
            <a:endParaRPr/>
          </a:p>
        </p:txBody>
      </p:sp>
      <p:pic>
        <p:nvPicPr>
          <p:cNvPr id="389" name="unknown.jpg"/>
          <p:cNvPicPr>
            <a:picLocks noChangeAspect="1"/>
          </p:cNvPicPr>
          <p:nvPr/>
        </p:nvPicPr>
        <p:blipFill>
          <a:blip r:embed="rId2">
            <a:extLst/>
          </a:blip>
          <a:stretch>
            <a:fillRect/>
          </a:stretch>
        </p:blipFill>
        <p:spPr>
          <a:xfrm>
            <a:off x="231978" y="1083181"/>
            <a:ext cx="5890253" cy="4417690"/>
          </a:xfrm>
          <a:prstGeom prst="rect">
            <a:avLst/>
          </a:prstGeom>
          <a:ln w="12700">
            <a:miter lim="400000"/>
          </a:ln>
        </p:spPr>
      </p:pic>
      <p:sp>
        <p:nvSpPr>
          <p:cNvPr id="390" name="Shape 390"/>
          <p:cNvSpPr/>
          <p:nvPr/>
        </p:nvSpPr>
        <p:spPr>
          <a:xfrm>
            <a:off x="6182849" y="1393664"/>
            <a:ext cx="6665077" cy="325120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defRPr sz="2600"/>
            </a:pPr>
            <a:r>
              <a:t>La “stazione” meteo acquisisce i dati di pressione temperatura indipendentemente dal telescopio, tramite un software dedicato</a:t>
            </a:r>
          </a:p>
          <a:p>
            <a:pPr algn="just">
              <a:defRPr sz="2600"/>
            </a:pPr>
            <a:r>
              <a:rPr b="1">
                <a:solidFill>
                  <a:srgbClr val="FF2600"/>
                </a:solidFill>
                <a:latin typeface="Helvetica"/>
                <a:ea typeface="Helvetica"/>
                <a:cs typeface="Helvetica"/>
                <a:sym typeface="Helvetica"/>
              </a:rPr>
              <a:t>che deve essere in esecuzione continuamente (o almeno in contemporanea con la DAQ)</a:t>
            </a:r>
            <a:r>
              <a:t>.</a:t>
            </a:r>
          </a:p>
          <a:p>
            <a:pPr algn="just">
              <a:defRPr sz="2600"/>
            </a:pPr>
            <a:r>
              <a:t>I dati sono scritti a intervalli regolari su un file.</a:t>
            </a:r>
          </a:p>
        </p:txBody>
      </p:sp>
      <p:pic>
        <p:nvPicPr>
          <p:cNvPr id="391" name="Screen Shot 2018-03-21 at 14.55.41.png"/>
          <p:cNvPicPr>
            <a:picLocks noChangeAspect="1"/>
          </p:cNvPicPr>
          <p:nvPr/>
        </p:nvPicPr>
        <p:blipFill>
          <a:blip r:embed="rId3">
            <a:extLst/>
          </a:blip>
          <a:srcRect t="12799" r="16289" b="29622"/>
          <a:stretch>
            <a:fillRect/>
          </a:stretch>
        </p:blipFill>
        <p:spPr>
          <a:xfrm>
            <a:off x="2054377" y="4907036"/>
            <a:ext cx="10886351" cy="4679874"/>
          </a:xfrm>
          <a:prstGeom prst="rect">
            <a:avLst/>
          </a:prstGeom>
          <a:ln w="12700">
            <a:miter lim="400000"/>
          </a:ln>
        </p:spPr>
      </p:pic>
      <p:sp>
        <p:nvSpPr>
          <p:cNvPr id="392" name="Shape 392"/>
          <p:cNvSpPr/>
          <p:nvPr/>
        </p:nvSpPr>
        <p:spPr>
          <a:xfrm>
            <a:off x="29632" y="3104922"/>
            <a:ext cx="2490190" cy="2568057"/>
          </a:xfrm>
          <a:prstGeom prst="ellipse">
            <a:avLst/>
          </a:prstGeom>
          <a:ln w="63500">
            <a:solidFill>
              <a:srgbClr val="FF2600"/>
            </a:solidFill>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hape 394"/>
          <p:cNvSpPr>
            <a:spLocks noGrp="1"/>
          </p:cNvSpPr>
          <p:nvPr>
            <p:ph type="title"/>
          </p:nvPr>
        </p:nvSpPr>
        <p:spPr>
          <a:xfrm>
            <a:off x="2199382" y="38100"/>
            <a:ext cx="8606036" cy="1027113"/>
          </a:xfrm>
          <a:prstGeom prst="rect">
            <a:avLst/>
          </a:prstGeom>
        </p:spPr>
        <p:txBody>
          <a:bodyPr/>
          <a:lstStyle>
            <a:lvl1pPr>
              <a:defRPr sz="4000" b="1" i="1">
                <a:latin typeface="Helvetica"/>
                <a:ea typeface="Helvetica"/>
                <a:cs typeface="Helvetica"/>
                <a:sym typeface="Helvetica"/>
              </a:defRPr>
            </a:lvl1pPr>
          </a:lstStyle>
          <a:p>
            <a:r>
              <a:t>Quindi?</a:t>
            </a:r>
          </a:p>
        </p:txBody>
      </p:sp>
      <p:sp>
        <p:nvSpPr>
          <p:cNvPr id="395" name="Shape 395"/>
          <p:cNvSpPr>
            <a:spLocks noGrp="1"/>
          </p:cNvSpPr>
          <p:nvPr>
            <p:ph type="sldNum" sz="quarter" idx="4294967295"/>
          </p:nvPr>
        </p:nvSpPr>
        <p:spPr>
          <a:xfrm>
            <a:off x="12675889" y="9296400"/>
            <a:ext cx="34032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31</a:t>
            </a:fld>
            <a:endParaRPr/>
          </a:p>
        </p:txBody>
      </p:sp>
      <p:sp>
        <p:nvSpPr>
          <p:cNvPr id="396" name="Shape 396"/>
          <p:cNvSpPr/>
          <p:nvPr/>
        </p:nvSpPr>
        <p:spPr>
          <a:xfrm>
            <a:off x="509815" y="1604312"/>
            <a:ext cx="11985171" cy="2832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r>
              <a:t>All’inizio di ogni run di acquisizione il programma DAQ apre il file prodotto dalla stazione meteo e legge gli ultimi valori acquisiti.</a:t>
            </a:r>
          </a:p>
          <a:p>
            <a:pPr algn="just"/>
            <a:r>
              <a:t>Se i dati meteo sono stati scritti più di un’ora prima dell’inizio del RUN la DAQ lo segnala! </a:t>
            </a:r>
          </a:p>
        </p:txBody>
      </p:sp>
      <p:sp>
        <p:nvSpPr>
          <p:cNvPr id="397" name="Shape 397"/>
          <p:cNvSpPr/>
          <p:nvPr/>
        </p:nvSpPr>
        <p:spPr>
          <a:xfrm rot="5400000">
            <a:off x="5764033" y="4996367"/>
            <a:ext cx="1476734" cy="815521"/>
          </a:xfrm>
          <a:prstGeom prst="rightArrow">
            <a:avLst>
              <a:gd name="adj1" fmla="val 32000"/>
              <a:gd name="adj2" fmla="val 74277"/>
            </a:avLst>
          </a:prstGeom>
          <a:blipFill>
            <a:blip r:embed="rId2"/>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398" name="Shape 398"/>
          <p:cNvSpPr/>
          <p:nvPr/>
        </p:nvSpPr>
        <p:spPr>
          <a:xfrm>
            <a:off x="509815" y="6643754"/>
            <a:ext cx="11985171" cy="1193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b="1">
                <a:solidFill>
                  <a:srgbClr val="FF2600"/>
                </a:solidFill>
                <a:latin typeface="Helvetica"/>
                <a:ea typeface="Helvetica"/>
                <a:cs typeface="Helvetica"/>
                <a:sym typeface="Helvetica"/>
              </a:defRPr>
            </a:lvl1pPr>
          </a:lstStyle>
          <a:p>
            <a:r>
              <a:t>Controllare che il programma di acquisizione della stazione dati meteo sia in esecuzione</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p:cNvSpPr>
          <p:nvPr>
            <p:ph type="title"/>
          </p:nvPr>
        </p:nvSpPr>
        <p:spPr>
          <a:xfrm>
            <a:off x="2199382" y="38100"/>
            <a:ext cx="8606036" cy="1027113"/>
          </a:xfrm>
          <a:prstGeom prst="rect">
            <a:avLst/>
          </a:prstGeom>
        </p:spPr>
        <p:txBody>
          <a:bodyPr/>
          <a:lstStyle>
            <a:lvl1pPr>
              <a:defRPr sz="4000" b="1" i="1">
                <a:latin typeface="Helvetica"/>
                <a:ea typeface="Helvetica"/>
                <a:cs typeface="Helvetica"/>
                <a:sym typeface="Helvetica"/>
              </a:defRPr>
            </a:lvl1pPr>
          </a:lstStyle>
          <a:p>
            <a:r>
              <a:t>Questo!</a:t>
            </a:r>
          </a:p>
        </p:txBody>
      </p:sp>
      <p:sp>
        <p:nvSpPr>
          <p:cNvPr id="401" name="Shape 401"/>
          <p:cNvSpPr>
            <a:spLocks noGrp="1"/>
          </p:cNvSpPr>
          <p:nvPr>
            <p:ph type="sldNum" sz="quarter" idx="4294967295"/>
          </p:nvPr>
        </p:nvSpPr>
        <p:spPr>
          <a:xfrm>
            <a:off x="12675889" y="9296400"/>
            <a:ext cx="34032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32</a:t>
            </a:fld>
            <a:endParaRPr/>
          </a:p>
        </p:txBody>
      </p:sp>
      <p:grpSp>
        <p:nvGrpSpPr>
          <p:cNvPr id="405" name="Group 405"/>
          <p:cNvGrpSpPr/>
          <p:nvPr/>
        </p:nvGrpSpPr>
        <p:grpSpPr>
          <a:xfrm>
            <a:off x="562217" y="1152768"/>
            <a:ext cx="11556073" cy="7031837"/>
            <a:chOff x="0" y="0"/>
            <a:chExt cx="11556071" cy="7031835"/>
          </a:xfrm>
        </p:grpSpPr>
        <p:pic>
          <p:nvPicPr>
            <p:cNvPr id="402" name="Screen Shot 2018-03-21 at 15.02.07.png"/>
            <p:cNvPicPr>
              <a:picLocks noChangeAspect="1"/>
            </p:cNvPicPr>
            <p:nvPr/>
          </p:nvPicPr>
          <p:blipFill>
            <a:blip r:embed="rId2">
              <a:extLst/>
            </a:blip>
            <a:stretch>
              <a:fillRect/>
            </a:stretch>
          </p:blipFill>
          <p:spPr>
            <a:xfrm>
              <a:off x="305134" y="0"/>
              <a:ext cx="11250938" cy="7031836"/>
            </a:xfrm>
            <a:prstGeom prst="rect">
              <a:avLst/>
            </a:prstGeom>
            <a:ln w="12700" cap="flat">
              <a:noFill/>
              <a:miter lim="400000"/>
            </a:ln>
            <a:effectLst/>
          </p:spPr>
        </p:pic>
        <p:sp>
          <p:nvSpPr>
            <p:cNvPr id="403" name="Shape 403"/>
            <p:cNvSpPr/>
            <p:nvPr/>
          </p:nvSpPr>
          <p:spPr>
            <a:xfrm>
              <a:off x="0" y="841334"/>
              <a:ext cx="1228511" cy="1256111"/>
            </a:xfrm>
            <a:prstGeom prst="ellipse">
              <a:avLst/>
            </a:prstGeom>
            <a:noFill/>
            <a:ln w="63500" cap="flat">
              <a:solidFill>
                <a:srgbClr val="FF2600"/>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404" name="Shape 404"/>
            <p:cNvSpPr/>
            <p:nvPr/>
          </p:nvSpPr>
          <p:spPr>
            <a:xfrm>
              <a:off x="1279939" y="1470718"/>
              <a:ext cx="1825360" cy="1004547"/>
            </a:xfrm>
            <a:prstGeom prst="line">
              <a:avLst/>
            </a:prstGeom>
            <a:noFill/>
            <a:ln w="50800" cap="flat">
              <a:solidFill>
                <a:srgbClr val="FF2600"/>
              </a:solidFill>
              <a:prstDash val="solid"/>
              <a:miter lim="400000"/>
              <a:tailEnd type="triangle" w="med" len="med"/>
            </a:ln>
            <a:effectLst/>
          </p:spPr>
          <p:txBody>
            <a:bodyPr wrap="square" lIns="50800" tIns="50800" rIns="50800" bIns="50800" numCol="1" anchor="ctr">
              <a:noAutofit/>
            </a:bodyPr>
            <a:lstStyle/>
            <a:p>
              <a:pPr>
                <a:defRPr sz="2400"/>
              </a:pPr>
              <a:endParaRPr/>
            </a:p>
          </p:txBody>
        </p:sp>
      </p:gr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p:cNvSpPr>
          <p:nvPr>
            <p:ph type="title"/>
          </p:nvPr>
        </p:nvSpPr>
        <p:spPr>
          <a:xfrm>
            <a:off x="1270000" y="2460407"/>
            <a:ext cx="10464800" cy="3302001"/>
          </a:xfrm>
          <a:prstGeom prst="rect">
            <a:avLst/>
          </a:prstGeom>
        </p:spPr>
        <p:txBody>
          <a:bodyPr>
            <a:normAutofit fontScale="90000"/>
          </a:bodyPr>
          <a:lstStyle>
            <a:lvl1pPr>
              <a:defRPr b="1">
                <a:latin typeface="Helvetica"/>
                <a:ea typeface="Helvetica"/>
                <a:cs typeface="Helvetica"/>
                <a:sym typeface="Helvetica"/>
              </a:defRPr>
            </a:lvl1pPr>
          </a:lstStyle>
          <a:p>
            <a:r>
              <a:rPr dirty="0"/>
              <a:t>Misura </a:t>
            </a:r>
            <a:r>
              <a:rPr lang="it-IT" dirty="0" smtClean="0"/>
              <a:t>dell’angolo rispetto al nord geografico</a:t>
            </a:r>
            <a:endParaRPr dirty="0"/>
          </a:p>
        </p:txBody>
      </p:sp>
      <p:sp>
        <p:nvSpPr>
          <p:cNvPr id="408" name="Shape 408"/>
          <p:cNvSpPr>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33</a:t>
            </a:fld>
            <a:endParaRPr/>
          </a:p>
        </p:txBody>
      </p:sp>
      <p:pic>
        <p:nvPicPr>
          <p:cNvPr id="409" name="banner_CF.jpg"/>
          <p:cNvPicPr>
            <a:picLocks noChangeAspect="1"/>
          </p:cNvPicPr>
          <p:nvPr/>
        </p:nvPicPr>
        <p:blipFill>
          <a:blip r:embed="rId2">
            <a:extLst/>
          </a:blip>
          <a:srcRect r="75954"/>
          <a:stretch>
            <a:fillRect/>
          </a:stretch>
        </p:blipFill>
        <p:spPr>
          <a:xfrm>
            <a:off x="-124080" y="-337699"/>
            <a:ext cx="2844208" cy="1624887"/>
          </a:xfrm>
          <a:prstGeom prst="rect">
            <a:avLst/>
          </a:prstGeom>
          <a:ln w="12700">
            <a:miter lim="400000"/>
          </a:ln>
        </p:spPr>
      </p:pic>
      <p:pic>
        <p:nvPicPr>
          <p:cNvPr id="410" name="banner_CF.jpg"/>
          <p:cNvPicPr>
            <a:picLocks noChangeAspect="1"/>
          </p:cNvPicPr>
          <p:nvPr/>
        </p:nvPicPr>
        <p:blipFill>
          <a:blip r:embed="rId2">
            <a:extLst/>
          </a:blip>
          <a:srcRect l="78095"/>
          <a:stretch>
            <a:fillRect/>
          </a:stretch>
        </p:blipFill>
        <p:spPr>
          <a:xfrm>
            <a:off x="10755366" y="-376792"/>
            <a:ext cx="2310655" cy="1449108"/>
          </a:xfrm>
          <a:prstGeom prst="rect">
            <a:avLst/>
          </a:prstGeom>
          <a:ln w="12700">
            <a:miter lim="400000"/>
          </a:ln>
        </p:spPr>
      </p:pic>
    </p:spTree>
    <p:extLst>
      <p:ext uri="{BB962C8B-B14F-4D97-AF65-F5344CB8AC3E}">
        <p14:creationId xmlns:p14="http://schemas.microsoft.com/office/powerpoint/2010/main" val="2498795609"/>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94080" y="103222"/>
            <a:ext cx="11216640" cy="1885245"/>
          </a:xfrm>
        </p:spPr>
        <p:txBody>
          <a:bodyPr/>
          <a:lstStyle/>
          <a:p>
            <a:r>
              <a:rPr lang="it-IT" dirty="0"/>
              <a:t>Perché è importante </a:t>
            </a:r>
            <a:r>
              <a:rPr lang="it-IT" dirty="0" smtClean="0"/>
              <a:t/>
            </a:r>
            <a:br>
              <a:rPr lang="it-IT" dirty="0" smtClean="0"/>
            </a:br>
            <a:r>
              <a:rPr lang="it-IT" dirty="0" smtClean="0"/>
              <a:t>questa </a:t>
            </a:r>
            <a:r>
              <a:rPr lang="it-IT" dirty="0"/>
              <a:t>misura?</a:t>
            </a:r>
          </a:p>
        </p:txBody>
      </p:sp>
      <p:sp>
        <p:nvSpPr>
          <p:cNvPr id="5" name="CasellaDiTesto 4"/>
          <p:cNvSpPr txBox="1"/>
          <p:nvPr/>
        </p:nvSpPr>
        <p:spPr>
          <a:xfrm>
            <a:off x="379307" y="1654974"/>
            <a:ext cx="12042987" cy="8533618"/>
          </a:xfrm>
          <a:prstGeom prst="rect">
            <a:avLst/>
          </a:prstGeom>
          <a:noFill/>
        </p:spPr>
        <p:txBody>
          <a:bodyPr wrap="square" lIns="130046" tIns="65023" rIns="130046" bIns="65023" rtlCol="0">
            <a:spAutoFit/>
          </a:bodyPr>
          <a:lstStyle/>
          <a:p>
            <a:endParaRPr lang="it-IT" sz="2600" dirty="0" smtClean="0"/>
          </a:p>
          <a:p>
            <a:r>
              <a:rPr lang="it-IT" sz="2600" dirty="0" smtClean="0"/>
              <a:t>“</a:t>
            </a:r>
            <a:r>
              <a:rPr lang="it-IT" sz="2600" b="1" dirty="0" smtClean="0"/>
              <a:t>Per effettuare comparazioni tra le prestazioni di telescopi differenti</a:t>
            </a:r>
            <a:r>
              <a:rPr lang="it-IT" sz="2600" dirty="0" smtClean="0"/>
              <a:t>, così come effettuare alcuni tipi di studi basati sull’analisi dei dati raccolti (</a:t>
            </a:r>
            <a:r>
              <a:rPr lang="it-IT" sz="2600" dirty="0" smtClean="0">
                <a:solidFill>
                  <a:srgbClr val="FF0000"/>
                </a:solidFill>
              </a:rPr>
              <a:t>la ricerca di coincidenze a due o più telescopi, lo studio delle distribuzioni delle direzioni di arrivo dei raggi cosmici secondari</a:t>
            </a:r>
            <a:r>
              <a:rPr lang="it-IT" sz="2600" dirty="0" smtClean="0"/>
              <a:t>), </a:t>
            </a:r>
            <a:r>
              <a:rPr lang="it-IT" sz="2600" b="1" dirty="0" smtClean="0"/>
              <a:t>è necessario applicare una trasformazione di coordinate dal sistema di riferimento topocentrico, solidale al rivelatore, ad un sistema geocentrico, comune a tutte le stazioni</a:t>
            </a:r>
            <a:r>
              <a:rPr lang="it-IT" sz="2600" dirty="0" smtClean="0"/>
              <a:t>.” (introduzione allegato Misura_Nord_Geografico_EEE201601_v2.pdf)</a:t>
            </a:r>
          </a:p>
          <a:p>
            <a:endParaRPr lang="it-IT" sz="2600" dirty="0"/>
          </a:p>
          <a:p>
            <a:r>
              <a:rPr lang="it-IT" sz="2600" dirty="0" smtClean="0"/>
              <a:t>Ovvero, per tutte le misure che richiedono di conoscere con buona accuratezza la direzioni dei muoni dobbiamo sempre riferirci ad un sistema di riferimento comune a (1) tutti i telescopi della rete e (2) alle sorgenti che vogliamo studiare.</a:t>
            </a:r>
            <a:endParaRPr lang="it-IT" sz="2600" dirty="0"/>
          </a:p>
          <a:p>
            <a:pPr marL="487672" indent="-487672">
              <a:buAutoNum type="arabicParenBoth"/>
            </a:pPr>
            <a:r>
              <a:rPr lang="it-IT" sz="2600" dirty="0" smtClean="0"/>
              <a:t>Per metterci in un sistema comune con tutti i telescopi è sufficiente riferirci al Nord geografico (i rivelatori sono sulla superficie terrestre e sono note le loro coordinate!)</a:t>
            </a:r>
          </a:p>
          <a:p>
            <a:pPr marL="487672" indent="-487672">
              <a:buAutoNum type="arabicParenBoth"/>
            </a:pPr>
            <a:r>
              <a:rPr lang="it-IT" sz="2600" dirty="0" smtClean="0"/>
              <a:t>Per riferirci a sorgenti extraterrestri dovremo passare ad altri sistemi di riferimento  </a:t>
            </a:r>
            <a:r>
              <a:rPr lang="it-IT" sz="2600" dirty="0" smtClean="0">
                <a:sym typeface="Wingdings" panose="05000000000000000000" pitchFamily="2" charset="2"/>
              </a:rPr>
              <a:t> sappiamo sempre passare dal sistema geocentrico ad un sistema galattico se abbiamo il </a:t>
            </a:r>
            <a:r>
              <a:rPr lang="it-IT" sz="2600" i="1" dirty="0" err="1" smtClean="0">
                <a:sym typeface="Wingdings" panose="05000000000000000000" pitchFamily="2" charset="2"/>
              </a:rPr>
              <a:t>timestamp</a:t>
            </a:r>
            <a:r>
              <a:rPr lang="it-IT" sz="2600" dirty="0" smtClean="0">
                <a:sym typeface="Wingdings" panose="05000000000000000000" pitchFamily="2" charset="2"/>
              </a:rPr>
              <a:t> dell’evento.</a:t>
            </a:r>
            <a:endParaRPr lang="it-IT" sz="2600" dirty="0" smtClean="0"/>
          </a:p>
          <a:p>
            <a:endParaRPr lang="it-IT" sz="2600" dirty="0"/>
          </a:p>
          <a:p>
            <a:endParaRPr lang="it-IT" sz="2600" dirty="0"/>
          </a:p>
        </p:txBody>
      </p:sp>
      <p:sp>
        <p:nvSpPr>
          <p:cNvPr id="3" name="Segnaposto numero diapositiva 2"/>
          <p:cNvSpPr>
            <a:spLocks noGrp="1"/>
          </p:cNvSpPr>
          <p:nvPr>
            <p:ph type="sldNum" sz="quarter" idx="12"/>
          </p:nvPr>
        </p:nvSpPr>
        <p:spPr/>
        <p:txBody>
          <a:bodyPr/>
          <a:lstStyle/>
          <a:p>
            <a:fld id="{62CD33FA-84E0-44D0-8AA5-9162D673B5FE}" type="slidenum">
              <a:rPr lang="en-US" smtClean="0"/>
              <a:t>34</a:t>
            </a:fld>
            <a:endParaRPr lang="en-US"/>
          </a:p>
        </p:txBody>
      </p:sp>
    </p:spTree>
    <p:extLst>
      <p:ext uri="{BB962C8B-B14F-4D97-AF65-F5344CB8AC3E}">
        <p14:creationId xmlns:p14="http://schemas.microsoft.com/office/powerpoint/2010/main" val="3882390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asellaDiTesto 53"/>
          <p:cNvSpPr txBox="1"/>
          <p:nvPr/>
        </p:nvSpPr>
        <p:spPr>
          <a:xfrm>
            <a:off x="216747" y="7019655"/>
            <a:ext cx="12788053" cy="2347307"/>
          </a:xfrm>
          <a:prstGeom prst="rect">
            <a:avLst/>
          </a:prstGeom>
          <a:noFill/>
        </p:spPr>
        <p:txBody>
          <a:bodyPr wrap="square" lIns="130046" tIns="65023" rIns="130046" bIns="65023" rtlCol="0">
            <a:spAutoFit/>
          </a:bodyPr>
          <a:lstStyle/>
          <a:p>
            <a:r>
              <a:rPr lang="it-IT" sz="2400" dirty="0" smtClean="0"/>
              <a:t>In generale se arrivano due muoni paralleli su due telescopi diversi gli angoli azimutali misurati nel sistema di riferimento locale del telescopio saranno diversi </a:t>
            </a:r>
            <a:r>
              <a:rPr lang="it-IT" sz="2400" dirty="0" smtClean="0">
                <a:sym typeface="Wingdings" panose="05000000000000000000" pitchFamily="2" charset="2"/>
              </a:rPr>
              <a:t> </a:t>
            </a:r>
            <a:r>
              <a:rPr lang="en-US" sz="2400" dirty="0" smtClean="0">
                <a:sym typeface="Symbol" panose="05050102010706020507" pitchFamily="18" charset="2"/>
              </a:rPr>
              <a:t></a:t>
            </a:r>
            <a:r>
              <a:rPr lang="en-US" sz="2400" baseline="-25000" dirty="0" smtClean="0">
                <a:sym typeface="Symbol" panose="05050102010706020507" pitchFamily="18" charset="2"/>
              </a:rPr>
              <a:t>1</a:t>
            </a:r>
            <a:r>
              <a:rPr lang="it-IT" sz="2400" dirty="0" smtClean="0">
                <a:sym typeface="Symbol" panose="05050102010706020507" pitchFamily="18" charset="2"/>
              </a:rPr>
              <a:t>  </a:t>
            </a:r>
            <a:r>
              <a:rPr lang="en-US" sz="2400" dirty="0" smtClean="0">
                <a:sym typeface="Symbol" panose="05050102010706020507" pitchFamily="18" charset="2"/>
              </a:rPr>
              <a:t></a:t>
            </a:r>
            <a:r>
              <a:rPr lang="en-US" sz="2400" baseline="-25000" dirty="0" smtClean="0">
                <a:sym typeface="Symbol" panose="05050102010706020507" pitchFamily="18" charset="2"/>
              </a:rPr>
              <a:t>2</a:t>
            </a:r>
            <a:endParaRPr lang="en-US" sz="2400" dirty="0" smtClean="0"/>
          </a:p>
          <a:p>
            <a:r>
              <a:rPr lang="it-IT" sz="2400" dirty="0" smtClean="0"/>
              <a:t>Se però conosciamo gli angoli di orientamento del telescopio rispetto al Nord (l’angolo è positivo quando si sposta verso Est!) possiamo correggere e ritrovare il parallelismo tra i muoni</a:t>
            </a:r>
          </a:p>
          <a:p>
            <a:r>
              <a:rPr lang="it-IT" sz="2400" dirty="0" smtClean="0">
                <a:sym typeface="Wingdings" panose="05000000000000000000" pitchFamily="2" charset="2"/>
              </a:rPr>
              <a:t> </a:t>
            </a:r>
            <a:r>
              <a:rPr lang="en-US" sz="2400" dirty="0" smtClean="0">
                <a:sym typeface="Symbol" panose="05050102010706020507" pitchFamily="18" charset="2"/>
              </a:rPr>
              <a:t></a:t>
            </a:r>
            <a:r>
              <a:rPr lang="en-US" sz="2400" baseline="-25000" dirty="0" smtClean="0">
                <a:sym typeface="Symbol" panose="05050102010706020507" pitchFamily="18" charset="2"/>
              </a:rPr>
              <a:t>1</a:t>
            </a:r>
            <a:r>
              <a:rPr lang="it-IT" sz="2400" dirty="0" smtClean="0">
                <a:sym typeface="Symbol" panose="05050102010706020507" pitchFamily="18" charset="2"/>
              </a:rPr>
              <a:t> + </a:t>
            </a:r>
            <a:r>
              <a:rPr lang="it-IT" sz="2400" b="1" dirty="0" smtClean="0">
                <a:sym typeface="Symbol" panose="05050102010706020507" pitchFamily="18" charset="2"/>
              </a:rPr>
              <a:t></a:t>
            </a:r>
            <a:r>
              <a:rPr lang="en-US" sz="2400" b="1" baseline="-25000" dirty="0" smtClean="0">
                <a:sym typeface="Symbol" panose="05050102010706020507" pitchFamily="18" charset="2"/>
              </a:rPr>
              <a:t>1</a:t>
            </a:r>
            <a:r>
              <a:rPr lang="it-IT" sz="2400" dirty="0" smtClean="0">
                <a:sym typeface="Symbol" panose="05050102010706020507" pitchFamily="18" charset="2"/>
              </a:rPr>
              <a:t> = </a:t>
            </a:r>
            <a:r>
              <a:rPr lang="en-US" sz="2400" dirty="0" smtClean="0">
                <a:sym typeface="Symbol" panose="05050102010706020507" pitchFamily="18" charset="2"/>
              </a:rPr>
              <a:t></a:t>
            </a:r>
            <a:r>
              <a:rPr lang="en-US" sz="2400" baseline="-25000" dirty="0" smtClean="0">
                <a:sym typeface="Symbol" panose="05050102010706020507" pitchFamily="18" charset="2"/>
              </a:rPr>
              <a:t>2</a:t>
            </a:r>
            <a:r>
              <a:rPr lang="it-IT" sz="2400" dirty="0" smtClean="0">
                <a:sym typeface="Symbol" panose="05050102010706020507" pitchFamily="18" charset="2"/>
              </a:rPr>
              <a:t> + </a:t>
            </a:r>
            <a:r>
              <a:rPr lang="it-IT" sz="2400" b="1" dirty="0" smtClean="0">
                <a:sym typeface="Symbol" panose="05050102010706020507" pitchFamily="18" charset="2"/>
              </a:rPr>
              <a:t></a:t>
            </a:r>
            <a:r>
              <a:rPr lang="en-US" sz="2400" b="1" baseline="-25000" dirty="0" smtClean="0">
                <a:sym typeface="Symbol" panose="05050102010706020507" pitchFamily="18" charset="2"/>
              </a:rPr>
              <a:t>2</a:t>
            </a:r>
            <a:endParaRPr lang="it-IT" sz="2400" b="1" dirty="0"/>
          </a:p>
        </p:txBody>
      </p:sp>
      <p:sp>
        <p:nvSpPr>
          <p:cNvPr id="3" name="Segnaposto numero diapositiva 2"/>
          <p:cNvSpPr>
            <a:spLocks noGrp="1"/>
          </p:cNvSpPr>
          <p:nvPr>
            <p:ph type="sldNum" sz="quarter" idx="12"/>
          </p:nvPr>
        </p:nvSpPr>
        <p:spPr/>
        <p:txBody>
          <a:bodyPr/>
          <a:lstStyle/>
          <a:p>
            <a:fld id="{62CD33FA-84E0-44D0-8AA5-9162D673B5FE}" type="slidenum">
              <a:rPr lang="en-US" smtClean="0"/>
              <a:t>35</a:t>
            </a:fld>
            <a:endParaRPr lang="en-US"/>
          </a:p>
        </p:txBody>
      </p:sp>
      <p:pic>
        <p:nvPicPr>
          <p:cNvPr id="4" name="Immagine 3"/>
          <p:cNvPicPr>
            <a:picLocks noChangeAspect="1"/>
          </p:cNvPicPr>
          <p:nvPr/>
        </p:nvPicPr>
        <p:blipFill>
          <a:blip r:embed="rId2">
            <a:clrChange>
              <a:clrFrom>
                <a:srgbClr val="FFFFFF"/>
              </a:clrFrom>
              <a:clrTo>
                <a:srgbClr val="FFFFFF">
                  <a:alpha val="0"/>
                </a:srgbClr>
              </a:clrTo>
            </a:clrChange>
          </a:blip>
          <a:stretch>
            <a:fillRect/>
          </a:stretch>
        </p:blipFill>
        <p:spPr>
          <a:xfrm>
            <a:off x="779501" y="447405"/>
            <a:ext cx="11468100" cy="6572250"/>
          </a:xfrm>
          <a:prstGeom prst="rect">
            <a:avLst/>
          </a:prstGeom>
        </p:spPr>
      </p:pic>
    </p:spTree>
    <p:extLst>
      <p:ext uri="{BB962C8B-B14F-4D97-AF65-F5344CB8AC3E}">
        <p14:creationId xmlns:p14="http://schemas.microsoft.com/office/powerpoint/2010/main" val="20220223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84916" y="-223889"/>
            <a:ext cx="7312081" cy="2159001"/>
          </a:xfrm>
        </p:spPr>
        <p:txBody>
          <a:bodyPr>
            <a:normAutofit/>
          </a:bodyPr>
          <a:lstStyle/>
          <a:p>
            <a:r>
              <a:rPr lang="en-US" dirty="0" err="1" smtClean="0"/>
              <a:t>L’importanza</a:t>
            </a:r>
            <a:r>
              <a:rPr lang="en-US" dirty="0" smtClean="0"/>
              <a:t> </a:t>
            </a:r>
            <a:r>
              <a:rPr lang="en-US" dirty="0" err="1" smtClean="0"/>
              <a:t>della</a:t>
            </a:r>
            <a:r>
              <a:rPr lang="en-US" dirty="0" smtClean="0"/>
              <a:t> </a:t>
            </a:r>
            <a:r>
              <a:rPr lang="en-US" dirty="0" err="1" smtClean="0"/>
              <a:t>conoscenza</a:t>
            </a:r>
            <a:r>
              <a:rPr lang="en-US" dirty="0" smtClean="0"/>
              <a:t> </a:t>
            </a:r>
            <a:r>
              <a:rPr lang="en-US" dirty="0" err="1" smtClean="0"/>
              <a:t>della</a:t>
            </a:r>
            <a:r>
              <a:rPr lang="en-US" dirty="0" smtClean="0"/>
              <a:t> </a:t>
            </a:r>
            <a:r>
              <a:rPr lang="en-US" dirty="0" err="1" smtClean="0"/>
              <a:t>direzione</a:t>
            </a:r>
            <a:r>
              <a:rPr lang="en-US" dirty="0" smtClean="0"/>
              <a:t> </a:t>
            </a:r>
            <a:r>
              <a:rPr lang="en-US" dirty="0" err="1" smtClean="0"/>
              <a:t>dei</a:t>
            </a:r>
            <a:r>
              <a:rPr lang="en-US" dirty="0" smtClean="0"/>
              <a:t> </a:t>
            </a:r>
            <a:r>
              <a:rPr lang="en-US" dirty="0" err="1" smtClean="0"/>
              <a:t>muoni</a:t>
            </a:r>
            <a:r>
              <a:rPr lang="en-US" dirty="0" smtClean="0"/>
              <a:t> (I)</a:t>
            </a:r>
            <a:endParaRPr lang="en-US" dirty="0"/>
          </a:p>
        </p:txBody>
      </p:sp>
      <p:sp>
        <p:nvSpPr>
          <p:cNvPr id="4" name="CasellaDiTesto 3"/>
          <p:cNvSpPr txBox="1"/>
          <p:nvPr/>
        </p:nvSpPr>
        <p:spPr>
          <a:xfrm>
            <a:off x="0" y="1935112"/>
            <a:ext cx="12827895" cy="1793310"/>
          </a:xfrm>
          <a:prstGeom prst="rect">
            <a:avLst/>
          </a:prstGeom>
          <a:noFill/>
        </p:spPr>
        <p:txBody>
          <a:bodyPr wrap="square" lIns="130046" tIns="65023" rIns="130046" bIns="65023" rtlCol="0">
            <a:spAutoFit/>
          </a:bodyPr>
          <a:lstStyle/>
          <a:p>
            <a:r>
              <a:rPr lang="it-IT" dirty="0" smtClean="0"/>
              <a:t>N.B. | La capacità di ricostruire la direzione dei muoni è una peculiarità di EEE. Abbiamo costruito un telescopio di MRPC per questo!</a:t>
            </a:r>
            <a:endParaRPr lang="it-IT"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566" y="3951568"/>
            <a:ext cx="7001368" cy="5036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asellaDiTesto 5"/>
          <p:cNvSpPr txBox="1"/>
          <p:nvPr/>
        </p:nvSpPr>
        <p:spPr>
          <a:xfrm>
            <a:off x="7823643" y="3354162"/>
            <a:ext cx="5080798" cy="6163737"/>
          </a:xfrm>
          <a:prstGeom prst="rect">
            <a:avLst/>
          </a:prstGeom>
          <a:noFill/>
        </p:spPr>
        <p:txBody>
          <a:bodyPr wrap="square" lIns="130046" tIns="65023" rIns="130046" bIns="65023" rtlCol="0">
            <a:spAutoFit/>
          </a:bodyPr>
          <a:lstStyle/>
          <a:p>
            <a:r>
              <a:rPr lang="it-IT" sz="2800" dirty="0" smtClean="0"/>
              <a:t>Nella ricerca di coincidenze a grandi </a:t>
            </a:r>
            <a:r>
              <a:rPr lang="it-IT" sz="2800" b="1" dirty="0" smtClean="0">
                <a:solidFill>
                  <a:srgbClr val="C00000"/>
                </a:solidFill>
              </a:rPr>
              <a:t>distanze i muoni che ricostruiamo hanno una direzione molto vicina a quella del primario </a:t>
            </a:r>
            <a:r>
              <a:rPr lang="it-IT" sz="2800" dirty="0" smtClean="0"/>
              <a:t>che ha generato lo sciame (fronte d’onda dello sciame).</a:t>
            </a:r>
          </a:p>
          <a:p>
            <a:r>
              <a:rPr lang="it-IT" sz="2800" b="1" dirty="0" smtClean="0"/>
              <a:t>In basa alla direzione siamo in grado di calcolare il ritardo di arrivo dello sciame su un telescopio rispetto ad un altro telescopio </a:t>
            </a:r>
            <a:r>
              <a:rPr lang="it-IT" sz="2800" dirty="0" smtClean="0">
                <a:sym typeface="Wingdings" panose="05000000000000000000" pitchFamily="2" charset="2"/>
              </a:rPr>
              <a:t> Possiamo correggere per questo effetto!</a:t>
            </a:r>
            <a:endParaRPr lang="it-IT" sz="2800" dirty="0" smtClean="0"/>
          </a:p>
        </p:txBody>
      </p:sp>
      <p:sp>
        <p:nvSpPr>
          <p:cNvPr id="3" name="Segnaposto numero diapositiva 2"/>
          <p:cNvSpPr>
            <a:spLocks noGrp="1"/>
          </p:cNvSpPr>
          <p:nvPr>
            <p:ph type="sldNum" sz="quarter" idx="12"/>
          </p:nvPr>
        </p:nvSpPr>
        <p:spPr/>
        <p:txBody>
          <a:bodyPr/>
          <a:lstStyle/>
          <a:p>
            <a:fld id="{62CD33FA-84E0-44D0-8AA5-9162D673B5FE}" type="slidenum">
              <a:rPr lang="en-US" smtClean="0"/>
              <a:t>36</a:t>
            </a:fld>
            <a:endParaRPr lang="en-US"/>
          </a:p>
        </p:txBody>
      </p:sp>
    </p:spTree>
    <p:extLst>
      <p:ext uri="{BB962C8B-B14F-4D97-AF65-F5344CB8AC3E}">
        <p14:creationId xmlns:p14="http://schemas.microsoft.com/office/powerpoint/2010/main" val="23497559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120788" y="-133179"/>
            <a:ext cx="7239505" cy="2159001"/>
          </a:xfrm>
        </p:spPr>
        <p:txBody>
          <a:bodyPr/>
          <a:lstStyle/>
          <a:p>
            <a:r>
              <a:rPr lang="en-US" dirty="0" err="1"/>
              <a:t>L’importanza</a:t>
            </a:r>
            <a:r>
              <a:rPr lang="en-US" dirty="0"/>
              <a:t> </a:t>
            </a:r>
            <a:r>
              <a:rPr lang="en-US" dirty="0" err="1"/>
              <a:t>della</a:t>
            </a:r>
            <a:r>
              <a:rPr lang="en-US" dirty="0"/>
              <a:t> </a:t>
            </a:r>
            <a:r>
              <a:rPr lang="en-US" dirty="0" err="1"/>
              <a:t>conoscenza</a:t>
            </a:r>
            <a:r>
              <a:rPr lang="en-US" dirty="0"/>
              <a:t> </a:t>
            </a:r>
            <a:r>
              <a:rPr lang="en-US" dirty="0" err="1"/>
              <a:t>della</a:t>
            </a:r>
            <a:r>
              <a:rPr lang="en-US" dirty="0"/>
              <a:t> </a:t>
            </a:r>
            <a:r>
              <a:rPr lang="en-US" dirty="0" err="1"/>
              <a:t>direzione</a:t>
            </a:r>
            <a:r>
              <a:rPr lang="en-US" dirty="0"/>
              <a:t> </a:t>
            </a:r>
            <a:r>
              <a:rPr lang="en-US" dirty="0" err="1"/>
              <a:t>dei</a:t>
            </a:r>
            <a:r>
              <a:rPr lang="en-US" dirty="0"/>
              <a:t> </a:t>
            </a:r>
            <a:r>
              <a:rPr lang="en-US" dirty="0" err="1"/>
              <a:t>muoni</a:t>
            </a:r>
            <a:r>
              <a:rPr lang="en-US" dirty="0"/>
              <a:t> (I)</a:t>
            </a:r>
          </a:p>
        </p:txBody>
      </p:sp>
      <p:pic>
        <p:nvPicPr>
          <p:cNvPr id="4" name="Immagine 3"/>
          <p:cNvPicPr>
            <a:picLocks noChangeAspect="1"/>
          </p:cNvPicPr>
          <p:nvPr/>
        </p:nvPicPr>
        <p:blipFill>
          <a:blip r:embed="rId2">
            <a:clrChange>
              <a:clrFrom>
                <a:srgbClr val="FFFFFF"/>
              </a:clrFrom>
              <a:clrTo>
                <a:srgbClr val="FFFFFF">
                  <a:alpha val="0"/>
                </a:srgbClr>
              </a:clrTo>
            </a:clrChange>
          </a:blip>
          <a:stretch>
            <a:fillRect/>
          </a:stretch>
        </p:blipFill>
        <p:spPr>
          <a:xfrm>
            <a:off x="6881163" y="2493011"/>
            <a:ext cx="5781281" cy="4216758"/>
          </a:xfrm>
          <a:prstGeom prst="rect">
            <a:avLst/>
          </a:prstGeom>
        </p:spPr>
      </p:pic>
      <p:sp>
        <p:nvSpPr>
          <p:cNvPr id="5" name="TextBox 10"/>
          <p:cNvSpPr txBox="1"/>
          <p:nvPr/>
        </p:nvSpPr>
        <p:spPr>
          <a:xfrm>
            <a:off x="10795642" y="5533527"/>
            <a:ext cx="1811050" cy="685314"/>
          </a:xfrm>
          <a:prstGeom prst="rect">
            <a:avLst/>
          </a:prstGeom>
          <a:solidFill>
            <a:srgbClr val="800000"/>
          </a:solidFill>
        </p:spPr>
        <p:txBody>
          <a:bodyPr wrap="none" lIns="130046" tIns="65023" rIns="130046" bIns="65023" rtlCol="0">
            <a:spAutoFit/>
          </a:bodyPr>
          <a:lstStyle/>
          <a:p>
            <a:r>
              <a:rPr lang="en-US" dirty="0" smtClean="0">
                <a:solidFill>
                  <a:schemeClr val="bg1"/>
                </a:solidFill>
                <a:latin typeface="Avenir Book"/>
                <a:cs typeface="Avenir Book"/>
              </a:rPr>
              <a:t>1500 m</a:t>
            </a:r>
            <a:endParaRPr lang="en-US" dirty="0">
              <a:solidFill>
                <a:schemeClr val="bg1"/>
              </a:solidFill>
              <a:latin typeface="Avenir Book"/>
              <a:cs typeface="Avenir Book"/>
            </a:endParaRPr>
          </a:p>
        </p:txBody>
      </p:sp>
      <p:sp>
        <p:nvSpPr>
          <p:cNvPr id="6" name="CasellaDiTesto 5"/>
          <p:cNvSpPr txBox="1"/>
          <p:nvPr/>
        </p:nvSpPr>
        <p:spPr>
          <a:xfrm>
            <a:off x="6604461" y="6719147"/>
            <a:ext cx="6400339" cy="2347307"/>
          </a:xfrm>
          <a:prstGeom prst="rect">
            <a:avLst/>
          </a:prstGeom>
          <a:noFill/>
        </p:spPr>
        <p:txBody>
          <a:bodyPr wrap="square" lIns="130046" tIns="65023" rIns="130046" bIns="65023" rtlCol="0">
            <a:spAutoFit/>
          </a:bodyPr>
          <a:lstStyle/>
          <a:p>
            <a:r>
              <a:rPr lang="it-IT" b="1" dirty="0" smtClean="0"/>
              <a:t>Senza correggere per la direzione dello sciame non saremmo in grado di vedere coincidenze a 1500 m!</a:t>
            </a:r>
            <a:endParaRPr lang="it-IT" b="1" dirty="0"/>
          </a:p>
        </p:txBody>
      </p:sp>
      <p:sp>
        <p:nvSpPr>
          <p:cNvPr id="7" name="CasellaDiTesto 6"/>
          <p:cNvSpPr txBox="1"/>
          <p:nvPr/>
        </p:nvSpPr>
        <p:spPr>
          <a:xfrm>
            <a:off x="144553" y="2240548"/>
            <a:ext cx="4911694" cy="6779291"/>
          </a:xfrm>
          <a:prstGeom prst="rect">
            <a:avLst/>
          </a:prstGeom>
          <a:noFill/>
        </p:spPr>
        <p:txBody>
          <a:bodyPr wrap="square" lIns="130046" tIns="65023" rIns="130046" bIns="65023" rtlCol="0">
            <a:spAutoFit/>
          </a:bodyPr>
          <a:lstStyle/>
          <a:p>
            <a:r>
              <a:rPr lang="it-IT" b="1" dirty="0" smtClean="0"/>
              <a:t>Coincidenze tra telescopi permettono di selezionare eventi di più alta energia</a:t>
            </a:r>
            <a:r>
              <a:rPr lang="it-IT" dirty="0" smtClean="0"/>
              <a:t>.</a:t>
            </a:r>
          </a:p>
          <a:p>
            <a:endParaRPr lang="it-IT" dirty="0" smtClean="0"/>
          </a:p>
          <a:p>
            <a:r>
              <a:rPr lang="it-IT" dirty="0" smtClean="0"/>
              <a:t>Il tracciamento del muone permette la ricostruzione della direzione del </a:t>
            </a:r>
            <a:r>
              <a:rPr lang="it-IT" b="1" dirty="0" smtClean="0"/>
              <a:t>fronte d’onda</a:t>
            </a:r>
            <a:r>
              <a:rPr lang="it-IT" dirty="0" smtClean="0"/>
              <a:t> e di </a:t>
            </a:r>
            <a:r>
              <a:rPr lang="it-IT" b="1" dirty="0" smtClean="0">
                <a:solidFill>
                  <a:srgbClr val="C00000"/>
                </a:solidFill>
              </a:rPr>
              <a:t>correggere per il ritardo temporale</a:t>
            </a:r>
            <a:r>
              <a:rPr lang="it-IT" dirty="0" smtClean="0"/>
              <a:t>.</a:t>
            </a:r>
            <a:endParaRPr lang="it-IT" dirty="0"/>
          </a:p>
        </p:txBody>
      </p:sp>
      <p:pic>
        <p:nvPicPr>
          <p:cNvPr id="8" name="Immagine 7"/>
          <p:cNvPicPr>
            <a:picLocks noChangeAspect="1"/>
          </p:cNvPicPr>
          <p:nvPr/>
        </p:nvPicPr>
        <p:blipFill>
          <a:blip r:embed="rId3" cstate="print"/>
          <a:stretch>
            <a:fillRect/>
          </a:stretch>
        </p:blipFill>
        <p:spPr>
          <a:xfrm>
            <a:off x="139231" y="6065045"/>
            <a:ext cx="4549968" cy="3234743"/>
          </a:xfrm>
          <a:prstGeom prst="rect">
            <a:avLst/>
          </a:prstGeom>
        </p:spPr>
      </p:pic>
      <p:cxnSp>
        <p:nvCxnSpPr>
          <p:cNvPr id="9" name="Connettore 2 8"/>
          <p:cNvCxnSpPr/>
          <p:nvPr/>
        </p:nvCxnSpPr>
        <p:spPr>
          <a:xfrm>
            <a:off x="2153922" y="5129544"/>
            <a:ext cx="260294" cy="141349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Segnaposto numero diapositiva 2"/>
          <p:cNvSpPr>
            <a:spLocks noGrp="1"/>
          </p:cNvSpPr>
          <p:nvPr>
            <p:ph type="sldNum" sz="quarter" idx="12"/>
          </p:nvPr>
        </p:nvSpPr>
        <p:spPr/>
        <p:txBody>
          <a:bodyPr/>
          <a:lstStyle/>
          <a:p>
            <a:fld id="{62CD33FA-84E0-44D0-8AA5-9162D673B5FE}" type="slidenum">
              <a:rPr lang="en-US" smtClean="0"/>
              <a:t>37</a:t>
            </a:fld>
            <a:endParaRPr lang="en-US"/>
          </a:p>
        </p:txBody>
      </p:sp>
    </p:spTree>
    <p:extLst>
      <p:ext uri="{BB962C8B-B14F-4D97-AF65-F5344CB8AC3E}">
        <p14:creationId xmlns:p14="http://schemas.microsoft.com/office/powerpoint/2010/main" val="849347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118716" y="-42367"/>
            <a:ext cx="5642822" cy="2159001"/>
          </a:xfrm>
        </p:spPr>
        <p:txBody>
          <a:bodyPr/>
          <a:lstStyle/>
          <a:p>
            <a:r>
              <a:rPr lang="en-US" dirty="0" err="1"/>
              <a:t>L’importanza</a:t>
            </a:r>
            <a:r>
              <a:rPr lang="en-US" dirty="0"/>
              <a:t> </a:t>
            </a:r>
            <a:r>
              <a:rPr lang="en-US" dirty="0" err="1"/>
              <a:t>della</a:t>
            </a:r>
            <a:r>
              <a:rPr lang="en-US" dirty="0"/>
              <a:t> </a:t>
            </a:r>
            <a:r>
              <a:rPr lang="en-US" dirty="0" err="1"/>
              <a:t>conoscenza</a:t>
            </a:r>
            <a:r>
              <a:rPr lang="en-US" dirty="0"/>
              <a:t> </a:t>
            </a:r>
            <a:r>
              <a:rPr lang="en-US" dirty="0" err="1"/>
              <a:t>della</a:t>
            </a:r>
            <a:r>
              <a:rPr lang="en-US" dirty="0"/>
              <a:t> </a:t>
            </a:r>
            <a:r>
              <a:rPr lang="en-US" dirty="0" err="1"/>
              <a:t>direzione</a:t>
            </a:r>
            <a:r>
              <a:rPr lang="en-US" dirty="0"/>
              <a:t> </a:t>
            </a:r>
            <a:r>
              <a:rPr lang="en-US" dirty="0" err="1"/>
              <a:t>dei</a:t>
            </a:r>
            <a:r>
              <a:rPr lang="en-US" dirty="0"/>
              <a:t> </a:t>
            </a:r>
            <a:r>
              <a:rPr lang="en-US" dirty="0" err="1"/>
              <a:t>muoni</a:t>
            </a:r>
            <a:r>
              <a:rPr lang="en-US" dirty="0"/>
              <a:t> (</a:t>
            </a:r>
            <a:r>
              <a:rPr lang="en-US" dirty="0" smtClean="0"/>
              <a:t>II)</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171893" y="4617976"/>
            <a:ext cx="5639629" cy="2697731"/>
          </a:xfrm>
          <a:prstGeom prst="rect">
            <a:avLst/>
          </a:prstGeom>
          <a:noFill/>
          <a:ln w="9525">
            <a:noFill/>
            <a:miter lim="800000"/>
            <a:headEnd/>
            <a:tailEnd/>
          </a:ln>
        </p:spPr>
      </p:pic>
      <p:sp>
        <p:nvSpPr>
          <p:cNvPr id="5" name="Rettangolo 4"/>
          <p:cNvSpPr/>
          <p:nvPr/>
        </p:nvSpPr>
        <p:spPr>
          <a:xfrm>
            <a:off x="234034" y="2274335"/>
            <a:ext cx="12504484" cy="1854865"/>
          </a:xfrm>
          <a:prstGeom prst="rect">
            <a:avLst/>
          </a:prstGeom>
        </p:spPr>
        <p:txBody>
          <a:bodyPr wrap="square" lIns="130046" tIns="65023" rIns="130046" bIns="65023">
            <a:spAutoFit/>
          </a:bodyPr>
          <a:lstStyle/>
          <a:p>
            <a:pPr>
              <a:tabLst>
                <a:tab pos="650230" algn="l"/>
                <a:tab pos="1300460" algn="l"/>
                <a:tab pos="1950690" algn="l"/>
                <a:tab pos="2600919" algn="l"/>
                <a:tab pos="3251149" algn="l"/>
                <a:tab pos="3901379" algn="l"/>
                <a:tab pos="4551609" algn="l"/>
                <a:tab pos="5201839" algn="l"/>
                <a:tab pos="5852069" algn="l"/>
                <a:tab pos="6502298" algn="l"/>
                <a:tab pos="7152528" algn="l"/>
                <a:tab pos="7802758" algn="l"/>
                <a:tab pos="8452988" algn="l"/>
                <a:tab pos="9103218" algn="l"/>
                <a:tab pos="9753448" algn="l"/>
                <a:tab pos="10403677" algn="l"/>
                <a:tab pos="11053907" algn="l"/>
                <a:tab pos="11704137" algn="l"/>
                <a:tab pos="12354367" algn="l"/>
                <a:tab pos="13004597" algn="l"/>
              </a:tabLst>
            </a:pPr>
            <a:r>
              <a:rPr lang="it-IT" sz="2800" dirty="0">
                <a:ea typeface="WenQuanYi Micro Hei" charset="0"/>
                <a:cs typeface="WenQuanYi Micro Hei" charset="0"/>
              </a:rPr>
              <a:t>La ricerca di anisotropie nel flusso di raggi cosmici è importante per capire la sorgente che li produce (da dove vengono?).</a:t>
            </a:r>
          </a:p>
          <a:p>
            <a:pPr>
              <a:tabLst>
                <a:tab pos="650230" algn="l"/>
                <a:tab pos="1300460" algn="l"/>
                <a:tab pos="1950690" algn="l"/>
                <a:tab pos="2600919" algn="l"/>
                <a:tab pos="3251149" algn="l"/>
                <a:tab pos="3901379" algn="l"/>
                <a:tab pos="4551609" algn="l"/>
                <a:tab pos="5201839" algn="l"/>
                <a:tab pos="5852069" algn="l"/>
                <a:tab pos="6502298" algn="l"/>
                <a:tab pos="7152528" algn="l"/>
                <a:tab pos="7802758" algn="l"/>
                <a:tab pos="8452988" algn="l"/>
                <a:tab pos="9103218" algn="l"/>
                <a:tab pos="9753448" algn="l"/>
                <a:tab pos="10403677" algn="l"/>
                <a:tab pos="11053907" algn="l"/>
                <a:tab pos="11704137" algn="l"/>
                <a:tab pos="12354367" algn="l"/>
                <a:tab pos="13004597" algn="l"/>
              </a:tabLst>
            </a:pPr>
            <a:r>
              <a:rPr lang="it-IT" sz="2800" dirty="0">
                <a:ea typeface="WenQuanYi Micro Hei" charset="0"/>
                <a:cs typeface="WenQuanYi Micro Hei" charset="0"/>
              </a:rPr>
              <a:t>I telescopi di EEE possono fare tale misura in una regione di medio-basse energie (</a:t>
            </a:r>
            <a:r>
              <a:rPr lang="it-IT" sz="2800" dirty="0" err="1">
                <a:ea typeface="WenQuanYi Micro Hei" charset="0"/>
                <a:cs typeface="WenQuanYi Micro Hei" charset="0"/>
              </a:rPr>
              <a:t>TeV</a:t>
            </a:r>
            <a:r>
              <a:rPr lang="it-IT" sz="2800" dirty="0">
                <a:ea typeface="WenQuanYi Micro Hei" charset="0"/>
                <a:cs typeface="WenQuanYi Micro Hei" charset="0"/>
              </a:rPr>
              <a:t>).</a:t>
            </a:r>
          </a:p>
        </p:txBody>
      </p:sp>
      <p:sp>
        <p:nvSpPr>
          <p:cNvPr id="6" name="Rettangolo 5"/>
          <p:cNvSpPr/>
          <p:nvPr/>
        </p:nvSpPr>
        <p:spPr>
          <a:xfrm>
            <a:off x="-780892" y="7354205"/>
            <a:ext cx="7527132" cy="656590"/>
          </a:xfrm>
          <a:prstGeom prst="rect">
            <a:avLst/>
          </a:prstGeom>
        </p:spPr>
        <p:txBody>
          <a:bodyPr wrap="square" lIns="130046" tIns="65023" rIns="130046" bIns="65023">
            <a:spAutoFit/>
          </a:bodyPr>
          <a:lstStyle/>
          <a:p>
            <a:pPr algn="ctr"/>
            <a:r>
              <a:rPr lang="it-IT" sz="1700" dirty="0"/>
              <a:t>Cielo visto da un telescopio di EEE a Catania (CATA-01)</a:t>
            </a:r>
          </a:p>
          <a:p>
            <a:pPr algn="ctr"/>
            <a:r>
              <a:rPr lang="it-IT" sz="1700" dirty="0"/>
              <a:t>37</a:t>
            </a:r>
            <a:r>
              <a:rPr lang="it-IT" sz="1700" i="1" baseline="30000" dirty="0"/>
              <a:t> ◦ </a:t>
            </a:r>
            <a:r>
              <a:rPr lang="it-IT" sz="1700" dirty="0"/>
              <a:t>Lat. North, 15</a:t>
            </a:r>
            <a:r>
              <a:rPr lang="it-IT" sz="1700" i="1" baseline="30000" dirty="0"/>
              <a:t>◦</a:t>
            </a:r>
            <a:r>
              <a:rPr lang="it-IT" sz="1700" i="1" dirty="0"/>
              <a:t> </a:t>
            </a:r>
            <a:r>
              <a:rPr lang="it-IT" sz="1700" dirty="0"/>
              <a:t>Long. East</a:t>
            </a:r>
          </a:p>
        </p:txBody>
      </p:sp>
      <p:pic>
        <p:nvPicPr>
          <p:cNvPr id="7" name="Picture 2"/>
          <p:cNvPicPr>
            <a:picLocks noChangeAspect="1" noChangeArrowheads="1"/>
          </p:cNvPicPr>
          <p:nvPr/>
        </p:nvPicPr>
        <p:blipFill>
          <a:blip r:embed="rId3" cstate="print"/>
          <a:srcRect/>
          <a:stretch>
            <a:fillRect/>
          </a:stretch>
        </p:blipFill>
        <p:spPr bwMode="auto">
          <a:xfrm>
            <a:off x="6272107" y="4145281"/>
            <a:ext cx="6499554" cy="3537219"/>
          </a:xfrm>
          <a:prstGeom prst="rect">
            <a:avLst/>
          </a:prstGeom>
          <a:noFill/>
          <a:ln w="9525">
            <a:noFill/>
            <a:miter lim="800000"/>
            <a:headEnd/>
            <a:tailEnd/>
          </a:ln>
        </p:spPr>
      </p:pic>
      <p:sp>
        <p:nvSpPr>
          <p:cNvPr id="8" name="Rettangolo 7"/>
          <p:cNvSpPr/>
          <p:nvPr/>
        </p:nvSpPr>
        <p:spPr>
          <a:xfrm>
            <a:off x="6610773" y="7667414"/>
            <a:ext cx="6624319" cy="1901031"/>
          </a:xfrm>
          <a:prstGeom prst="rect">
            <a:avLst/>
          </a:prstGeom>
        </p:spPr>
        <p:txBody>
          <a:bodyPr wrap="square" lIns="130046" tIns="65023" rIns="130046" bIns="65023">
            <a:spAutoFit/>
          </a:bodyPr>
          <a:lstStyle/>
          <a:p>
            <a:pPr>
              <a:tabLst>
                <a:tab pos="650230" algn="l"/>
                <a:tab pos="1300460" algn="l"/>
                <a:tab pos="1950690" algn="l"/>
                <a:tab pos="2600919" algn="l"/>
                <a:tab pos="3251149" algn="l"/>
                <a:tab pos="3901379" algn="l"/>
                <a:tab pos="4551609" algn="l"/>
                <a:tab pos="5201839" algn="l"/>
                <a:tab pos="5852069" algn="l"/>
                <a:tab pos="6502298" algn="l"/>
                <a:tab pos="7152528" algn="l"/>
                <a:tab pos="7802758" algn="l"/>
                <a:tab pos="8452988" algn="l"/>
                <a:tab pos="9103218" algn="l"/>
                <a:tab pos="9753448" algn="l"/>
                <a:tab pos="10403677" algn="l"/>
                <a:tab pos="11053907" algn="l"/>
                <a:tab pos="11704137" algn="l"/>
                <a:tab pos="12354367" algn="l"/>
                <a:tab pos="13004597" algn="l"/>
              </a:tabLst>
            </a:pPr>
            <a:r>
              <a:rPr lang="it-IT" sz="2300" dirty="0">
                <a:ea typeface="WenQuanYi Micro Hei" charset="0"/>
                <a:cs typeface="WenQuanYi Micro Hei" charset="0"/>
              </a:rPr>
              <a:t>Un primo tentativo è stato fatto </a:t>
            </a:r>
            <a:r>
              <a:rPr lang="it-IT" sz="2300" dirty="0">
                <a:ea typeface="WenQuanYi Micro Hei" charset="0"/>
                <a:cs typeface="WenQuanYi Micro Hei" charset="0"/>
                <a:sym typeface="Wingdings" pitchFamily="2" charset="2"/>
              </a:rPr>
              <a:t>con</a:t>
            </a:r>
            <a:r>
              <a:rPr lang="it-IT" sz="2300" dirty="0">
                <a:ea typeface="WenQuanYi Micro Hei" charset="0"/>
                <a:cs typeface="WenQuanYi Micro Hei" charset="0"/>
              </a:rPr>
              <a:t> 4 telescopi EEE</a:t>
            </a:r>
          </a:p>
          <a:p>
            <a:pPr>
              <a:buFont typeface="Arial" pitchFamily="34" charset="0"/>
              <a:buChar char="•"/>
              <a:tabLst>
                <a:tab pos="650230" algn="l"/>
                <a:tab pos="1300460" algn="l"/>
                <a:tab pos="1950690" algn="l"/>
                <a:tab pos="2600919" algn="l"/>
                <a:tab pos="3251149" algn="l"/>
                <a:tab pos="3901379" algn="l"/>
                <a:tab pos="4551609" algn="l"/>
                <a:tab pos="5201839" algn="l"/>
                <a:tab pos="5852069" algn="l"/>
                <a:tab pos="6502298" algn="l"/>
                <a:tab pos="7152528" algn="l"/>
                <a:tab pos="7802758" algn="l"/>
                <a:tab pos="8452988" algn="l"/>
                <a:tab pos="9103218" algn="l"/>
                <a:tab pos="9753448" algn="l"/>
                <a:tab pos="10403677" algn="l"/>
                <a:tab pos="11053907" algn="l"/>
                <a:tab pos="11704137" algn="l"/>
                <a:tab pos="12354367" algn="l"/>
                <a:tab pos="13004597" algn="l"/>
              </a:tabLst>
            </a:pPr>
            <a:r>
              <a:rPr lang="it-IT" sz="2300" dirty="0">
                <a:ea typeface="WenQuanYi Micro Hei" charset="0"/>
                <a:cs typeface="WenQuanYi Micro Hei" charset="0"/>
              </a:rPr>
              <a:t> nessuna anisotropia visibile al livello del 1%. </a:t>
            </a:r>
          </a:p>
          <a:p>
            <a:pPr>
              <a:buFont typeface="Arial" pitchFamily="34" charset="0"/>
              <a:buChar char="•"/>
              <a:tabLst>
                <a:tab pos="650230" algn="l"/>
                <a:tab pos="1300460" algn="l"/>
                <a:tab pos="1950690" algn="l"/>
                <a:tab pos="2600919" algn="l"/>
                <a:tab pos="3251149" algn="l"/>
                <a:tab pos="3901379" algn="l"/>
                <a:tab pos="4551609" algn="l"/>
                <a:tab pos="5201839" algn="l"/>
                <a:tab pos="5852069" algn="l"/>
                <a:tab pos="6502298" algn="l"/>
                <a:tab pos="7152528" algn="l"/>
                <a:tab pos="7802758" algn="l"/>
                <a:tab pos="8452988" algn="l"/>
                <a:tab pos="9103218" algn="l"/>
                <a:tab pos="9753448" algn="l"/>
                <a:tab pos="10403677" algn="l"/>
                <a:tab pos="11053907" algn="l"/>
                <a:tab pos="11704137" algn="l"/>
                <a:tab pos="12354367" algn="l"/>
                <a:tab pos="13004597" algn="l"/>
              </a:tabLst>
            </a:pPr>
            <a:r>
              <a:rPr lang="it-IT" sz="2300" dirty="0">
                <a:ea typeface="WenQuanYi Micro Hei" charset="0"/>
                <a:cs typeface="WenQuanYi Micro Hei" charset="0"/>
              </a:rPr>
              <a:t> analisi con la statistica completa in corso </a:t>
            </a:r>
            <a:r>
              <a:rPr lang="it-IT" sz="2300" dirty="0">
                <a:ea typeface="WenQuanYi Micro Hei" charset="0"/>
                <a:cs typeface="WenQuanYi Micro Hei" charset="0"/>
                <a:sym typeface="Wingdings" pitchFamily="2" charset="2"/>
              </a:rPr>
              <a:t></a:t>
            </a:r>
            <a:r>
              <a:rPr lang="it-IT" sz="2300" dirty="0">
                <a:ea typeface="WenQuanYi Micro Hei" charset="0"/>
                <a:cs typeface="WenQuanYi Micro Hei" charset="0"/>
              </a:rPr>
              <a:t> sensibilità attesa al livello dello 0.1%.</a:t>
            </a:r>
            <a:endParaRPr lang="it-IT" sz="2300" dirty="0"/>
          </a:p>
        </p:txBody>
      </p:sp>
      <p:sp>
        <p:nvSpPr>
          <p:cNvPr id="3" name="Segnaposto numero diapositiva 2"/>
          <p:cNvSpPr>
            <a:spLocks noGrp="1"/>
          </p:cNvSpPr>
          <p:nvPr>
            <p:ph type="sldNum" sz="quarter" idx="12"/>
          </p:nvPr>
        </p:nvSpPr>
        <p:spPr/>
        <p:txBody>
          <a:bodyPr/>
          <a:lstStyle/>
          <a:p>
            <a:fld id="{62CD33FA-84E0-44D0-8AA5-9162D673B5FE}" type="slidenum">
              <a:rPr lang="en-US" smtClean="0"/>
              <a:t>38</a:t>
            </a:fld>
            <a:endParaRPr lang="en-US"/>
          </a:p>
        </p:txBody>
      </p:sp>
    </p:spTree>
    <p:extLst>
      <p:ext uri="{BB962C8B-B14F-4D97-AF65-F5344CB8AC3E}">
        <p14:creationId xmlns:p14="http://schemas.microsoft.com/office/powerpoint/2010/main" val="23267907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10681" y="0"/>
            <a:ext cx="6060137" cy="2159001"/>
          </a:xfrm>
        </p:spPr>
        <p:txBody>
          <a:bodyPr/>
          <a:lstStyle/>
          <a:p>
            <a:r>
              <a:rPr lang="en-US" dirty="0" err="1"/>
              <a:t>L’importanza</a:t>
            </a:r>
            <a:r>
              <a:rPr lang="en-US" dirty="0"/>
              <a:t> </a:t>
            </a:r>
            <a:r>
              <a:rPr lang="en-US" dirty="0" err="1"/>
              <a:t>della</a:t>
            </a:r>
            <a:r>
              <a:rPr lang="en-US" dirty="0"/>
              <a:t> </a:t>
            </a:r>
            <a:r>
              <a:rPr lang="en-US" dirty="0" err="1"/>
              <a:t>conoscenza</a:t>
            </a:r>
            <a:r>
              <a:rPr lang="en-US" dirty="0"/>
              <a:t> </a:t>
            </a:r>
            <a:r>
              <a:rPr lang="en-US" dirty="0" err="1"/>
              <a:t>della</a:t>
            </a:r>
            <a:r>
              <a:rPr lang="en-US" dirty="0"/>
              <a:t> </a:t>
            </a:r>
            <a:r>
              <a:rPr lang="en-US" dirty="0" err="1"/>
              <a:t>direzione</a:t>
            </a:r>
            <a:r>
              <a:rPr lang="en-US" dirty="0"/>
              <a:t> </a:t>
            </a:r>
            <a:r>
              <a:rPr lang="en-US" dirty="0" err="1"/>
              <a:t>dei</a:t>
            </a:r>
            <a:r>
              <a:rPr lang="en-US" dirty="0"/>
              <a:t> </a:t>
            </a:r>
            <a:r>
              <a:rPr lang="en-US" dirty="0" err="1"/>
              <a:t>muoni</a:t>
            </a:r>
            <a:r>
              <a:rPr lang="en-US" dirty="0"/>
              <a:t> (</a:t>
            </a:r>
            <a:r>
              <a:rPr lang="en-US" dirty="0" smtClean="0"/>
              <a:t>III)</a:t>
            </a:r>
            <a:endParaRPr lang="en-US" dirty="0"/>
          </a:p>
        </p:txBody>
      </p:sp>
      <p:sp>
        <p:nvSpPr>
          <p:cNvPr id="4" name="CasellaDiTesto 3"/>
          <p:cNvSpPr txBox="1"/>
          <p:nvPr/>
        </p:nvSpPr>
        <p:spPr>
          <a:xfrm>
            <a:off x="690881" y="2763520"/>
            <a:ext cx="11501119" cy="6409957"/>
          </a:xfrm>
          <a:prstGeom prst="rect">
            <a:avLst/>
          </a:prstGeom>
          <a:noFill/>
        </p:spPr>
        <p:txBody>
          <a:bodyPr wrap="square" lIns="130046" tIns="65023" rIns="130046" bIns="65023" rtlCol="0">
            <a:spAutoFit/>
          </a:bodyPr>
          <a:lstStyle/>
          <a:p>
            <a:r>
              <a:rPr lang="it-IT" sz="3400" b="1" dirty="0">
                <a:solidFill>
                  <a:srgbClr val="C00000"/>
                </a:solidFill>
              </a:rPr>
              <a:t>Qualunque correlazione con eventi registrati da altri esperimenti (approccio </a:t>
            </a:r>
            <a:r>
              <a:rPr lang="it-IT" sz="3400" b="1" i="1" dirty="0">
                <a:solidFill>
                  <a:srgbClr val="C00000"/>
                </a:solidFill>
              </a:rPr>
              <a:t>multi-</a:t>
            </a:r>
            <a:r>
              <a:rPr lang="it-IT" sz="3400" b="1" i="1" dirty="0" err="1">
                <a:solidFill>
                  <a:srgbClr val="C00000"/>
                </a:solidFill>
              </a:rPr>
              <a:t>messanger</a:t>
            </a:r>
            <a:r>
              <a:rPr lang="it-IT" sz="3400" b="1" dirty="0">
                <a:solidFill>
                  <a:srgbClr val="C00000"/>
                </a:solidFill>
              </a:rPr>
              <a:t> moderno) richiedono un ottimo puntamento per «guardare» la parte di cielo di interesse.</a:t>
            </a:r>
          </a:p>
          <a:p>
            <a:endParaRPr lang="it-IT" sz="3400" dirty="0"/>
          </a:p>
          <a:p>
            <a:r>
              <a:rPr lang="it-IT" sz="3400" dirty="0"/>
              <a:t>Per esempio segnali di ondi gravitazionali legati a processi con emissione anche di segnali elettromagnetici e altro (come nelle collisioni di stelle di neutroni, vedi </a:t>
            </a:r>
            <a:r>
              <a:rPr lang="en-US" sz="3400" dirty="0"/>
              <a:t>GW170817</a:t>
            </a:r>
            <a:r>
              <a:rPr lang="it-IT" sz="3400" dirty="0"/>
              <a:t>).</a:t>
            </a:r>
          </a:p>
          <a:p>
            <a:endParaRPr lang="it-IT" sz="3400" dirty="0"/>
          </a:p>
          <a:p>
            <a:r>
              <a:rPr lang="it-IT" sz="3400" b="1" dirty="0"/>
              <a:t>In EEE ci stiamo attrezzando per questo tipo di osservazioni!</a:t>
            </a:r>
          </a:p>
        </p:txBody>
      </p:sp>
      <p:sp>
        <p:nvSpPr>
          <p:cNvPr id="3" name="Segnaposto numero diapositiva 2"/>
          <p:cNvSpPr>
            <a:spLocks noGrp="1"/>
          </p:cNvSpPr>
          <p:nvPr>
            <p:ph type="sldNum" sz="quarter" idx="12"/>
          </p:nvPr>
        </p:nvSpPr>
        <p:spPr/>
        <p:txBody>
          <a:bodyPr/>
          <a:lstStyle/>
          <a:p>
            <a:fld id="{62CD33FA-84E0-44D0-8AA5-9162D673B5FE}" type="slidenum">
              <a:rPr lang="en-US" smtClean="0"/>
              <a:t>39</a:t>
            </a:fld>
            <a:endParaRPr lang="en-US"/>
          </a:p>
        </p:txBody>
      </p:sp>
    </p:spTree>
    <p:extLst>
      <p:ext uri="{BB962C8B-B14F-4D97-AF65-F5344CB8AC3E}">
        <p14:creationId xmlns:p14="http://schemas.microsoft.com/office/powerpoint/2010/main" val="2349587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p:cNvSpPr>
          <p:nvPr>
            <p:ph type="title"/>
          </p:nvPr>
        </p:nvSpPr>
        <p:spPr>
          <a:xfrm>
            <a:off x="2199382" y="38100"/>
            <a:ext cx="8606036" cy="1027113"/>
          </a:xfrm>
          <a:prstGeom prst="rect">
            <a:avLst/>
          </a:prstGeom>
        </p:spPr>
        <p:txBody>
          <a:bodyPr/>
          <a:lstStyle>
            <a:lvl1pPr>
              <a:defRPr sz="4000" b="1" i="1">
                <a:latin typeface="Helvetica"/>
                <a:ea typeface="Helvetica"/>
                <a:cs typeface="Helvetica"/>
                <a:sym typeface="Helvetica"/>
              </a:defRPr>
            </a:lvl1pPr>
          </a:lstStyle>
          <a:p>
            <a:r>
              <a:t>The EEE Project DQM</a:t>
            </a:r>
          </a:p>
        </p:txBody>
      </p:sp>
      <p:sp>
        <p:nvSpPr>
          <p:cNvPr id="207" name="Shape 207"/>
          <p:cNvSpPr>
            <a:spLocks noGrp="1"/>
          </p:cNvSpPr>
          <p:nvPr>
            <p:ph type="sldNum" sz="quarter" idx="4294967295"/>
          </p:nvPr>
        </p:nvSpPr>
        <p:spPr>
          <a:xfrm>
            <a:off x="12732394" y="9296400"/>
            <a:ext cx="22731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4</a:t>
            </a:fld>
            <a:endParaRPr/>
          </a:p>
        </p:txBody>
      </p:sp>
      <p:grpSp>
        <p:nvGrpSpPr>
          <p:cNvPr id="211" name="Group 211"/>
          <p:cNvGrpSpPr/>
          <p:nvPr/>
        </p:nvGrpSpPr>
        <p:grpSpPr>
          <a:xfrm>
            <a:off x="1489827" y="1219564"/>
            <a:ext cx="10588672" cy="7607392"/>
            <a:chOff x="0" y="0"/>
            <a:chExt cx="10588671" cy="7607391"/>
          </a:xfrm>
        </p:grpSpPr>
        <p:pic>
          <p:nvPicPr>
            <p:cNvPr id="208" name="pasted-image.tiff"/>
            <p:cNvPicPr>
              <a:picLocks noChangeAspect="1"/>
            </p:cNvPicPr>
            <p:nvPr/>
          </p:nvPicPr>
          <p:blipFill>
            <a:blip r:embed="rId2">
              <a:extLst/>
            </a:blip>
            <a:srcRect/>
            <a:stretch>
              <a:fillRect/>
            </a:stretch>
          </p:blipFill>
          <p:spPr>
            <a:xfrm>
              <a:off x="0" y="0"/>
              <a:ext cx="10555794" cy="7607392"/>
            </a:xfrm>
            <a:prstGeom prst="rect">
              <a:avLst/>
            </a:prstGeom>
            <a:ln w="12700" cap="flat">
              <a:noFill/>
              <a:miter lim="400000"/>
            </a:ln>
            <a:effectLst/>
          </p:spPr>
        </p:pic>
        <p:sp>
          <p:nvSpPr>
            <p:cNvPr id="209" name="Shape 209"/>
            <p:cNvSpPr/>
            <p:nvPr/>
          </p:nvSpPr>
          <p:spPr>
            <a:xfrm>
              <a:off x="9318671" y="2728675"/>
              <a:ext cx="1270001" cy="808096"/>
            </a:xfrm>
            <a:prstGeom prst="ellipse">
              <a:avLst/>
            </a:prstGeom>
            <a:noFill/>
            <a:ln w="63500" cap="flat">
              <a:solidFill>
                <a:srgbClr val="FF2600"/>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210" name="Shape 210"/>
            <p:cNvSpPr/>
            <p:nvPr/>
          </p:nvSpPr>
          <p:spPr>
            <a:xfrm>
              <a:off x="6530914" y="2573158"/>
              <a:ext cx="1472817" cy="1119130"/>
            </a:xfrm>
            <a:prstGeom prst="ellipse">
              <a:avLst/>
            </a:prstGeom>
            <a:noFill/>
            <a:ln w="63500" cap="flat">
              <a:solidFill>
                <a:srgbClr val="FF2600"/>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gr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157076" y="30201"/>
            <a:ext cx="6858479" cy="2159001"/>
          </a:xfrm>
        </p:spPr>
        <p:txBody>
          <a:bodyPr>
            <a:normAutofit fontScale="90000"/>
          </a:bodyPr>
          <a:lstStyle/>
          <a:p>
            <a:r>
              <a:rPr lang="en-US" dirty="0" smtClean="0"/>
              <a:t>Come </a:t>
            </a:r>
            <a:r>
              <a:rPr lang="en-US" dirty="0" err="1" smtClean="0">
                <a:solidFill>
                  <a:schemeClr val="tx1"/>
                </a:solidFill>
              </a:rPr>
              <a:t>effettuare</a:t>
            </a:r>
            <a:r>
              <a:rPr lang="en-US" dirty="0" smtClean="0">
                <a:solidFill>
                  <a:schemeClr val="tx1"/>
                </a:solidFill>
              </a:rPr>
              <a:t> </a:t>
            </a:r>
            <a:r>
              <a:rPr lang="en-US" dirty="0" smtClean="0"/>
              <a:t>la </a:t>
            </a:r>
            <a:r>
              <a:rPr lang="en-US" dirty="0" err="1" smtClean="0"/>
              <a:t>misura</a:t>
            </a:r>
            <a:r>
              <a:rPr lang="en-US" dirty="0" smtClean="0"/>
              <a:t> </a:t>
            </a:r>
            <a:r>
              <a:rPr lang="en-US" dirty="0" err="1" smtClean="0"/>
              <a:t>dell’orientamento</a:t>
            </a:r>
            <a:r>
              <a:rPr lang="en-US" dirty="0" smtClean="0"/>
              <a:t> del </a:t>
            </a:r>
            <a:r>
              <a:rPr lang="en-US" dirty="0" err="1" smtClean="0"/>
              <a:t>telescopio</a:t>
            </a:r>
            <a:r>
              <a:rPr lang="en-US" dirty="0" smtClean="0"/>
              <a:t> </a:t>
            </a:r>
            <a:r>
              <a:rPr lang="en-US" dirty="0" err="1" smtClean="0"/>
              <a:t>rispetto</a:t>
            </a:r>
            <a:r>
              <a:rPr lang="en-US" dirty="0" smtClean="0"/>
              <a:t> al Nord </a:t>
            </a:r>
            <a:r>
              <a:rPr lang="en-US" dirty="0" err="1" smtClean="0"/>
              <a:t>geografico</a:t>
            </a:r>
            <a:endParaRPr lang="en-US" dirty="0"/>
          </a:p>
        </p:txBody>
      </p:sp>
      <p:sp>
        <p:nvSpPr>
          <p:cNvPr id="4" name="CasellaDiTesto 3"/>
          <p:cNvSpPr txBox="1"/>
          <p:nvPr/>
        </p:nvSpPr>
        <p:spPr>
          <a:xfrm>
            <a:off x="541867" y="2248127"/>
            <a:ext cx="11595947" cy="7025511"/>
          </a:xfrm>
          <a:prstGeom prst="rect">
            <a:avLst/>
          </a:prstGeom>
          <a:noFill/>
        </p:spPr>
        <p:txBody>
          <a:bodyPr wrap="square" lIns="130046" tIns="65023" rIns="130046" bIns="65023" rtlCol="0">
            <a:spAutoFit/>
          </a:bodyPr>
          <a:lstStyle/>
          <a:p>
            <a:r>
              <a:rPr lang="it-IT" sz="2800" dirty="0" smtClean="0"/>
              <a:t>Nella nota sulla procedura si trovano più dettagli di quelli che ho tempo di riportare qui </a:t>
            </a:r>
            <a:r>
              <a:rPr lang="it-IT" sz="2800" dirty="0" smtClean="0">
                <a:sym typeface="Wingdings" panose="05000000000000000000" pitchFamily="2" charset="2"/>
              </a:rPr>
              <a:t> Tenete sempre quella come riferimento!</a:t>
            </a:r>
          </a:p>
          <a:p>
            <a:endParaRPr lang="it-IT" sz="2800" dirty="0">
              <a:sym typeface="Wingdings" panose="05000000000000000000" pitchFamily="2" charset="2"/>
            </a:endParaRPr>
          </a:p>
          <a:p>
            <a:r>
              <a:rPr lang="it-IT" sz="2800" dirty="0" smtClean="0">
                <a:sym typeface="Wingdings" panose="05000000000000000000" pitchFamily="2" charset="2"/>
              </a:rPr>
              <a:t>Come noterete esistono due tipologie (con diversi sotto casi) che si possono utilizzare:</a:t>
            </a:r>
          </a:p>
          <a:p>
            <a:pPr marL="406394" indent="-406394">
              <a:buFont typeface="Arial" panose="020B0604020202020204" pitchFamily="34" charset="0"/>
              <a:buChar char="•"/>
            </a:pPr>
            <a:endParaRPr lang="it-IT" sz="2800" dirty="0" smtClean="0">
              <a:sym typeface="Wingdings" panose="05000000000000000000" pitchFamily="2" charset="2"/>
            </a:endParaRPr>
          </a:p>
          <a:p>
            <a:pPr marL="406394" indent="-406394">
              <a:buFont typeface="Arial" panose="020B0604020202020204" pitchFamily="34" charset="0"/>
              <a:buChar char="•"/>
            </a:pPr>
            <a:r>
              <a:rPr lang="it-IT" sz="2800" dirty="0" smtClean="0">
                <a:sym typeface="Wingdings" panose="05000000000000000000" pitchFamily="2" charset="2"/>
              </a:rPr>
              <a:t>Misura dell’orientamento rispetto al Nord geografico  essenzialmente basate sulla possibilità di correlare l’ombra del Sole in una posizione nota con la direzione del telescopio (tali metodi sono preferibili perché hanno meno incertezze)</a:t>
            </a:r>
          </a:p>
          <a:p>
            <a:pPr marL="406394" indent="-406394">
              <a:buFont typeface="Arial" panose="020B0604020202020204" pitchFamily="34" charset="0"/>
              <a:buChar char="•"/>
            </a:pPr>
            <a:endParaRPr lang="it-IT" sz="2800" dirty="0" smtClean="0">
              <a:sym typeface="Wingdings" panose="05000000000000000000" pitchFamily="2" charset="2"/>
            </a:endParaRPr>
          </a:p>
          <a:p>
            <a:pPr marL="406394" indent="-406394">
              <a:buFont typeface="Arial" panose="020B0604020202020204" pitchFamily="34" charset="0"/>
              <a:buChar char="•"/>
            </a:pPr>
            <a:r>
              <a:rPr lang="it-IT" sz="2800" dirty="0" smtClean="0">
                <a:sym typeface="Wingdings" panose="05000000000000000000" pitchFamily="2" charset="2"/>
              </a:rPr>
              <a:t>Misura dell’orientamento rispetto al Nord magnetico  essenzialmente basate sulla misura tramite una bussola (tali metodi sono normalmente più facili ma possono facilmente portare a grossi errori!). La misura in questo caso va poi corretta per la differenza tra Nord geografico e Nord magnetico reperibile in opportune tabelle.</a:t>
            </a:r>
            <a:endParaRPr lang="it-IT" sz="2800" dirty="0"/>
          </a:p>
        </p:txBody>
      </p:sp>
      <p:sp>
        <p:nvSpPr>
          <p:cNvPr id="3" name="Segnaposto numero diapositiva 2"/>
          <p:cNvSpPr>
            <a:spLocks noGrp="1"/>
          </p:cNvSpPr>
          <p:nvPr>
            <p:ph type="sldNum" sz="quarter" idx="12"/>
          </p:nvPr>
        </p:nvSpPr>
        <p:spPr/>
        <p:txBody>
          <a:bodyPr/>
          <a:lstStyle/>
          <a:p>
            <a:fld id="{62CD33FA-84E0-44D0-8AA5-9162D673B5FE}" type="slidenum">
              <a:rPr lang="en-US" smtClean="0"/>
              <a:t>40</a:t>
            </a:fld>
            <a:endParaRPr lang="en-US"/>
          </a:p>
        </p:txBody>
      </p:sp>
    </p:spTree>
    <p:extLst>
      <p:ext uri="{BB962C8B-B14F-4D97-AF65-F5344CB8AC3E}">
        <p14:creationId xmlns:p14="http://schemas.microsoft.com/office/powerpoint/2010/main" val="11698050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8385387" y="1977814"/>
            <a:ext cx="4497493" cy="3487186"/>
          </a:xfrm>
          <a:prstGeom prst="rect">
            <a:avLst/>
          </a:prstGeom>
        </p:spPr>
      </p:pic>
      <p:sp>
        <p:nvSpPr>
          <p:cNvPr id="2" name="Titolo 1"/>
          <p:cNvSpPr>
            <a:spLocks noGrp="1"/>
          </p:cNvSpPr>
          <p:nvPr>
            <p:ph type="title"/>
          </p:nvPr>
        </p:nvSpPr>
        <p:spPr>
          <a:xfrm>
            <a:off x="3447384" y="-350883"/>
            <a:ext cx="6550028" cy="2159001"/>
          </a:xfrm>
        </p:spPr>
        <p:txBody>
          <a:bodyPr/>
          <a:lstStyle/>
          <a:p>
            <a:r>
              <a:rPr lang="en-US" dirty="0" err="1" smtClean="0"/>
              <a:t>Metodo</a:t>
            </a:r>
            <a:r>
              <a:rPr lang="en-US" dirty="0" smtClean="0"/>
              <a:t> </a:t>
            </a:r>
            <a:r>
              <a:rPr lang="en-US" dirty="0" err="1" smtClean="0"/>
              <a:t>dell’ombra</a:t>
            </a:r>
            <a:r>
              <a:rPr lang="en-US" dirty="0" smtClean="0"/>
              <a:t> </a:t>
            </a:r>
            <a:r>
              <a:rPr lang="en-US" dirty="0" err="1" smtClean="0"/>
              <a:t>proiettata</a:t>
            </a:r>
            <a:endParaRPr lang="en-US" dirty="0"/>
          </a:p>
        </p:txBody>
      </p:sp>
      <p:sp>
        <p:nvSpPr>
          <p:cNvPr id="4" name="CasellaDiTesto 3"/>
          <p:cNvSpPr txBox="1"/>
          <p:nvPr/>
        </p:nvSpPr>
        <p:spPr>
          <a:xfrm>
            <a:off x="1" y="1564185"/>
            <a:ext cx="8908764" cy="3455303"/>
          </a:xfrm>
          <a:prstGeom prst="rect">
            <a:avLst/>
          </a:prstGeom>
          <a:noFill/>
        </p:spPr>
        <p:txBody>
          <a:bodyPr wrap="square" lIns="130046" tIns="65023" rIns="130046" bIns="65023" rtlCol="0">
            <a:spAutoFit/>
          </a:bodyPr>
          <a:lstStyle/>
          <a:p>
            <a:pPr algn="just"/>
            <a:r>
              <a:rPr lang="it-IT" sz="2400" dirty="0" smtClean="0"/>
              <a:t>La prima categoria di metodologie per misurare l’orientamento rispetto al Nord geografico è basata sull’utilizzo dell’ombra proiettata dal Sole al mezzogiorno solare locale.</a:t>
            </a:r>
          </a:p>
          <a:p>
            <a:pPr algn="just"/>
            <a:r>
              <a:rPr lang="it-IT" sz="2400" b="1" dirty="0" smtClean="0"/>
              <a:t>Al mezzogiorno locale infatti l’ombra del sole identifica la direzione Sud-Nord</a:t>
            </a:r>
            <a:r>
              <a:rPr lang="it-IT" sz="2400" dirty="0" smtClean="0"/>
              <a:t>.</a:t>
            </a:r>
          </a:p>
          <a:p>
            <a:pPr algn="just"/>
            <a:r>
              <a:rPr lang="it-IT" sz="2400" dirty="0" smtClean="0"/>
              <a:t>Il limite più grosso in questo tipo di approcci è che l’ombra del sole deve essere poi confrontata con l’orientamento del telescopio. Ciò è possibile in due casi:</a:t>
            </a:r>
          </a:p>
          <a:p>
            <a:pPr algn="just"/>
            <a:endParaRPr lang="it-IT" sz="2400" dirty="0"/>
          </a:p>
        </p:txBody>
      </p:sp>
      <p:sp>
        <p:nvSpPr>
          <p:cNvPr id="6" name="Rettangolo 5"/>
          <p:cNvSpPr/>
          <p:nvPr/>
        </p:nvSpPr>
        <p:spPr>
          <a:xfrm>
            <a:off x="129887" y="5343846"/>
            <a:ext cx="12192000" cy="4440188"/>
          </a:xfrm>
          <a:prstGeom prst="rect">
            <a:avLst/>
          </a:prstGeom>
        </p:spPr>
        <p:txBody>
          <a:bodyPr wrap="square" lIns="130046" tIns="65023" rIns="130046" bIns="65023">
            <a:spAutoFit/>
          </a:bodyPr>
          <a:lstStyle/>
          <a:p>
            <a:pPr marL="406394" indent="-406394" algn="just">
              <a:buFont typeface="Arial" panose="020B0604020202020204" pitchFamily="34" charset="0"/>
              <a:buChar char="•"/>
            </a:pPr>
            <a:r>
              <a:rPr lang="it-IT" sz="2800" b="1" dirty="0" smtClean="0">
                <a:solidFill>
                  <a:srgbClr val="C00000"/>
                </a:solidFill>
              </a:rPr>
              <a:t>Esiste una finestra nella stanza del telescopio </a:t>
            </a:r>
            <a:r>
              <a:rPr lang="it-IT" sz="2800" dirty="0" smtClean="0"/>
              <a:t>che è illuminata a mezzogiorno (orientata verso Sud).</a:t>
            </a:r>
          </a:p>
          <a:p>
            <a:pPr marL="406394" indent="-406394" algn="just">
              <a:buFont typeface="Arial" panose="020B0604020202020204" pitchFamily="34" charset="0"/>
              <a:buChar char="•"/>
            </a:pPr>
            <a:r>
              <a:rPr lang="it-IT" sz="2800" b="1" dirty="0" smtClean="0">
                <a:solidFill>
                  <a:srgbClr val="C00000"/>
                </a:solidFill>
              </a:rPr>
              <a:t>Esiste una parete della stanza che dà all’esterno su cui poter effettuare la misura</a:t>
            </a:r>
            <a:r>
              <a:rPr lang="it-IT" sz="2800" dirty="0" smtClean="0"/>
              <a:t>. In tal caso è ancora possibile misurare l’orientamento della parete all’esterno rispetto al Nord geografico mediante l’ombra del Sole. Successivamente occorrerà poi misurare l’orientamento relativo del telescopio rispetto alla parete per avere la misura finale.</a:t>
            </a:r>
          </a:p>
          <a:p>
            <a:pPr algn="just"/>
            <a:endParaRPr lang="it-IT" sz="2800" dirty="0" smtClean="0"/>
          </a:p>
          <a:p>
            <a:pPr algn="just"/>
            <a:r>
              <a:rPr lang="it-IT" sz="2800" dirty="0" smtClean="0"/>
              <a:t>Al di fuori di questi due casi è molto difficile applicare un metodo del genere per il proprio telescopio.</a:t>
            </a:r>
          </a:p>
        </p:txBody>
      </p:sp>
      <p:sp>
        <p:nvSpPr>
          <p:cNvPr id="3" name="Segnaposto numero diapositiva 2"/>
          <p:cNvSpPr>
            <a:spLocks noGrp="1"/>
          </p:cNvSpPr>
          <p:nvPr>
            <p:ph type="sldNum" sz="quarter" idx="12"/>
          </p:nvPr>
        </p:nvSpPr>
        <p:spPr/>
        <p:txBody>
          <a:bodyPr/>
          <a:lstStyle/>
          <a:p>
            <a:fld id="{62CD33FA-84E0-44D0-8AA5-9162D673B5FE}" type="slidenum">
              <a:rPr lang="en-US" smtClean="0"/>
              <a:t>41</a:t>
            </a:fld>
            <a:endParaRPr lang="en-US"/>
          </a:p>
        </p:txBody>
      </p:sp>
    </p:spTree>
    <p:extLst>
      <p:ext uri="{BB962C8B-B14F-4D97-AF65-F5344CB8AC3E}">
        <p14:creationId xmlns:p14="http://schemas.microsoft.com/office/powerpoint/2010/main" val="35983152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smtClean="0"/>
              <a:t>Metodo</a:t>
            </a:r>
            <a:r>
              <a:rPr lang="en-US" dirty="0" smtClean="0"/>
              <a:t> </a:t>
            </a:r>
            <a:r>
              <a:rPr lang="en-US" dirty="0" err="1" smtClean="0"/>
              <a:t>della</a:t>
            </a:r>
            <a:r>
              <a:rPr lang="en-US" dirty="0" smtClean="0"/>
              <a:t> </a:t>
            </a:r>
            <a:r>
              <a:rPr lang="en-US" dirty="0" err="1" smtClean="0"/>
              <a:t>bussola</a:t>
            </a:r>
            <a:endParaRPr lang="en-US" dirty="0"/>
          </a:p>
        </p:txBody>
      </p:sp>
      <p:sp>
        <p:nvSpPr>
          <p:cNvPr id="5" name="CasellaDiTesto 3"/>
          <p:cNvSpPr txBox="1"/>
          <p:nvPr/>
        </p:nvSpPr>
        <p:spPr>
          <a:xfrm>
            <a:off x="419100" y="1638300"/>
            <a:ext cx="11955192" cy="7848302"/>
          </a:xfrm>
          <a:prstGeom prst="rect">
            <a:avLst/>
          </a:prstGeom>
          <a:noFill/>
        </p:spPr>
        <p:txBody>
          <a:bodyPr wrap="square" rtlCol="0">
            <a:spAutoFit/>
          </a:bodyPr>
          <a:lstStyle/>
          <a:p>
            <a:pPr algn="just"/>
            <a:r>
              <a:rPr lang="it-IT" sz="2800" b="1" dirty="0" smtClean="0">
                <a:solidFill>
                  <a:srgbClr val="C00000"/>
                </a:solidFill>
              </a:rPr>
              <a:t>Il metodo della bussola è sicuramente più facile da applicare </a:t>
            </a:r>
            <a:r>
              <a:rPr lang="it-IT" sz="2800" dirty="0" smtClean="0"/>
              <a:t>(tutti hanno una bussola, almeno nello </a:t>
            </a:r>
            <a:r>
              <a:rPr lang="it-IT" sz="2800" dirty="0" err="1" smtClean="0"/>
              <a:t>smartphone</a:t>
            </a:r>
            <a:r>
              <a:rPr lang="it-IT" sz="2800" dirty="0" smtClean="0"/>
              <a:t>) </a:t>
            </a:r>
            <a:r>
              <a:rPr lang="it-IT" sz="2800" b="1" dirty="0" smtClean="0">
                <a:solidFill>
                  <a:srgbClr val="C00000"/>
                </a:solidFill>
              </a:rPr>
              <a:t>ma è potenzialmente soggetto a errori non sempre eliminabili</a:t>
            </a:r>
            <a:r>
              <a:rPr lang="it-IT" sz="2800" dirty="0" smtClean="0"/>
              <a:t>.</a:t>
            </a:r>
          </a:p>
          <a:p>
            <a:pPr marL="285750" indent="-285750" algn="just">
              <a:buFont typeface="Arial" panose="020B0604020202020204" pitchFamily="34" charset="0"/>
              <a:buChar char="•"/>
            </a:pPr>
            <a:r>
              <a:rPr lang="it-IT" sz="2800" dirty="0" smtClean="0"/>
              <a:t>I campi magnetici nella stanza </a:t>
            </a:r>
            <a:r>
              <a:rPr lang="it-IT" sz="2800" b="1" dirty="0" smtClean="0"/>
              <a:t>possono alterare la misura</a:t>
            </a:r>
            <a:r>
              <a:rPr lang="it-IT" sz="2800" dirty="0" smtClean="0"/>
              <a:t>. Il telescopio (e altre apparecchiature nelle vicinanze) andrebbe spento e la misura andrebbe controllata anche in punti distanti dal telescopio per evitare effetti magnetici residui. </a:t>
            </a:r>
          </a:p>
          <a:p>
            <a:pPr marL="285750" indent="-285750" algn="just">
              <a:buFont typeface="Arial" panose="020B0604020202020204" pitchFamily="34" charset="0"/>
              <a:buChar char="•"/>
            </a:pPr>
            <a:r>
              <a:rPr lang="it-IT" sz="2800" b="1" dirty="0" smtClean="0"/>
              <a:t>Alcune bussole in uso (penso agli </a:t>
            </a:r>
            <a:r>
              <a:rPr lang="it-IT" sz="2800" b="1" dirty="0" err="1" smtClean="0"/>
              <a:t>smartphone</a:t>
            </a:r>
            <a:r>
              <a:rPr lang="it-IT" sz="2800" b="1" dirty="0" smtClean="0"/>
              <a:t>) possono non essere calibrate </a:t>
            </a:r>
            <a:r>
              <a:rPr lang="it-IT" sz="2800" dirty="0" smtClean="0"/>
              <a:t>correttamente. Sarebbe bene ripetere la misura anche con strumenti diversi.</a:t>
            </a:r>
          </a:p>
          <a:p>
            <a:pPr marL="285750" indent="-285750" algn="just">
              <a:buFont typeface="Arial" panose="020B0604020202020204" pitchFamily="34" charset="0"/>
              <a:buChar char="•"/>
            </a:pPr>
            <a:r>
              <a:rPr lang="it-IT" sz="2800" dirty="0" smtClean="0"/>
              <a:t>Sarebbe anche bene tenere traccia della direzione del Nord magnetico misurato con questa procedura e ripetere la misura a distanza di tempo (per essere sicuri della stabilità delle calibrazioni degli strumenti usati).</a:t>
            </a:r>
          </a:p>
          <a:p>
            <a:pPr algn="just"/>
            <a:endParaRPr lang="it-IT" sz="2800" dirty="0"/>
          </a:p>
          <a:p>
            <a:pPr algn="just"/>
            <a:r>
              <a:rPr lang="it-IT" sz="2800" b="1" dirty="0" smtClean="0"/>
              <a:t>Tale misura dovrà essere in ogni caso corretta per la “declinazione magnetica” </a:t>
            </a:r>
            <a:r>
              <a:rPr lang="it-IT" sz="2800" dirty="0" smtClean="0"/>
              <a:t>del luogo in cui è posizionato il telescopio, cioè per la distanza angolare tra Nord Geografico e Nord Magnetico (vedere manuale procedura). </a:t>
            </a:r>
          </a:p>
        </p:txBody>
      </p:sp>
      <p:sp>
        <p:nvSpPr>
          <p:cNvPr id="3" name="Segnaposto numero diapositiva 2"/>
          <p:cNvSpPr>
            <a:spLocks noGrp="1"/>
          </p:cNvSpPr>
          <p:nvPr>
            <p:ph type="sldNum" sz="quarter" idx="12"/>
          </p:nvPr>
        </p:nvSpPr>
        <p:spPr/>
        <p:txBody>
          <a:bodyPr/>
          <a:lstStyle/>
          <a:p>
            <a:fld id="{62CD33FA-84E0-44D0-8AA5-9162D673B5FE}" type="slidenum">
              <a:rPr lang="en-US" smtClean="0"/>
              <a:t>42</a:t>
            </a:fld>
            <a:endParaRPr lang="en-US"/>
          </a:p>
        </p:txBody>
      </p:sp>
    </p:spTree>
    <p:extLst>
      <p:ext uri="{BB962C8B-B14F-4D97-AF65-F5344CB8AC3E}">
        <p14:creationId xmlns:p14="http://schemas.microsoft.com/office/powerpoint/2010/main" val="39190822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Nota bene</a:t>
            </a:r>
            <a:endParaRPr lang="en-US" dirty="0"/>
          </a:p>
        </p:txBody>
      </p:sp>
      <p:sp>
        <p:nvSpPr>
          <p:cNvPr id="4" name="CasellaDiTesto 3"/>
          <p:cNvSpPr txBox="1"/>
          <p:nvPr/>
        </p:nvSpPr>
        <p:spPr>
          <a:xfrm>
            <a:off x="952500" y="1763952"/>
            <a:ext cx="11704320" cy="1977975"/>
          </a:xfrm>
          <a:prstGeom prst="rect">
            <a:avLst/>
          </a:prstGeom>
          <a:noFill/>
        </p:spPr>
        <p:txBody>
          <a:bodyPr wrap="square" lIns="130046" tIns="65023" rIns="130046" bIns="65023" rtlCol="0">
            <a:spAutoFit/>
          </a:bodyPr>
          <a:lstStyle/>
          <a:p>
            <a:r>
              <a:rPr lang="it-IT" sz="3000" dirty="0"/>
              <a:t>Se la stanza in cui c’è il telescopio è facilmente identificabile nel vostro edificio su </a:t>
            </a:r>
            <a:r>
              <a:rPr lang="it-IT" sz="3000" i="1" dirty="0" err="1"/>
              <a:t>GoogleMaps</a:t>
            </a:r>
            <a:r>
              <a:rPr lang="it-IT" sz="3000" dirty="0"/>
              <a:t> provate a fare un controllo anche con l’orientamento delle pareti rispetto al Nord: quello misurato da voi e quello che potete ricavare sul mappe nel web.</a:t>
            </a:r>
          </a:p>
        </p:txBody>
      </p:sp>
      <p:pic>
        <p:nvPicPr>
          <p:cNvPr id="5" name="Immagine 4"/>
          <p:cNvPicPr>
            <a:picLocks noChangeAspect="1"/>
          </p:cNvPicPr>
          <p:nvPr/>
        </p:nvPicPr>
        <p:blipFill>
          <a:blip r:embed="rId2"/>
          <a:stretch>
            <a:fillRect/>
          </a:stretch>
        </p:blipFill>
        <p:spPr>
          <a:xfrm>
            <a:off x="657014" y="5621866"/>
            <a:ext cx="4428619" cy="3535680"/>
          </a:xfrm>
          <a:prstGeom prst="rect">
            <a:avLst/>
          </a:prstGeom>
        </p:spPr>
      </p:pic>
      <p:sp>
        <p:nvSpPr>
          <p:cNvPr id="6" name="CasellaDiTesto 5"/>
          <p:cNvSpPr txBox="1"/>
          <p:nvPr/>
        </p:nvSpPr>
        <p:spPr>
          <a:xfrm>
            <a:off x="279158" y="4737343"/>
            <a:ext cx="5162698" cy="685314"/>
          </a:xfrm>
          <a:prstGeom prst="rect">
            <a:avLst/>
          </a:prstGeom>
          <a:noFill/>
        </p:spPr>
        <p:txBody>
          <a:bodyPr wrap="none" lIns="130046" tIns="65023" rIns="130046" bIns="65023" rtlCol="0">
            <a:spAutoFit/>
          </a:bodyPr>
          <a:lstStyle/>
          <a:p>
            <a:r>
              <a:rPr lang="en-US" dirty="0" err="1" smtClean="0"/>
              <a:t>Liceo</a:t>
            </a:r>
            <a:r>
              <a:rPr lang="en-US" dirty="0" smtClean="0"/>
              <a:t> Marconi di Parma</a:t>
            </a:r>
            <a:endParaRPr lang="en-US" dirty="0"/>
          </a:p>
        </p:txBody>
      </p:sp>
      <p:pic>
        <p:nvPicPr>
          <p:cNvPr id="9" name="Immagine 8"/>
          <p:cNvPicPr>
            <a:picLocks noChangeAspect="1"/>
          </p:cNvPicPr>
          <p:nvPr/>
        </p:nvPicPr>
        <p:blipFill>
          <a:blip r:embed="rId3"/>
          <a:stretch>
            <a:fillRect/>
          </a:stretch>
        </p:blipFill>
        <p:spPr>
          <a:xfrm>
            <a:off x="5676053" y="5587913"/>
            <a:ext cx="6936912" cy="3325794"/>
          </a:xfrm>
          <a:prstGeom prst="rect">
            <a:avLst/>
          </a:prstGeom>
        </p:spPr>
      </p:pic>
      <p:sp>
        <p:nvSpPr>
          <p:cNvPr id="3" name="Segnaposto numero diapositiva 2"/>
          <p:cNvSpPr>
            <a:spLocks noGrp="1"/>
          </p:cNvSpPr>
          <p:nvPr>
            <p:ph type="sldNum" sz="quarter" idx="12"/>
          </p:nvPr>
        </p:nvSpPr>
        <p:spPr/>
        <p:txBody>
          <a:bodyPr/>
          <a:lstStyle/>
          <a:p>
            <a:fld id="{62CD33FA-84E0-44D0-8AA5-9162D673B5FE}" type="slidenum">
              <a:rPr lang="en-US" smtClean="0"/>
              <a:t>43</a:t>
            </a:fld>
            <a:endParaRPr lang="en-US"/>
          </a:p>
        </p:txBody>
      </p:sp>
    </p:spTree>
    <p:extLst>
      <p:ext uri="{BB962C8B-B14F-4D97-AF65-F5344CB8AC3E}">
        <p14:creationId xmlns:p14="http://schemas.microsoft.com/office/powerpoint/2010/main" val="16040219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401" y="535753"/>
            <a:ext cx="11099800" cy="2159001"/>
          </a:xfrm>
        </p:spPr>
        <p:txBody>
          <a:bodyPr/>
          <a:lstStyle/>
          <a:p>
            <a:r>
              <a:rPr lang="en-US" dirty="0"/>
              <a:t>https://www.coordinate-gps.it/</a:t>
            </a:r>
          </a:p>
        </p:txBody>
      </p:sp>
      <p:pic>
        <p:nvPicPr>
          <p:cNvPr id="4" name="Immagine 3"/>
          <p:cNvPicPr>
            <a:picLocks noChangeAspect="1"/>
          </p:cNvPicPr>
          <p:nvPr/>
        </p:nvPicPr>
        <p:blipFill>
          <a:blip r:embed="rId2"/>
          <a:stretch>
            <a:fillRect/>
          </a:stretch>
        </p:blipFill>
        <p:spPr>
          <a:xfrm>
            <a:off x="345440" y="2099734"/>
            <a:ext cx="5289974" cy="3035789"/>
          </a:xfrm>
          <a:prstGeom prst="rect">
            <a:avLst/>
          </a:prstGeom>
        </p:spPr>
      </p:pic>
      <p:pic>
        <p:nvPicPr>
          <p:cNvPr id="5" name="Immagine 4"/>
          <p:cNvPicPr>
            <a:picLocks noChangeAspect="1"/>
          </p:cNvPicPr>
          <p:nvPr/>
        </p:nvPicPr>
        <p:blipFill>
          <a:blip r:embed="rId3"/>
          <a:stretch>
            <a:fillRect/>
          </a:stretch>
        </p:blipFill>
        <p:spPr>
          <a:xfrm>
            <a:off x="7320463" y="2065867"/>
            <a:ext cx="5426950" cy="3108961"/>
          </a:xfrm>
          <a:prstGeom prst="rect">
            <a:avLst/>
          </a:prstGeom>
        </p:spPr>
      </p:pic>
      <p:pic>
        <p:nvPicPr>
          <p:cNvPr id="6" name="Immagine 5"/>
          <p:cNvPicPr>
            <a:picLocks noChangeAspect="1"/>
          </p:cNvPicPr>
          <p:nvPr/>
        </p:nvPicPr>
        <p:blipFill>
          <a:blip r:embed="rId4"/>
          <a:stretch>
            <a:fillRect/>
          </a:stretch>
        </p:blipFill>
        <p:spPr>
          <a:xfrm>
            <a:off x="806028" y="5209995"/>
            <a:ext cx="6089227" cy="4035605"/>
          </a:xfrm>
          <a:prstGeom prst="rect">
            <a:avLst/>
          </a:prstGeom>
        </p:spPr>
      </p:pic>
      <p:cxnSp>
        <p:nvCxnSpPr>
          <p:cNvPr id="8" name="Connettore 2 7"/>
          <p:cNvCxnSpPr/>
          <p:nvPr/>
        </p:nvCxnSpPr>
        <p:spPr>
          <a:xfrm flipH="1">
            <a:off x="6624320" y="4158827"/>
            <a:ext cx="3806615" cy="30344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p:cNvCxnSpPr/>
          <p:nvPr/>
        </p:nvCxnSpPr>
        <p:spPr>
          <a:xfrm flipH="1">
            <a:off x="1869440" y="4334934"/>
            <a:ext cx="1408853" cy="18558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a:off x="1896534" y="6190827"/>
            <a:ext cx="4754880" cy="10701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p:cNvSpPr txBox="1"/>
          <p:nvPr/>
        </p:nvSpPr>
        <p:spPr>
          <a:xfrm rot="747775">
            <a:off x="2563609" y="6056619"/>
            <a:ext cx="2828458" cy="685314"/>
          </a:xfrm>
          <a:prstGeom prst="rect">
            <a:avLst/>
          </a:prstGeom>
          <a:noFill/>
        </p:spPr>
        <p:txBody>
          <a:bodyPr wrap="none" lIns="130046" tIns="65023" rIns="130046" bIns="65023" rtlCol="0">
            <a:spAutoFit/>
          </a:bodyPr>
          <a:lstStyle/>
          <a:p>
            <a:r>
              <a:rPr lang="en-US" dirty="0" smtClean="0">
                <a:solidFill>
                  <a:srgbClr val="FF0000"/>
                </a:solidFill>
                <a:sym typeface="Symbol" panose="05050102010706020507" pitchFamily="18" charset="2"/>
              </a:rPr>
              <a:t></a:t>
            </a:r>
            <a:r>
              <a:rPr lang="en-US" dirty="0" smtClean="0">
                <a:solidFill>
                  <a:srgbClr val="FF0000"/>
                </a:solidFill>
              </a:rPr>
              <a:t>Coordinate</a:t>
            </a:r>
            <a:endParaRPr lang="en-US" dirty="0">
              <a:solidFill>
                <a:srgbClr val="FF0000"/>
              </a:solidFill>
            </a:endParaRPr>
          </a:p>
        </p:txBody>
      </p:sp>
      <p:sp>
        <p:nvSpPr>
          <p:cNvPr id="17" name="CasellaDiTesto 16"/>
          <p:cNvSpPr txBox="1"/>
          <p:nvPr/>
        </p:nvSpPr>
        <p:spPr>
          <a:xfrm>
            <a:off x="8073814" y="5946987"/>
            <a:ext cx="4321387" cy="3578414"/>
          </a:xfrm>
          <a:prstGeom prst="rect">
            <a:avLst/>
          </a:prstGeom>
          <a:noFill/>
        </p:spPr>
        <p:txBody>
          <a:bodyPr wrap="square" lIns="130046" tIns="65023" rIns="130046" bIns="65023" rtlCol="0">
            <a:spAutoFit/>
          </a:bodyPr>
          <a:lstStyle/>
          <a:p>
            <a:r>
              <a:rPr lang="en-US" sz="2800" dirty="0" smtClean="0">
                <a:sym typeface="Symbol" panose="05050102010706020507" pitchFamily="18" charset="2"/>
              </a:rPr>
              <a:t>Coordinate:</a:t>
            </a:r>
          </a:p>
          <a:p>
            <a:r>
              <a:rPr lang="en-US" sz="2800" dirty="0" smtClean="0">
                <a:sym typeface="Symbol" panose="05050102010706020507" pitchFamily="18" charset="2"/>
              </a:rPr>
              <a:t></a:t>
            </a:r>
            <a:r>
              <a:rPr lang="en-US" sz="2800" dirty="0" err="1" smtClean="0">
                <a:sym typeface="Symbol" panose="05050102010706020507" pitchFamily="18" charset="2"/>
              </a:rPr>
              <a:t>Lat</a:t>
            </a:r>
            <a:r>
              <a:rPr lang="en-US" sz="2800" dirty="0">
                <a:sym typeface="Symbol" panose="05050102010706020507" pitchFamily="18" charset="2"/>
              </a:rPr>
              <a:t> </a:t>
            </a:r>
            <a:r>
              <a:rPr lang="en-US" sz="2800" dirty="0" smtClean="0">
                <a:sym typeface="Symbol" panose="05050102010706020507" pitchFamily="18" charset="2"/>
              </a:rPr>
              <a:t>= 44.800474-44.800597</a:t>
            </a:r>
          </a:p>
          <a:p>
            <a:r>
              <a:rPr lang="en-US" sz="2800" dirty="0" smtClean="0">
                <a:sym typeface="Symbol" panose="05050102010706020507" pitchFamily="18" charset="2"/>
              </a:rPr>
              <a:t></a:t>
            </a:r>
            <a:r>
              <a:rPr lang="en-US" sz="2800" dirty="0" err="1" smtClean="0">
                <a:sym typeface="Symbol" panose="05050102010706020507" pitchFamily="18" charset="2"/>
              </a:rPr>
              <a:t>Lat</a:t>
            </a:r>
            <a:r>
              <a:rPr lang="en-US" sz="2800" dirty="0">
                <a:sym typeface="Symbol" panose="05050102010706020507" pitchFamily="18" charset="2"/>
              </a:rPr>
              <a:t> </a:t>
            </a:r>
            <a:r>
              <a:rPr lang="en-US" sz="2800" dirty="0" smtClean="0">
                <a:sym typeface="Symbol" panose="05050102010706020507" pitchFamily="18" charset="2"/>
              </a:rPr>
              <a:t>= -0.000123</a:t>
            </a:r>
          </a:p>
          <a:p>
            <a:endParaRPr lang="en-US" sz="2800" dirty="0" smtClean="0">
              <a:sym typeface="Symbol" panose="05050102010706020507" pitchFamily="18" charset="2"/>
            </a:endParaRPr>
          </a:p>
          <a:p>
            <a:r>
              <a:rPr lang="en-US" sz="2800" dirty="0" smtClean="0">
                <a:sym typeface="Symbol" panose="05050102010706020507" pitchFamily="18" charset="2"/>
              </a:rPr>
              <a:t>Lon = 10.320769-10.320012</a:t>
            </a:r>
          </a:p>
          <a:p>
            <a:r>
              <a:rPr lang="en-US" sz="2800" dirty="0" smtClean="0">
                <a:sym typeface="Symbol" panose="05050102010706020507" pitchFamily="18" charset="2"/>
              </a:rPr>
              <a:t>Lon = 0.000757</a:t>
            </a:r>
          </a:p>
        </p:txBody>
      </p:sp>
      <p:sp>
        <p:nvSpPr>
          <p:cNvPr id="20" name="Rettangolo 19"/>
          <p:cNvSpPr/>
          <p:nvPr/>
        </p:nvSpPr>
        <p:spPr>
          <a:xfrm>
            <a:off x="3501256" y="6768084"/>
            <a:ext cx="1315143" cy="685314"/>
          </a:xfrm>
          <a:prstGeom prst="rect">
            <a:avLst/>
          </a:prstGeom>
        </p:spPr>
        <p:txBody>
          <a:bodyPr wrap="none" lIns="130046" tIns="65023" rIns="130046" bIns="65023">
            <a:spAutoFit/>
          </a:bodyPr>
          <a:lstStyle/>
          <a:p>
            <a:r>
              <a:rPr lang="en-US" dirty="0" smtClean="0">
                <a:sym typeface="Symbol" panose="05050102010706020507" pitchFamily="18" charset="2"/>
              </a:rPr>
              <a:t>Lon </a:t>
            </a:r>
            <a:endParaRPr lang="en-US" dirty="0"/>
          </a:p>
        </p:txBody>
      </p:sp>
      <p:cxnSp>
        <p:nvCxnSpPr>
          <p:cNvPr id="22" name="Connettore 2 21"/>
          <p:cNvCxnSpPr/>
          <p:nvPr/>
        </p:nvCxnSpPr>
        <p:spPr>
          <a:xfrm flipH="1" flipV="1">
            <a:off x="1923627" y="7152641"/>
            <a:ext cx="4646507" cy="94827"/>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Connettore 2 23"/>
          <p:cNvCxnSpPr/>
          <p:nvPr/>
        </p:nvCxnSpPr>
        <p:spPr>
          <a:xfrm>
            <a:off x="1923627" y="6204373"/>
            <a:ext cx="0" cy="97536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Rettangolo 24"/>
          <p:cNvSpPr/>
          <p:nvPr/>
        </p:nvSpPr>
        <p:spPr>
          <a:xfrm>
            <a:off x="1032201" y="6429417"/>
            <a:ext cx="1186800" cy="685314"/>
          </a:xfrm>
          <a:prstGeom prst="rect">
            <a:avLst/>
          </a:prstGeom>
        </p:spPr>
        <p:txBody>
          <a:bodyPr wrap="none" lIns="130046" tIns="65023" rIns="130046" bIns="65023">
            <a:spAutoFit/>
          </a:bodyPr>
          <a:lstStyle/>
          <a:p>
            <a:r>
              <a:rPr lang="en-US" dirty="0" smtClean="0">
                <a:sym typeface="Symbol" panose="05050102010706020507" pitchFamily="18" charset="2"/>
              </a:rPr>
              <a:t></a:t>
            </a:r>
            <a:r>
              <a:rPr lang="en-US" dirty="0" err="1" smtClean="0">
                <a:sym typeface="Symbol" panose="05050102010706020507" pitchFamily="18" charset="2"/>
              </a:rPr>
              <a:t>Lat</a:t>
            </a:r>
            <a:r>
              <a:rPr lang="en-US" dirty="0" smtClean="0">
                <a:sym typeface="Symbol" panose="05050102010706020507" pitchFamily="18" charset="2"/>
              </a:rPr>
              <a:t> </a:t>
            </a:r>
            <a:endParaRPr lang="en-US" dirty="0"/>
          </a:p>
        </p:txBody>
      </p:sp>
      <p:sp>
        <p:nvSpPr>
          <p:cNvPr id="3" name="Segnaposto numero diapositiva 2"/>
          <p:cNvSpPr>
            <a:spLocks noGrp="1"/>
          </p:cNvSpPr>
          <p:nvPr>
            <p:ph type="sldNum" sz="quarter" idx="12"/>
          </p:nvPr>
        </p:nvSpPr>
        <p:spPr/>
        <p:txBody>
          <a:bodyPr/>
          <a:lstStyle/>
          <a:p>
            <a:fld id="{62CD33FA-84E0-44D0-8AA5-9162D673B5FE}" type="slidenum">
              <a:rPr lang="en-US" smtClean="0"/>
              <a:t>44</a:t>
            </a:fld>
            <a:endParaRPr lang="en-US"/>
          </a:p>
        </p:txBody>
      </p:sp>
    </p:spTree>
    <p:extLst>
      <p:ext uri="{BB962C8B-B14F-4D97-AF65-F5344CB8AC3E}">
        <p14:creationId xmlns:p14="http://schemas.microsoft.com/office/powerpoint/2010/main" val="8243191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Coordinate </a:t>
            </a:r>
            <a:r>
              <a:rPr lang="en-US" dirty="0" err="1" smtClean="0"/>
              <a:t>telescopi</a:t>
            </a:r>
            <a:endParaRPr lang="en-US" dirty="0"/>
          </a:p>
        </p:txBody>
      </p:sp>
      <p:sp>
        <p:nvSpPr>
          <p:cNvPr id="4" name="Segnaposto numero diapositiva 3"/>
          <p:cNvSpPr>
            <a:spLocks noGrp="1"/>
          </p:cNvSpPr>
          <p:nvPr>
            <p:ph type="sldNum" sz="quarter" idx="12"/>
          </p:nvPr>
        </p:nvSpPr>
        <p:spPr/>
        <p:txBody>
          <a:bodyPr/>
          <a:lstStyle/>
          <a:p>
            <a:fld id="{62CD33FA-84E0-44D0-8AA5-9162D673B5FE}" type="slidenum">
              <a:rPr lang="en-US" smtClean="0"/>
              <a:t>45</a:t>
            </a:fld>
            <a:endParaRPr lang="en-US"/>
          </a:p>
        </p:txBody>
      </p:sp>
      <p:graphicFrame>
        <p:nvGraphicFramePr>
          <p:cNvPr id="6" name="Tabella 5"/>
          <p:cNvGraphicFramePr>
            <a:graphicFrameLocks noGrp="1"/>
          </p:cNvGraphicFramePr>
          <p:nvPr>
            <p:extLst>
              <p:ext uri="{D42A27DB-BD31-4B8C-83A1-F6EECF244321}">
                <p14:modId xmlns:p14="http://schemas.microsoft.com/office/powerpoint/2010/main" val="2354332630"/>
              </p:ext>
            </p:extLst>
          </p:nvPr>
        </p:nvGraphicFramePr>
        <p:xfrm>
          <a:off x="1460809" y="2631685"/>
          <a:ext cx="9387160" cy="6066270"/>
        </p:xfrm>
        <a:graphic>
          <a:graphicData uri="http://schemas.openxmlformats.org/drawingml/2006/table">
            <a:tbl>
              <a:tblPr>
                <a:tableStyleId>{5940675A-B579-460E-94D1-54222C63F5DA}</a:tableStyleId>
              </a:tblPr>
              <a:tblGrid>
                <a:gridCol w="2346790"/>
                <a:gridCol w="2346790"/>
                <a:gridCol w="2346790"/>
                <a:gridCol w="2346790"/>
              </a:tblGrid>
              <a:tr h="674030">
                <a:tc>
                  <a:txBody>
                    <a:bodyPr/>
                    <a:lstStyle/>
                    <a:p>
                      <a:pPr algn="l" fontAlgn="b"/>
                      <a:r>
                        <a:rPr lang="en-US" sz="1100" u="none" strike="noStrike">
                          <a:effectLst/>
                        </a:rPr>
                        <a:t>SIGLA</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Scuola</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Latitudine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Longitudine</a:t>
                      </a:r>
                      <a:endParaRPr lang="en-US" sz="1100" b="0" i="0" u="none" strike="noStrike">
                        <a:solidFill>
                          <a:srgbClr val="000000"/>
                        </a:solidFill>
                        <a:effectLst/>
                        <a:latin typeface="Calibri" panose="020F0502020204030204" pitchFamily="34" charset="0"/>
                      </a:endParaRPr>
                    </a:p>
                  </a:txBody>
                  <a:tcPr marL="9525" marR="9525" marT="9525" marB="0" anchor="b"/>
                </a:tc>
              </a:tr>
              <a:tr h="674030">
                <a:tc>
                  <a:txBody>
                    <a:bodyPr/>
                    <a:lstStyle/>
                    <a:p>
                      <a:pPr algn="l" fontAlgn="b"/>
                      <a:r>
                        <a:rPr lang="en-US" sz="1100" u="none" strike="noStrike">
                          <a:effectLst/>
                        </a:rPr>
                        <a:t>BOLO-01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INFN</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44.5008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11.3572</a:t>
                      </a:r>
                      <a:endParaRPr lang="en-US" sz="1100" b="0" i="0" u="none" strike="noStrike">
                        <a:solidFill>
                          <a:srgbClr val="000000"/>
                        </a:solidFill>
                        <a:effectLst/>
                        <a:latin typeface="Calibri" panose="020F0502020204030204" pitchFamily="34" charset="0"/>
                      </a:endParaRPr>
                    </a:p>
                  </a:txBody>
                  <a:tcPr marL="9525" marR="9525" marT="9525" marB="0" anchor="b"/>
                </a:tc>
              </a:tr>
              <a:tr h="674030">
                <a:tc>
                  <a:txBody>
                    <a:bodyPr/>
                    <a:lstStyle/>
                    <a:p>
                      <a:pPr algn="l" fontAlgn="b"/>
                      <a:r>
                        <a:rPr lang="en-US" sz="1100" u="none" strike="noStrike">
                          <a:effectLst/>
                        </a:rPr>
                        <a:t>BOLO-02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Liceo Fermi</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44.4846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11.3723</a:t>
                      </a:r>
                      <a:endParaRPr lang="en-US" sz="1100" b="0" i="0" u="none" strike="noStrike">
                        <a:solidFill>
                          <a:srgbClr val="000000"/>
                        </a:solidFill>
                        <a:effectLst/>
                        <a:latin typeface="Calibri" panose="020F0502020204030204" pitchFamily="34" charset="0"/>
                      </a:endParaRPr>
                    </a:p>
                  </a:txBody>
                  <a:tcPr marL="9525" marR="9525" marT="9525" marB="0" anchor="b"/>
                </a:tc>
              </a:tr>
              <a:tr h="674030">
                <a:tc>
                  <a:txBody>
                    <a:bodyPr/>
                    <a:lstStyle/>
                    <a:p>
                      <a:pPr algn="l" fontAlgn="b"/>
                      <a:r>
                        <a:rPr lang="en-US" sz="1100" u="none" strike="noStrike">
                          <a:effectLst/>
                        </a:rPr>
                        <a:t>BOLO-03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Liceo Galvani</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44.4887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11.3479</a:t>
                      </a:r>
                      <a:endParaRPr lang="en-US" sz="1100" b="0" i="0" u="none" strike="noStrike">
                        <a:solidFill>
                          <a:srgbClr val="000000"/>
                        </a:solidFill>
                        <a:effectLst/>
                        <a:latin typeface="Calibri" panose="020F0502020204030204" pitchFamily="34" charset="0"/>
                      </a:endParaRPr>
                    </a:p>
                  </a:txBody>
                  <a:tcPr marL="9525" marR="9525" marT="9525" marB="0" anchor="b"/>
                </a:tc>
              </a:tr>
              <a:tr h="674030">
                <a:tc>
                  <a:txBody>
                    <a:bodyPr/>
                    <a:lstStyle/>
                    <a:p>
                      <a:pPr algn="l" fontAlgn="b"/>
                      <a:r>
                        <a:rPr lang="en-US" sz="1100" u="none" strike="noStrike">
                          <a:effectLst/>
                        </a:rPr>
                        <a:t>BOLO-04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Dip. Fisica</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44.5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11.3568</a:t>
                      </a:r>
                      <a:endParaRPr lang="en-US" sz="1100" b="0" i="0" u="none" strike="noStrike">
                        <a:solidFill>
                          <a:srgbClr val="000000"/>
                        </a:solidFill>
                        <a:effectLst/>
                        <a:latin typeface="Calibri" panose="020F0502020204030204" pitchFamily="34" charset="0"/>
                      </a:endParaRPr>
                    </a:p>
                  </a:txBody>
                  <a:tcPr marL="9525" marR="9525" marT="9525" marB="0" anchor="b"/>
                </a:tc>
              </a:tr>
              <a:tr h="674030">
                <a:tc>
                  <a:txBody>
                    <a:bodyPr/>
                    <a:lstStyle/>
                    <a:p>
                      <a:pPr algn="l" fontAlgn="b"/>
                      <a:r>
                        <a:rPr lang="en-US" sz="1100" u="none" strike="noStrike">
                          <a:effectLst/>
                        </a:rPr>
                        <a:t>PARM-01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Liceo Marconi</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44.800568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10.320383</a:t>
                      </a:r>
                      <a:endParaRPr lang="en-US" sz="1100" b="0" i="0" u="none" strike="noStrike">
                        <a:solidFill>
                          <a:srgbClr val="000000"/>
                        </a:solidFill>
                        <a:effectLst/>
                        <a:latin typeface="Calibri" panose="020F0502020204030204" pitchFamily="34" charset="0"/>
                      </a:endParaRPr>
                    </a:p>
                  </a:txBody>
                  <a:tcPr marL="9525" marR="9525" marT="9525" marB="0" anchor="b"/>
                </a:tc>
              </a:tr>
              <a:tr h="674030">
                <a:tc>
                  <a:txBody>
                    <a:bodyPr/>
                    <a:lstStyle/>
                    <a:p>
                      <a:pPr algn="l" fontAlgn="b"/>
                      <a:r>
                        <a:rPr lang="en-US" sz="1100" u="none" strike="noStrike">
                          <a:effectLst/>
                        </a:rPr>
                        <a:t>REGG-01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IIS Nobili</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44.70523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10.635212</a:t>
                      </a:r>
                      <a:endParaRPr lang="en-US" sz="1100" b="0" i="0" u="none" strike="noStrike">
                        <a:solidFill>
                          <a:srgbClr val="000000"/>
                        </a:solidFill>
                        <a:effectLst/>
                        <a:latin typeface="Calibri" panose="020F0502020204030204" pitchFamily="34" charset="0"/>
                      </a:endParaRPr>
                    </a:p>
                  </a:txBody>
                  <a:tcPr marL="9525" marR="9525" marT="9525" marB="0" anchor="b"/>
                </a:tc>
              </a:tr>
              <a:tr h="674030">
                <a:tc>
                  <a:txBody>
                    <a:bodyPr/>
                    <a:lstStyle/>
                    <a:p>
                      <a:pPr algn="l" fontAlgn="b"/>
                      <a:r>
                        <a:rPr lang="en-US" sz="1100" u="none" strike="noStrike">
                          <a:effectLst/>
                        </a:rPr>
                        <a:t>ANCO-01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Liceo Rinaldini</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43.61021667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13.514</a:t>
                      </a:r>
                      <a:endParaRPr lang="en-US" sz="1100" b="0" i="0" u="none" strike="noStrike">
                        <a:solidFill>
                          <a:srgbClr val="000000"/>
                        </a:solidFill>
                        <a:effectLst/>
                        <a:latin typeface="Calibri" panose="020F0502020204030204" pitchFamily="34" charset="0"/>
                      </a:endParaRPr>
                    </a:p>
                  </a:txBody>
                  <a:tcPr marL="9525" marR="9525" marT="9525" marB="0" anchor="b"/>
                </a:tc>
              </a:tr>
              <a:tr h="674030">
                <a:tc>
                  <a:txBody>
                    <a:bodyPr/>
                    <a:lstStyle/>
                    <a:p>
                      <a:pPr algn="l" fontAlgn="b"/>
                      <a:r>
                        <a:rPr lang="en-US" sz="1100" u="none" strike="noStrike">
                          <a:effectLst/>
                        </a:rPr>
                        <a:t>COSE-01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Liceo Scorza</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39.31090667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16.254735</a:t>
                      </a:r>
                      <a:endParaRPr lang="en-US" sz="11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spTree>
    <p:extLst>
      <p:ext uri="{BB962C8B-B14F-4D97-AF65-F5344CB8AC3E}">
        <p14:creationId xmlns:p14="http://schemas.microsoft.com/office/powerpoint/2010/main" val="21889745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smtClean="0"/>
              <a:t>Mappa</a:t>
            </a:r>
            <a:r>
              <a:rPr lang="en-US" dirty="0" smtClean="0"/>
              <a:t> </a:t>
            </a:r>
            <a:r>
              <a:rPr lang="en-US" dirty="0" err="1" smtClean="0"/>
              <a:t>telescopi</a:t>
            </a:r>
            <a:endParaRPr lang="en-US" dirty="0"/>
          </a:p>
        </p:txBody>
      </p:sp>
      <p:sp>
        <p:nvSpPr>
          <p:cNvPr id="4" name="Segnaposto numero diapositiva 3"/>
          <p:cNvSpPr>
            <a:spLocks noGrp="1"/>
          </p:cNvSpPr>
          <p:nvPr>
            <p:ph type="sldNum" sz="quarter" idx="12"/>
          </p:nvPr>
        </p:nvSpPr>
        <p:spPr/>
        <p:txBody>
          <a:bodyPr/>
          <a:lstStyle/>
          <a:p>
            <a:fld id="{62CD33FA-84E0-44D0-8AA5-9162D673B5FE}" type="slidenum">
              <a:rPr lang="en-US" smtClean="0"/>
              <a:t>46</a:t>
            </a:fld>
            <a:endParaRPr lang="en-US"/>
          </a:p>
        </p:txBody>
      </p:sp>
      <p:pic>
        <p:nvPicPr>
          <p:cNvPr id="5" name="Immagine 4"/>
          <p:cNvPicPr>
            <a:picLocks noChangeAspect="1"/>
          </p:cNvPicPr>
          <p:nvPr/>
        </p:nvPicPr>
        <p:blipFill>
          <a:blip r:embed="rId2"/>
          <a:stretch>
            <a:fillRect/>
          </a:stretch>
        </p:blipFill>
        <p:spPr>
          <a:xfrm>
            <a:off x="377485" y="1787685"/>
            <a:ext cx="2200275" cy="2257425"/>
          </a:xfrm>
          <a:prstGeom prst="rect">
            <a:avLst/>
          </a:prstGeom>
        </p:spPr>
      </p:pic>
      <p:sp>
        <p:nvSpPr>
          <p:cNvPr id="6" name="CasellaDiTesto 5"/>
          <p:cNvSpPr txBox="1"/>
          <p:nvPr/>
        </p:nvSpPr>
        <p:spPr>
          <a:xfrm>
            <a:off x="2136037" y="2528318"/>
            <a:ext cx="1077218"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n-lt"/>
                <a:ea typeface="+mn-ea"/>
                <a:cs typeface="+mn-cs"/>
                <a:sym typeface="Helvetica Light"/>
              </a:rPr>
              <a:t>BOLO-01</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7" name="Immagine 6"/>
          <p:cNvPicPr>
            <a:picLocks noChangeAspect="1"/>
          </p:cNvPicPr>
          <p:nvPr/>
        </p:nvPicPr>
        <p:blipFill>
          <a:blip r:embed="rId3"/>
          <a:stretch>
            <a:fillRect/>
          </a:stretch>
        </p:blipFill>
        <p:spPr>
          <a:xfrm>
            <a:off x="3213255" y="1787685"/>
            <a:ext cx="3259279" cy="2257425"/>
          </a:xfrm>
          <a:prstGeom prst="rect">
            <a:avLst/>
          </a:prstGeom>
        </p:spPr>
      </p:pic>
      <p:sp>
        <p:nvSpPr>
          <p:cNvPr id="8" name="CasellaDiTesto 7"/>
          <p:cNvSpPr txBox="1"/>
          <p:nvPr/>
        </p:nvSpPr>
        <p:spPr>
          <a:xfrm>
            <a:off x="4541961" y="3068798"/>
            <a:ext cx="1077219"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n-lt"/>
                <a:ea typeface="+mn-ea"/>
                <a:cs typeface="+mn-cs"/>
                <a:sym typeface="Helvetica Light"/>
              </a:rPr>
              <a:t>BOLO-02</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9" name="Immagine 8"/>
          <p:cNvPicPr>
            <a:picLocks noChangeAspect="1"/>
          </p:cNvPicPr>
          <p:nvPr/>
        </p:nvPicPr>
        <p:blipFill>
          <a:blip r:embed="rId4"/>
          <a:stretch>
            <a:fillRect/>
          </a:stretch>
        </p:blipFill>
        <p:spPr>
          <a:xfrm>
            <a:off x="6941479" y="2167276"/>
            <a:ext cx="2400300" cy="3286125"/>
          </a:xfrm>
          <a:prstGeom prst="rect">
            <a:avLst/>
          </a:prstGeom>
        </p:spPr>
      </p:pic>
      <p:sp>
        <p:nvSpPr>
          <p:cNvPr id="10" name="CasellaDiTesto 9"/>
          <p:cNvSpPr txBox="1"/>
          <p:nvPr/>
        </p:nvSpPr>
        <p:spPr>
          <a:xfrm>
            <a:off x="7844757" y="3980380"/>
            <a:ext cx="1077219"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n-lt"/>
                <a:ea typeface="+mn-ea"/>
                <a:cs typeface="+mn-cs"/>
                <a:sym typeface="Helvetica Light"/>
              </a:rPr>
              <a:t>BOLO-03</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1" name="Immagine 10"/>
          <p:cNvPicPr>
            <a:picLocks noChangeAspect="1"/>
          </p:cNvPicPr>
          <p:nvPr/>
        </p:nvPicPr>
        <p:blipFill>
          <a:blip r:embed="rId5"/>
          <a:stretch>
            <a:fillRect/>
          </a:stretch>
        </p:blipFill>
        <p:spPr>
          <a:xfrm>
            <a:off x="9801922" y="2233951"/>
            <a:ext cx="2978498" cy="2574763"/>
          </a:xfrm>
          <a:prstGeom prst="rect">
            <a:avLst/>
          </a:prstGeom>
        </p:spPr>
      </p:pic>
      <p:sp>
        <p:nvSpPr>
          <p:cNvPr id="12" name="CasellaDiTesto 11"/>
          <p:cNvSpPr txBox="1"/>
          <p:nvPr/>
        </p:nvSpPr>
        <p:spPr>
          <a:xfrm>
            <a:off x="11053140" y="4243394"/>
            <a:ext cx="1077219"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n-lt"/>
                <a:ea typeface="+mn-ea"/>
                <a:cs typeface="+mn-cs"/>
                <a:sym typeface="Helvetica Light"/>
              </a:rPr>
              <a:t>BOLO-04</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3" name="Immagine 12"/>
          <p:cNvPicPr>
            <a:picLocks noChangeAspect="1"/>
          </p:cNvPicPr>
          <p:nvPr/>
        </p:nvPicPr>
        <p:blipFill>
          <a:blip r:embed="rId6"/>
          <a:stretch>
            <a:fillRect/>
          </a:stretch>
        </p:blipFill>
        <p:spPr>
          <a:xfrm>
            <a:off x="377485" y="4243394"/>
            <a:ext cx="3753586" cy="2339898"/>
          </a:xfrm>
          <a:prstGeom prst="rect">
            <a:avLst/>
          </a:prstGeom>
        </p:spPr>
      </p:pic>
      <p:sp>
        <p:nvSpPr>
          <p:cNvPr id="14" name="CasellaDiTesto 13"/>
          <p:cNvSpPr txBox="1"/>
          <p:nvPr/>
        </p:nvSpPr>
        <p:spPr>
          <a:xfrm>
            <a:off x="2371413" y="5335889"/>
            <a:ext cx="110286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n-lt"/>
                <a:ea typeface="+mn-ea"/>
                <a:cs typeface="+mn-cs"/>
                <a:sym typeface="Helvetica Light"/>
              </a:rPr>
              <a:t>PARM-01</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5" name="Immagine 14"/>
          <p:cNvPicPr>
            <a:picLocks noChangeAspect="1"/>
          </p:cNvPicPr>
          <p:nvPr/>
        </p:nvPicPr>
        <p:blipFill>
          <a:blip r:embed="rId7"/>
          <a:stretch>
            <a:fillRect/>
          </a:stretch>
        </p:blipFill>
        <p:spPr>
          <a:xfrm>
            <a:off x="4669766" y="5601862"/>
            <a:ext cx="3492927" cy="2211455"/>
          </a:xfrm>
          <a:prstGeom prst="rect">
            <a:avLst/>
          </a:prstGeom>
        </p:spPr>
      </p:pic>
      <p:sp>
        <p:nvSpPr>
          <p:cNvPr id="16" name="CasellaDiTesto 15"/>
          <p:cNvSpPr txBox="1"/>
          <p:nvPr/>
        </p:nvSpPr>
        <p:spPr>
          <a:xfrm>
            <a:off x="5832201" y="6958816"/>
            <a:ext cx="1115691"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n-lt"/>
                <a:ea typeface="+mn-ea"/>
                <a:cs typeface="+mn-cs"/>
                <a:sym typeface="Helvetica Light"/>
              </a:rPr>
              <a:t>REGG-01</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7" name="Immagine 16"/>
          <p:cNvPicPr>
            <a:picLocks noChangeAspect="1"/>
          </p:cNvPicPr>
          <p:nvPr/>
        </p:nvPicPr>
        <p:blipFill>
          <a:blip r:embed="rId8"/>
          <a:stretch>
            <a:fillRect/>
          </a:stretch>
        </p:blipFill>
        <p:spPr>
          <a:xfrm>
            <a:off x="9369729" y="5294904"/>
            <a:ext cx="3410691" cy="2611311"/>
          </a:xfrm>
          <a:prstGeom prst="rect">
            <a:avLst/>
          </a:prstGeom>
        </p:spPr>
      </p:pic>
      <p:sp>
        <p:nvSpPr>
          <p:cNvPr id="18" name="CasellaDiTesto 17"/>
          <p:cNvSpPr txBox="1"/>
          <p:nvPr/>
        </p:nvSpPr>
        <p:spPr>
          <a:xfrm>
            <a:off x="10105814" y="5886796"/>
            <a:ext cx="110286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n-lt"/>
                <a:ea typeface="+mn-ea"/>
                <a:cs typeface="+mn-cs"/>
                <a:sym typeface="Helvetica Light"/>
              </a:rPr>
              <a:t>ANCO-01</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9" name="Immagine 18"/>
          <p:cNvPicPr>
            <a:picLocks noChangeAspect="1"/>
          </p:cNvPicPr>
          <p:nvPr/>
        </p:nvPicPr>
        <p:blipFill>
          <a:blip r:embed="rId9"/>
          <a:stretch>
            <a:fillRect/>
          </a:stretch>
        </p:blipFill>
        <p:spPr>
          <a:xfrm>
            <a:off x="1019601" y="6642100"/>
            <a:ext cx="3352800" cy="2609850"/>
          </a:xfrm>
          <a:prstGeom prst="rect">
            <a:avLst/>
          </a:prstGeom>
        </p:spPr>
      </p:pic>
      <p:sp>
        <p:nvSpPr>
          <p:cNvPr id="20" name="CasellaDiTesto 19"/>
          <p:cNvSpPr txBox="1"/>
          <p:nvPr/>
        </p:nvSpPr>
        <p:spPr>
          <a:xfrm>
            <a:off x="2384237" y="7855086"/>
            <a:ext cx="1090043"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n-lt"/>
                <a:ea typeface="+mn-ea"/>
                <a:cs typeface="+mn-cs"/>
                <a:sym typeface="Helvetica Light"/>
              </a:rPr>
              <a:t>COSE-01</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11920024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p:cNvSpPr>
          <p:nvPr>
            <p:ph type="title"/>
          </p:nvPr>
        </p:nvSpPr>
        <p:spPr>
          <a:xfrm>
            <a:off x="1270000" y="2460407"/>
            <a:ext cx="10464800" cy="3302001"/>
          </a:xfrm>
          <a:prstGeom prst="rect">
            <a:avLst/>
          </a:prstGeom>
        </p:spPr>
        <p:txBody>
          <a:bodyPr/>
          <a:lstStyle>
            <a:lvl1pPr>
              <a:defRPr b="1">
                <a:latin typeface="Helvetica"/>
                <a:ea typeface="Helvetica"/>
                <a:cs typeface="Helvetica"/>
                <a:sym typeface="Helvetica"/>
              </a:defRPr>
            </a:lvl1pPr>
          </a:lstStyle>
          <a:p>
            <a:r>
              <a:t>Misura di Efficienza</a:t>
            </a:r>
          </a:p>
        </p:txBody>
      </p:sp>
      <p:sp>
        <p:nvSpPr>
          <p:cNvPr id="408" name="Shape 408"/>
          <p:cNvSpPr>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47</a:t>
            </a:fld>
            <a:endParaRPr/>
          </a:p>
        </p:txBody>
      </p:sp>
      <p:pic>
        <p:nvPicPr>
          <p:cNvPr id="409" name="banner_CF.jpg"/>
          <p:cNvPicPr>
            <a:picLocks noChangeAspect="1"/>
          </p:cNvPicPr>
          <p:nvPr/>
        </p:nvPicPr>
        <p:blipFill>
          <a:blip r:embed="rId2">
            <a:extLst/>
          </a:blip>
          <a:srcRect r="75954"/>
          <a:stretch>
            <a:fillRect/>
          </a:stretch>
        </p:blipFill>
        <p:spPr>
          <a:xfrm>
            <a:off x="-124080" y="-337699"/>
            <a:ext cx="2844208" cy="1624887"/>
          </a:xfrm>
          <a:prstGeom prst="rect">
            <a:avLst/>
          </a:prstGeom>
          <a:ln w="12700">
            <a:miter lim="400000"/>
          </a:ln>
        </p:spPr>
      </p:pic>
      <p:pic>
        <p:nvPicPr>
          <p:cNvPr id="410" name="banner_CF.jpg"/>
          <p:cNvPicPr>
            <a:picLocks noChangeAspect="1"/>
          </p:cNvPicPr>
          <p:nvPr/>
        </p:nvPicPr>
        <p:blipFill>
          <a:blip r:embed="rId2">
            <a:extLst/>
          </a:blip>
          <a:srcRect l="78095"/>
          <a:stretch>
            <a:fillRect/>
          </a:stretch>
        </p:blipFill>
        <p:spPr>
          <a:xfrm>
            <a:off x="10755366" y="-376792"/>
            <a:ext cx="2310655" cy="1449108"/>
          </a:xfrm>
          <a:prstGeom prst="rect">
            <a:avLst/>
          </a:prstGeom>
          <a:ln w="12700">
            <a:miter lim="400000"/>
          </a:ln>
        </p:spPr>
      </p:pic>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Shape 412"/>
          <p:cNvSpPr>
            <a:spLocks noGrp="1"/>
          </p:cNvSpPr>
          <p:nvPr>
            <p:ph type="title"/>
          </p:nvPr>
        </p:nvSpPr>
        <p:spPr>
          <a:xfrm>
            <a:off x="2199382" y="38100"/>
            <a:ext cx="8606036" cy="1027113"/>
          </a:xfrm>
          <a:prstGeom prst="rect">
            <a:avLst/>
          </a:prstGeom>
        </p:spPr>
        <p:txBody>
          <a:bodyPr/>
          <a:lstStyle>
            <a:lvl1pPr>
              <a:defRPr sz="4000" b="1" i="1">
                <a:latin typeface="Helvetica"/>
                <a:ea typeface="Helvetica"/>
                <a:cs typeface="Helvetica"/>
                <a:sym typeface="Helvetica"/>
              </a:defRPr>
            </a:lvl1pPr>
          </a:lstStyle>
          <a:p>
            <a:r>
              <a:t>Cos’è l’efficienza del rivelatore</a:t>
            </a:r>
          </a:p>
        </p:txBody>
      </p:sp>
      <p:sp>
        <p:nvSpPr>
          <p:cNvPr id="413" name="Shape 413"/>
          <p:cNvSpPr>
            <a:spLocks noGrp="1"/>
          </p:cNvSpPr>
          <p:nvPr>
            <p:ph type="sldNum" sz="quarter" idx="4294967295"/>
          </p:nvPr>
        </p:nvSpPr>
        <p:spPr>
          <a:xfrm>
            <a:off x="12675889" y="9296400"/>
            <a:ext cx="34032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48</a:t>
            </a:fld>
            <a:endParaRPr/>
          </a:p>
        </p:txBody>
      </p:sp>
      <p:sp>
        <p:nvSpPr>
          <p:cNvPr id="414" name="Shape 414"/>
          <p:cNvSpPr/>
          <p:nvPr/>
        </p:nvSpPr>
        <p:spPr>
          <a:xfrm>
            <a:off x="80953" y="1232063"/>
            <a:ext cx="12599427" cy="3759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defRPr sz="2700"/>
            </a:pPr>
            <a:r>
              <a:t>Come facilmente intuibile l’efficienza del rivelatore è un parametro che ci indica quanto bene il rivelatore funzioni.</a:t>
            </a:r>
          </a:p>
          <a:p>
            <a:pPr algn="just">
              <a:defRPr sz="2700"/>
            </a:pPr>
            <a:endParaRPr/>
          </a:p>
          <a:p>
            <a:pPr algn="just">
              <a:defRPr sz="2700"/>
            </a:pPr>
            <a:r>
              <a:t>A seconda del tipo di rivelatore l’efficienza può dipendere da diversi parametri. </a:t>
            </a:r>
          </a:p>
          <a:p>
            <a:pPr algn="just">
              <a:defRPr sz="2700"/>
            </a:pPr>
            <a:endParaRPr/>
          </a:p>
          <a:p>
            <a:pPr algn="just">
              <a:defRPr sz="2700"/>
            </a:pPr>
            <a:r>
              <a:t>Nel caso delle MRPC in particolare dipende da:</a:t>
            </a:r>
          </a:p>
          <a:p>
            <a:pPr marL="2057400" lvl="8" indent="-228600" algn="just">
              <a:buSzPct val="100000"/>
              <a:buChar char="•"/>
              <a:defRPr sz="2700"/>
            </a:pPr>
            <a:endParaRPr/>
          </a:p>
          <a:p>
            <a:pPr marL="2057400" lvl="8" indent="-228600" algn="just">
              <a:buSzPct val="100000"/>
              <a:buChar char="•"/>
              <a:defRPr sz="2700"/>
            </a:pPr>
            <a:r>
              <a:t> corretto flussaggio del gas</a:t>
            </a:r>
          </a:p>
          <a:p>
            <a:pPr marL="2057400" lvl="8" indent="-228600" algn="just">
              <a:buSzPct val="100000"/>
              <a:buChar char="•"/>
              <a:defRPr sz="2700"/>
            </a:pPr>
            <a:r>
              <a:t> corretta tensione di alimentazione</a:t>
            </a:r>
          </a:p>
        </p:txBody>
      </p:sp>
      <p:grpSp>
        <p:nvGrpSpPr>
          <p:cNvPr id="482" name="Group 482"/>
          <p:cNvGrpSpPr/>
          <p:nvPr/>
        </p:nvGrpSpPr>
        <p:grpSpPr>
          <a:xfrm>
            <a:off x="7786761" y="3713226"/>
            <a:ext cx="5216496" cy="2631482"/>
            <a:chOff x="0" y="0"/>
            <a:chExt cx="5216495" cy="2631480"/>
          </a:xfrm>
        </p:grpSpPr>
        <p:grpSp>
          <p:nvGrpSpPr>
            <p:cNvPr id="419" name="Group 419"/>
            <p:cNvGrpSpPr/>
            <p:nvPr/>
          </p:nvGrpSpPr>
          <p:grpSpPr>
            <a:xfrm>
              <a:off x="-1" y="1976872"/>
              <a:ext cx="1225280" cy="510815"/>
              <a:chOff x="0" y="0"/>
              <a:chExt cx="1225278" cy="510814"/>
            </a:xfrm>
          </p:grpSpPr>
          <p:sp>
            <p:nvSpPr>
              <p:cNvPr id="415" name="Shape 415"/>
              <p:cNvSpPr/>
              <p:nvPr/>
            </p:nvSpPr>
            <p:spPr>
              <a:xfrm>
                <a:off x="0" y="0"/>
                <a:ext cx="357795" cy="0"/>
              </a:xfrm>
              <a:prstGeom prst="line">
                <a:avLst/>
              </a:prstGeom>
              <a:noFill/>
              <a:ln w="12700" cap="flat">
                <a:solidFill>
                  <a:srgbClr val="000000"/>
                </a:solidFill>
                <a:prstDash val="solid"/>
                <a:roun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16" name="Shape 416"/>
              <p:cNvSpPr/>
              <p:nvPr/>
            </p:nvSpPr>
            <p:spPr>
              <a:xfrm>
                <a:off x="357794" y="0"/>
                <a:ext cx="153021" cy="510815"/>
              </a:xfrm>
              <a:prstGeom prst="line">
                <a:avLst/>
              </a:prstGeom>
              <a:noFill/>
              <a:ln w="12700" cap="flat">
                <a:solidFill>
                  <a:srgbClr val="000000"/>
                </a:solidFill>
                <a:prstDash val="solid"/>
                <a:roun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17" name="Shape 417"/>
              <p:cNvSpPr/>
              <p:nvPr/>
            </p:nvSpPr>
            <p:spPr>
              <a:xfrm flipV="1">
                <a:off x="517564" y="0"/>
                <a:ext cx="248658" cy="505189"/>
              </a:xfrm>
              <a:prstGeom prst="line">
                <a:avLst/>
              </a:prstGeom>
              <a:noFill/>
              <a:ln w="12700" cap="flat">
                <a:solidFill>
                  <a:srgbClr val="000000"/>
                </a:solidFill>
                <a:prstDash val="solid"/>
                <a:roun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18" name="Shape 418"/>
              <p:cNvSpPr/>
              <p:nvPr/>
            </p:nvSpPr>
            <p:spPr>
              <a:xfrm>
                <a:off x="766221" y="0"/>
                <a:ext cx="459058" cy="0"/>
              </a:xfrm>
              <a:prstGeom prst="line">
                <a:avLst/>
              </a:prstGeom>
              <a:noFill/>
              <a:ln w="12700" cap="flat">
                <a:solidFill>
                  <a:srgbClr val="000000"/>
                </a:solidFill>
                <a:prstDash val="solid"/>
                <a:roun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grpSp>
        <p:grpSp>
          <p:nvGrpSpPr>
            <p:cNvPr id="424" name="Group 424"/>
            <p:cNvGrpSpPr/>
            <p:nvPr/>
          </p:nvGrpSpPr>
          <p:grpSpPr>
            <a:xfrm>
              <a:off x="0" y="140642"/>
              <a:ext cx="1225279" cy="517341"/>
              <a:chOff x="0" y="0"/>
              <a:chExt cx="1225278" cy="517339"/>
            </a:xfrm>
          </p:grpSpPr>
          <p:sp>
            <p:nvSpPr>
              <p:cNvPr id="420" name="Shape 420"/>
              <p:cNvSpPr/>
              <p:nvPr/>
            </p:nvSpPr>
            <p:spPr>
              <a:xfrm flipH="1">
                <a:off x="867483" y="517339"/>
                <a:ext cx="357796" cy="1"/>
              </a:xfrm>
              <a:prstGeom prst="line">
                <a:avLst/>
              </a:prstGeom>
              <a:noFill/>
              <a:ln w="12700" cap="flat">
                <a:solidFill>
                  <a:srgbClr val="000000"/>
                </a:solidFill>
                <a:prstDash val="solid"/>
                <a:roun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21" name="Shape 421"/>
              <p:cNvSpPr/>
              <p:nvPr/>
            </p:nvSpPr>
            <p:spPr>
              <a:xfrm flipH="1" flipV="1">
                <a:off x="714464" y="5625"/>
                <a:ext cx="153020" cy="510815"/>
              </a:xfrm>
              <a:prstGeom prst="line">
                <a:avLst/>
              </a:prstGeom>
              <a:noFill/>
              <a:ln w="12700" cap="flat">
                <a:solidFill>
                  <a:srgbClr val="000000"/>
                </a:solidFill>
                <a:prstDash val="solid"/>
                <a:roun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22" name="Shape 422"/>
              <p:cNvSpPr/>
              <p:nvPr/>
            </p:nvSpPr>
            <p:spPr>
              <a:xfrm flipH="1">
                <a:off x="447806" y="-1"/>
                <a:ext cx="248657" cy="505190"/>
              </a:xfrm>
              <a:prstGeom prst="line">
                <a:avLst/>
              </a:prstGeom>
              <a:noFill/>
              <a:ln w="12700" cap="flat">
                <a:solidFill>
                  <a:srgbClr val="000000"/>
                </a:solidFill>
                <a:prstDash val="solid"/>
                <a:roun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23" name="Shape 423"/>
              <p:cNvSpPr/>
              <p:nvPr/>
            </p:nvSpPr>
            <p:spPr>
              <a:xfrm flipH="1" flipV="1">
                <a:off x="0" y="517339"/>
                <a:ext cx="459058" cy="1"/>
              </a:xfrm>
              <a:prstGeom prst="line">
                <a:avLst/>
              </a:prstGeom>
              <a:noFill/>
              <a:ln w="12700" cap="flat">
                <a:solidFill>
                  <a:srgbClr val="000000"/>
                </a:solidFill>
                <a:prstDash val="solid"/>
                <a:roun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grpSp>
        <p:sp>
          <p:nvSpPr>
            <p:cNvPr id="425" name="Shape 425"/>
            <p:cNvSpPr/>
            <p:nvPr/>
          </p:nvSpPr>
          <p:spPr>
            <a:xfrm flipV="1">
              <a:off x="255406" y="700962"/>
              <a:ext cx="408428" cy="612078"/>
            </a:xfrm>
            <a:prstGeom prst="line">
              <a:avLst/>
            </a:prstGeom>
            <a:noFill/>
            <a:ln w="12700" cap="flat">
              <a:solidFill>
                <a:srgbClr val="000000"/>
              </a:solidFill>
              <a:prstDash val="solid"/>
              <a:round/>
              <a:tailEnd type="triangle" w="med" len="me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26" name="Shape 426"/>
            <p:cNvSpPr/>
            <p:nvPr/>
          </p:nvSpPr>
          <p:spPr>
            <a:xfrm>
              <a:off x="255406" y="1313039"/>
              <a:ext cx="356671" cy="561447"/>
            </a:xfrm>
            <a:prstGeom prst="line">
              <a:avLst/>
            </a:prstGeom>
            <a:noFill/>
            <a:ln w="12700" cap="flat">
              <a:solidFill>
                <a:srgbClr val="000000"/>
              </a:solidFill>
              <a:prstDash val="solid"/>
              <a:round/>
              <a:tailEnd type="triangle" w="med" len="me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27" name="Shape 427"/>
            <p:cNvSpPr/>
            <p:nvPr/>
          </p:nvSpPr>
          <p:spPr>
            <a:xfrm>
              <a:off x="3907615" y="652581"/>
              <a:ext cx="1308881" cy="9258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l" defTabSz="650240">
                <a:spcBef>
                  <a:spcPts val="1700"/>
                </a:spcBef>
                <a:defRPr sz="2000">
                  <a:latin typeface="Calibri"/>
                  <a:ea typeface="Calibri"/>
                  <a:cs typeface="Calibri"/>
                  <a:sym typeface="Calibri"/>
                </a:defRPr>
              </a:lvl1pPr>
            </a:lstStyle>
            <a:p>
              <a:r>
                <a:t>Generatore di tensione</a:t>
              </a:r>
            </a:p>
          </p:txBody>
        </p:sp>
        <p:sp>
          <p:nvSpPr>
            <p:cNvPr id="428" name="Shape 428"/>
            <p:cNvSpPr/>
            <p:nvPr/>
          </p:nvSpPr>
          <p:spPr>
            <a:xfrm>
              <a:off x="1173522" y="1165646"/>
              <a:ext cx="238531" cy="3423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l" defTabSz="650240">
                <a:spcBef>
                  <a:spcPts val="1500"/>
                </a:spcBef>
                <a:defRPr sz="2400">
                  <a:solidFill>
                    <a:srgbClr val="C0504D"/>
                  </a:solidFill>
                  <a:latin typeface="Calibri"/>
                  <a:ea typeface="Calibri"/>
                  <a:cs typeface="Calibri"/>
                  <a:sym typeface="Calibri"/>
                </a:defRPr>
              </a:lvl1pPr>
            </a:lstStyle>
            <a:p>
              <a:r>
                <a:t>d</a:t>
              </a:r>
            </a:p>
          </p:txBody>
        </p:sp>
        <p:grpSp>
          <p:nvGrpSpPr>
            <p:cNvPr id="481" name="Group 481"/>
            <p:cNvGrpSpPr/>
            <p:nvPr/>
          </p:nvGrpSpPr>
          <p:grpSpPr>
            <a:xfrm>
              <a:off x="1277035" y="0"/>
              <a:ext cx="2767848" cy="2631481"/>
              <a:chOff x="0" y="0"/>
              <a:chExt cx="2767847" cy="2631480"/>
            </a:xfrm>
          </p:grpSpPr>
          <p:sp>
            <p:nvSpPr>
              <p:cNvPr id="429" name="Shape 429"/>
              <p:cNvSpPr/>
              <p:nvPr/>
            </p:nvSpPr>
            <p:spPr>
              <a:xfrm>
                <a:off x="169896" y="2023003"/>
                <a:ext cx="858483" cy="3242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p>
                <a:pPr algn="l" defTabSz="650240">
                  <a:defRPr sz="2000">
                    <a:latin typeface="Calibri"/>
                    <a:ea typeface="Calibri"/>
                    <a:cs typeface="Calibri"/>
                    <a:sym typeface="Calibri"/>
                  </a:defRPr>
                </a:pPr>
                <a:r>
                  <a:t> </a:t>
                </a:r>
                <a:r>
                  <a:rPr>
                    <a:solidFill>
                      <a:srgbClr val="00CC00"/>
                    </a:solidFill>
                  </a:rPr>
                  <a:t>Anodo</a:t>
                </a:r>
              </a:p>
            </p:txBody>
          </p:sp>
          <p:sp>
            <p:nvSpPr>
              <p:cNvPr id="430" name="Shape 430"/>
              <p:cNvSpPr/>
              <p:nvPr/>
            </p:nvSpPr>
            <p:spPr>
              <a:xfrm>
                <a:off x="137267" y="305445"/>
                <a:ext cx="1058775" cy="5691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l" defTabSz="650240">
                  <a:defRPr sz="1700">
                    <a:solidFill>
                      <a:srgbClr val="00CC00"/>
                    </a:solidFill>
                    <a:latin typeface="Calibri"/>
                    <a:ea typeface="Calibri"/>
                    <a:cs typeface="Calibri"/>
                    <a:sym typeface="Calibri"/>
                  </a:defRPr>
                </a:lvl1pPr>
              </a:lstStyle>
              <a:p>
                <a:r>
                  <a:t> Catodo</a:t>
                </a:r>
              </a:p>
            </p:txBody>
          </p:sp>
          <p:sp>
            <p:nvSpPr>
              <p:cNvPr id="431" name="Shape 431"/>
              <p:cNvSpPr/>
              <p:nvPr/>
            </p:nvSpPr>
            <p:spPr>
              <a:xfrm flipV="1">
                <a:off x="1093637" y="18002"/>
                <a:ext cx="1" cy="653708"/>
              </a:xfrm>
              <a:prstGeom prst="line">
                <a:avLst/>
              </a:prstGeom>
              <a:noFill/>
              <a:ln w="25400" cap="flat">
                <a:solidFill>
                  <a:srgbClr val="000000"/>
                </a:solidFill>
                <a:prstDash val="solid"/>
                <a:roun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32" name="Shape 432"/>
              <p:cNvSpPr/>
              <p:nvPr/>
            </p:nvSpPr>
            <p:spPr>
              <a:xfrm>
                <a:off x="1093637" y="18002"/>
                <a:ext cx="1468310" cy="1"/>
              </a:xfrm>
              <a:prstGeom prst="line">
                <a:avLst/>
              </a:prstGeom>
              <a:noFill/>
              <a:ln w="25400" cap="flat">
                <a:solidFill>
                  <a:srgbClr val="000000"/>
                </a:solidFill>
                <a:prstDash val="solid"/>
                <a:roun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33" name="Shape 433"/>
              <p:cNvSpPr/>
              <p:nvPr/>
            </p:nvSpPr>
            <p:spPr>
              <a:xfrm flipH="1">
                <a:off x="2561946" y="18002"/>
                <a:ext cx="1" cy="1305164"/>
              </a:xfrm>
              <a:prstGeom prst="line">
                <a:avLst/>
              </a:prstGeom>
              <a:noFill/>
              <a:ln w="25400" cap="flat">
                <a:solidFill>
                  <a:srgbClr val="000000"/>
                </a:solidFill>
                <a:prstDash val="solid"/>
                <a:roun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34" name="Shape 434"/>
              <p:cNvSpPr/>
              <p:nvPr/>
            </p:nvSpPr>
            <p:spPr>
              <a:xfrm flipV="1">
                <a:off x="33754" y="648081"/>
                <a:ext cx="1" cy="455683"/>
              </a:xfrm>
              <a:prstGeom prst="line">
                <a:avLst/>
              </a:prstGeom>
              <a:noFill/>
              <a:ln w="12700" cap="flat">
                <a:solidFill>
                  <a:srgbClr val="000000"/>
                </a:solidFill>
                <a:prstDash val="solid"/>
                <a:round/>
                <a:tailEnd type="triangle" w="med" len="me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35" name="Shape 435"/>
              <p:cNvSpPr/>
              <p:nvPr/>
            </p:nvSpPr>
            <p:spPr>
              <a:xfrm flipH="1">
                <a:off x="33754" y="1539193"/>
                <a:ext cx="1" cy="456808"/>
              </a:xfrm>
              <a:prstGeom prst="line">
                <a:avLst/>
              </a:prstGeom>
              <a:noFill/>
              <a:ln w="12700" cap="flat">
                <a:solidFill>
                  <a:srgbClr val="000000"/>
                </a:solidFill>
                <a:prstDash val="solid"/>
                <a:round/>
                <a:tailEnd type="triangle" w="med" len="me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36" name="Shape 436"/>
              <p:cNvSpPr/>
              <p:nvPr/>
            </p:nvSpPr>
            <p:spPr>
              <a:xfrm>
                <a:off x="102387" y="672609"/>
                <a:ext cx="2083763" cy="1"/>
              </a:xfrm>
              <a:prstGeom prst="line">
                <a:avLst/>
              </a:prstGeom>
              <a:noFill/>
              <a:ln w="25400" cap="flat">
                <a:solidFill>
                  <a:srgbClr val="000000"/>
                </a:solidFill>
                <a:prstDash val="solid"/>
                <a:roun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37" name="Shape 437"/>
              <p:cNvSpPr/>
              <p:nvPr/>
            </p:nvSpPr>
            <p:spPr>
              <a:xfrm flipV="1">
                <a:off x="171021" y="671709"/>
                <a:ext cx="1" cy="1305164"/>
              </a:xfrm>
              <a:prstGeom prst="line">
                <a:avLst/>
              </a:prstGeom>
              <a:noFill/>
              <a:ln w="25400" cap="flat">
                <a:solidFill>
                  <a:srgbClr val="FF0000"/>
                </a:solidFill>
                <a:prstDash val="dash"/>
                <a:round/>
                <a:tailEnd type="triangle" w="med" len="me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38" name="Shape 438"/>
              <p:cNvSpPr/>
              <p:nvPr/>
            </p:nvSpPr>
            <p:spPr>
              <a:xfrm flipV="1">
                <a:off x="273409" y="671709"/>
                <a:ext cx="1" cy="1305164"/>
              </a:xfrm>
              <a:prstGeom prst="line">
                <a:avLst/>
              </a:prstGeom>
              <a:noFill/>
              <a:ln w="25400" cap="flat">
                <a:solidFill>
                  <a:srgbClr val="FF0000"/>
                </a:solidFill>
                <a:prstDash val="dash"/>
                <a:round/>
                <a:tailEnd type="triangle" w="med" len="me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39" name="Shape 439"/>
              <p:cNvSpPr/>
              <p:nvPr/>
            </p:nvSpPr>
            <p:spPr>
              <a:xfrm flipV="1">
                <a:off x="375797" y="671709"/>
                <a:ext cx="1" cy="1305164"/>
              </a:xfrm>
              <a:prstGeom prst="line">
                <a:avLst/>
              </a:prstGeom>
              <a:noFill/>
              <a:ln w="25400" cap="flat">
                <a:solidFill>
                  <a:srgbClr val="FF0000"/>
                </a:solidFill>
                <a:prstDash val="dash"/>
                <a:round/>
                <a:tailEnd type="triangle" w="med" len="me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40" name="Shape 440"/>
              <p:cNvSpPr/>
              <p:nvPr/>
            </p:nvSpPr>
            <p:spPr>
              <a:xfrm flipV="1">
                <a:off x="478184" y="671709"/>
                <a:ext cx="1" cy="1305164"/>
              </a:xfrm>
              <a:prstGeom prst="line">
                <a:avLst/>
              </a:prstGeom>
              <a:noFill/>
              <a:ln w="25400" cap="flat">
                <a:solidFill>
                  <a:srgbClr val="FF0000"/>
                </a:solidFill>
                <a:prstDash val="dash"/>
                <a:round/>
                <a:tailEnd type="triangle" w="med" len="me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41" name="Shape 441"/>
              <p:cNvSpPr/>
              <p:nvPr/>
            </p:nvSpPr>
            <p:spPr>
              <a:xfrm flipV="1">
                <a:off x="580572" y="671709"/>
                <a:ext cx="1" cy="1305164"/>
              </a:xfrm>
              <a:prstGeom prst="line">
                <a:avLst/>
              </a:prstGeom>
              <a:noFill/>
              <a:ln w="25400" cap="flat">
                <a:solidFill>
                  <a:srgbClr val="FF0000"/>
                </a:solidFill>
                <a:prstDash val="dash"/>
                <a:round/>
                <a:tailEnd type="triangle" w="med" len="me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42" name="Shape 442"/>
              <p:cNvSpPr/>
              <p:nvPr/>
            </p:nvSpPr>
            <p:spPr>
              <a:xfrm flipV="1">
                <a:off x="682960" y="671709"/>
                <a:ext cx="1" cy="1305164"/>
              </a:xfrm>
              <a:prstGeom prst="line">
                <a:avLst/>
              </a:prstGeom>
              <a:noFill/>
              <a:ln w="25400" cap="flat">
                <a:solidFill>
                  <a:srgbClr val="FF0000"/>
                </a:solidFill>
                <a:prstDash val="dash"/>
                <a:round/>
                <a:tailEnd type="triangle" w="med" len="me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43" name="Shape 443"/>
              <p:cNvSpPr/>
              <p:nvPr/>
            </p:nvSpPr>
            <p:spPr>
              <a:xfrm flipV="1">
                <a:off x="785348" y="671709"/>
                <a:ext cx="1" cy="1305164"/>
              </a:xfrm>
              <a:prstGeom prst="line">
                <a:avLst/>
              </a:prstGeom>
              <a:noFill/>
              <a:ln w="25400" cap="flat">
                <a:solidFill>
                  <a:srgbClr val="FF0000"/>
                </a:solidFill>
                <a:prstDash val="dash"/>
                <a:round/>
                <a:tailEnd type="triangle" w="med" len="me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44" name="Shape 444"/>
              <p:cNvSpPr/>
              <p:nvPr/>
            </p:nvSpPr>
            <p:spPr>
              <a:xfrm flipV="1">
                <a:off x="887736" y="671709"/>
                <a:ext cx="1" cy="1305164"/>
              </a:xfrm>
              <a:prstGeom prst="line">
                <a:avLst/>
              </a:prstGeom>
              <a:noFill/>
              <a:ln w="25400" cap="flat">
                <a:solidFill>
                  <a:srgbClr val="FF0000"/>
                </a:solidFill>
                <a:prstDash val="dash"/>
                <a:round/>
                <a:tailEnd type="triangle" w="med" len="me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45" name="Shape 445"/>
              <p:cNvSpPr/>
              <p:nvPr/>
            </p:nvSpPr>
            <p:spPr>
              <a:xfrm flipV="1">
                <a:off x="990124" y="671709"/>
                <a:ext cx="1" cy="1305164"/>
              </a:xfrm>
              <a:prstGeom prst="line">
                <a:avLst/>
              </a:prstGeom>
              <a:noFill/>
              <a:ln w="25400" cap="flat">
                <a:solidFill>
                  <a:srgbClr val="FF0000"/>
                </a:solidFill>
                <a:prstDash val="dash"/>
                <a:round/>
                <a:tailEnd type="triangle" w="med" len="me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46" name="Shape 446"/>
              <p:cNvSpPr/>
              <p:nvPr/>
            </p:nvSpPr>
            <p:spPr>
              <a:xfrm flipV="1">
                <a:off x="1093637" y="671709"/>
                <a:ext cx="1" cy="1305164"/>
              </a:xfrm>
              <a:prstGeom prst="line">
                <a:avLst/>
              </a:prstGeom>
              <a:noFill/>
              <a:ln w="25400" cap="flat">
                <a:solidFill>
                  <a:srgbClr val="FF0000"/>
                </a:solidFill>
                <a:prstDash val="dash"/>
                <a:round/>
                <a:tailEnd type="triangle" w="med" len="me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47" name="Shape 447"/>
              <p:cNvSpPr/>
              <p:nvPr/>
            </p:nvSpPr>
            <p:spPr>
              <a:xfrm flipV="1">
                <a:off x="1196024" y="671709"/>
                <a:ext cx="1" cy="1305164"/>
              </a:xfrm>
              <a:prstGeom prst="line">
                <a:avLst/>
              </a:prstGeom>
              <a:noFill/>
              <a:ln w="25400" cap="flat">
                <a:solidFill>
                  <a:srgbClr val="FF0000"/>
                </a:solidFill>
                <a:prstDash val="dash"/>
                <a:round/>
                <a:tailEnd type="triangle" w="med" len="me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48" name="Shape 448"/>
              <p:cNvSpPr/>
              <p:nvPr/>
            </p:nvSpPr>
            <p:spPr>
              <a:xfrm flipV="1">
                <a:off x="1298412" y="671709"/>
                <a:ext cx="1" cy="1305164"/>
              </a:xfrm>
              <a:prstGeom prst="line">
                <a:avLst/>
              </a:prstGeom>
              <a:noFill/>
              <a:ln w="25400" cap="flat">
                <a:solidFill>
                  <a:srgbClr val="FF0000"/>
                </a:solidFill>
                <a:prstDash val="dash"/>
                <a:round/>
                <a:tailEnd type="triangle" w="med" len="me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49" name="Shape 449"/>
              <p:cNvSpPr/>
              <p:nvPr/>
            </p:nvSpPr>
            <p:spPr>
              <a:xfrm flipV="1">
                <a:off x="1400800" y="671709"/>
                <a:ext cx="1" cy="1305164"/>
              </a:xfrm>
              <a:prstGeom prst="line">
                <a:avLst/>
              </a:prstGeom>
              <a:noFill/>
              <a:ln w="25400" cap="flat">
                <a:solidFill>
                  <a:srgbClr val="FF0000"/>
                </a:solidFill>
                <a:prstDash val="dash"/>
                <a:round/>
                <a:tailEnd type="triangle" w="med" len="me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50" name="Shape 450"/>
              <p:cNvSpPr/>
              <p:nvPr/>
            </p:nvSpPr>
            <p:spPr>
              <a:xfrm flipV="1">
                <a:off x="1502063" y="671709"/>
                <a:ext cx="1" cy="1305164"/>
              </a:xfrm>
              <a:prstGeom prst="line">
                <a:avLst/>
              </a:prstGeom>
              <a:noFill/>
              <a:ln w="25400" cap="flat">
                <a:solidFill>
                  <a:srgbClr val="FF0000"/>
                </a:solidFill>
                <a:prstDash val="dash"/>
                <a:round/>
                <a:tailEnd type="triangle" w="med" len="me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51" name="Shape 451"/>
              <p:cNvSpPr/>
              <p:nvPr/>
            </p:nvSpPr>
            <p:spPr>
              <a:xfrm flipV="1">
                <a:off x="1604451" y="671709"/>
                <a:ext cx="1" cy="1305164"/>
              </a:xfrm>
              <a:prstGeom prst="line">
                <a:avLst/>
              </a:prstGeom>
              <a:noFill/>
              <a:ln w="25400" cap="flat">
                <a:solidFill>
                  <a:srgbClr val="FF0000"/>
                </a:solidFill>
                <a:prstDash val="dash"/>
                <a:round/>
                <a:tailEnd type="triangle" w="med" len="me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52" name="Shape 452"/>
              <p:cNvSpPr/>
              <p:nvPr/>
            </p:nvSpPr>
            <p:spPr>
              <a:xfrm flipV="1">
                <a:off x="1707964" y="671709"/>
                <a:ext cx="1" cy="1305164"/>
              </a:xfrm>
              <a:prstGeom prst="line">
                <a:avLst/>
              </a:prstGeom>
              <a:noFill/>
              <a:ln w="25400" cap="flat">
                <a:solidFill>
                  <a:srgbClr val="FF0000"/>
                </a:solidFill>
                <a:prstDash val="dash"/>
                <a:round/>
                <a:tailEnd type="triangle" w="med" len="me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53" name="Shape 453"/>
              <p:cNvSpPr/>
              <p:nvPr/>
            </p:nvSpPr>
            <p:spPr>
              <a:xfrm flipV="1">
                <a:off x="1810351" y="671709"/>
                <a:ext cx="1" cy="1305164"/>
              </a:xfrm>
              <a:prstGeom prst="line">
                <a:avLst/>
              </a:prstGeom>
              <a:noFill/>
              <a:ln w="25400" cap="flat">
                <a:solidFill>
                  <a:srgbClr val="FF0000"/>
                </a:solidFill>
                <a:prstDash val="dash"/>
                <a:round/>
                <a:tailEnd type="triangle" w="med" len="me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54" name="Shape 454"/>
              <p:cNvSpPr/>
              <p:nvPr/>
            </p:nvSpPr>
            <p:spPr>
              <a:xfrm flipV="1">
                <a:off x="1912739" y="671709"/>
                <a:ext cx="1" cy="1305164"/>
              </a:xfrm>
              <a:prstGeom prst="line">
                <a:avLst/>
              </a:prstGeom>
              <a:noFill/>
              <a:ln w="25400" cap="flat">
                <a:solidFill>
                  <a:srgbClr val="FF0000"/>
                </a:solidFill>
                <a:prstDash val="dash"/>
                <a:round/>
                <a:tailEnd type="triangle" w="med" len="me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55" name="Shape 455"/>
              <p:cNvSpPr/>
              <p:nvPr/>
            </p:nvSpPr>
            <p:spPr>
              <a:xfrm flipV="1">
                <a:off x="2015127" y="671709"/>
                <a:ext cx="1" cy="1305164"/>
              </a:xfrm>
              <a:prstGeom prst="line">
                <a:avLst/>
              </a:prstGeom>
              <a:noFill/>
              <a:ln w="25400" cap="flat">
                <a:solidFill>
                  <a:srgbClr val="FF0000"/>
                </a:solidFill>
                <a:prstDash val="dash"/>
                <a:round/>
                <a:tailEnd type="triangle" w="med" len="me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56" name="Shape 456"/>
              <p:cNvSpPr/>
              <p:nvPr/>
            </p:nvSpPr>
            <p:spPr>
              <a:xfrm flipV="1">
                <a:off x="2117515" y="671709"/>
                <a:ext cx="1" cy="1305164"/>
              </a:xfrm>
              <a:prstGeom prst="line">
                <a:avLst/>
              </a:prstGeom>
              <a:noFill/>
              <a:ln w="25400" cap="flat">
                <a:solidFill>
                  <a:srgbClr val="FF0000"/>
                </a:solidFill>
                <a:prstDash val="dash"/>
                <a:round/>
                <a:tailEnd type="triangle" w="med" len="me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57" name="Shape 457"/>
              <p:cNvSpPr/>
              <p:nvPr/>
            </p:nvSpPr>
            <p:spPr>
              <a:xfrm>
                <a:off x="2561946" y="1649456"/>
                <a:ext cx="1126" cy="978874"/>
              </a:xfrm>
              <a:prstGeom prst="line">
                <a:avLst/>
              </a:prstGeom>
              <a:noFill/>
              <a:ln w="25400" cap="flat">
                <a:solidFill>
                  <a:srgbClr val="000000"/>
                </a:solidFill>
                <a:prstDash val="solid"/>
                <a:roun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58" name="Shape 458"/>
              <p:cNvSpPr/>
              <p:nvPr/>
            </p:nvSpPr>
            <p:spPr>
              <a:xfrm flipH="1">
                <a:off x="1092511" y="2631480"/>
                <a:ext cx="1469436" cy="1"/>
              </a:xfrm>
              <a:prstGeom prst="line">
                <a:avLst/>
              </a:prstGeom>
              <a:noFill/>
              <a:ln w="25400" cap="flat">
                <a:solidFill>
                  <a:srgbClr val="000000"/>
                </a:solidFill>
                <a:prstDash val="solid"/>
                <a:roun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59" name="Shape 459"/>
              <p:cNvSpPr/>
              <p:nvPr/>
            </p:nvSpPr>
            <p:spPr>
              <a:xfrm flipV="1">
                <a:off x="1094537" y="1976872"/>
                <a:ext cx="1" cy="653708"/>
              </a:xfrm>
              <a:prstGeom prst="line">
                <a:avLst/>
              </a:prstGeom>
              <a:noFill/>
              <a:ln w="25400" cap="flat">
                <a:solidFill>
                  <a:srgbClr val="000000"/>
                </a:solidFill>
                <a:prstDash val="solid"/>
                <a:roun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60" name="Shape 460"/>
              <p:cNvSpPr/>
              <p:nvPr/>
            </p:nvSpPr>
            <p:spPr>
              <a:xfrm>
                <a:off x="2459558" y="1323165"/>
                <a:ext cx="205902" cy="1"/>
              </a:xfrm>
              <a:prstGeom prst="line">
                <a:avLst/>
              </a:prstGeom>
              <a:noFill/>
              <a:ln w="25400" cap="flat">
                <a:solidFill>
                  <a:srgbClr val="000000"/>
                </a:solidFill>
                <a:prstDash val="solid"/>
                <a:roun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61" name="Shape 461"/>
              <p:cNvSpPr/>
              <p:nvPr/>
            </p:nvSpPr>
            <p:spPr>
              <a:xfrm>
                <a:off x="2390924" y="1649456"/>
                <a:ext cx="376924" cy="1"/>
              </a:xfrm>
              <a:prstGeom prst="line">
                <a:avLst/>
              </a:prstGeom>
              <a:noFill/>
              <a:ln w="25400" cap="flat">
                <a:solidFill>
                  <a:srgbClr val="000000"/>
                </a:solidFill>
                <a:prstDash val="solid"/>
                <a:roun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pic>
            <p:nvPicPr>
              <p:cNvPr id="462" name="avalanche2.png" descr="avalanche2"/>
              <p:cNvPicPr>
                <a:picLocks noChangeAspect="1"/>
              </p:cNvPicPr>
              <p:nvPr/>
            </p:nvPicPr>
            <p:blipFill>
              <a:blip r:embed="rId2">
                <a:extLst/>
              </a:blip>
              <a:srcRect l="19732" b="21928"/>
              <a:stretch>
                <a:fillRect/>
              </a:stretch>
            </p:blipFill>
            <p:spPr>
              <a:xfrm>
                <a:off x="649206" y="1334417"/>
                <a:ext cx="171022" cy="639081"/>
              </a:xfrm>
              <a:prstGeom prst="rect">
                <a:avLst/>
              </a:prstGeom>
              <a:ln w="12700" cap="flat">
                <a:noFill/>
                <a:miter lim="400000"/>
              </a:ln>
              <a:effectLst/>
            </p:spPr>
          </p:pic>
          <p:grpSp>
            <p:nvGrpSpPr>
              <p:cNvPr id="469" name="Group 469"/>
              <p:cNvGrpSpPr/>
              <p:nvPr/>
            </p:nvGrpSpPr>
            <p:grpSpPr>
              <a:xfrm>
                <a:off x="632329" y="1391799"/>
                <a:ext cx="179823" cy="598589"/>
                <a:chOff x="0" y="0"/>
                <a:chExt cx="179822" cy="598587"/>
              </a:xfrm>
            </p:grpSpPr>
            <p:sp>
              <p:nvSpPr>
                <p:cNvPr id="463" name="Shape 463"/>
                <p:cNvSpPr/>
                <p:nvPr/>
              </p:nvSpPr>
              <p:spPr>
                <a:xfrm>
                  <a:off x="0" y="350241"/>
                  <a:ext cx="117640" cy="2483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l" defTabSz="650240">
                    <a:defRPr sz="2400" b="1">
                      <a:latin typeface="Calibri"/>
                      <a:ea typeface="Calibri"/>
                      <a:cs typeface="Calibri"/>
                      <a:sym typeface="Calibri"/>
                    </a:defRPr>
                  </a:lvl1pPr>
                </a:lstStyle>
                <a:p>
                  <a:r>
                    <a:t>-</a:t>
                  </a:r>
                </a:p>
              </p:txBody>
            </p:sp>
            <p:grpSp>
              <p:nvGrpSpPr>
                <p:cNvPr id="468" name="Group 468"/>
                <p:cNvGrpSpPr/>
                <p:nvPr/>
              </p:nvGrpSpPr>
              <p:grpSpPr>
                <a:xfrm>
                  <a:off x="6771" y="0"/>
                  <a:ext cx="173052" cy="555656"/>
                  <a:chOff x="0" y="0"/>
                  <a:chExt cx="173050" cy="555655"/>
                </a:xfrm>
              </p:grpSpPr>
              <p:sp>
                <p:nvSpPr>
                  <p:cNvPr id="464" name="Shape 464"/>
                  <p:cNvSpPr/>
                  <p:nvPr/>
                </p:nvSpPr>
                <p:spPr>
                  <a:xfrm>
                    <a:off x="27838" y="0"/>
                    <a:ext cx="133927" cy="2483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l" defTabSz="650240">
                      <a:defRPr sz="2400">
                        <a:solidFill>
                          <a:srgbClr val="FFFF00"/>
                        </a:solidFill>
                        <a:latin typeface="Calibri"/>
                        <a:ea typeface="Calibri"/>
                        <a:cs typeface="Calibri"/>
                        <a:sym typeface="Calibri"/>
                      </a:defRPr>
                    </a:lvl1pPr>
                  </a:lstStyle>
                  <a:p>
                    <a:r>
                      <a:t>+</a:t>
                    </a:r>
                  </a:p>
                </p:txBody>
              </p:sp>
              <p:sp>
                <p:nvSpPr>
                  <p:cNvPr id="465" name="Shape 465"/>
                  <p:cNvSpPr/>
                  <p:nvPr/>
                </p:nvSpPr>
                <p:spPr>
                  <a:xfrm>
                    <a:off x="0" y="93774"/>
                    <a:ext cx="145213" cy="2483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l" defTabSz="650240">
                      <a:defRPr sz="2400">
                        <a:solidFill>
                          <a:srgbClr val="FFFF00"/>
                        </a:solidFill>
                        <a:latin typeface="Calibri"/>
                        <a:ea typeface="Calibri"/>
                        <a:cs typeface="Calibri"/>
                        <a:sym typeface="Calibri"/>
                      </a:defRPr>
                    </a:lvl1pPr>
                  </a:lstStyle>
                  <a:p>
                    <a:r>
                      <a:t>+</a:t>
                    </a:r>
                  </a:p>
                </p:txBody>
              </p:sp>
              <p:sp>
                <p:nvSpPr>
                  <p:cNvPr id="466" name="Shape 466"/>
                  <p:cNvSpPr/>
                  <p:nvPr/>
                </p:nvSpPr>
                <p:spPr>
                  <a:xfrm>
                    <a:off x="39124" y="135577"/>
                    <a:ext cx="133927" cy="2483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l" defTabSz="650240">
                      <a:defRPr sz="2400">
                        <a:solidFill>
                          <a:srgbClr val="FFFF00"/>
                        </a:solidFill>
                        <a:latin typeface="Calibri"/>
                        <a:ea typeface="Calibri"/>
                        <a:cs typeface="Calibri"/>
                        <a:sym typeface="Calibri"/>
                      </a:defRPr>
                    </a:lvl1pPr>
                  </a:lstStyle>
                  <a:p>
                    <a:r>
                      <a:t>+</a:t>
                    </a:r>
                  </a:p>
                </p:txBody>
              </p:sp>
              <p:sp>
                <p:nvSpPr>
                  <p:cNvPr id="467" name="Shape 467"/>
                  <p:cNvSpPr/>
                  <p:nvPr/>
                </p:nvSpPr>
                <p:spPr>
                  <a:xfrm>
                    <a:off x="41381" y="307308"/>
                    <a:ext cx="117641" cy="24834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l" defTabSz="650240">
                      <a:defRPr sz="2400" b="1">
                        <a:latin typeface="Calibri"/>
                        <a:ea typeface="Calibri"/>
                        <a:cs typeface="Calibri"/>
                        <a:sym typeface="Calibri"/>
                      </a:defRPr>
                    </a:lvl1pPr>
                  </a:lstStyle>
                  <a:p>
                    <a:r>
                      <a:t>-</a:t>
                    </a:r>
                  </a:p>
                </p:txBody>
              </p:sp>
            </p:grpSp>
          </p:grpSp>
          <p:sp>
            <p:nvSpPr>
              <p:cNvPr id="470" name="Shape 470"/>
              <p:cNvSpPr/>
              <p:nvPr/>
            </p:nvSpPr>
            <p:spPr>
              <a:xfrm>
                <a:off x="681835" y="1750719"/>
                <a:ext cx="117641" cy="24834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l" defTabSz="650240">
                  <a:defRPr sz="2400" b="1">
                    <a:latin typeface="Calibri"/>
                    <a:ea typeface="Calibri"/>
                    <a:cs typeface="Calibri"/>
                    <a:sym typeface="Calibri"/>
                  </a:defRPr>
                </a:lvl1pPr>
              </a:lstStyle>
              <a:p>
                <a:r>
                  <a:t>-</a:t>
                </a:r>
              </a:p>
            </p:txBody>
          </p:sp>
          <p:pic>
            <p:nvPicPr>
              <p:cNvPr id="471" name="avalanche2.png" descr="avalanche2"/>
              <p:cNvPicPr>
                <a:picLocks noChangeAspect="1"/>
              </p:cNvPicPr>
              <p:nvPr/>
            </p:nvPicPr>
            <p:blipFill>
              <a:blip r:embed="rId2">
                <a:extLst/>
              </a:blip>
              <a:srcRect l="19732" b="21928"/>
              <a:stretch>
                <a:fillRect/>
              </a:stretch>
            </p:blipFill>
            <p:spPr>
              <a:xfrm>
                <a:off x="916989" y="922615"/>
                <a:ext cx="222779" cy="1074511"/>
              </a:xfrm>
              <a:prstGeom prst="rect">
                <a:avLst/>
              </a:prstGeom>
              <a:ln w="12700" cap="flat">
                <a:noFill/>
                <a:miter lim="400000"/>
              </a:ln>
              <a:effectLst/>
            </p:spPr>
          </p:pic>
          <p:grpSp>
            <p:nvGrpSpPr>
              <p:cNvPr id="478" name="Group 478"/>
              <p:cNvGrpSpPr/>
              <p:nvPr/>
            </p:nvGrpSpPr>
            <p:grpSpPr>
              <a:xfrm>
                <a:off x="918115" y="1104888"/>
                <a:ext cx="210986" cy="836255"/>
                <a:chOff x="0" y="0"/>
                <a:chExt cx="210985" cy="836253"/>
              </a:xfrm>
            </p:grpSpPr>
            <p:sp>
              <p:nvSpPr>
                <p:cNvPr id="472" name="Shape 472"/>
                <p:cNvSpPr/>
                <p:nvPr/>
              </p:nvSpPr>
              <p:spPr>
                <a:xfrm>
                  <a:off x="0" y="587906"/>
                  <a:ext cx="117640" cy="24834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l" defTabSz="650240">
                    <a:defRPr sz="2400" b="1">
                      <a:latin typeface="Calibri"/>
                      <a:ea typeface="Calibri"/>
                      <a:cs typeface="Calibri"/>
                      <a:sym typeface="Calibri"/>
                    </a:defRPr>
                  </a:lvl1pPr>
                </a:lstStyle>
                <a:p>
                  <a:r>
                    <a:t>-</a:t>
                  </a:r>
                </a:p>
              </p:txBody>
            </p:sp>
            <p:grpSp>
              <p:nvGrpSpPr>
                <p:cNvPr id="477" name="Group 477"/>
                <p:cNvGrpSpPr/>
                <p:nvPr/>
              </p:nvGrpSpPr>
              <p:grpSpPr>
                <a:xfrm>
                  <a:off x="7850" y="0"/>
                  <a:ext cx="203136" cy="765857"/>
                  <a:chOff x="0" y="0"/>
                  <a:chExt cx="203134" cy="765856"/>
                </a:xfrm>
              </p:grpSpPr>
              <p:sp>
                <p:nvSpPr>
                  <p:cNvPr id="473" name="Shape 473"/>
                  <p:cNvSpPr/>
                  <p:nvPr/>
                </p:nvSpPr>
                <p:spPr>
                  <a:xfrm>
                    <a:off x="55935" y="0"/>
                    <a:ext cx="131499" cy="2483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l" defTabSz="650240">
                      <a:defRPr sz="2400">
                        <a:solidFill>
                          <a:srgbClr val="FFFF00"/>
                        </a:solidFill>
                        <a:latin typeface="Calibri"/>
                        <a:ea typeface="Calibri"/>
                        <a:cs typeface="Calibri"/>
                        <a:sym typeface="Calibri"/>
                      </a:defRPr>
                    </a:lvl1pPr>
                  </a:lstStyle>
                  <a:p>
                    <a:r>
                      <a:t>+</a:t>
                    </a:r>
                  </a:p>
                </p:txBody>
              </p:sp>
              <p:sp>
                <p:nvSpPr>
                  <p:cNvPr id="474" name="Shape 474"/>
                  <p:cNvSpPr/>
                  <p:nvPr/>
                </p:nvSpPr>
                <p:spPr>
                  <a:xfrm>
                    <a:off x="0" y="157916"/>
                    <a:ext cx="189396" cy="24834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l" defTabSz="650240">
                      <a:defRPr sz="2400">
                        <a:solidFill>
                          <a:srgbClr val="FFFF00"/>
                        </a:solidFill>
                        <a:latin typeface="Calibri"/>
                        <a:ea typeface="Calibri"/>
                        <a:cs typeface="Calibri"/>
                        <a:sym typeface="Calibri"/>
                      </a:defRPr>
                    </a:lvl1pPr>
                  </a:lstStyle>
                  <a:p>
                    <a:r>
                      <a:t>+</a:t>
                    </a:r>
                  </a:p>
                </p:txBody>
              </p:sp>
              <p:sp>
                <p:nvSpPr>
                  <p:cNvPr id="475" name="Shape 475"/>
                  <p:cNvSpPr/>
                  <p:nvPr/>
                </p:nvSpPr>
                <p:spPr>
                  <a:xfrm>
                    <a:off x="71636" y="228313"/>
                    <a:ext cx="131499" cy="24834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l" defTabSz="650240">
                      <a:defRPr sz="2400">
                        <a:solidFill>
                          <a:srgbClr val="FFFF00"/>
                        </a:solidFill>
                        <a:latin typeface="Calibri"/>
                        <a:ea typeface="Calibri"/>
                        <a:cs typeface="Calibri"/>
                        <a:sym typeface="Calibri"/>
                      </a:defRPr>
                    </a:lvl1pPr>
                  </a:lstStyle>
                  <a:p>
                    <a:r>
                      <a:t>+</a:t>
                    </a:r>
                  </a:p>
                </p:txBody>
              </p:sp>
              <p:sp>
                <p:nvSpPr>
                  <p:cNvPr id="476" name="Shape 476"/>
                  <p:cNvSpPr/>
                  <p:nvPr/>
                </p:nvSpPr>
                <p:spPr>
                  <a:xfrm>
                    <a:off x="55935" y="517510"/>
                    <a:ext cx="117641" cy="2483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l" defTabSz="650240">
                      <a:defRPr sz="2400" b="1">
                        <a:latin typeface="Calibri"/>
                        <a:ea typeface="Calibri"/>
                        <a:cs typeface="Calibri"/>
                        <a:sym typeface="Calibri"/>
                      </a:defRPr>
                    </a:lvl1pPr>
                  </a:lstStyle>
                  <a:p>
                    <a:r>
                      <a:t>-</a:t>
                    </a:r>
                  </a:p>
                </p:txBody>
              </p:sp>
            </p:grpSp>
          </p:grpSp>
          <p:sp>
            <p:nvSpPr>
              <p:cNvPr id="479" name="Shape 479"/>
              <p:cNvSpPr/>
              <p:nvPr/>
            </p:nvSpPr>
            <p:spPr>
              <a:xfrm flipH="1">
                <a:off x="-1" y="0"/>
                <a:ext cx="1605578" cy="2510190"/>
              </a:xfrm>
              <a:prstGeom prst="line">
                <a:avLst/>
              </a:prstGeom>
              <a:noFill/>
              <a:ln w="25400" cap="flat">
                <a:solidFill>
                  <a:srgbClr val="C0504D"/>
                </a:solidFill>
                <a:prstDash val="solid"/>
                <a:round/>
                <a:tailEnd type="triangle" w="med" len="me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sp>
            <p:nvSpPr>
              <p:cNvPr id="480" name="Shape 480"/>
              <p:cNvSpPr/>
              <p:nvPr/>
            </p:nvSpPr>
            <p:spPr>
              <a:xfrm>
                <a:off x="102387" y="1977773"/>
                <a:ext cx="2083763" cy="1"/>
              </a:xfrm>
              <a:prstGeom prst="line">
                <a:avLst/>
              </a:prstGeom>
              <a:noFill/>
              <a:ln w="25400" cap="flat">
                <a:solidFill>
                  <a:srgbClr val="000000"/>
                </a:solidFill>
                <a:prstDash val="solid"/>
                <a:round/>
              </a:ln>
              <a:effectLst/>
            </p:spPr>
            <p:txBody>
              <a:bodyPr wrap="square" lIns="65023" tIns="65023" rIns="65023" bIns="65023" numCol="1" anchor="t">
                <a:noAutofit/>
              </a:bodyPr>
              <a:lstStyle/>
              <a:p>
                <a:pPr algn="l" defTabSz="650240">
                  <a:defRPr sz="3400">
                    <a:latin typeface="Calibri"/>
                    <a:ea typeface="Calibri"/>
                    <a:cs typeface="Calibri"/>
                    <a:sym typeface="Calibri"/>
                  </a:defRPr>
                </a:pPr>
                <a:endParaRPr/>
              </a:p>
            </p:txBody>
          </p:sp>
        </p:grpSp>
      </p:grpSp>
      <p:sp>
        <p:nvSpPr>
          <p:cNvPr id="483" name="Shape 483"/>
          <p:cNvSpPr/>
          <p:nvPr/>
        </p:nvSpPr>
        <p:spPr>
          <a:xfrm>
            <a:off x="8799721" y="6439820"/>
            <a:ext cx="340934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Rivelatore a gas</a:t>
            </a:r>
          </a:p>
        </p:txBody>
      </p:sp>
      <p:sp>
        <p:nvSpPr>
          <p:cNvPr id="484" name="Shape 484"/>
          <p:cNvSpPr/>
          <p:nvPr/>
        </p:nvSpPr>
        <p:spPr>
          <a:xfrm>
            <a:off x="387632" y="6147752"/>
            <a:ext cx="7538573" cy="284480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defRPr sz="3000"/>
            </a:pPr>
            <a:r>
              <a:t>Misurare l’efficienza equivale a stabilire quanto bene (in che percentuale) il nostro rivelatore è in grado di segnalare il passaggio di una particella.</a:t>
            </a:r>
          </a:p>
          <a:p>
            <a:pPr algn="just">
              <a:defRPr sz="3000"/>
            </a:pPr>
            <a:r>
              <a:t>Il risultato si esprime in %…il rivelatore perfetto ha un’efficienza del </a:t>
            </a:r>
            <a:r>
              <a:rPr b="1">
                <a:latin typeface="Helvetica"/>
                <a:ea typeface="Helvetica"/>
                <a:cs typeface="Helvetica"/>
                <a:sym typeface="Helvetica"/>
              </a:rPr>
              <a:t>100%</a:t>
            </a:r>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Shape 486"/>
          <p:cNvSpPr>
            <a:spLocks noGrp="1"/>
          </p:cNvSpPr>
          <p:nvPr>
            <p:ph type="title"/>
          </p:nvPr>
        </p:nvSpPr>
        <p:spPr>
          <a:xfrm>
            <a:off x="2199382" y="38100"/>
            <a:ext cx="8606036" cy="1027113"/>
          </a:xfrm>
          <a:prstGeom prst="rect">
            <a:avLst/>
          </a:prstGeom>
        </p:spPr>
        <p:txBody>
          <a:bodyPr/>
          <a:lstStyle>
            <a:lvl1pPr>
              <a:defRPr sz="4000" b="1" i="1">
                <a:latin typeface="Helvetica"/>
                <a:ea typeface="Helvetica"/>
                <a:cs typeface="Helvetica"/>
                <a:sym typeface="Helvetica"/>
              </a:defRPr>
            </a:lvl1pPr>
          </a:lstStyle>
          <a:p>
            <a:r>
              <a:t>Concettualmente</a:t>
            </a:r>
          </a:p>
        </p:txBody>
      </p:sp>
      <p:sp>
        <p:nvSpPr>
          <p:cNvPr id="487" name="Shape 487"/>
          <p:cNvSpPr>
            <a:spLocks noGrp="1"/>
          </p:cNvSpPr>
          <p:nvPr>
            <p:ph type="sldNum" sz="quarter" idx="4294967295"/>
          </p:nvPr>
        </p:nvSpPr>
        <p:spPr>
          <a:xfrm>
            <a:off x="12675889" y="9296400"/>
            <a:ext cx="34032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49</a:t>
            </a:fld>
            <a:endParaRPr/>
          </a:p>
        </p:txBody>
      </p:sp>
      <p:grpSp>
        <p:nvGrpSpPr>
          <p:cNvPr id="492" name="Group 492"/>
          <p:cNvGrpSpPr/>
          <p:nvPr/>
        </p:nvGrpSpPr>
        <p:grpSpPr>
          <a:xfrm>
            <a:off x="3219462" y="1141595"/>
            <a:ext cx="6565876" cy="4727898"/>
            <a:chOff x="0" y="0"/>
            <a:chExt cx="6565874" cy="4727897"/>
          </a:xfrm>
        </p:grpSpPr>
        <p:sp>
          <p:nvSpPr>
            <p:cNvPr id="488" name="Shape 488"/>
            <p:cNvSpPr/>
            <p:nvPr/>
          </p:nvSpPr>
          <p:spPr>
            <a:xfrm>
              <a:off x="0" y="1793375"/>
              <a:ext cx="6565875" cy="1134051"/>
            </a:xfrm>
            <a:prstGeom prst="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2400">
                  <a:solidFill>
                    <a:srgbClr val="FFFFFF"/>
                  </a:solidFill>
                </a:defRPr>
              </a:lvl1pPr>
            </a:lstStyle>
            <a:p>
              <a:r>
                <a:t>Rivelatore da Testare</a:t>
              </a:r>
            </a:p>
          </p:txBody>
        </p:sp>
        <p:sp>
          <p:nvSpPr>
            <p:cNvPr id="489" name="Shape 489"/>
            <p:cNvSpPr/>
            <p:nvPr/>
          </p:nvSpPr>
          <p:spPr>
            <a:xfrm>
              <a:off x="499616" y="830213"/>
              <a:ext cx="5566642" cy="634435"/>
            </a:xfrm>
            <a:prstGeom prst="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2400">
                  <a:solidFill>
                    <a:srgbClr val="FFFFFF"/>
                  </a:solidFill>
                </a:defRPr>
              </a:lvl1pPr>
            </a:lstStyle>
            <a:p>
              <a:r>
                <a:t>Rivelatore di riferimento</a:t>
              </a:r>
            </a:p>
          </p:txBody>
        </p:sp>
        <p:sp>
          <p:nvSpPr>
            <p:cNvPr id="490" name="Shape 490"/>
            <p:cNvSpPr/>
            <p:nvPr/>
          </p:nvSpPr>
          <p:spPr>
            <a:xfrm>
              <a:off x="499616" y="3256154"/>
              <a:ext cx="5566642" cy="634434"/>
            </a:xfrm>
            <a:prstGeom prst="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2400">
                  <a:solidFill>
                    <a:srgbClr val="FFFFFF"/>
                  </a:solidFill>
                </a:defRPr>
              </a:lvl1pPr>
            </a:lstStyle>
            <a:p>
              <a:r>
                <a:t>Rivelatore di riferimento</a:t>
              </a:r>
            </a:p>
          </p:txBody>
        </p:sp>
        <p:sp>
          <p:nvSpPr>
            <p:cNvPr id="491" name="Shape 491"/>
            <p:cNvSpPr/>
            <p:nvPr/>
          </p:nvSpPr>
          <p:spPr>
            <a:xfrm flipH="1">
              <a:off x="1363786" y="-1"/>
              <a:ext cx="3829457" cy="4727899"/>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grpSp>
      <p:sp>
        <p:nvSpPr>
          <p:cNvPr id="493" name="Shape 493"/>
          <p:cNvSpPr/>
          <p:nvPr/>
        </p:nvSpPr>
        <p:spPr>
          <a:xfrm>
            <a:off x="502247" y="6179239"/>
            <a:ext cx="12000306" cy="1016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defRPr sz="3000"/>
            </a:pPr>
            <a:r>
              <a:t>Conto le particelle rivelate due rivelatori di riferimento (N</a:t>
            </a:r>
            <a:r>
              <a:rPr sz="1500"/>
              <a:t>double</a:t>
            </a:r>
            <a:r>
              <a:t>)</a:t>
            </a:r>
          </a:p>
          <a:p>
            <a:pPr algn="just">
              <a:defRPr sz="3000"/>
            </a:pPr>
            <a:r>
              <a:t>Conto le particelle rivelate anche dal rivelatore da testare (N</a:t>
            </a:r>
            <a:r>
              <a:rPr sz="1500"/>
              <a:t>triple</a:t>
            </a:r>
            <a:r>
              <a:t>)</a:t>
            </a:r>
          </a:p>
        </p:txBody>
      </p:sp>
      <p:grpSp>
        <p:nvGrpSpPr>
          <p:cNvPr id="497" name="Group 497"/>
          <p:cNvGrpSpPr/>
          <p:nvPr/>
        </p:nvGrpSpPr>
        <p:grpSpPr>
          <a:xfrm>
            <a:off x="2254901" y="7504985"/>
            <a:ext cx="8455673" cy="1680454"/>
            <a:chOff x="219894" y="0"/>
            <a:chExt cx="8455672" cy="1680452"/>
          </a:xfrm>
        </p:grpSpPr>
        <p:pic>
          <p:nvPicPr>
            <p:cNvPr id="494" name="Screen Shot 2018-03-21 at 17.04.23.png"/>
            <p:cNvPicPr>
              <a:picLocks noChangeAspect="1"/>
            </p:cNvPicPr>
            <p:nvPr/>
          </p:nvPicPr>
          <p:blipFill>
            <a:blip r:embed="rId3">
              <a:extLst/>
            </a:blip>
            <a:srcRect t="22582" b="13802"/>
            <a:stretch>
              <a:fillRect/>
            </a:stretch>
          </p:blipFill>
          <p:spPr>
            <a:xfrm>
              <a:off x="3468565" y="0"/>
              <a:ext cx="5207001" cy="1680452"/>
            </a:xfrm>
            <a:prstGeom prst="rect">
              <a:avLst/>
            </a:prstGeom>
            <a:ln w="12700" cap="flat">
              <a:noFill/>
              <a:miter lim="400000"/>
            </a:ln>
            <a:effectLst/>
          </p:spPr>
        </p:pic>
        <p:sp>
          <p:nvSpPr>
            <p:cNvPr id="495" name="Shape 495"/>
            <p:cNvSpPr/>
            <p:nvPr/>
          </p:nvSpPr>
          <p:spPr>
            <a:xfrm>
              <a:off x="219894" y="423222"/>
              <a:ext cx="2103140" cy="6565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r>
                <a:rPr dirty="0" err="1" smtClean="0"/>
                <a:t>Efficienza</a:t>
              </a:r>
              <a:endParaRPr dirty="0">
                <a:latin typeface="Symbol" panose="05050102010706020507" pitchFamily="18" charset="2"/>
                <a:ea typeface="Symbol"/>
                <a:cs typeface="Symbol"/>
                <a:sym typeface="Symbol"/>
              </a:endParaRPr>
            </a:p>
          </p:txBody>
        </p:sp>
        <p:sp>
          <p:nvSpPr>
            <p:cNvPr id="496" name="Shape 496"/>
            <p:cNvSpPr/>
            <p:nvPr/>
          </p:nvSpPr>
          <p:spPr>
            <a:xfrm>
              <a:off x="2595292" y="876145"/>
              <a:ext cx="1364495"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gr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Screen Shot 2017-12-05 at 14.01.19.png"/>
          <p:cNvPicPr>
            <a:picLocks noChangeAspect="1"/>
          </p:cNvPicPr>
          <p:nvPr/>
        </p:nvPicPr>
        <p:blipFill>
          <a:blip r:embed="rId2">
            <a:extLst/>
          </a:blip>
          <a:stretch>
            <a:fillRect/>
          </a:stretch>
        </p:blipFill>
        <p:spPr>
          <a:xfrm>
            <a:off x="860949" y="842860"/>
            <a:ext cx="2434170" cy="3619643"/>
          </a:xfrm>
          <a:prstGeom prst="rect">
            <a:avLst/>
          </a:prstGeom>
          <a:ln w="12700">
            <a:miter lim="400000"/>
          </a:ln>
        </p:spPr>
      </p:pic>
      <p:sp>
        <p:nvSpPr>
          <p:cNvPr id="214" name="Shape 214"/>
          <p:cNvSpPr>
            <a:spLocks noGrp="1"/>
          </p:cNvSpPr>
          <p:nvPr>
            <p:ph type="title"/>
          </p:nvPr>
        </p:nvSpPr>
        <p:spPr>
          <a:xfrm>
            <a:off x="2199382" y="38100"/>
            <a:ext cx="8606036" cy="1027113"/>
          </a:xfrm>
          <a:prstGeom prst="rect">
            <a:avLst/>
          </a:prstGeom>
        </p:spPr>
        <p:txBody>
          <a:bodyPr/>
          <a:lstStyle>
            <a:lvl1pPr defTabSz="502412">
              <a:defRPr sz="3440" b="1" i="1">
                <a:latin typeface="Helvetica"/>
                <a:ea typeface="Helvetica"/>
                <a:cs typeface="Helvetica"/>
                <a:sym typeface="Helvetica"/>
              </a:defRPr>
            </a:lvl1pPr>
          </a:lstStyle>
          <a:p>
            <a:r>
              <a:t>The EEE Project DQM-Report giornaliero</a:t>
            </a:r>
          </a:p>
        </p:txBody>
      </p:sp>
      <p:sp>
        <p:nvSpPr>
          <p:cNvPr id="215" name="Shape 215"/>
          <p:cNvSpPr>
            <a:spLocks noGrp="1"/>
          </p:cNvSpPr>
          <p:nvPr>
            <p:ph type="sldNum" sz="quarter" idx="4294967295"/>
          </p:nvPr>
        </p:nvSpPr>
        <p:spPr>
          <a:xfrm>
            <a:off x="12732394" y="9296400"/>
            <a:ext cx="22731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5</a:t>
            </a:fld>
            <a:endParaRPr/>
          </a:p>
        </p:txBody>
      </p:sp>
      <p:sp>
        <p:nvSpPr>
          <p:cNvPr id="216" name="Shape 216"/>
          <p:cNvSpPr/>
          <p:nvPr/>
        </p:nvSpPr>
        <p:spPr>
          <a:xfrm>
            <a:off x="5275830" y="1453613"/>
            <a:ext cx="7245271" cy="889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defRPr sz="2600"/>
            </a:pPr>
            <a:r>
              <a:rPr>
                <a:solidFill>
                  <a:srgbClr val="FF2600"/>
                </a:solidFill>
              </a:rPr>
              <a:t>Once a day</a:t>
            </a:r>
            <a:r>
              <a:t> relevant summary plot are automatically produced</a:t>
            </a:r>
          </a:p>
        </p:txBody>
      </p:sp>
      <p:sp>
        <p:nvSpPr>
          <p:cNvPr id="217" name="Shape 217"/>
          <p:cNvSpPr/>
          <p:nvPr/>
        </p:nvSpPr>
        <p:spPr>
          <a:xfrm flipV="1">
            <a:off x="2414619" y="1872403"/>
            <a:ext cx="2806165" cy="2218634"/>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18" name="Shape 218"/>
          <p:cNvSpPr/>
          <p:nvPr/>
        </p:nvSpPr>
        <p:spPr>
          <a:xfrm flipV="1">
            <a:off x="2474202" y="2985103"/>
            <a:ext cx="2684232" cy="130826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219" name="Shape 219"/>
          <p:cNvSpPr/>
          <p:nvPr/>
        </p:nvSpPr>
        <p:spPr>
          <a:xfrm>
            <a:off x="5275830" y="2558425"/>
            <a:ext cx="7245271" cy="4953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defRPr sz="2600"/>
            </a:pPr>
            <a:r>
              <a:t>And you have some </a:t>
            </a:r>
            <a:r>
              <a:rPr>
                <a:solidFill>
                  <a:srgbClr val="FF2600"/>
                </a:solidFill>
              </a:rPr>
              <a:t>history </a:t>
            </a:r>
            <a:r>
              <a:t>too</a:t>
            </a:r>
          </a:p>
        </p:txBody>
      </p:sp>
      <p:pic>
        <p:nvPicPr>
          <p:cNvPr id="220" name="Screen Shot 2017-12-03 at 12.49.25.png"/>
          <p:cNvPicPr>
            <a:picLocks noChangeAspect="1"/>
          </p:cNvPicPr>
          <p:nvPr/>
        </p:nvPicPr>
        <p:blipFill>
          <a:blip r:embed="rId3">
            <a:extLst/>
          </a:blip>
          <a:stretch>
            <a:fillRect/>
          </a:stretch>
        </p:blipFill>
        <p:spPr>
          <a:xfrm>
            <a:off x="2410936" y="4907812"/>
            <a:ext cx="8182928" cy="3619644"/>
          </a:xfrm>
          <a:prstGeom prst="rect">
            <a:avLst/>
          </a:prstGeom>
          <a:ln w="12700">
            <a:miter lim="400000"/>
          </a:ln>
        </p:spPr>
      </p:pic>
      <p:sp>
        <p:nvSpPr>
          <p:cNvPr id="221" name="Shape 221"/>
          <p:cNvSpPr/>
          <p:nvPr/>
        </p:nvSpPr>
        <p:spPr>
          <a:xfrm rot="5400000">
            <a:off x="7118327" y="3527093"/>
            <a:ext cx="1272271" cy="757160"/>
          </a:xfrm>
          <a:prstGeom prst="rightArrow">
            <a:avLst>
              <a:gd name="adj1" fmla="val 32000"/>
              <a:gd name="adj2" fmla="val 73939"/>
            </a:avLst>
          </a:prstGeom>
          <a:blipFill>
            <a:blip r:embed="rId4"/>
          </a:blipFill>
          <a:ln w="12700">
            <a:miter lim="400000"/>
          </a:ln>
          <a:effectLst>
            <a:outerShdw blurRad="50800" dist="127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222" name="Shape 222"/>
          <p:cNvSpPr/>
          <p:nvPr/>
        </p:nvSpPr>
        <p:spPr>
          <a:xfrm>
            <a:off x="4632035" y="8729136"/>
            <a:ext cx="7245271" cy="4953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just">
              <a:defRPr sz="2600"/>
            </a:lvl1pPr>
          </a:lstStyle>
          <a:p>
            <a:r>
              <a:t>What if you choose one of them?</a:t>
            </a: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Shape 499"/>
          <p:cNvSpPr>
            <a:spLocks noGrp="1"/>
          </p:cNvSpPr>
          <p:nvPr>
            <p:ph type="title"/>
          </p:nvPr>
        </p:nvSpPr>
        <p:spPr>
          <a:xfrm>
            <a:off x="2199382" y="38100"/>
            <a:ext cx="8606036" cy="1027113"/>
          </a:xfrm>
          <a:prstGeom prst="rect">
            <a:avLst/>
          </a:prstGeom>
        </p:spPr>
        <p:txBody>
          <a:bodyPr/>
          <a:lstStyle>
            <a:lvl1pPr>
              <a:defRPr sz="4000" b="1" i="1">
                <a:latin typeface="Helvetica"/>
                <a:ea typeface="Helvetica"/>
                <a:cs typeface="Helvetica"/>
                <a:sym typeface="Helvetica"/>
              </a:defRPr>
            </a:lvl1pPr>
          </a:lstStyle>
          <a:p>
            <a:r>
              <a:t>Da cosa dipende?</a:t>
            </a:r>
          </a:p>
        </p:txBody>
      </p:sp>
      <p:sp>
        <p:nvSpPr>
          <p:cNvPr id="500" name="Shape 500"/>
          <p:cNvSpPr>
            <a:spLocks noGrp="1"/>
          </p:cNvSpPr>
          <p:nvPr>
            <p:ph type="sldNum" sz="quarter" idx="4294967295"/>
          </p:nvPr>
        </p:nvSpPr>
        <p:spPr>
          <a:xfrm>
            <a:off x="12675889" y="9296400"/>
            <a:ext cx="34032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50</a:t>
            </a:fld>
            <a:endParaRPr/>
          </a:p>
        </p:txBody>
      </p:sp>
      <p:sp>
        <p:nvSpPr>
          <p:cNvPr id="501" name="Shape 501"/>
          <p:cNvSpPr/>
          <p:nvPr/>
        </p:nvSpPr>
        <p:spPr>
          <a:xfrm>
            <a:off x="389742" y="1244600"/>
            <a:ext cx="11600926" cy="558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just">
              <a:defRPr sz="3000"/>
            </a:lvl1pPr>
          </a:lstStyle>
          <a:p>
            <a:r>
              <a:t>Dal gas e dalla tensione</a:t>
            </a:r>
          </a:p>
        </p:txBody>
      </p:sp>
      <p:pic>
        <p:nvPicPr>
          <p:cNvPr id="502" name="Screen Shot 2017-12-03 at 22.44.32.png"/>
          <p:cNvPicPr>
            <a:picLocks noChangeAspect="1"/>
          </p:cNvPicPr>
          <p:nvPr/>
        </p:nvPicPr>
        <p:blipFill>
          <a:blip r:embed="rId2">
            <a:extLst/>
          </a:blip>
          <a:srcRect l="1262" t="1110" r="2871" b="50869"/>
          <a:stretch>
            <a:fillRect/>
          </a:stretch>
        </p:blipFill>
        <p:spPr>
          <a:xfrm>
            <a:off x="325384" y="2449086"/>
            <a:ext cx="11729722" cy="5768398"/>
          </a:xfrm>
          <a:prstGeom prst="rect">
            <a:avLst/>
          </a:prstGeom>
          <a:ln w="12700">
            <a:miter lim="400000"/>
          </a:ln>
        </p:spPr>
      </p:pic>
      <p:sp>
        <p:nvSpPr>
          <p:cNvPr id="503" name="Shape 503"/>
          <p:cNvSpPr/>
          <p:nvPr/>
        </p:nvSpPr>
        <p:spPr>
          <a:xfrm>
            <a:off x="1049327" y="8432147"/>
            <a:ext cx="11600925" cy="558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just">
              <a:defRPr sz="3000"/>
            </a:lvl1pPr>
          </a:lstStyle>
          <a:p>
            <a:r>
              <a:t>“Tipiche” curve di efficienza</a:t>
            </a: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Shape 505"/>
          <p:cNvSpPr>
            <a:spLocks noGrp="1"/>
          </p:cNvSpPr>
          <p:nvPr>
            <p:ph type="title"/>
          </p:nvPr>
        </p:nvSpPr>
        <p:spPr>
          <a:xfrm>
            <a:off x="2199382" y="38100"/>
            <a:ext cx="8606036" cy="1027113"/>
          </a:xfrm>
          <a:prstGeom prst="rect">
            <a:avLst/>
          </a:prstGeom>
        </p:spPr>
        <p:txBody>
          <a:bodyPr/>
          <a:lstStyle>
            <a:lvl1pPr>
              <a:defRPr sz="4000" b="1" i="1">
                <a:latin typeface="Helvetica"/>
                <a:ea typeface="Helvetica"/>
                <a:cs typeface="Helvetica"/>
                <a:sym typeface="Helvetica"/>
              </a:defRPr>
            </a:lvl1pPr>
          </a:lstStyle>
          <a:p>
            <a:r>
              <a:t>Possiamo misurare l’efficienza?</a:t>
            </a:r>
          </a:p>
        </p:txBody>
      </p:sp>
      <p:sp>
        <p:nvSpPr>
          <p:cNvPr id="506" name="Shape 506"/>
          <p:cNvSpPr>
            <a:spLocks noGrp="1"/>
          </p:cNvSpPr>
          <p:nvPr>
            <p:ph type="sldNum" sz="quarter" idx="4294967295"/>
          </p:nvPr>
        </p:nvSpPr>
        <p:spPr>
          <a:xfrm>
            <a:off x="12675889" y="9296400"/>
            <a:ext cx="34032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51</a:t>
            </a:fld>
            <a:endParaRPr/>
          </a:p>
        </p:txBody>
      </p:sp>
      <p:sp>
        <p:nvSpPr>
          <p:cNvPr id="507" name="Shape 507"/>
          <p:cNvSpPr/>
          <p:nvPr/>
        </p:nvSpPr>
        <p:spPr>
          <a:xfrm>
            <a:off x="187801" y="1416411"/>
            <a:ext cx="12629199" cy="1473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just">
              <a:defRPr sz="3000"/>
            </a:lvl1pPr>
          </a:lstStyle>
          <a:p>
            <a:r>
              <a:t>Avendo a disposizione 3 rivelatori possiamo pensare di misurare la curva di efficienza di ciascun rivelatore usando gli altri due come riferimento…un piccolo cambiamento rispetto alle condizioni di lavoro standard:</a:t>
            </a:r>
          </a:p>
        </p:txBody>
      </p:sp>
      <p:grpSp>
        <p:nvGrpSpPr>
          <p:cNvPr id="512" name="Group 512"/>
          <p:cNvGrpSpPr/>
          <p:nvPr/>
        </p:nvGrpSpPr>
        <p:grpSpPr>
          <a:xfrm>
            <a:off x="1015285" y="3347326"/>
            <a:ext cx="4608384" cy="3799077"/>
            <a:chOff x="0" y="0"/>
            <a:chExt cx="4608382" cy="3799075"/>
          </a:xfrm>
        </p:grpSpPr>
        <p:sp>
          <p:nvSpPr>
            <p:cNvPr id="508" name="Shape 508"/>
            <p:cNvSpPr/>
            <p:nvPr/>
          </p:nvSpPr>
          <p:spPr>
            <a:xfrm>
              <a:off x="0" y="520404"/>
              <a:ext cx="4608383" cy="460366"/>
            </a:xfrm>
            <a:prstGeom prst="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509" name="Shape 509"/>
            <p:cNvSpPr/>
            <p:nvPr/>
          </p:nvSpPr>
          <p:spPr>
            <a:xfrm>
              <a:off x="0" y="1666570"/>
              <a:ext cx="4608383" cy="460366"/>
            </a:xfrm>
            <a:prstGeom prst="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510" name="Shape 510"/>
            <p:cNvSpPr/>
            <p:nvPr/>
          </p:nvSpPr>
          <p:spPr>
            <a:xfrm>
              <a:off x="0" y="2812736"/>
              <a:ext cx="4608383" cy="460366"/>
            </a:xfrm>
            <a:prstGeom prst="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511" name="Shape 511"/>
            <p:cNvSpPr/>
            <p:nvPr/>
          </p:nvSpPr>
          <p:spPr>
            <a:xfrm flipH="1">
              <a:off x="981183" y="0"/>
              <a:ext cx="2229414" cy="3799076"/>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grpSp>
      <p:grpSp>
        <p:nvGrpSpPr>
          <p:cNvPr id="517" name="Group 517"/>
          <p:cNvGrpSpPr/>
          <p:nvPr/>
        </p:nvGrpSpPr>
        <p:grpSpPr>
          <a:xfrm>
            <a:off x="7381131" y="3347326"/>
            <a:ext cx="4608384" cy="3799077"/>
            <a:chOff x="0" y="0"/>
            <a:chExt cx="4608382" cy="3799075"/>
          </a:xfrm>
        </p:grpSpPr>
        <p:sp>
          <p:nvSpPr>
            <p:cNvPr id="513" name="Shape 513"/>
            <p:cNvSpPr/>
            <p:nvPr/>
          </p:nvSpPr>
          <p:spPr>
            <a:xfrm>
              <a:off x="0" y="520404"/>
              <a:ext cx="4608383" cy="460366"/>
            </a:xfrm>
            <a:prstGeom prst="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514" name="Shape 514"/>
            <p:cNvSpPr/>
            <p:nvPr/>
          </p:nvSpPr>
          <p:spPr>
            <a:xfrm>
              <a:off x="0" y="1666570"/>
              <a:ext cx="4608383" cy="460366"/>
            </a:xfrm>
            <a:prstGeom prst="rect">
              <a:avLst/>
            </a:prstGeom>
            <a:blipFill rotWithShape="1">
              <a:blip r:embed="rId2">
                <a:alphaModFix amt="27931"/>
              </a:blip>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515" name="Shape 515"/>
            <p:cNvSpPr/>
            <p:nvPr/>
          </p:nvSpPr>
          <p:spPr>
            <a:xfrm>
              <a:off x="0" y="2812736"/>
              <a:ext cx="4608383" cy="460366"/>
            </a:xfrm>
            <a:prstGeom prst="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516" name="Shape 516"/>
            <p:cNvSpPr/>
            <p:nvPr/>
          </p:nvSpPr>
          <p:spPr>
            <a:xfrm flipH="1">
              <a:off x="981183" y="0"/>
              <a:ext cx="2229414" cy="3799076"/>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grpSp>
      <p:sp>
        <p:nvSpPr>
          <p:cNvPr id="518" name="Shape 518"/>
          <p:cNvSpPr/>
          <p:nvPr/>
        </p:nvSpPr>
        <p:spPr>
          <a:xfrm flipV="1">
            <a:off x="6502400" y="3013467"/>
            <a:ext cx="1" cy="6562562"/>
          </a:xfrm>
          <a:prstGeom prst="line">
            <a:avLst/>
          </a:prstGeom>
          <a:ln w="25400">
            <a:solidFill>
              <a:srgbClr val="000000"/>
            </a:solidFill>
            <a:miter lim="400000"/>
          </a:ln>
        </p:spPr>
        <p:txBody>
          <a:bodyPr lIns="50800" tIns="50800" rIns="50800" bIns="50800" anchor="ctr"/>
          <a:lstStyle/>
          <a:p>
            <a:pPr>
              <a:defRPr sz="2400"/>
            </a:pPr>
            <a:endParaRPr/>
          </a:p>
        </p:txBody>
      </p:sp>
      <p:sp>
        <p:nvSpPr>
          <p:cNvPr id="519" name="Shape 519"/>
          <p:cNvSpPr/>
          <p:nvPr/>
        </p:nvSpPr>
        <p:spPr>
          <a:xfrm>
            <a:off x="408906" y="7778656"/>
            <a:ext cx="5580480" cy="12065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defRPr sz="2400" b="1">
                <a:solidFill>
                  <a:srgbClr val="FF2600"/>
                </a:solidFill>
                <a:latin typeface="Helvetica"/>
                <a:ea typeface="Helvetica"/>
                <a:cs typeface="Helvetica"/>
                <a:sym typeface="Helvetica"/>
              </a:defRPr>
            </a:pPr>
            <a:r>
              <a:t>Condizioni di lavoro standard:</a:t>
            </a:r>
          </a:p>
          <a:p>
            <a:pPr algn="just">
              <a:defRPr sz="2400" b="1">
                <a:latin typeface="Helvetica"/>
                <a:ea typeface="Helvetica"/>
                <a:cs typeface="Helvetica"/>
                <a:sym typeface="Helvetica"/>
              </a:defRPr>
            </a:pPr>
            <a:r>
              <a:t>è passato un muone se tutte e 3 le camere hanno rivelato un segnale</a:t>
            </a:r>
          </a:p>
        </p:txBody>
      </p:sp>
      <p:sp>
        <p:nvSpPr>
          <p:cNvPr id="520" name="Shape 520"/>
          <p:cNvSpPr/>
          <p:nvPr/>
        </p:nvSpPr>
        <p:spPr>
          <a:xfrm>
            <a:off x="7015414" y="7778656"/>
            <a:ext cx="5812356" cy="12065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defRPr sz="2400" b="1">
                <a:solidFill>
                  <a:srgbClr val="FF2600"/>
                </a:solidFill>
                <a:latin typeface="Helvetica"/>
                <a:ea typeface="Helvetica"/>
                <a:cs typeface="Helvetica"/>
                <a:sym typeface="Helvetica"/>
              </a:defRPr>
            </a:pPr>
            <a:r>
              <a:t>Condizioni di lavoro misura efficienza:</a:t>
            </a:r>
          </a:p>
          <a:p>
            <a:pPr algn="just">
              <a:defRPr sz="2400" b="1">
                <a:latin typeface="Helvetica"/>
                <a:ea typeface="Helvetica"/>
                <a:cs typeface="Helvetica"/>
                <a:sym typeface="Helvetica"/>
              </a:defRPr>
            </a:pPr>
            <a:r>
              <a:t>è passato un muone se tutte 2 camere hanno rivelato un segnale</a:t>
            </a: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Shape 522"/>
          <p:cNvSpPr>
            <a:spLocks noGrp="1"/>
          </p:cNvSpPr>
          <p:nvPr>
            <p:ph type="title"/>
          </p:nvPr>
        </p:nvSpPr>
        <p:spPr>
          <a:xfrm>
            <a:off x="2199382" y="38100"/>
            <a:ext cx="8606036" cy="1027113"/>
          </a:xfrm>
          <a:prstGeom prst="rect">
            <a:avLst/>
          </a:prstGeom>
        </p:spPr>
        <p:txBody>
          <a:bodyPr/>
          <a:lstStyle>
            <a:lvl1pPr>
              <a:defRPr sz="4000" b="1" i="1">
                <a:latin typeface="Helvetica"/>
                <a:ea typeface="Helvetica"/>
                <a:cs typeface="Helvetica"/>
                <a:sym typeface="Helvetica"/>
              </a:defRPr>
            </a:lvl1pPr>
          </a:lstStyle>
          <a:p>
            <a:r>
              <a:t>Operativamente</a:t>
            </a:r>
          </a:p>
        </p:txBody>
      </p:sp>
      <p:sp>
        <p:nvSpPr>
          <p:cNvPr id="523" name="Shape 523"/>
          <p:cNvSpPr>
            <a:spLocks noGrp="1"/>
          </p:cNvSpPr>
          <p:nvPr>
            <p:ph type="sldNum" sz="quarter" idx="4294967295"/>
          </p:nvPr>
        </p:nvSpPr>
        <p:spPr>
          <a:xfrm>
            <a:off x="12675889" y="9296400"/>
            <a:ext cx="34032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52</a:t>
            </a:fld>
            <a:endParaRPr/>
          </a:p>
        </p:txBody>
      </p:sp>
      <p:sp>
        <p:nvSpPr>
          <p:cNvPr id="524" name="Shape 524"/>
          <p:cNvSpPr/>
          <p:nvPr/>
        </p:nvSpPr>
        <p:spPr>
          <a:xfrm>
            <a:off x="412809" y="1943531"/>
            <a:ext cx="12179181" cy="36449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defRPr sz="2600"/>
            </a:pPr>
            <a:r>
              <a:t>Studiamo la curva di efficienza delle camere al variare della tensione applicata.</a:t>
            </a:r>
          </a:p>
          <a:p>
            <a:pPr algn="just">
              <a:defRPr sz="2600"/>
            </a:pPr>
            <a:endParaRPr/>
          </a:p>
          <a:p>
            <a:pPr algn="just">
              <a:defRPr sz="2600"/>
            </a:pPr>
            <a:r>
              <a:t>Gli step (da ripetere per ciascuna camera..dettagli nel documento allegato):</a:t>
            </a:r>
          </a:p>
          <a:p>
            <a:pPr algn="just">
              <a:defRPr sz="2600"/>
            </a:pPr>
            <a:endParaRPr/>
          </a:p>
          <a:p>
            <a:pPr algn="just">
              <a:defRPr sz="2600"/>
            </a:pPr>
            <a:r>
              <a:t>1- esclusione della camera dal trigger (decisione passaggio del muone)</a:t>
            </a:r>
          </a:p>
          <a:p>
            <a:pPr algn="just">
              <a:defRPr sz="2600"/>
            </a:pPr>
            <a:r>
              <a:t>2- diminuzione della tensione applicata alla camera sotto test</a:t>
            </a:r>
          </a:p>
          <a:p>
            <a:pPr algn="just">
              <a:defRPr sz="2600"/>
            </a:pPr>
            <a:r>
              <a:t>3- acquisizione dati</a:t>
            </a:r>
          </a:p>
          <a:p>
            <a:pPr algn="just">
              <a:defRPr sz="2600"/>
            </a:pPr>
            <a:r>
              <a:t>4- analisi dati</a:t>
            </a:r>
          </a:p>
          <a:p>
            <a:pPr algn="just">
              <a:defRPr sz="2600"/>
            </a:pPr>
            <a:r>
              <a:t>5- aumento tensione applicata e ripetizione dei punti 3 e 4</a:t>
            </a:r>
          </a:p>
        </p:txBody>
      </p:sp>
      <p:sp>
        <p:nvSpPr>
          <p:cNvPr id="525" name="Shape 525"/>
          <p:cNvSpPr/>
          <p:nvPr/>
        </p:nvSpPr>
        <p:spPr>
          <a:xfrm>
            <a:off x="154852" y="5949822"/>
            <a:ext cx="12695096" cy="2997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defRPr sz="3200" b="1">
                <a:latin typeface="Helvetica"/>
                <a:ea typeface="Helvetica"/>
                <a:cs typeface="Helvetica"/>
                <a:sym typeface="Helvetica"/>
              </a:defRPr>
            </a:pPr>
            <a:r>
              <a:t>I dettagli delle operazioni sono riportati nel documento che trovate nell’agenda. </a:t>
            </a:r>
          </a:p>
          <a:p>
            <a:pPr algn="just">
              <a:defRPr sz="3200" b="1">
                <a:latin typeface="Helvetica"/>
                <a:ea typeface="Helvetica"/>
                <a:cs typeface="Helvetica"/>
                <a:sym typeface="Helvetica"/>
              </a:defRPr>
            </a:pPr>
            <a:r>
              <a:t>La misura va concordata con noi in quanto il punto 3 prevede l’utilizzo di un software apposito e l’esclusione del telescopio dalla rete EEE per il tempo necessario alla misura.</a:t>
            </a: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Shape 527"/>
          <p:cNvSpPr>
            <a:spLocks noGrp="1"/>
          </p:cNvSpPr>
          <p:nvPr>
            <p:ph type="title"/>
          </p:nvPr>
        </p:nvSpPr>
        <p:spPr>
          <a:xfrm>
            <a:off x="2199382" y="38100"/>
            <a:ext cx="8606036" cy="1027113"/>
          </a:xfrm>
          <a:prstGeom prst="rect">
            <a:avLst/>
          </a:prstGeom>
        </p:spPr>
        <p:txBody>
          <a:bodyPr/>
          <a:lstStyle>
            <a:lvl1pPr>
              <a:defRPr sz="4000" b="1" i="1">
                <a:latin typeface="Helvetica"/>
                <a:ea typeface="Helvetica"/>
                <a:cs typeface="Helvetica"/>
                <a:sym typeface="Helvetica"/>
              </a:defRPr>
            </a:lvl1pPr>
          </a:lstStyle>
          <a:p>
            <a:r>
              <a:t>Un esempio: Liceo Galvani</a:t>
            </a:r>
          </a:p>
        </p:txBody>
      </p:sp>
      <p:sp>
        <p:nvSpPr>
          <p:cNvPr id="528" name="Shape 528"/>
          <p:cNvSpPr>
            <a:spLocks noGrp="1"/>
          </p:cNvSpPr>
          <p:nvPr>
            <p:ph type="sldNum" sz="quarter" idx="4294967295"/>
          </p:nvPr>
        </p:nvSpPr>
        <p:spPr>
          <a:xfrm>
            <a:off x="12675889" y="9296400"/>
            <a:ext cx="34032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53</a:t>
            </a:fld>
            <a:endParaRPr/>
          </a:p>
        </p:txBody>
      </p:sp>
      <p:graphicFrame>
        <p:nvGraphicFramePr>
          <p:cNvPr id="5" name="Grafico 3"/>
          <p:cNvGraphicFramePr>
            <a:graphicFrameLocks/>
          </p:cNvGraphicFramePr>
          <p:nvPr>
            <p:extLst>
              <p:ext uri="{D42A27DB-BD31-4B8C-83A1-F6EECF244321}">
                <p14:modId xmlns:p14="http://schemas.microsoft.com/office/powerpoint/2010/main" val="1567841149"/>
              </p:ext>
            </p:extLst>
          </p:nvPr>
        </p:nvGraphicFramePr>
        <p:xfrm>
          <a:off x="350001" y="1366227"/>
          <a:ext cx="12176167" cy="7562346"/>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Shape 531"/>
          <p:cNvSpPr>
            <a:spLocks noGrp="1"/>
          </p:cNvSpPr>
          <p:nvPr>
            <p:ph type="ctrTitle"/>
          </p:nvPr>
        </p:nvSpPr>
        <p:spPr>
          <a:prstGeom prst="rect">
            <a:avLst/>
          </a:prstGeom>
        </p:spPr>
        <p:txBody>
          <a:bodyPr/>
          <a:lstStyle>
            <a:lvl1pPr>
              <a:defRPr b="1" i="1">
                <a:latin typeface="Helvetica"/>
                <a:ea typeface="Helvetica"/>
                <a:cs typeface="Helvetica"/>
                <a:sym typeface="Helvetica"/>
              </a:defRPr>
            </a:lvl1pPr>
          </a:lstStyle>
          <a:p>
            <a:r>
              <a:t>Grazie!!!</a:t>
            </a:r>
          </a:p>
        </p:txBody>
      </p:sp>
      <p:sp>
        <p:nvSpPr>
          <p:cNvPr id="2" name="Segnaposto numero diapositiva 1"/>
          <p:cNvSpPr>
            <a:spLocks noGrp="1"/>
          </p:cNvSpPr>
          <p:nvPr>
            <p:ph type="sldNum" sz="quarter" idx="2"/>
          </p:nvPr>
        </p:nvSpPr>
        <p:spPr/>
        <p:txBody>
          <a:bodyPr/>
          <a:lstStyle/>
          <a:p>
            <a:fld id="{86CB4B4D-7CA3-9044-876B-883B54F8677D}" type="slidenum">
              <a:rPr lang="en-US" smtClean="0"/>
              <a:t>54</a:t>
            </a:fld>
            <a:endParaRPr lang="en-US"/>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Shape 533"/>
          <p:cNvSpPr>
            <a:spLocks noGrp="1"/>
          </p:cNvSpPr>
          <p:nvPr>
            <p:ph type="title"/>
          </p:nvPr>
        </p:nvSpPr>
        <p:spPr>
          <a:xfrm>
            <a:off x="2199382" y="38100"/>
            <a:ext cx="8606036" cy="1027113"/>
          </a:xfrm>
          <a:prstGeom prst="rect">
            <a:avLst/>
          </a:prstGeom>
        </p:spPr>
        <p:txBody>
          <a:bodyPr/>
          <a:lstStyle>
            <a:lvl1pPr>
              <a:defRPr sz="4000" b="1" i="1">
                <a:latin typeface="Helvetica"/>
                <a:ea typeface="Helvetica"/>
                <a:cs typeface="Helvetica"/>
                <a:sym typeface="Helvetica"/>
              </a:defRPr>
            </a:lvl1pPr>
          </a:lstStyle>
          <a:p>
            <a:r>
              <a:t>Quindi?</a:t>
            </a:r>
          </a:p>
        </p:txBody>
      </p:sp>
      <p:sp>
        <p:nvSpPr>
          <p:cNvPr id="534" name="Shape 534"/>
          <p:cNvSpPr>
            <a:spLocks noGrp="1"/>
          </p:cNvSpPr>
          <p:nvPr>
            <p:ph type="sldNum" sz="quarter" idx="4294967295"/>
          </p:nvPr>
        </p:nvSpPr>
        <p:spPr>
          <a:xfrm>
            <a:off x="12675889" y="9296400"/>
            <a:ext cx="34032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55</a:t>
            </a:fld>
            <a:endParaRPr/>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Shape 536"/>
          <p:cNvSpPr>
            <a:spLocks noGrp="1"/>
          </p:cNvSpPr>
          <p:nvPr>
            <p:ph type="title"/>
          </p:nvPr>
        </p:nvSpPr>
        <p:spPr>
          <a:xfrm>
            <a:off x="2199382" y="38100"/>
            <a:ext cx="8606036" cy="1027113"/>
          </a:xfrm>
          <a:prstGeom prst="rect">
            <a:avLst/>
          </a:prstGeom>
        </p:spPr>
        <p:txBody>
          <a:bodyPr/>
          <a:lstStyle>
            <a:lvl1pPr>
              <a:defRPr sz="4000" b="1" i="1">
                <a:latin typeface="Helvetica"/>
                <a:ea typeface="Helvetica"/>
                <a:cs typeface="Helvetica"/>
                <a:sym typeface="Helvetica"/>
              </a:defRPr>
            </a:lvl1pPr>
          </a:lstStyle>
          <a:p>
            <a:r>
              <a:t>Quindi?</a:t>
            </a:r>
          </a:p>
        </p:txBody>
      </p:sp>
      <p:sp>
        <p:nvSpPr>
          <p:cNvPr id="537" name="Shape 537"/>
          <p:cNvSpPr>
            <a:spLocks noGrp="1"/>
          </p:cNvSpPr>
          <p:nvPr>
            <p:ph type="sldNum" sz="quarter" idx="4294967295"/>
          </p:nvPr>
        </p:nvSpPr>
        <p:spPr>
          <a:xfrm>
            <a:off x="12675889" y="9296400"/>
            <a:ext cx="34032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56</a:t>
            </a:fld>
            <a:endParaRPr/>
          </a:p>
        </p:txBody>
      </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Shape 539"/>
          <p:cNvSpPr>
            <a:spLocks noGrp="1"/>
          </p:cNvSpPr>
          <p:nvPr>
            <p:ph type="title"/>
          </p:nvPr>
        </p:nvSpPr>
        <p:spPr>
          <a:xfrm>
            <a:off x="2199382" y="38100"/>
            <a:ext cx="8606036" cy="1027113"/>
          </a:xfrm>
          <a:prstGeom prst="rect">
            <a:avLst/>
          </a:prstGeom>
        </p:spPr>
        <p:txBody>
          <a:bodyPr/>
          <a:lstStyle>
            <a:lvl1pPr>
              <a:defRPr sz="4000" b="1" i="1">
                <a:latin typeface="Helvetica"/>
                <a:ea typeface="Helvetica"/>
                <a:cs typeface="Helvetica"/>
                <a:sym typeface="Helvetica"/>
              </a:defRPr>
            </a:lvl1pPr>
          </a:lstStyle>
          <a:p>
            <a:r>
              <a:t>Quindi?</a:t>
            </a:r>
          </a:p>
        </p:txBody>
      </p:sp>
      <p:sp>
        <p:nvSpPr>
          <p:cNvPr id="540" name="Shape 540"/>
          <p:cNvSpPr>
            <a:spLocks noGrp="1"/>
          </p:cNvSpPr>
          <p:nvPr>
            <p:ph type="sldNum" sz="quarter" idx="4294967295"/>
          </p:nvPr>
        </p:nvSpPr>
        <p:spPr>
          <a:xfrm>
            <a:off x="12675889" y="9296400"/>
            <a:ext cx="34032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57</a:t>
            </a:fld>
            <a:endParaRPr/>
          </a:p>
        </p:txBody>
      </p:sp>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Shape 542"/>
          <p:cNvSpPr>
            <a:spLocks noGrp="1"/>
          </p:cNvSpPr>
          <p:nvPr>
            <p:ph type="title"/>
          </p:nvPr>
        </p:nvSpPr>
        <p:spPr>
          <a:xfrm>
            <a:off x="2199382" y="38100"/>
            <a:ext cx="8606036" cy="1027113"/>
          </a:xfrm>
          <a:prstGeom prst="rect">
            <a:avLst/>
          </a:prstGeom>
        </p:spPr>
        <p:txBody>
          <a:bodyPr/>
          <a:lstStyle>
            <a:lvl1pPr>
              <a:defRPr sz="4000" b="1" i="1">
                <a:latin typeface="Helvetica"/>
                <a:ea typeface="Helvetica"/>
                <a:cs typeface="Helvetica"/>
                <a:sym typeface="Helvetica"/>
              </a:defRPr>
            </a:lvl1pPr>
          </a:lstStyle>
          <a:p>
            <a:r>
              <a:t>Quindi?</a:t>
            </a:r>
          </a:p>
        </p:txBody>
      </p:sp>
      <p:sp>
        <p:nvSpPr>
          <p:cNvPr id="543" name="Shape 543"/>
          <p:cNvSpPr>
            <a:spLocks noGrp="1"/>
          </p:cNvSpPr>
          <p:nvPr>
            <p:ph type="sldNum" sz="quarter" idx="4294967295"/>
          </p:nvPr>
        </p:nvSpPr>
        <p:spPr>
          <a:xfrm>
            <a:off x="12675889" y="9296400"/>
            <a:ext cx="34032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58</a:t>
            </a:fld>
            <a:endParaRP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Shape 545"/>
          <p:cNvSpPr>
            <a:spLocks noGrp="1"/>
          </p:cNvSpPr>
          <p:nvPr>
            <p:ph type="title"/>
          </p:nvPr>
        </p:nvSpPr>
        <p:spPr>
          <a:xfrm>
            <a:off x="2199382" y="38100"/>
            <a:ext cx="8606036" cy="1027113"/>
          </a:xfrm>
          <a:prstGeom prst="rect">
            <a:avLst/>
          </a:prstGeom>
        </p:spPr>
        <p:txBody>
          <a:bodyPr/>
          <a:lstStyle>
            <a:lvl1pPr>
              <a:defRPr sz="4000" b="1" i="1">
                <a:latin typeface="Helvetica"/>
                <a:ea typeface="Helvetica"/>
                <a:cs typeface="Helvetica"/>
                <a:sym typeface="Helvetica"/>
              </a:defRPr>
            </a:lvl1pPr>
          </a:lstStyle>
          <a:p>
            <a:r>
              <a:t>Quindi?</a:t>
            </a:r>
          </a:p>
        </p:txBody>
      </p:sp>
      <p:sp>
        <p:nvSpPr>
          <p:cNvPr id="546" name="Shape 546"/>
          <p:cNvSpPr>
            <a:spLocks noGrp="1"/>
          </p:cNvSpPr>
          <p:nvPr>
            <p:ph type="sldNum" sz="quarter" idx="4294967295"/>
          </p:nvPr>
        </p:nvSpPr>
        <p:spPr>
          <a:xfrm>
            <a:off x="12675889" y="9296400"/>
            <a:ext cx="34032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59</a:t>
            </a:fld>
            <a:endParaRP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p:cNvSpPr>
          <p:nvPr>
            <p:ph type="title"/>
          </p:nvPr>
        </p:nvSpPr>
        <p:spPr>
          <a:xfrm>
            <a:off x="2199382" y="38100"/>
            <a:ext cx="8606036" cy="1027113"/>
          </a:xfrm>
          <a:prstGeom prst="rect">
            <a:avLst/>
          </a:prstGeom>
        </p:spPr>
        <p:txBody>
          <a:bodyPr/>
          <a:lstStyle>
            <a:lvl1pPr>
              <a:defRPr sz="4000" b="1" i="1">
                <a:latin typeface="Helvetica"/>
                <a:ea typeface="Helvetica"/>
                <a:cs typeface="Helvetica"/>
                <a:sym typeface="Helvetica"/>
              </a:defRPr>
            </a:lvl1pPr>
          </a:lstStyle>
          <a:p>
            <a:r>
              <a:t>For example</a:t>
            </a:r>
          </a:p>
        </p:txBody>
      </p:sp>
      <p:sp>
        <p:nvSpPr>
          <p:cNvPr id="225" name="Shape 225"/>
          <p:cNvSpPr>
            <a:spLocks noGrp="1"/>
          </p:cNvSpPr>
          <p:nvPr>
            <p:ph type="sldNum" sz="quarter" idx="4294967295"/>
          </p:nvPr>
        </p:nvSpPr>
        <p:spPr>
          <a:xfrm>
            <a:off x="12732394" y="9296400"/>
            <a:ext cx="22731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6</a:t>
            </a:fld>
            <a:endParaRPr/>
          </a:p>
        </p:txBody>
      </p:sp>
      <p:grpSp>
        <p:nvGrpSpPr>
          <p:cNvPr id="228" name="Group 228"/>
          <p:cNvGrpSpPr/>
          <p:nvPr/>
        </p:nvGrpSpPr>
        <p:grpSpPr>
          <a:xfrm>
            <a:off x="242057" y="1594425"/>
            <a:ext cx="10436045" cy="4372778"/>
            <a:chOff x="0" y="0"/>
            <a:chExt cx="10436044" cy="4372777"/>
          </a:xfrm>
        </p:grpSpPr>
        <p:pic>
          <p:nvPicPr>
            <p:cNvPr id="226" name="pasted-image.tiff"/>
            <p:cNvPicPr>
              <a:picLocks noChangeAspect="1"/>
            </p:cNvPicPr>
            <p:nvPr/>
          </p:nvPicPr>
          <p:blipFill>
            <a:blip r:embed="rId2">
              <a:extLst/>
            </a:blip>
            <a:srcRect r="50023"/>
            <a:stretch>
              <a:fillRect/>
            </a:stretch>
          </p:blipFill>
          <p:spPr>
            <a:xfrm>
              <a:off x="0" y="921"/>
              <a:ext cx="5215531" cy="4371857"/>
            </a:xfrm>
            <a:prstGeom prst="rect">
              <a:avLst/>
            </a:prstGeom>
            <a:ln w="12700" cap="flat">
              <a:noFill/>
              <a:miter lim="400000"/>
            </a:ln>
            <a:effectLst/>
          </p:spPr>
        </p:pic>
        <p:pic>
          <p:nvPicPr>
            <p:cNvPr id="227" name="pasted-image.tiff"/>
            <p:cNvPicPr>
              <a:picLocks noChangeAspect="1"/>
            </p:cNvPicPr>
            <p:nvPr/>
          </p:nvPicPr>
          <p:blipFill>
            <a:blip r:embed="rId2">
              <a:extLst/>
            </a:blip>
            <a:srcRect b="85284"/>
            <a:stretch>
              <a:fillRect/>
            </a:stretch>
          </p:blipFill>
          <p:spPr>
            <a:xfrm>
              <a:off x="0" y="0"/>
              <a:ext cx="10436045" cy="643352"/>
            </a:xfrm>
            <a:prstGeom prst="rect">
              <a:avLst/>
            </a:prstGeom>
            <a:ln w="12700" cap="flat">
              <a:noFill/>
              <a:miter lim="400000"/>
            </a:ln>
            <a:effectLst/>
          </p:spPr>
        </p:pic>
      </p:grpSp>
      <p:pic>
        <p:nvPicPr>
          <p:cNvPr id="229" name="Screen Shot 2017-12-05 at 14.08.53.png"/>
          <p:cNvPicPr>
            <a:picLocks noChangeAspect="1"/>
          </p:cNvPicPr>
          <p:nvPr/>
        </p:nvPicPr>
        <p:blipFill>
          <a:blip r:embed="rId3">
            <a:extLst/>
          </a:blip>
          <a:stretch>
            <a:fillRect/>
          </a:stretch>
        </p:blipFill>
        <p:spPr>
          <a:xfrm>
            <a:off x="6068671" y="2351575"/>
            <a:ext cx="6811089" cy="1565453"/>
          </a:xfrm>
          <a:prstGeom prst="rect">
            <a:avLst/>
          </a:prstGeom>
          <a:ln w="50800">
            <a:solidFill>
              <a:srgbClr val="FF2600"/>
            </a:solidFill>
            <a:miter lim="400000"/>
          </a:ln>
        </p:spPr>
      </p:pic>
      <p:sp>
        <p:nvSpPr>
          <p:cNvPr id="230" name="Shape 230"/>
          <p:cNvSpPr/>
          <p:nvPr/>
        </p:nvSpPr>
        <p:spPr>
          <a:xfrm flipV="1">
            <a:off x="3453392" y="2354752"/>
            <a:ext cx="2583147" cy="409152"/>
          </a:xfrm>
          <a:prstGeom prst="line">
            <a:avLst/>
          </a:prstGeom>
          <a:ln w="25400">
            <a:solidFill>
              <a:srgbClr val="000000"/>
            </a:solidFill>
            <a:miter lim="400000"/>
          </a:ln>
        </p:spPr>
        <p:txBody>
          <a:bodyPr lIns="50800" tIns="50800" rIns="50800" bIns="50800" anchor="ctr"/>
          <a:lstStyle/>
          <a:p>
            <a:pPr>
              <a:defRPr sz="2400"/>
            </a:pPr>
            <a:endParaRPr/>
          </a:p>
        </p:txBody>
      </p:sp>
      <p:sp>
        <p:nvSpPr>
          <p:cNvPr id="231" name="Shape 231"/>
          <p:cNvSpPr/>
          <p:nvPr/>
        </p:nvSpPr>
        <p:spPr>
          <a:xfrm>
            <a:off x="3545483" y="3265395"/>
            <a:ext cx="2506978" cy="657265"/>
          </a:xfrm>
          <a:prstGeom prst="line">
            <a:avLst/>
          </a:prstGeom>
          <a:ln w="25400">
            <a:solidFill>
              <a:srgbClr val="000000"/>
            </a:solidFill>
            <a:miter lim="400000"/>
          </a:ln>
        </p:spPr>
        <p:txBody>
          <a:bodyPr lIns="50800" tIns="50800" rIns="50800" bIns="50800" anchor="ctr"/>
          <a:lstStyle/>
          <a:p>
            <a:pPr>
              <a:defRPr sz="2400"/>
            </a:pPr>
            <a:endParaRPr/>
          </a:p>
        </p:txBody>
      </p:sp>
      <p:sp>
        <p:nvSpPr>
          <p:cNvPr id="232" name="Shape 232"/>
          <p:cNvSpPr/>
          <p:nvPr/>
        </p:nvSpPr>
        <p:spPr>
          <a:xfrm>
            <a:off x="244408" y="7079341"/>
            <a:ext cx="9582913" cy="1930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228600" indent="-228600" algn="just">
              <a:buSzPct val="50000"/>
              <a:buChar char="•"/>
              <a:defRPr sz="3000"/>
            </a:pPr>
            <a:r>
              <a:t>first…during this period the telescope works</a:t>
            </a:r>
          </a:p>
          <a:p>
            <a:pPr algn="just">
              <a:defRPr sz="3000"/>
            </a:pPr>
            <a:endParaRPr/>
          </a:p>
          <a:p>
            <a:pPr marL="228600" indent="-228600" algn="just">
              <a:buSzPct val="50000"/>
              <a:buChar char="•"/>
              <a:defRPr sz="3000"/>
            </a:pPr>
            <a:r>
              <a:t>we learn also that there exist three rates…what’s that?</a:t>
            </a:r>
          </a:p>
        </p:txBody>
      </p:sp>
      <p:pic>
        <p:nvPicPr>
          <p:cNvPr id="233" name="Screen Shot 2017-12-05 at 15.42.06.png"/>
          <p:cNvPicPr>
            <a:picLocks noChangeAspect="1"/>
          </p:cNvPicPr>
          <p:nvPr/>
        </p:nvPicPr>
        <p:blipFill>
          <a:blip r:embed="rId4">
            <a:extLst/>
          </a:blip>
          <a:srcRect r="1307"/>
          <a:stretch>
            <a:fillRect/>
          </a:stretch>
        </p:blipFill>
        <p:spPr>
          <a:xfrm>
            <a:off x="8870531" y="4244181"/>
            <a:ext cx="3350677" cy="3017825"/>
          </a:xfrm>
          <a:prstGeom prst="rect">
            <a:avLst/>
          </a:prstGeom>
          <a:ln w="12700">
            <a:miter lim="400000"/>
          </a:ln>
        </p:spPr>
      </p:pic>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Shape 548"/>
          <p:cNvSpPr>
            <a:spLocks noGrp="1"/>
          </p:cNvSpPr>
          <p:nvPr>
            <p:ph type="title"/>
          </p:nvPr>
        </p:nvSpPr>
        <p:spPr>
          <a:xfrm>
            <a:off x="2199382" y="38100"/>
            <a:ext cx="8606036" cy="1027113"/>
          </a:xfrm>
          <a:prstGeom prst="rect">
            <a:avLst/>
          </a:prstGeom>
        </p:spPr>
        <p:txBody>
          <a:bodyPr/>
          <a:lstStyle>
            <a:lvl1pPr>
              <a:defRPr sz="4000" b="1" i="1">
                <a:latin typeface="Helvetica"/>
                <a:ea typeface="Helvetica"/>
                <a:cs typeface="Helvetica"/>
                <a:sym typeface="Helvetica"/>
              </a:defRPr>
            </a:lvl1pPr>
          </a:lstStyle>
          <a:p>
            <a:r>
              <a:t>Quindi?</a:t>
            </a:r>
          </a:p>
        </p:txBody>
      </p:sp>
      <p:sp>
        <p:nvSpPr>
          <p:cNvPr id="549" name="Shape 549"/>
          <p:cNvSpPr>
            <a:spLocks noGrp="1"/>
          </p:cNvSpPr>
          <p:nvPr>
            <p:ph type="sldNum" sz="quarter" idx="4294967295"/>
          </p:nvPr>
        </p:nvSpPr>
        <p:spPr>
          <a:xfrm>
            <a:off x="12675889" y="9296400"/>
            <a:ext cx="34032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60</a:t>
            </a:fld>
            <a:endParaRPr/>
          </a:p>
        </p:txBody>
      </p:sp>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Shape 551"/>
          <p:cNvSpPr>
            <a:spLocks noGrp="1"/>
          </p:cNvSpPr>
          <p:nvPr>
            <p:ph type="title"/>
          </p:nvPr>
        </p:nvSpPr>
        <p:spPr>
          <a:xfrm>
            <a:off x="2199382" y="38100"/>
            <a:ext cx="8606036" cy="1027113"/>
          </a:xfrm>
          <a:prstGeom prst="rect">
            <a:avLst/>
          </a:prstGeom>
        </p:spPr>
        <p:txBody>
          <a:bodyPr/>
          <a:lstStyle>
            <a:lvl1pPr>
              <a:defRPr sz="4000" b="1" i="1">
                <a:latin typeface="Helvetica"/>
                <a:ea typeface="Helvetica"/>
                <a:cs typeface="Helvetica"/>
                <a:sym typeface="Helvetica"/>
              </a:defRPr>
            </a:lvl1pPr>
          </a:lstStyle>
          <a:p>
            <a:r>
              <a:t>Quindi?</a:t>
            </a:r>
          </a:p>
        </p:txBody>
      </p:sp>
      <p:sp>
        <p:nvSpPr>
          <p:cNvPr id="552" name="Shape 552"/>
          <p:cNvSpPr>
            <a:spLocks noGrp="1"/>
          </p:cNvSpPr>
          <p:nvPr>
            <p:ph type="sldNum" sz="quarter" idx="4294967295"/>
          </p:nvPr>
        </p:nvSpPr>
        <p:spPr>
          <a:xfrm>
            <a:off x="12675889" y="9296400"/>
            <a:ext cx="34032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61</a:t>
            </a:fld>
            <a:endParaRPr/>
          </a:p>
        </p:txBody>
      </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Shape 554"/>
          <p:cNvSpPr>
            <a:spLocks noGrp="1"/>
          </p:cNvSpPr>
          <p:nvPr>
            <p:ph type="ctrTitle"/>
          </p:nvPr>
        </p:nvSpPr>
        <p:spPr>
          <a:prstGeom prst="rect">
            <a:avLst/>
          </a:prstGeom>
        </p:spPr>
        <p:txBody>
          <a:bodyPr/>
          <a:lstStyle/>
          <a:p>
            <a:r>
              <a:t>EXTRA</a:t>
            </a:r>
          </a:p>
        </p:txBody>
      </p:sp>
      <p:sp>
        <p:nvSpPr>
          <p:cNvPr id="2" name="Segnaposto numero diapositiva 1"/>
          <p:cNvSpPr>
            <a:spLocks noGrp="1"/>
          </p:cNvSpPr>
          <p:nvPr>
            <p:ph type="sldNum" sz="quarter" idx="2"/>
          </p:nvPr>
        </p:nvSpPr>
        <p:spPr/>
        <p:txBody>
          <a:bodyPr/>
          <a:lstStyle/>
          <a:p>
            <a:fld id="{86CB4B4D-7CA3-9044-876B-883B54F8677D}" type="slidenum">
              <a:rPr lang="en-US" smtClean="0"/>
              <a:t>62</a:t>
            </a:fld>
            <a:endParaRPr lang="en-US"/>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p:cNvSpPr>
          <p:nvPr>
            <p:ph type="title"/>
          </p:nvPr>
        </p:nvSpPr>
        <p:spPr>
          <a:xfrm>
            <a:off x="2199382" y="38100"/>
            <a:ext cx="8606036" cy="1027113"/>
          </a:xfrm>
          <a:prstGeom prst="rect">
            <a:avLst/>
          </a:prstGeom>
        </p:spPr>
        <p:txBody>
          <a:bodyPr/>
          <a:lstStyle>
            <a:lvl1pPr>
              <a:defRPr sz="4000" b="1" i="1">
                <a:latin typeface="Helvetica"/>
                <a:ea typeface="Helvetica"/>
                <a:cs typeface="Helvetica"/>
                <a:sym typeface="Helvetica"/>
              </a:defRPr>
            </a:lvl1pPr>
          </a:lstStyle>
          <a:p>
            <a:r>
              <a:t>L’analisi è cambiata!!!</a:t>
            </a:r>
          </a:p>
        </p:txBody>
      </p:sp>
      <p:sp>
        <p:nvSpPr>
          <p:cNvPr id="236" name="Shape 236"/>
          <p:cNvSpPr>
            <a:spLocks noGrp="1"/>
          </p:cNvSpPr>
          <p:nvPr>
            <p:ph type="sldNum" sz="quarter" idx="4294967295"/>
          </p:nvPr>
        </p:nvSpPr>
        <p:spPr>
          <a:xfrm>
            <a:off x="12732394" y="9296400"/>
            <a:ext cx="22731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7</a:t>
            </a:fld>
            <a:endParaRPr/>
          </a:p>
        </p:txBody>
      </p:sp>
      <p:pic>
        <p:nvPicPr>
          <p:cNvPr id="237" name="Screen Shot 2018-03-21 at 12.11.40.png"/>
          <p:cNvPicPr>
            <a:picLocks noChangeAspect="1"/>
          </p:cNvPicPr>
          <p:nvPr/>
        </p:nvPicPr>
        <p:blipFill>
          <a:blip r:embed="rId2">
            <a:extLst/>
          </a:blip>
          <a:stretch>
            <a:fillRect/>
          </a:stretch>
        </p:blipFill>
        <p:spPr>
          <a:xfrm>
            <a:off x="1793729" y="1043874"/>
            <a:ext cx="10129202" cy="6974204"/>
          </a:xfrm>
          <a:prstGeom prst="rect">
            <a:avLst/>
          </a:prstGeom>
          <a:ln w="12700">
            <a:miter lim="400000"/>
          </a:ln>
        </p:spPr>
      </p:pic>
      <p:sp>
        <p:nvSpPr>
          <p:cNvPr id="238" name="Shape 238"/>
          <p:cNvSpPr/>
          <p:nvPr/>
        </p:nvSpPr>
        <p:spPr>
          <a:xfrm>
            <a:off x="685215" y="8114453"/>
            <a:ext cx="11634370" cy="1193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La differenza tra il rate di eventi e il rate di eventi con hit</a:t>
            </a:r>
          </a:p>
          <a:p>
            <a:r>
              <a:t>non dipende dai 2 Hz aggiuntivi dovuti al GPS</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p:cNvSpPr>
          <p:nvPr>
            <p:ph type="title"/>
          </p:nvPr>
        </p:nvSpPr>
        <p:spPr>
          <a:xfrm>
            <a:off x="2199382" y="38100"/>
            <a:ext cx="8606036" cy="1027113"/>
          </a:xfrm>
          <a:prstGeom prst="rect">
            <a:avLst/>
          </a:prstGeom>
        </p:spPr>
        <p:txBody>
          <a:bodyPr/>
          <a:lstStyle>
            <a:lvl1pPr>
              <a:defRPr sz="4000" b="1" i="1">
                <a:latin typeface="Helvetica"/>
                <a:ea typeface="Helvetica"/>
                <a:cs typeface="Helvetica"/>
                <a:sym typeface="Helvetica"/>
              </a:defRPr>
            </a:lvl1pPr>
          </a:lstStyle>
          <a:p>
            <a:r>
              <a:t>Infatti</a:t>
            </a:r>
          </a:p>
        </p:txBody>
      </p:sp>
      <p:sp>
        <p:nvSpPr>
          <p:cNvPr id="241" name="Shape 241"/>
          <p:cNvSpPr>
            <a:spLocks noGrp="1"/>
          </p:cNvSpPr>
          <p:nvPr>
            <p:ph type="sldNum" sz="quarter" idx="4294967295"/>
          </p:nvPr>
        </p:nvSpPr>
        <p:spPr>
          <a:xfrm>
            <a:off x="12732394" y="9296400"/>
            <a:ext cx="227312" cy="342900"/>
          </a:xfrm>
          <a:prstGeom prst="rect">
            <a:avLst/>
          </a:prstGeom>
          <a:extLst>
            <a:ext uri="{C572A759-6A51-4108-AA02-DFA0A04FC94B}">
              <ma14:wrappingTextBoxFlag xmlns:ma14="http://schemas.microsoft.com/office/mac/drawingml/2011/main" xmlns="" val="1"/>
            </a:ext>
          </a:extLst>
        </p:spPr>
        <p:txBody>
          <a:bodyPr/>
          <a:lstStyle>
            <a:lvl1pPr>
              <a:defRPr sz="1600" b="1">
                <a:latin typeface="Helvetica"/>
                <a:ea typeface="Helvetica"/>
                <a:cs typeface="Helvetica"/>
                <a:sym typeface="Helvetica"/>
              </a:defRPr>
            </a:lvl1pPr>
          </a:lstStyle>
          <a:p>
            <a:fld id="{86CB4B4D-7CA3-9044-876B-883B54F8677D}" type="slidenum">
              <a:t>8</a:t>
            </a:fld>
            <a:endParaRPr/>
          </a:p>
        </p:txBody>
      </p:sp>
      <p:pic>
        <p:nvPicPr>
          <p:cNvPr id="242" name="Screen Shot 2018-03-21 at 13.20.18.png"/>
          <p:cNvPicPr>
            <a:picLocks noChangeAspect="1"/>
          </p:cNvPicPr>
          <p:nvPr/>
        </p:nvPicPr>
        <p:blipFill>
          <a:blip r:embed="rId2">
            <a:extLst/>
          </a:blip>
          <a:stretch>
            <a:fillRect/>
          </a:stretch>
        </p:blipFill>
        <p:spPr>
          <a:xfrm>
            <a:off x="1157539" y="1268168"/>
            <a:ext cx="10689722" cy="7217264"/>
          </a:xfrm>
          <a:prstGeom prst="rect">
            <a:avLst/>
          </a:prstGeom>
          <a:ln w="12700">
            <a:miter lim="400000"/>
          </a:ln>
        </p:spPr>
      </p:pic>
      <p:sp>
        <p:nvSpPr>
          <p:cNvPr id="243" name="Shape 243"/>
          <p:cNvSpPr/>
          <p:nvPr/>
        </p:nvSpPr>
        <p:spPr>
          <a:xfrm>
            <a:off x="2581758" y="8688387"/>
            <a:ext cx="8483347"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just"/>
          </a:lstStyle>
          <a:p>
            <a:r>
              <a:t>Per questo telescopio non c’è differenza!</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p:cNvSpPr>
          <p:nvPr>
            <p:ph type="title"/>
          </p:nvPr>
        </p:nvSpPr>
        <p:spPr>
          <a:xfrm>
            <a:off x="1270000" y="2460407"/>
            <a:ext cx="10464800" cy="3302001"/>
          </a:xfrm>
          <a:prstGeom prst="rect">
            <a:avLst/>
          </a:prstGeom>
        </p:spPr>
        <p:txBody>
          <a:bodyPr/>
          <a:lstStyle>
            <a:lvl1pPr defTabSz="525779">
              <a:defRPr sz="7200" b="1">
                <a:latin typeface="Helvetica"/>
                <a:ea typeface="Helvetica"/>
                <a:cs typeface="Helvetica"/>
                <a:sym typeface="Helvetica"/>
              </a:defRPr>
            </a:lvl1pPr>
          </a:lstStyle>
          <a:p>
            <a:r>
              <a:t>Un’altro modo di monitorare il telescopio</a:t>
            </a:r>
          </a:p>
        </p:txBody>
      </p:sp>
      <p:sp>
        <p:nvSpPr>
          <p:cNvPr id="246" name="Shape 246"/>
          <p:cNvSpPr>
            <a:spLocks noGrp="1"/>
          </p:cNvSpPr>
          <p:nvPr>
            <p:ph type="sldNum" sz="quarter" idx="4294967295"/>
          </p:nvPr>
        </p:nvSpPr>
        <p:spPr>
          <a:xfrm>
            <a:off x="6375349" y="9251950"/>
            <a:ext cx="241402"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9</a:t>
            </a:fld>
            <a:endParaRPr/>
          </a:p>
        </p:txBody>
      </p:sp>
      <p:pic>
        <p:nvPicPr>
          <p:cNvPr id="247" name="banner_CF.jpg"/>
          <p:cNvPicPr>
            <a:picLocks noChangeAspect="1"/>
          </p:cNvPicPr>
          <p:nvPr/>
        </p:nvPicPr>
        <p:blipFill>
          <a:blip r:embed="rId2">
            <a:extLst/>
          </a:blip>
          <a:srcRect r="75954"/>
          <a:stretch>
            <a:fillRect/>
          </a:stretch>
        </p:blipFill>
        <p:spPr>
          <a:xfrm>
            <a:off x="-124080" y="-337699"/>
            <a:ext cx="2844208" cy="1624887"/>
          </a:xfrm>
          <a:prstGeom prst="rect">
            <a:avLst/>
          </a:prstGeom>
          <a:ln w="12700">
            <a:miter lim="400000"/>
          </a:ln>
        </p:spPr>
      </p:pic>
      <p:pic>
        <p:nvPicPr>
          <p:cNvPr id="248" name="banner_CF.jpg"/>
          <p:cNvPicPr>
            <a:picLocks noChangeAspect="1"/>
          </p:cNvPicPr>
          <p:nvPr/>
        </p:nvPicPr>
        <p:blipFill>
          <a:blip r:embed="rId2">
            <a:extLst/>
          </a:blip>
          <a:srcRect l="78095"/>
          <a:stretch>
            <a:fillRect/>
          </a:stretch>
        </p:blipFill>
        <p:spPr>
          <a:xfrm>
            <a:off x="10755366" y="-376792"/>
            <a:ext cx="2310655" cy="1449108"/>
          </a:xfrm>
          <a:prstGeom prst="rect">
            <a:avLst/>
          </a:prstGeom>
          <a:ln w="12700">
            <a:miter lim="400000"/>
          </a:ln>
        </p:spPr>
      </p:pic>
    </p:spTree>
  </p:cSld>
  <p:clrMapOvr>
    <a:masterClrMapping/>
  </p:clrMapOvr>
  <p:transition spd="slow"/>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151</TotalTime>
  <Words>2408</Words>
  <Application>Microsoft Office PowerPoint</Application>
  <PresentationFormat>Personalizzato</PresentationFormat>
  <Paragraphs>375</Paragraphs>
  <Slides>62</Slides>
  <Notes>1</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62</vt:i4>
      </vt:variant>
    </vt:vector>
  </HeadingPairs>
  <TitlesOfParts>
    <vt:vector size="72" baseType="lpstr">
      <vt:lpstr>Arial</vt:lpstr>
      <vt:lpstr>Avenir Book</vt:lpstr>
      <vt:lpstr>Calibri</vt:lpstr>
      <vt:lpstr>Helvetica</vt:lpstr>
      <vt:lpstr>Helvetica Light</vt:lpstr>
      <vt:lpstr>Helvetica Neue</vt:lpstr>
      <vt:lpstr>Symbol</vt:lpstr>
      <vt:lpstr>WenQuanYi Micro Hei</vt:lpstr>
      <vt:lpstr>Wingdings</vt:lpstr>
      <vt:lpstr>White</vt:lpstr>
      <vt:lpstr>-Controllo funzionamento presso il telescopio (Histogram Builder, Synchting, Weather Station)  -La misura dell'angolo rispetto al nord   -L’efficienza del telescopio</vt:lpstr>
      <vt:lpstr>Richiamo e precisazione</vt:lpstr>
      <vt:lpstr>How do we run EEE Telescopes</vt:lpstr>
      <vt:lpstr>The EEE Project DQM</vt:lpstr>
      <vt:lpstr>The EEE Project DQM-Report giornaliero</vt:lpstr>
      <vt:lpstr>For example</vt:lpstr>
      <vt:lpstr>L’analisi è cambiata!!!</vt:lpstr>
      <vt:lpstr>Infatti</vt:lpstr>
      <vt:lpstr>Un’altro modo di monitorare il telescopio</vt:lpstr>
      <vt:lpstr>Premessa</vt:lpstr>
      <vt:lpstr>Un altro strumento:  Histogram Builder</vt:lpstr>
      <vt:lpstr>How to</vt:lpstr>
      <vt:lpstr>La maschera iniziale</vt:lpstr>
      <vt:lpstr>Selezione File-1</vt:lpstr>
      <vt:lpstr>Selezione File-2</vt:lpstr>
      <vt:lpstr>Risultato</vt:lpstr>
      <vt:lpstr>Channel Distribution: cos’è?</vt:lpstr>
      <vt:lpstr>Dunque…commentiamo insieme</vt:lpstr>
      <vt:lpstr>TAB: Multiplicity</vt:lpstr>
      <vt:lpstr>TAB: Parameters</vt:lpstr>
      <vt:lpstr>TAB: Timing</vt:lpstr>
      <vt:lpstr>TAB: Timing</vt:lpstr>
      <vt:lpstr>L’Histogram Builder è quindi un rapido strumento di controllo</vt:lpstr>
      <vt:lpstr>Synchting</vt:lpstr>
      <vt:lpstr>Trasmissione dati al CNAF</vt:lpstr>
      <vt:lpstr>Trasferimenti:  connectivity report</vt:lpstr>
      <vt:lpstr>La Weather Station</vt:lpstr>
      <vt:lpstr>Richiamiamo ancora</vt:lpstr>
      <vt:lpstr>Perché i dati meteo</vt:lpstr>
      <vt:lpstr>Come Funziona</vt:lpstr>
      <vt:lpstr>Quindi?</vt:lpstr>
      <vt:lpstr>Questo!</vt:lpstr>
      <vt:lpstr>Misura dell’angolo rispetto al nord geografico</vt:lpstr>
      <vt:lpstr>Perché è importante  questa misura?</vt:lpstr>
      <vt:lpstr>Presentazione standard di PowerPoint</vt:lpstr>
      <vt:lpstr>L’importanza della conoscenza della direzione dei muoni (I)</vt:lpstr>
      <vt:lpstr>L’importanza della conoscenza della direzione dei muoni (I)</vt:lpstr>
      <vt:lpstr>L’importanza della conoscenza della direzione dei muoni (II)</vt:lpstr>
      <vt:lpstr>L’importanza della conoscenza della direzione dei muoni (III)</vt:lpstr>
      <vt:lpstr>Come effettuare la misura dell’orientamento del telescopio rispetto al Nord geografico</vt:lpstr>
      <vt:lpstr>Metodo dell’ombra proiettata</vt:lpstr>
      <vt:lpstr>Metodo della bussola</vt:lpstr>
      <vt:lpstr>Nota bene</vt:lpstr>
      <vt:lpstr>https://www.coordinate-gps.it/</vt:lpstr>
      <vt:lpstr>Coordinate telescopi</vt:lpstr>
      <vt:lpstr>Mappa telescopi</vt:lpstr>
      <vt:lpstr>Misura di Efficienza</vt:lpstr>
      <vt:lpstr>Cos’è l’efficienza del rivelatore</vt:lpstr>
      <vt:lpstr>Concettualmente</vt:lpstr>
      <vt:lpstr>Da cosa dipende?</vt:lpstr>
      <vt:lpstr>Possiamo misurare l’efficienza?</vt:lpstr>
      <vt:lpstr>Operativamente</vt:lpstr>
      <vt:lpstr>Un esempio: Liceo Galvani</vt:lpstr>
      <vt:lpstr>Grazie!!!</vt:lpstr>
      <vt:lpstr>Quindi?</vt:lpstr>
      <vt:lpstr>Quindi?</vt:lpstr>
      <vt:lpstr>Quindi?</vt:lpstr>
      <vt:lpstr>Quindi?</vt:lpstr>
      <vt:lpstr>Quindi?</vt:lpstr>
      <vt:lpstr>Quindi?</vt:lpstr>
      <vt:lpstr>Quindi?</vt:lpstr>
      <vt:lpstr>EXTRA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-Controllo funzionamento presso il telescopio (Histogram Builder, Synchting, Weather Station)  -La misura dell'angolo rispetto al nord   -L’efficienza del telescopio</dc:title>
  <dc:creator>francesco noferini</dc:creator>
  <cp:lastModifiedBy>francesco noferini</cp:lastModifiedBy>
  <cp:revision>11</cp:revision>
  <dcterms:modified xsi:type="dcterms:W3CDTF">2018-03-22T13:16:58Z</dcterms:modified>
</cp:coreProperties>
</file>