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369" r:id="rId2"/>
    <p:sldId id="391" r:id="rId3"/>
    <p:sldId id="389" r:id="rId4"/>
    <p:sldId id="486" r:id="rId5"/>
    <p:sldId id="394" r:id="rId6"/>
    <p:sldId id="488" r:id="rId7"/>
    <p:sldId id="492" r:id="rId8"/>
    <p:sldId id="468" r:id="rId9"/>
    <p:sldId id="490" r:id="rId10"/>
    <p:sldId id="491" r:id="rId11"/>
    <p:sldId id="493" r:id="rId12"/>
    <p:sldId id="494" r:id="rId13"/>
    <p:sldId id="495" r:id="rId14"/>
    <p:sldId id="496" r:id="rId15"/>
    <p:sldId id="497" r:id="rId16"/>
    <p:sldId id="498" r:id="rId17"/>
    <p:sldId id="499" r:id="rId18"/>
    <p:sldId id="500" r:id="rId19"/>
    <p:sldId id="514" r:id="rId20"/>
    <p:sldId id="502" r:id="rId21"/>
    <p:sldId id="503" r:id="rId22"/>
    <p:sldId id="515" r:id="rId23"/>
    <p:sldId id="516" r:id="rId24"/>
    <p:sldId id="506" r:id="rId25"/>
    <p:sldId id="507" r:id="rId26"/>
    <p:sldId id="481" r:id="rId2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DADA02"/>
    <a:srgbClr val="00CC00"/>
    <a:srgbClr val="FF3300"/>
    <a:srgbClr val="FF6600"/>
    <a:srgbClr val="FF7C80"/>
    <a:srgbClr val="EEFBA3"/>
    <a:srgbClr val="CA161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16" autoAdjust="0"/>
    <p:restoredTop sz="94056" autoAdjust="0"/>
  </p:normalViewPr>
  <p:slideViewPr>
    <p:cSldViewPr>
      <p:cViewPr>
        <p:scale>
          <a:sx n="90" d="100"/>
          <a:sy n="90" d="100"/>
        </p:scale>
        <p:origin x="-156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3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37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62788A9-794C-4FE7-9619-629CD7162D06}" type="datetimeFigureOut">
              <a:rPr lang="it-IT"/>
              <a:pPr>
                <a:defRPr/>
              </a:pPr>
              <a:t>19/10/2016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75B84C9-6F79-436A-A1CE-74E2A8DFB3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4619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2C2DD0A-5D03-443B-8E45-8865E8DB9B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69300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="" xmlns:p14="http://schemas.microsoft.com/office/powerpoint/2010/main" val="1093100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678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648614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82542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408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182542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xmlns="" val="3648614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886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Qui i dati ottenuti ad Altamura vengono confrontati con quelli di Catania (sempre telescopio EEE, ma sito presso il dipartimento di fisica) </a:t>
            </a:r>
          </a:p>
          <a:p>
            <a:r>
              <a:rPr lang="it-IT" smtClean="0"/>
              <a:t>e quelli di OULU dove c’è un Neutro Monitor.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6AA6A-1136-4EBA-9FC0-C481B9DDC485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431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Qui i dati ottenuti ad Altamura vengono confrontati con quelli di Catania (sempre telescopio EEE, ma sito presso il dipartimento di fisica) </a:t>
            </a:r>
          </a:p>
          <a:p>
            <a:r>
              <a:rPr lang="it-IT" smtClean="0"/>
              <a:t>e quelli di OULU dove c’è un Neutro Monitor.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6AA6A-1136-4EBA-9FC0-C481B9DDC485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431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2023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82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Qui i dati ottenuti ad Altamura vengono confrontati con quelli di Catania (sempre telescopio EEE, ma sito presso il dipartimento di fisica) </a:t>
            </a:r>
          </a:p>
          <a:p>
            <a:r>
              <a:rPr lang="it-IT" smtClean="0"/>
              <a:t>e quelli di OULU dove c’è un Neutro Monitor.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6AA6A-1136-4EBA-9FC0-C481B9DDC485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431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smtClean="0"/>
              <a:t>Qui i dati ottenuti ad Altamura vengono confrontati con quelli di Catania (sempre telescopio EEE, ma sito presso il dipartimento di fisica) </a:t>
            </a:r>
          </a:p>
          <a:p>
            <a:r>
              <a:rPr lang="it-IT" smtClean="0"/>
              <a:t>e quelli di OULU dove c’è un Neutro Monitor.</a:t>
            </a: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6AA6A-1136-4EBA-9FC0-C481B9DDC485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431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023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023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023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023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2B078-2DBE-4C5D-B7B9-B0B38C777CD4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="" xmlns:p14="http://schemas.microsoft.com/office/powerpoint/2010/main" val="75952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179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50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676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678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678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2023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258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4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4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8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4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6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2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267"/>
          <p:cNvGraphicFramePr>
            <a:graphicFrameLocks noChangeAspect="1"/>
          </p:cNvGraphicFramePr>
          <p:nvPr/>
        </p:nvGraphicFramePr>
        <p:xfrm>
          <a:off x="0" y="0"/>
          <a:ext cx="9144000" cy="1679575"/>
        </p:xfrm>
        <a:graphic>
          <a:graphicData uri="http://schemas.openxmlformats.org/presentationml/2006/ole">
            <p:oleObj spid="_x0000_s62514" name="Image" r:id="rId3" imgW="13003175" imgH="2387302" progId="">
              <p:embed/>
            </p:oleObj>
          </a:graphicData>
        </a:graphic>
      </p:graphicFrame>
      <p:graphicFrame>
        <p:nvGraphicFramePr>
          <p:cNvPr id="4" name="Object 2266"/>
          <p:cNvGraphicFramePr>
            <a:graphicFrameLocks noChangeAspect="1"/>
          </p:cNvGraphicFramePr>
          <p:nvPr/>
        </p:nvGraphicFramePr>
        <p:xfrm>
          <a:off x="0" y="5178425"/>
          <a:ext cx="9144000" cy="1679575"/>
        </p:xfrm>
        <a:graphic>
          <a:graphicData uri="http://schemas.openxmlformats.org/presentationml/2006/ole">
            <p:oleObj spid="_x0000_s62515" name="Image" r:id="rId4" imgW="13003175" imgH="2387302" progId="">
              <p:embed/>
            </p:oleObj>
          </a:graphicData>
        </a:graphic>
      </p:graphicFrame>
      <p:sp>
        <p:nvSpPr>
          <p:cNvPr id="3380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0525" y="2493963"/>
            <a:ext cx="7954963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altLang="en-US" dirty="0"/>
          </a:p>
        </p:txBody>
      </p:sp>
      <p:pic>
        <p:nvPicPr>
          <p:cNvPr id="5" name="Picture 2249" descr="eee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2925" y="1679575"/>
            <a:ext cx="3286125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71730" name="Image" r:id="rId3" imgW="13003175" imgH="583921" progId="">
              <p:embed/>
            </p:oleObj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71731" name="Image" r:id="rId4" imgW="13003175" imgH="520635" progId="">
              <p:embed/>
            </p:oleObj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35191-9AF4-49AE-87E2-3C3D8A28FD30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72754" name="Image" r:id="rId3" imgW="13003175" imgH="583921" progId="">
              <p:embed/>
            </p:oleObj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72755" name="Image" r:id="rId4" imgW="13003175" imgH="520635" progId="">
              <p:embed/>
            </p:oleObj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384925" y="622300"/>
            <a:ext cx="2076450" cy="50561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53988" y="622300"/>
            <a:ext cx="6078537" cy="50561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542B9-369A-42E3-BFDF-116A91A81AA4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3538" name="Image" r:id="rId3" imgW="13003175" imgH="583921" progId="">
              <p:embed/>
            </p:oleObj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3539" name="Image" r:id="rId4" imgW="13003175" imgH="520635" progId="">
              <p:embed/>
            </p:oleObj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err="1" smtClean="0"/>
              <a:t>Fdasfdsa</a:t>
            </a:r>
            <a:r>
              <a:rPr lang="en-US" altLang="en-US" dirty="0" smtClean="0"/>
              <a:t> </a:t>
            </a:r>
            <a:fld id="{893586F8-1CA5-4EB9-B7B3-CABE0191297D}" type="slidenum">
              <a:rPr lang="en-US" altLang="en-US" smtClean="0"/>
              <a:pPr>
                <a:defRPr/>
              </a:pPr>
              <a:t>‹N›</a:t>
            </a:fld>
            <a:endParaRPr lang="en-US" alt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4562" name="Image" r:id="rId3" imgW="13003175" imgH="583921" progId="">
              <p:embed/>
            </p:oleObj>
          </a:graphicData>
        </a:graphic>
      </p:graphicFrame>
      <p:graphicFrame>
        <p:nvGraphicFramePr>
          <p:cNvPr id="5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4563" name="Image" r:id="rId4" imgW="13003175" imgH="520635" progId="">
              <p:embed/>
            </p:oleObj>
          </a:graphicData>
        </a:graphic>
      </p:graphicFrame>
      <p:sp>
        <p:nvSpPr>
          <p:cNvPr id="6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7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8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3F81A-0FED-48AE-A3B9-9C5CF16F6F5B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5586" name="Image" r:id="rId3" imgW="13003175" imgH="583921" progId="">
              <p:embed/>
            </p:oleObj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5587" name="Image" r:id="rId4" imgW="13003175" imgH="520635" progId="">
              <p:embed/>
            </p:oleObj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2838" y="1776413"/>
            <a:ext cx="3597275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62513" y="1776413"/>
            <a:ext cx="3598862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4C62-B14B-4F6E-B358-701A5FEFE636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6610" name="Image" r:id="rId3" imgW="13003175" imgH="583921" progId="">
              <p:embed/>
            </p:oleObj>
          </a:graphicData>
        </a:graphic>
      </p:graphicFrame>
      <p:graphicFrame>
        <p:nvGraphicFramePr>
          <p:cNvPr id="8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6611" name="Image" r:id="rId4" imgW="13003175" imgH="520635" progId="">
              <p:embed/>
            </p:oleObj>
          </a:graphicData>
        </a:graphic>
      </p:graphicFrame>
      <p:sp>
        <p:nvSpPr>
          <p:cNvPr id="9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10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11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10AEE-56C1-4657-AF7D-74A5BC30715C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7634" name="Image" r:id="rId3" imgW="13003175" imgH="583921" progId="">
              <p:embed/>
            </p:oleObj>
          </a:graphicData>
        </a:graphic>
      </p:graphicFrame>
      <p:graphicFrame>
        <p:nvGraphicFramePr>
          <p:cNvPr id="4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7635" name="Image" r:id="rId4" imgW="13003175" imgH="520635" progId="">
              <p:embed/>
            </p:oleObj>
          </a:graphicData>
        </a:graphic>
      </p:graphicFrame>
      <p:sp>
        <p:nvSpPr>
          <p:cNvPr id="5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 dirty="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6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7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8658" name="Image" r:id="rId3" imgW="13003175" imgH="583921" progId="">
              <p:embed/>
            </p:oleObj>
          </a:graphicData>
        </a:graphic>
      </p:graphicFrame>
      <p:graphicFrame>
        <p:nvGraphicFramePr>
          <p:cNvPr id="3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8659" name="Image" r:id="rId4" imgW="13003175" imgH="520635" progId="">
              <p:embed/>
            </p:oleObj>
          </a:graphicData>
        </a:graphic>
      </p:graphicFrame>
      <p:sp>
        <p:nvSpPr>
          <p:cNvPr id="4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5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6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940151" y="6502400"/>
            <a:ext cx="3168353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RPC2012 - </a:t>
            </a:r>
            <a:r>
              <a:rPr lang="en-US" altLang="en-US" dirty="0" err="1" smtClean="0"/>
              <a:t>Frascati</a:t>
            </a:r>
            <a:r>
              <a:rPr lang="en-US" altLang="en-US" dirty="0" smtClean="0"/>
              <a:t> , 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 February 2012,    pg. </a:t>
            </a:r>
            <a:fld id="{CAC25ABE-01D0-4E3E-ADD9-3B2B263440FC}" type="slidenum">
              <a:rPr lang="en-US" altLang="en-US" smtClean="0"/>
              <a:pPr>
                <a:defRPr/>
              </a:pPr>
              <a:t>‹N›</a:t>
            </a:fld>
            <a:r>
              <a:rPr lang="en-US" altLang="en-US" dirty="0" smtClean="0"/>
              <a:t> </a:t>
            </a:r>
            <a:endParaRPr lang="en-US" alt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69682" name="Image" r:id="rId3" imgW="13003175" imgH="583921" progId="">
              <p:embed/>
            </p:oleObj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69683" name="Image" r:id="rId4" imgW="13003175" imgH="520635" progId="">
              <p:embed/>
            </p:oleObj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A955B-C78A-4DA4-A82E-89811EA76058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70706" name="Image" r:id="rId3" imgW="13003175" imgH="583921" progId="">
              <p:embed/>
            </p:oleObj>
          </a:graphicData>
        </a:graphic>
      </p:graphicFrame>
      <p:graphicFrame>
        <p:nvGraphicFramePr>
          <p:cNvPr id="6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70707" name="Image" r:id="rId4" imgW="13003175" imgH="520635" progId="">
              <p:embed/>
            </p:oleObj>
          </a:graphicData>
        </a:graphic>
      </p:graphicFrame>
      <p:sp>
        <p:nvSpPr>
          <p:cNvPr id="7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8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9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0F497-1A46-403E-8D82-5F691EE3724D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66"/>
          <p:cNvGraphicFramePr>
            <a:graphicFrameLocks noChangeAspect="1"/>
          </p:cNvGraphicFramePr>
          <p:nvPr/>
        </p:nvGraphicFramePr>
        <p:xfrm>
          <a:off x="0" y="6459538"/>
          <a:ext cx="9147175" cy="412750"/>
        </p:xfrm>
        <a:graphic>
          <a:graphicData uri="http://schemas.openxmlformats.org/presentationml/2006/ole">
            <p:oleObj spid="_x0000_s1074" name="Image" r:id="rId14" imgW="13003175" imgH="583921" progId="">
              <p:embed/>
            </p:oleObj>
          </a:graphicData>
        </a:graphic>
      </p:graphicFrame>
      <p:graphicFrame>
        <p:nvGraphicFramePr>
          <p:cNvPr id="1027" name="Object 265"/>
          <p:cNvGraphicFramePr>
            <a:graphicFrameLocks noChangeAspect="1"/>
          </p:cNvGraphicFramePr>
          <p:nvPr/>
        </p:nvGraphicFramePr>
        <p:xfrm>
          <a:off x="0" y="-1588"/>
          <a:ext cx="9144000" cy="366713"/>
        </p:xfrm>
        <a:graphic>
          <a:graphicData uri="http://schemas.openxmlformats.org/presentationml/2006/ole">
            <p:oleObj spid="_x0000_s1075" name="Image" r:id="rId15" imgW="13003175" imgH="520635" progId="">
              <p:embed/>
            </p:oleObj>
          </a:graphicData>
        </a:graphic>
      </p:graphicFrame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622300"/>
            <a:ext cx="8245475" cy="49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2838" y="1776413"/>
            <a:ext cx="73485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156176" y="6502400"/>
            <a:ext cx="2808313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en-US" dirty="0" smtClean="0"/>
              <a:t>RPC2012, </a:t>
            </a:r>
            <a:r>
              <a:rPr lang="en-US" altLang="en-US" dirty="0" err="1" smtClean="0"/>
              <a:t>Frascati</a:t>
            </a:r>
            <a:r>
              <a:rPr lang="en-US" altLang="en-US" dirty="0" smtClean="0"/>
              <a:t>, 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February 2012, </a:t>
            </a:r>
            <a:fld id="{731C71A6-EB7D-4845-9B5F-6292CD3D990C}" type="slidenum">
              <a:rPr lang="en-US" altLang="en-US" smtClean="0"/>
              <a:pPr>
                <a:defRPr/>
              </a:pPr>
              <a:t>‹N›</a:t>
            </a:fld>
            <a:endParaRPr lang="en-US" altLang="en-US" dirty="0"/>
          </a:p>
        </p:txBody>
      </p:sp>
      <p:sp>
        <p:nvSpPr>
          <p:cNvPr id="32990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400" dirty="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33001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33004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 userDrawn="1"/>
        </p:nvSpPr>
        <p:spPr bwMode="black">
          <a:xfrm>
            <a:off x="35496" y="6492701"/>
            <a:ext cx="1006475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M. </a:t>
            </a:r>
            <a:r>
              <a:rPr kumimoji="0" lang="en-US" alt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Abbrescia</a:t>
            </a: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50888" indent="-285750" algn="l" rtl="0" eaLnBrk="0" fontAlgn="base" hangingPunct="0">
        <a:spcBef>
          <a:spcPct val="25000"/>
        </a:spcBef>
        <a:spcAft>
          <a:spcPct val="15000"/>
        </a:spcAft>
        <a:buClr>
          <a:schemeClr val="accent2"/>
        </a:buClr>
        <a:buFont typeface="Arial" charset="0"/>
        <a:buChar char="–"/>
        <a:defRPr sz="1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16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16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1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18" Type="http://schemas.openxmlformats.org/officeDocument/2006/relationships/image" Target="../media/image3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gif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3.jpeg"/><Relationship Id="rId4" Type="http://schemas.openxmlformats.org/officeDocument/2006/relationships/oleObject" Target="../embeddings/oleObject2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oleObject" Target="../embeddings/oleObject2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251520" y="2186568"/>
            <a:ext cx="8280920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800" dirty="0" smtClean="0">
                <a:solidFill>
                  <a:srgbClr val="CA1612"/>
                </a:solidFill>
                <a:latin typeface="Times New Roman" pitchFamily="18" charset="0"/>
              </a:rPr>
              <a:t>Status and </a:t>
            </a:r>
            <a:r>
              <a:rPr lang="it-IT" sz="4800" dirty="0" err="1" smtClean="0">
                <a:solidFill>
                  <a:srgbClr val="CA1612"/>
                </a:solidFill>
                <a:latin typeface="Times New Roman" pitchFamily="18" charset="0"/>
              </a:rPr>
              <a:t>Plans</a:t>
            </a:r>
            <a:r>
              <a:rPr lang="it-IT" sz="48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800" dirty="0" err="1" smtClean="0">
                <a:solidFill>
                  <a:srgbClr val="CA1612"/>
                </a:solidFill>
                <a:latin typeface="Times New Roman" pitchFamily="18" charset="0"/>
              </a:rPr>
              <a:t>of</a:t>
            </a:r>
            <a:r>
              <a:rPr lang="it-IT" sz="4800" dirty="0" smtClean="0">
                <a:solidFill>
                  <a:srgbClr val="CA1612"/>
                </a:solidFill>
                <a:latin typeface="Times New Roman" pitchFamily="18" charset="0"/>
              </a:rPr>
              <a:t> the </a:t>
            </a:r>
          </a:p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800" dirty="0" err="1" smtClean="0">
                <a:solidFill>
                  <a:srgbClr val="CA1612"/>
                </a:solidFill>
                <a:latin typeface="Times New Roman" pitchFamily="18" charset="0"/>
              </a:rPr>
              <a:t>Extreme</a:t>
            </a:r>
            <a:r>
              <a:rPr lang="it-IT" sz="4800" dirty="0" smtClean="0">
                <a:solidFill>
                  <a:srgbClr val="CA1612"/>
                </a:solidFill>
                <a:latin typeface="Times New Roman" pitchFamily="18" charset="0"/>
              </a:rPr>
              <a:t> Energy </a:t>
            </a:r>
            <a:r>
              <a:rPr lang="it-IT" sz="4800" dirty="0" err="1" smtClean="0">
                <a:solidFill>
                  <a:srgbClr val="CA1612"/>
                </a:solidFill>
                <a:latin typeface="Times New Roman" pitchFamily="18" charset="0"/>
              </a:rPr>
              <a:t>Events</a:t>
            </a:r>
            <a:r>
              <a:rPr lang="it-IT" sz="4800" dirty="0" smtClean="0">
                <a:solidFill>
                  <a:srgbClr val="CA1612"/>
                </a:solidFill>
                <a:latin typeface="Times New Roman" pitchFamily="18" charset="0"/>
              </a:rPr>
              <a:t> </a:t>
            </a:r>
            <a:r>
              <a:rPr lang="it-IT" sz="4800" dirty="0" err="1" smtClean="0">
                <a:solidFill>
                  <a:srgbClr val="CA1612"/>
                </a:solidFill>
                <a:latin typeface="Times New Roman" pitchFamily="18" charset="0"/>
              </a:rPr>
              <a:t>experiment</a:t>
            </a:r>
            <a:endParaRPr lang="it-IT" sz="48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1">
              <a:spcBef>
                <a:spcPts val="600"/>
              </a:spcBef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endParaRPr lang="it-IT" sz="36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647700" y="5013176"/>
            <a:ext cx="784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M.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Abbrescia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 for the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rPr>
              <a:t>Extreme Energy Events collaboration</a:t>
            </a:r>
          </a:p>
        </p:txBody>
      </p:sp>
      <p:pic>
        <p:nvPicPr>
          <p:cNvPr id="7" name="Picture 3" descr="Logo_CF_de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4" y="0"/>
            <a:ext cx="1738724" cy="794687"/>
          </a:xfrm>
          <a:prstGeom prst="rect">
            <a:avLst/>
          </a:prstGeom>
        </p:spPr>
      </p:pic>
      <p:pic>
        <p:nvPicPr>
          <p:cNvPr id="122882" name="Picture 2" descr="Risultati immagini per logo unib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0"/>
            <a:ext cx="864096" cy="8476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531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The EEE </a:t>
            </a:r>
            <a:r>
              <a:rPr lang="it-IT" sz="4000" b="1" dirty="0" err="1" smtClean="0">
                <a:solidFill>
                  <a:srgbClr val="FF0000"/>
                </a:solidFill>
              </a:rPr>
              <a:t>shift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crew…</a:t>
            </a:r>
            <a:endParaRPr lang="it-IT" sz="4000" b="1" dirty="0" smtClean="0">
              <a:solidFill>
                <a:srgbClr val="FF0000"/>
              </a:solidFill>
            </a:endParaRPr>
          </a:p>
        </p:txBody>
      </p:sp>
      <p:pic>
        <p:nvPicPr>
          <p:cNvPr id="21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837268" y="2567023"/>
            <a:ext cx="1197492" cy="1197492"/>
          </a:xfrm>
          <a:prstGeom prst="rect">
            <a:avLst/>
          </a:prstGeom>
        </p:spPr>
      </p:pic>
      <p:pic>
        <p:nvPicPr>
          <p:cNvPr id="24" name="Picture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980" y="3828432"/>
            <a:ext cx="1872384" cy="1404288"/>
          </a:xfrm>
          <a:prstGeom prst="rect">
            <a:avLst/>
          </a:prstGeom>
        </p:spPr>
      </p:pic>
      <p:pic>
        <p:nvPicPr>
          <p:cNvPr id="25" name="Picture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66318" y="3747382"/>
            <a:ext cx="2202008" cy="1404288"/>
          </a:xfrm>
          <a:prstGeom prst="rect">
            <a:avLst/>
          </a:prstGeom>
        </p:spPr>
      </p:pic>
      <p:sp>
        <p:nvSpPr>
          <p:cNvPr id="2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4212"/>
            <a:ext cx="2133600" cy="365125"/>
          </a:xfrm>
          <a:prstGeom prst="rect">
            <a:avLst/>
          </a:prstGeom>
        </p:spPr>
        <p:txBody>
          <a:bodyPr/>
          <a:lstStyle/>
          <a:p>
            <a:fld id="{E9856F2F-C039-2146-879C-F64F1A5ECE9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9" name="TextBox 9"/>
          <p:cNvSpPr txBox="1"/>
          <p:nvPr/>
        </p:nvSpPr>
        <p:spPr>
          <a:xfrm>
            <a:off x="590234" y="1045185"/>
            <a:ext cx="8230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+mn-lt"/>
                <a:cs typeface="Comic Sans MS"/>
              </a:rPr>
              <a:t>Corrado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, Daniele,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Comic Sans MS"/>
              </a:rPr>
              <a:t>Edoardo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, Federico,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Comic Sans MS"/>
              </a:rPr>
              <a:t>Fabrizio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, Francesco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  <a:cs typeface="Comic Sans MS"/>
              </a:rPr>
              <a:t>Nof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.</a:t>
            </a:r>
            <a:r>
              <a:rPr lang="it-IT" sz="2000" dirty="0" smtClean="0">
                <a:solidFill>
                  <a:schemeClr val="bg1"/>
                </a:solidFill>
                <a:latin typeface="+mn-lt"/>
                <a:cs typeface="Comic Sans MS"/>
              </a:rPr>
              <a:t>, Francesco </a:t>
            </a:r>
            <a:r>
              <a:rPr lang="it-IT" sz="2000" dirty="0" err="1" smtClean="0">
                <a:solidFill>
                  <a:schemeClr val="bg1"/>
                </a:solidFill>
                <a:latin typeface="+mn-lt"/>
                <a:cs typeface="Comic Sans MS"/>
              </a:rPr>
              <a:t>Noz</a:t>
            </a:r>
            <a:r>
              <a:rPr lang="it-IT" sz="2000" dirty="0" smtClean="0">
                <a:solidFill>
                  <a:schemeClr val="bg1"/>
                </a:solidFill>
                <a:latin typeface="+mn-lt"/>
                <a:cs typeface="Comic Sans MS"/>
              </a:rPr>
              <a:t>.,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Giovanni</a:t>
            </a:r>
            <a:r>
              <a:rPr lang="it-IT" sz="2000" dirty="0" smtClean="0">
                <a:solidFill>
                  <a:schemeClr val="bg1"/>
                </a:solidFill>
                <a:latin typeface="+mn-lt"/>
                <a:cs typeface="Comic Sans MS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Ivan</a:t>
            </a:r>
            <a:r>
              <a:rPr lang="it-IT" sz="2000" dirty="0" smtClean="0">
                <a:solidFill>
                  <a:schemeClr val="bg1"/>
                </a:solidFill>
                <a:latin typeface="+mn-lt"/>
                <a:cs typeface="Comic Sans MS"/>
              </a:rPr>
              <a:t>, </a:t>
            </a:r>
            <a:r>
              <a:rPr lang="it-IT" sz="2000" dirty="0">
                <a:solidFill>
                  <a:schemeClr val="bg1"/>
                </a:solidFill>
                <a:latin typeface="+mn-lt"/>
                <a:cs typeface="Comic Sans MS"/>
              </a:rPr>
              <a:t>L</a:t>
            </a:r>
            <a:r>
              <a:rPr lang="it-IT" sz="2000" dirty="0" smtClean="0">
                <a:solidFill>
                  <a:schemeClr val="bg1"/>
                </a:solidFill>
                <a:latin typeface="+mn-lt"/>
                <a:cs typeface="Comic Sans MS"/>
              </a:rPr>
              <a:t>aura, Luca, Marco G., Marco P., Marco S., </a:t>
            </a:r>
            <a:r>
              <a:rPr lang="en-US" sz="2000" dirty="0" smtClean="0">
                <a:solidFill>
                  <a:schemeClr val="bg1"/>
                </a:solidFill>
                <a:latin typeface="+mn-lt"/>
                <a:cs typeface="Comic Sans MS"/>
              </a:rPr>
              <a:t>Marcello, Maria Paola, Nicola, Paola, Silvia, Stefano </a:t>
            </a:r>
          </a:p>
        </p:txBody>
      </p:sp>
      <p:pic>
        <p:nvPicPr>
          <p:cNvPr id="30" name="Picture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63860" y="3733911"/>
            <a:ext cx="1525770" cy="1525770"/>
          </a:xfrm>
          <a:prstGeom prst="rect">
            <a:avLst/>
          </a:prstGeom>
        </p:spPr>
      </p:pic>
      <p:pic>
        <p:nvPicPr>
          <p:cNvPr id="31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40460" y="3795869"/>
            <a:ext cx="1480758" cy="1525630"/>
          </a:xfrm>
          <a:prstGeom prst="rect">
            <a:avLst/>
          </a:prstGeom>
        </p:spPr>
      </p:pic>
      <p:pic>
        <p:nvPicPr>
          <p:cNvPr id="32" name="Picture 18" descr="ritratto-cical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5082" y="2132918"/>
            <a:ext cx="1367585" cy="1631597"/>
          </a:xfrm>
          <a:prstGeom prst="rect">
            <a:avLst/>
          </a:prstGeom>
        </p:spPr>
      </p:pic>
      <p:pic>
        <p:nvPicPr>
          <p:cNvPr id="33" name="Picture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18572" y="2246229"/>
            <a:ext cx="2176198" cy="1450799"/>
          </a:xfrm>
          <a:prstGeom prst="rect">
            <a:avLst/>
          </a:prstGeom>
        </p:spPr>
      </p:pic>
      <p:pic>
        <p:nvPicPr>
          <p:cNvPr id="34" name="Picture 2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23287" y="3762878"/>
            <a:ext cx="1511300" cy="1600200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1892" y="5128605"/>
            <a:ext cx="2066612" cy="1552139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6080" y="3527571"/>
            <a:ext cx="1440643" cy="1682625"/>
          </a:xfrm>
          <a:prstGeom prst="rect">
            <a:avLst/>
          </a:prstGeom>
        </p:spPr>
      </p:pic>
      <p:pic>
        <p:nvPicPr>
          <p:cNvPr id="37" name="Picture 2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15215" y="5151670"/>
            <a:ext cx="1205057" cy="1591815"/>
          </a:xfrm>
          <a:prstGeom prst="rect">
            <a:avLst/>
          </a:prstGeom>
        </p:spPr>
      </p:pic>
      <p:pic>
        <p:nvPicPr>
          <p:cNvPr id="38" name="Picture 1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034760" y="2317967"/>
            <a:ext cx="1510465" cy="1510465"/>
          </a:xfrm>
          <a:prstGeom prst="rect">
            <a:avLst/>
          </a:prstGeom>
        </p:spPr>
      </p:pic>
      <p:pic>
        <p:nvPicPr>
          <p:cNvPr id="39" name="Picture 26" descr="mp2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5151670"/>
            <a:ext cx="1419701" cy="1428216"/>
          </a:xfrm>
          <a:prstGeom prst="rect">
            <a:avLst/>
          </a:prstGeom>
        </p:spPr>
      </p:pic>
      <p:pic>
        <p:nvPicPr>
          <p:cNvPr id="40" name="Picture 1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329282" y="2357609"/>
            <a:ext cx="1461357" cy="1461357"/>
          </a:xfrm>
          <a:prstGeom prst="rect">
            <a:avLst/>
          </a:prstGeom>
        </p:spPr>
      </p:pic>
      <p:pic>
        <p:nvPicPr>
          <p:cNvPr id="182273" name="Picture 1" descr="C:\Users\Marcello\Desktop\NicolaMazziott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99992" y="5232485"/>
            <a:ext cx="1332855" cy="1580891"/>
          </a:xfrm>
          <a:prstGeom prst="rect">
            <a:avLst/>
          </a:prstGeom>
          <a:noFill/>
        </p:spPr>
      </p:pic>
      <p:pic>
        <p:nvPicPr>
          <p:cNvPr id="182275" name="Picture 3" descr="C:\Users\Marcello\Desktop\552266_105819936249835_1531965363_n.jpg"/>
          <p:cNvPicPr>
            <a:picLocks noChangeAspect="1" noChangeArrowheads="1"/>
          </p:cNvPicPr>
          <p:nvPr/>
        </p:nvPicPr>
        <p:blipFill>
          <a:blip r:embed="rId18" cstate="print"/>
          <a:srcRect l="27757" t="30315" r="30532" b="40945"/>
          <a:stretch>
            <a:fillRect/>
          </a:stretch>
        </p:blipFill>
        <p:spPr bwMode="auto">
          <a:xfrm>
            <a:off x="1259632" y="5229200"/>
            <a:ext cx="1800200" cy="1457463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/>
          <a:srcRect r="51030"/>
          <a:stretch>
            <a:fillRect/>
          </a:stretch>
        </p:blipFill>
        <p:spPr>
          <a:xfrm>
            <a:off x="107504" y="5229200"/>
            <a:ext cx="1243690" cy="1428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35496" y="1700808"/>
            <a:ext cx="81369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800" dirty="0" err="1" smtClean="0">
                <a:solidFill>
                  <a:srgbClr val="CA1612"/>
                </a:solidFill>
                <a:latin typeface="Times New Roman" pitchFamily="18" charset="0"/>
              </a:rPr>
              <a:t>Results</a:t>
            </a:r>
            <a:r>
              <a:rPr lang="it-IT" sz="4800" dirty="0" smtClean="0">
                <a:solidFill>
                  <a:srgbClr val="CA1612"/>
                </a:solidFill>
                <a:latin typeface="Times New Roman" pitchFamily="18" charset="0"/>
              </a:rPr>
              <a:t>: </a:t>
            </a:r>
            <a:r>
              <a:rPr lang="it-IT" sz="4800" dirty="0" err="1" smtClean="0">
                <a:solidFill>
                  <a:srgbClr val="CA1612"/>
                </a:solidFill>
                <a:latin typeface="Times New Roman" pitchFamily="18" charset="0"/>
              </a:rPr>
              <a:t>Coincidences…</a:t>
            </a:r>
            <a:endParaRPr lang="it-IT" sz="4800" dirty="0" smtClean="0">
              <a:solidFill>
                <a:srgbClr val="CA1612"/>
              </a:solidFill>
              <a:latin typeface="Times New Roman" pitchFamily="18" charset="0"/>
            </a:endParaRPr>
          </a:p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Coincidence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is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God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’s way </a:t>
            </a: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to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remain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imes New Roman" pitchFamily="18" charset="0"/>
              </a:rPr>
              <a:t>anonymous</a:t>
            </a:r>
            <a:r>
              <a:rPr lang="it-IT" sz="2400" dirty="0" smtClean="0">
                <a:solidFill>
                  <a:schemeClr val="bg1"/>
                </a:solidFill>
                <a:latin typeface="Times New Roman" pitchFamily="18" charset="0"/>
              </a:rPr>
              <a:t> (A. Einstein)</a:t>
            </a:r>
          </a:p>
        </p:txBody>
      </p:sp>
      <p:pic>
        <p:nvPicPr>
          <p:cNvPr id="5" name="Picture 3" descr="C:\Documents and Settings\Marcello Abbrescia\Desktop\synchronicity.jpg"/>
          <p:cNvPicPr>
            <a:picLocks noChangeAspect="1" noChangeArrowheads="1"/>
          </p:cNvPicPr>
          <p:nvPr/>
        </p:nvPicPr>
        <p:blipFill>
          <a:blip r:embed="rId3" cstate="print"/>
          <a:srcRect l="6929" t="9624" r="6929" b="21872"/>
          <a:stretch>
            <a:fillRect/>
          </a:stretch>
        </p:blipFill>
        <p:spPr bwMode="auto">
          <a:xfrm>
            <a:off x="1403648" y="2996952"/>
            <a:ext cx="3395696" cy="19442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622300"/>
            <a:ext cx="8245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endParaRPr lang="en-GB" sz="2400">
              <a:solidFill>
                <a:srgbClr val="7889FB"/>
              </a:solidFill>
              <a:latin typeface="Calibri" pitchFamily="34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45475" cy="1080120"/>
          </a:xfrm>
        </p:spPr>
        <p:txBody>
          <a:bodyPr/>
          <a:lstStyle/>
          <a:p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First </a:t>
            </a:r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coincidences</a:t>
            </a:r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 </a:t>
            </a:r>
            <a:br>
              <a:rPr lang="it-IT" sz="4400" b="1" dirty="0" smtClean="0">
                <a:solidFill>
                  <a:srgbClr val="FF0000"/>
                </a:solidFill>
                <a:latin typeface="+mn-lt"/>
              </a:rPr>
            </a:br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detected</a:t>
            </a:r>
            <a:endParaRPr lang="it-IT" sz="44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" name="Gruppo 14"/>
          <p:cNvGrpSpPr>
            <a:grpSpLocks noChangeAspect="1"/>
          </p:cNvGrpSpPr>
          <p:nvPr/>
        </p:nvGrpSpPr>
        <p:grpSpPr>
          <a:xfrm>
            <a:off x="179515" y="6208625"/>
            <a:ext cx="5286862" cy="388727"/>
            <a:chOff x="179512" y="4136378"/>
            <a:chExt cx="6219825" cy="457326"/>
          </a:xfrm>
        </p:grpSpPr>
        <p:pic>
          <p:nvPicPr>
            <p:cNvPr id="737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4365104"/>
              <a:ext cx="62198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736" y="4174604"/>
              <a:ext cx="1600200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8756" y="4179367"/>
              <a:ext cx="1257300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4368" y="4136378"/>
              <a:ext cx="1464183" cy="255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ttangolo 4"/>
          <p:cNvSpPr>
            <a:spLocks noChangeArrowheads="1"/>
          </p:cNvSpPr>
          <p:nvPr/>
        </p:nvSpPr>
        <p:spPr bwMode="auto">
          <a:xfrm>
            <a:off x="82104" y="1990581"/>
            <a:ext cx="2843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it-IT" dirty="0" smtClean="0">
                <a:solidFill>
                  <a:srgbClr val="002060"/>
                </a:solidFill>
              </a:rPr>
              <a:t>At L’Aquila, </a:t>
            </a:r>
            <a:r>
              <a:rPr lang="it-IT" dirty="0" err="1" smtClean="0">
                <a:solidFill>
                  <a:srgbClr val="002060"/>
                </a:solidFill>
              </a:rPr>
              <a:t>closest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stations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of</a:t>
            </a:r>
            <a:r>
              <a:rPr lang="it-IT" dirty="0" smtClean="0">
                <a:solidFill>
                  <a:srgbClr val="002060"/>
                </a:solidFill>
              </a:rPr>
              <a:t> the </a:t>
            </a:r>
            <a:r>
              <a:rPr lang="it-IT" dirty="0" err="1" smtClean="0">
                <a:solidFill>
                  <a:srgbClr val="002060"/>
                </a:solidFill>
              </a:rPr>
              <a:t>experiment</a:t>
            </a:r>
            <a:endParaRPr lang="it-IT" dirty="0" smtClean="0">
              <a:solidFill>
                <a:srgbClr val="002060"/>
              </a:solidFill>
            </a:endParaRPr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7" cstate="print"/>
          <a:srcRect l="2277" r="2277"/>
          <a:stretch>
            <a:fillRect/>
          </a:stretch>
        </p:blipFill>
        <p:spPr bwMode="auto">
          <a:xfrm>
            <a:off x="5448332" y="3578616"/>
            <a:ext cx="3707036" cy="330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8775" y="-24"/>
            <a:ext cx="3705225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03116" y="1340768"/>
            <a:ext cx="273630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96" y="3717032"/>
            <a:ext cx="3563888" cy="250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tangolo 4"/>
          <p:cNvSpPr>
            <a:spLocks noChangeArrowheads="1"/>
          </p:cNvSpPr>
          <p:nvPr/>
        </p:nvSpPr>
        <p:spPr bwMode="auto">
          <a:xfrm>
            <a:off x="3419872" y="3356992"/>
            <a:ext cx="201622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it-IT" dirty="0" err="1" smtClean="0">
                <a:solidFill>
                  <a:srgbClr val="C00000"/>
                </a:solidFill>
              </a:rPr>
              <a:t>Time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difference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</a:p>
          <a:p>
            <a:pPr marL="0" lvl="1"/>
            <a:r>
              <a:rPr lang="it-IT" dirty="0" err="1" smtClean="0">
                <a:solidFill>
                  <a:srgbClr val="C00000"/>
                </a:solidFill>
              </a:rPr>
              <a:t>between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events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</a:p>
          <a:p>
            <a:pPr marL="0" lvl="1"/>
            <a:r>
              <a:rPr lang="it-IT" dirty="0" err="1" smtClean="0">
                <a:solidFill>
                  <a:srgbClr val="C00000"/>
                </a:solidFill>
              </a:rPr>
              <a:t>revealed</a:t>
            </a:r>
            <a:r>
              <a:rPr lang="it-IT" dirty="0" smtClean="0">
                <a:solidFill>
                  <a:srgbClr val="C00000"/>
                </a:solidFill>
              </a:rPr>
              <a:t> at the </a:t>
            </a:r>
          </a:p>
          <a:p>
            <a:pPr marL="0" lvl="1"/>
            <a:r>
              <a:rPr lang="it-IT" dirty="0" err="1" smtClean="0">
                <a:solidFill>
                  <a:srgbClr val="C00000"/>
                </a:solidFill>
              </a:rPr>
              <a:t>two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stations</a:t>
            </a:r>
            <a:endParaRPr lang="it-IT" dirty="0" smtClean="0">
              <a:solidFill>
                <a:srgbClr val="C00000"/>
              </a:solidFill>
            </a:endParaRPr>
          </a:p>
          <a:p>
            <a:pPr marL="0" lvl="1"/>
            <a:endParaRPr lang="it-IT" dirty="0" smtClean="0">
              <a:solidFill>
                <a:srgbClr val="002060"/>
              </a:solidFill>
            </a:endParaRPr>
          </a:p>
          <a:p>
            <a:pPr marL="0" lvl="1">
              <a:buFont typeface="Wingdings" pitchFamily="2" charset="2"/>
              <a:buChar char="ü"/>
            </a:pPr>
            <a:r>
              <a:rPr lang="it-IT" dirty="0" smtClean="0">
                <a:solidFill>
                  <a:srgbClr val="002060"/>
                </a:solidFill>
              </a:rPr>
              <a:t>No </a:t>
            </a:r>
            <a:r>
              <a:rPr lang="it-IT" dirty="0" err="1" smtClean="0">
                <a:solidFill>
                  <a:srgbClr val="002060"/>
                </a:solidFill>
              </a:rPr>
              <a:t>cuts</a:t>
            </a:r>
            <a:endParaRPr lang="it-IT" dirty="0" smtClean="0">
              <a:solidFill>
                <a:srgbClr val="002060"/>
              </a:solidFill>
            </a:endParaRPr>
          </a:p>
          <a:p>
            <a:pPr marL="0" lvl="1">
              <a:buFont typeface="Wingdings" pitchFamily="2" charset="2"/>
              <a:buChar char="ü"/>
            </a:pPr>
            <a:r>
              <a:rPr lang="it-IT" dirty="0" err="1" smtClean="0">
                <a:solidFill>
                  <a:srgbClr val="002060"/>
                </a:solidFill>
              </a:rPr>
              <a:t>Angular</a:t>
            </a:r>
            <a:r>
              <a:rPr lang="it-IT" dirty="0" smtClean="0">
                <a:solidFill>
                  <a:srgbClr val="002060"/>
                </a:solidFill>
              </a:rPr>
              <a:t> cut</a:t>
            </a:r>
          </a:p>
          <a:p>
            <a:pPr marL="0" lvl="1"/>
            <a:r>
              <a:rPr lang="it-IT" dirty="0" smtClean="0">
                <a:solidFill>
                  <a:srgbClr val="002060"/>
                </a:solidFill>
              </a:rPr>
              <a:t>(</a:t>
            </a:r>
            <a:r>
              <a:rPr lang="it-IT" dirty="0" err="1" smtClean="0">
                <a:solidFill>
                  <a:srgbClr val="002060"/>
                </a:solidFill>
              </a:rPr>
              <a:t>requiring</a:t>
            </a:r>
            <a:r>
              <a:rPr lang="it-IT" dirty="0" smtClean="0">
                <a:solidFill>
                  <a:srgbClr val="002060"/>
                </a:solidFill>
              </a:rPr>
              <a:t> quasi </a:t>
            </a:r>
            <a:r>
              <a:rPr lang="it-IT" dirty="0" err="1" smtClean="0">
                <a:solidFill>
                  <a:srgbClr val="002060"/>
                </a:solidFill>
              </a:rPr>
              <a:t>parallelism</a:t>
            </a:r>
            <a:r>
              <a:rPr lang="it-IT" dirty="0" smtClean="0">
                <a:solidFill>
                  <a:srgbClr val="002060"/>
                </a:solidFill>
              </a:rPr>
              <a:t>) </a:t>
            </a:r>
            <a:r>
              <a:rPr lang="it-IT" dirty="0" err="1" smtClean="0">
                <a:solidFill>
                  <a:srgbClr val="002060"/>
                </a:solidFill>
              </a:rPr>
              <a:t>improves</a:t>
            </a:r>
            <a:r>
              <a:rPr lang="it-IT" dirty="0" smtClean="0">
                <a:solidFill>
                  <a:srgbClr val="002060"/>
                </a:solidFill>
              </a:rPr>
              <a:t> S/N</a:t>
            </a:r>
          </a:p>
        </p:txBody>
      </p:sp>
      <p:sp>
        <p:nvSpPr>
          <p:cNvPr id="22" name="Rettangolo 4"/>
          <p:cNvSpPr>
            <a:spLocks noChangeArrowheads="1"/>
          </p:cNvSpPr>
          <p:nvPr/>
        </p:nvSpPr>
        <p:spPr bwMode="auto">
          <a:xfrm>
            <a:off x="216024" y="2780928"/>
            <a:ext cx="2843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it-IT" dirty="0" err="1" smtClean="0">
                <a:solidFill>
                  <a:schemeClr val="bg1"/>
                </a:solidFill>
              </a:rPr>
              <a:t>Angular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correlations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between</a:t>
            </a:r>
            <a:r>
              <a:rPr lang="it-IT" dirty="0" smtClean="0">
                <a:solidFill>
                  <a:schemeClr val="bg1"/>
                </a:solidFill>
              </a:rPr>
              <a:t> “</a:t>
            </a:r>
            <a:r>
              <a:rPr lang="it-IT" dirty="0" err="1" smtClean="0">
                <a:solidFill>
                  <a:schemeClr val="bg1"/>
                </a:solidFill>
              </a:rPr>
              <a:t>coincidences</a:t>
            </a:r>
            <a:r>
              <a:rPr lang="it-IT" dirty="0" smtClean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23" name="AutoShape 38"/>
          <p:cNvSpPr>
            <a:spLocks noChangeArrowheads="1"/>
          </p:cNvSpPr>
          <p:nvPr/>
        </p:nvSpPr>
        <p:spPr bwMode="auto">
          <a:xfrm rot="26220000" flipH="1">
            <a:off x="1277406" y="3611963"/>
            <a:ext cx="576000" cy="252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4" name="AutoShape 38"/>
          <p:cNvSpPr>
            <a:spLocks noChangeArrowheads="1"/>
          </p:cNvSpPr>
          <p:nvPr/>
        </p:nvSpPr>
        <p:spPr bwMode="auto">
          <a:xfrm rot="18540000" flipH="1">
            <a:off x="3952782" y="3476409"/>
            <a:ext cx="3492000" cy="72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5" name="AutoShape 38"/>
          <p:cNvSpPr>
            <a:spLocks noChangeArrowheads="1"/>
          </p:cNvSpPr>
          <p:nvPr/>
        </p:nvSpPr>
        <p:spPr bwMode="auto">
          <a:xfrm rot="22740000" flipH="1">
            <a:off x="5194503" y="5628124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114" y="3501008"/>
            <a:ext cx="431237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83295"/>
            <a:ext cx="76322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Results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from</a:t>
            </a:r>
            <a:r>
              <a:rPr lang="it-IT" sz="4400" b="1" dirty="0" smtClean="0">
                <a:solidFill>
                  <a:srgbClr val="FF0000"/>
                </a:solidFill>
              </a:rPr>
              <a:t> Run-1 + Run-2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79512" y="1052736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Coincidences</a:t>
            </a:r>
            <a:r>
              <a:rPr lang="it-IT" sz="2000" dirty="0" smtClean="0">
                <a:solidFill>
                  <a:schemeClr val="bg1"/>
                </a:solidFill>
              </a:rPr>
              <a:t>:</a:t>
            </a:r>
            <a:r>
              <a:rPr lang="it-IT" sz="2000" dirty="0" err="1" smtClean="0">
                <a:solidFill>
                  <a:schemeClr val="bg1"/>
                </a:solidFill>
              </a:rPr>
              <a:t>signature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of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high-evergy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showers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impinging</a:t>
            </a:r>
            <a:r>
              <a:rPr lang="it-IT" sz="2000" dirty="0" smtClean="0">
                <a:solidFill>
                  <a:schemeClr val="bg1"/>
                </a:solidFill>
              </a:rPr>
              <a:t> on </a:t>
            </a:r>
            <a:r>
              <a:rPr lang="it-IT" sz="2000" dirty="0" err="1" smtClean="0">
                <a:solidFill>
                  <a:schemeClr val="bg1"/>
                </a:solidFill>
              </a:rPr>
              <a:t>many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stations</a:t>
            </a:r>
            <a:r>
              <a:rPr lang="it-IT" sz="2000" dirty="0" smtClean="0">
                <a:solidFill>
                  <a:schemeClr val="bg1"/>
                </a:solidFill>
              </a:rPr>
              <a:t> at the </a:t>
            </a:r>
            <a:r>
              <a:rPr lang="it-IT" sz="2000" dirty="0" err="1" smtClean="0">
                <a:solidFill>
                  <a:schemeClr val="bg1"/>
                </a:solidFill>
              </a:rPr>
              <a:t>same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time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rgbClr val="C00000"/>
                </a:solidFill>
              </a:rPr>
              <a:t>observed</a:t>
            </a:r>
            <a:r>
              <a:rPr lang="it-IT" sz="2000" dirty="0" smtClean="0">
                <a:solidFill>
                  <a:srgbClr val="C00000"/>
                </a:solidFill>
              </a:rPr>
              <a:t> at </a:t>
            </a:r>
            <a:r>
              <a:rPr lang="it-IT" sz="2000" dirty="0" err="1" smtClean="0">
                <a:solidFill>
                  <a:srgbClr val="C00000"/>
                </a:solidFill>
              </a:rPr>
              <a:t>many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telescope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clusters</a:t>
            </a:r>
            <a:endParaRPr lang="it-IT" sz="2000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11560" y="220486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At L’Aquila </a:t>
            </a:r>
            <a:r>
              <a:rPr lang="it-IT" dirty="0" err="1" smtClean="0">
                <a:solidFill>
                  <a:schemeClr val="bg1"/>
                </a:solidFill>
              </a:rPr>
              <a:t>peak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almost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twenty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times</a:t>
            </a:r>
            <a:r>
              <a:rPr lang="it-IT" dirty="0" smtClean="0">
                <a:solidFill>
                  <a:srgbClr val="C00000"/>
                </a:solidFill>
              </a:rPr>
              <a:t> more </a:t>
            </a:r>
            <a:r>
              <a:rPr lang="it-IT" dirty="0" err="1" smtClean="0">
                <a:solidFill>
                  <a:srgbClr val="C00000"/>
                </a:solidFill>
              </a:rPr>
              <a:t>evident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than</a:t>
            </a:r>
            <a:r>
              <a:rPr lang="it-IT" dirty="0" smtClean="0">
                <a:solidFill>
                  <a:schemeClr val="bg1"/>
                </a:solidFill>
              </a:rPr>
              <a:t> first EEE </a:t>
            </a:r>
            <a:r>
              <a:rPr lang="it-IT" dirty="0" err="1" smtClean="0">
                <a:solidFill>
                  <a:schemeClr val="bg1"/>
                </a:solidFill>
              </a:rPr>
              <a:t>publication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 err="1" smtClean="0">
                <a:solidFill>
                  <a:schemeClr val="bg1"/>
                </a:solidFill>
              </a:rPr>
              <a:t>even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after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earthquake</a:t>
            </a:r>
            <a:r>
              <a:rPr lang="it-IT" dirty="0" smtClean="0">
                <a:solidFill>
                  <a:schemeClr val="bg1"/>
                </a:solidFill>
              </a:rPr>
              <a:t>!)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004048" y="2276872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First </a:t>
            </a:r>
            <a:r>
              <a:rPr lang="it-IT" dirty="0" err="1" smtClean="0">
                <a:solidFill>
                  <a:srgbClr val="C00000"/>
                </a:solidFill>
              </a:rPr>
              <a:t>observation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of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coincidences</a:t>
            </a:r>
            <a:r>
              <a:rPr lang="it-IT" dirty="0" smtClean="0">
                <a:solidFill>
                  <a:srgbClr val="C00000"/>
                </a:solidFill>
              </a:rPr>
              <a:t> at </a:t>
            </a:r>
            <a:r>
              <a:rPr lang="it-IT" dirty="0" err="1" smtClean="0">
                <a:solidFill>
                  <a:srgbClr val="C00000"/>
                </a:solidFill>
              </a:rPr>
              <a:t>distances</a:t>
            </a:r>
            <a:r>
              <a:rPr lang="it-IT" dirty="0" smtClean="0">
                <a:solidFill>
                  <a:srgbClr val="C00000"/>
                </a:solidFill>
              </a:rPr>
              <a:t> &gt; 1 km</a:t>
            </a:r>
          </a:p>
          <a:p>
            <a:r>
              <a:rPr lang="it-IT" dirty="0" err="1" smtClean="0">
                <a:solidFill>
                  <a:schemeClr val="bg1"/>
                </a:solidFill>
              </a:rPr>
              <a:t>larger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distances=higher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energies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Ovale 12"/>
          <p:cNvSpPr/>
          <p:nvPr/>
        </p:nvSpPr>
        <p:spPr bwMode="auto">
          <a:xfrm>
            <a:off x="6516216" y="3632250"/>
            <a:ext cx="648072" cy="3600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AutoShape 38"/>
          <p:cNvSpPr>
            <a:spLocks noChangeArrowheads="1"/>
          </p:cNvSpPr>
          <p:nvPr/>
        </p:nvSpPr>
        <p:spPr bwMode="auto">
          <a:xfrm rot="1544790" flipH="1" flipV="1">
            <a:off x="5838338" y="3350948"/>
            <a:ext cx="780736" cy="117563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447332" cy="297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ccia in giù 13"/>
          <p:cNvSpPr/>
          <p:nvPr/>
        </p:nvSpPr>
        <p:spPr bwMode="auto">
          <a:xfrm rot="1440000">
            <a:off x="3189433" y="3021096"/>
            <a:ext cx="109415" cy="132650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392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622300"/>
            <a:ext cx="8245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endParaRPr lang="en-GB" sz="2400">
              <a:solidFill>
                <a:srgbClr val="7889FB"/>
              </a:solidFill>
              <a:latin typeface="Calibri" pitchFamily="34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-1067" y="404664"/>
            <a:ext cx="8245475" cy="648072"/>
          </a:xfrm>
        </p:spPr>
        <p:txBody>
          <a:bodyPr/>
          <a:lstStyle/>
          <a:p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… and </a:t>
            </a:r>
            <a:r>
              <a:rPr lang="it-IT" sz="4400" b="1" u="sng" dirty="0" smtClean="0">
                <a:solidFill>
                  <a:srgbClr val="FF0000"/>
                </a:solidFill>
                <a:latin typeface="+mn-lt"/>
              </a:rPr>
              <a:t>some</a:t>
            </a:r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other</a:t>
            </a:r>
            <a:r>
              <a:rPr lang="it-IT" sz="4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  <a:latin typeface="+mn-lt"/>
              </a:rPr>
              <a:t>stations</a:t>
            </a:r>
            <a:endParaRPr lang="it-IT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6024" y="1124744"/>
            <a:ext cx="471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Coincidences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well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reconstructed</a:t>
            </a:r>
            <a:r>
              <a:rPr lang="it-IT" dirty="0" smtClean="0">
                <a:solidFill>
                  <a:schemeClr val="bg1"/>
                </a:solidFill>
              </a:rPr>
              <a:t> at </a:t>
            </a:r>
            <a:r>
              <a:rPr lang="it-IT" dirty="0" err="1" smtClean="0">
                <a:solidFill>
                  <a:schemeClr val="bg1"/>
                </a:solidFill>
              </a:rPr>
              <a:t>several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distances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from</a:t>
            </a:r>
            <a:r>
              <a:rPr lang="it-IT" dirty="0" smtClean="0">
                <a:solidFill>
                  <a:schemeClr val="bg1"/>
                </a:solidFill>
              </a:rPr>
              <a:t> 15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1200 m</a:t>
            </a:r>
          </a:p>
        </p:txBody>
      </p:sp>
      <p:cxnSp>
        <p:nvCxnSpPr>
          <p:cNvPr id="11" name="Connettore 2 10"/>
          <p:cNvCxnSpPr/>
          <p:nvPr/>
        </p:nvCxnSpPr>
        <p:spPr bwMode="auto">
          <a:xfrm>
            <a:off x="7812360" y="2708920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CasellaDiTesto 14"/>
          <p:cNvSpPr txBox="1"/>
          <p:nvPr/>
        </p:nvSpPr>
        <p:spPr>
          <a:xfrm>
            <a:off x="251520" y="1962706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Larger distance </a:t>
            </a: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 smtClean="0">
                <a:solidFill>
                  <a:srgbClr val="C00000"/>
                </a:solidFill>
              </a:rPr>
              <a:t>larger primary energy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70C0"/>
                </a:solidFill>
              </a:rPr>
              <a:t>More data taking </a:t>
            </a:r>
            <a:r>
              <a:rPr lang="en-US" dirty="0" smtClean="0">
                <a:solidFill>
                  <a:schemeClr val="bg1"/>
                </a:solidFill>
              </a:rPr>
              <a:t>needed to observe a peak above the background of accidental coincidences</a:t>
            </a:r>
          </a:p>
        </p:txBody>
      </p:sp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834218"/>
            <a:ext cx="4196316" cy="280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831722"/>
            <a:ext cx="4248472" cy="283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4232" y="1106613"/>
            <a:ext cx="3908282" cy="261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5508104" y="2780928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Last </a:t>
            </a:r>
            <a:r>
              <a:rPr lang="it-IT" dirty="0" err="1" smtClean="0">
                <a:solidFill>
                  <a:srgbClr val="C00000"/>
                </a:solidFill>
              </a:rPr>
              <a:t>born</a:t>
            </a:r>
            <a:r>
              <a:rPr lang="it-IT" dirty="0" smtClean="0">
                <a:solidFill>
                  <a:srgbClr val="C00000"/>
                </a:solidFill>
              </a:rPr>
              <a:t> in the EEE family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611560" y="2132856"/>
            <a:ext cx="7632848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Just </a:t>
            </a:r>
            <a:r>
              <a:rPr lang="it-IT" sz="4000" dirty="0" err="1" smtClean="0">
                <a:solidFill>
                  <a:srgbClr val="CA1612"/>
                </a:solidFill>
                <a:latin typeface="Times New Roman" pitchFamily="18" charset="0"/>
              </a:rPr>
              <a:t>coincidences</a:t>
            </a:r>
            <a:r>
              <a:rPr lang="it-IT" sz="4000" dirty="0" smtClean="0">
                <a:solidFill>
                  <a:srgbClr val="CA1612"/>
                </a:solidFill>
                <a:latin typeface="Times New Roman" pitchFamily="18" charset="0"/>
              </a:rPr>
              <a:t>?</a:t>
            </a:r>
            <a:endParaRPr lang="it-IT" sz="3600" dirty="0" smtClean="0">
              <a:solidFill>
                <a:srgbClr val="CA1612"/>
              </a:solidFill>
              <a:latin typeface="Times New Roman" pitchFamily="18" charset="0"/>
            </a:endParaRPr>
          </a:p>
          <a:p>
            <a:pPr lvl="0">
              <a:buFont typeface="Wingdings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Cosmic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Rays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 (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Forbush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)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Decreases</a:t>
            </a:r>
            <a:endParaRPr lang="it-IT" sz="36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lvl="0">
              <a:buFont typeface="Wingdings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Local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anisotropies</a:t>
            </a:r>
            <a:endParaRPr lang="it-IT" sz="36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lvl="0">
              <a:buFont typeface="Wingdings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Upward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going</a:t>
            </a:r>
            <a:r>
              <a:rPr lang="it-IT" sz="3600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Times New Roman" pitchFamily="18" charset="0"/>
              </a:rPr>
              <a:t>events</a:t>
            </a:r>
            <a:endParaRPr lang="it-IT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5" descr="516921main_x2flar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513"/>
            <a:ext cx="6022975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-17142" y="290513"/>
            <a:ext cx="876560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</a:rPr>
              <a:t>2011 </a:t>
            </a:r>
            <a:r>
              <a:rPr lang="it-IT" sz="4400" b="1" dirty="0" err="1" smtClean="0">
                <a:solidFill>
                  <a:srgbClr val="FF0000"/>
                </a:solidFill>
              </a:rPr>
              <a:t>Valentine</a:t>
            </a:r>
            <a:r>
              <a:rPr lang="it-IT" sz="4400" b="1" dirty="0" smtClean="0">
                <a:solidFill>
                  <a:srgbClr val="FF0000"/>
                </a:solidFill>
              </a:rPr>
              <a:t>’s </a:t>
            </a:r>
            <a:r>
              <a:rPr lang="it-IT" sz="4400" b="1" dirty="0" err="1">
                <a:solidFill>
                  <a:srgbClr val="FF0000"/>
                </a:solidFill>
              </a:rPr>
              <a:t>Day</a:t>
            </a:r>
            <a:r>
              <a:rPr lang="it-IT" sz="4400" b="1" dirty="0">
                <a:solidFill>
                  <a:srgbClr val="FF0000"/>
                </a:solidFill>
              </a:rPr>
              <a:t> </a:t>
            </a:r>
            <a:r>
              <a:rPr lang="it-IT" sz="4400" b="1" dirty="0" err="1">
                <a:solidFill>
                  <a:srgbClr val="FF0000"/>
                </a:solidFill>
              </a:rPr>
              <a:t>Solar</a:t>
            </a:r>
            <a:r>
              <a:rPr lang="it-IT" sz="4400" b="1" dirty="0">
                <a:solidFill>
                  <a:srgbClr val="FF0000"/>
                </a:solidFill>
              </a:rPr>
              <a:t> </a:t>
            </a:r>
            <a:r>
              <a:rPr lang="it-IT" sz="4400" b="1" dirty="0" err="1">
                <a:solidFill>
                  <a:srgbClr val="FF0000"/>
                </a:solidFill>
              </a:rPr>
              <a:t>Flare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32772" name="Rettangolo 4"/>
          <p:cNvSpPr>
            <a:spLocks noChangeArrowheads="1"/>
          </p:cNvSpPr>
          <p:nvPr/>
        </p:nvSpPr>
        <p:spPr bwMode="auto">
          <a:xfrm>
            <a:off x="5796137" y="1412776"/>
            <a:ext cx="33478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C00000"/>
                </a:solidFill>
              </a:rPr>
              <a:t>Flare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recorded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by</a:t>
            </a:r>
            <a:r>
              <a:rPr lang="it-IT" sz="2000" b="1" dirty="0" smtClean="0">
                <a:solidFill>
                  <a:srgbClr val="C00000"/>
                </a:solidFill>
              </a:rPr>
              <a:t> the </a:t>
            </a:r>
            <a:r>
              <a:rPr lang="it-IT" sz="2000" b="1" dirty="0" err="1">
                <a:solidFill>
                  <a:srgbClr val="C00000"/>
                </a:solidFill>
              </a:rPr>
              <a:t>Solar</a:t>
            </a:r>
            <a:r>
              <a:rPr lang="it-IT" sz="2000" b="1" dirty="0">
                <a:solidFill>
                  <a:srgbClr val="C00000"/>
                </a:solidFill>
              </a:rPr>
              <a:t> Dynamics </a:t>
            </a:r>
            <a:r>
              <a:rPr lang="it-IT" sz="2000" b="1" dirty="0" err="1">
                <a:solidFill>
                  <a:srgbClr val="C00000"/>
                </a:solidFill>
              </a:rPr>
              <a:t>Observatory</a:t>
            </a:r>
            <a:r>
              <a:rPr lang="it-IT" sz="2000" b="1" dirty="0">
                <a:solidFill>
                  <a:srgbClr val="C00000"/>
                </a:solidFill>
              </a:rPr>
              <a:t> (SDO</a:t>
            </a:r>
            <a:r>
              <a:rPr lang="it-IT" sz="2000" b="1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 on the night </a:t>
            </a:r>
            <a:r>
              <a:rPr lang="it-IT" sz="2000" b="1" dirty="0" err="1" smtClean="0">
                <a:solidFill>
                  <a:srgbClr val="C00000"/>
                </a:solidFill>
              </a:rPr>
              <a:t>between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14</a:t>
            </a:r>
            <a:r>
              <a:rPr lang="it-IT" sz="2000" b="1" baseline="30000" dirty="0" smtClean="0">
                <a:solidFill>
                  <a:srgbClr val="C00000"/>
                </a:solidFill>
              </a:rPr>
              <a:t>th</a:t>
            </a:r>
            <a:r>
              <a:rPr lang="it-IT" sz="2000" b="1" dirty="0" smtClean="0">
                <a:solidFill>
                  <a:srgbClr val="C00000"/>
                </a:solidFill>
              </a:rPr>
              <a:t> and 15</a:t>
            </a:r>
            <a:r>
              <a:rPr lang="it-IT" sz="2000" b="1" baseline="30000" dirty="0" smtClean="0">
                <a:solidFill>
                  <a:srgbClr val="C00000"/>
                </a:solidFill>
              </a:rPr>
              <a:t>th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it-IT" sz="2000" b="1" dirty="0" err="1" smtClean="0">
                <a:solidFill>
                  <a:srgbClr val="C00000"/>
                </a:solidFill>
              </a:rPr>
              <a:t>February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>
                <a:solidFill>
                  <a:srgbClr val="C00000"/>
                </a:solidFill>
              </a:rPr>
              <a:t>2011. </a:t>
            </a: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3905250" y="1296988"/>
            <a:ext cx="1074738" cy="6429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2774" name="Rettangolo 4"/>
          <p:cNvSpPr>
            <a:spLocks noChangeArrowheads="1"/>
          </p:cNvSpPr>
          <p:nvPr/>
        </p:nvSpPr>
        <p:spPr bwMode="auto">
          <a:xfrm>
            <a:off x="-36512" y="4983162"/>
            <a:ext cx="60603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C00000"/>
                </a:solidFill>
              </a:rPr>
              <a:t>It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is</a:t>
            </a:r>
            <a:r>
              <a:rPr lang="it-IT" sz="2000" b="1" dirty="0" smtClean="0">
                <a:solidFill>
                  <a:srgbClr val="C00000"/>
                </a:solidFill>
              </a:rPr>
              <a:t> a </a:t>
            </a:r>
            <a:r>
              <a:rPr lang="it-IT" sz="2000" b="1" dirty="0" err="1" smtClean="0">
                <a:solidFill>
                  <a:srgbClr val="C00000"/>
                </a:solidFill>
              </a:rPr>
              <a:t>solar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flare</a:t>
            </a:r>
            <a:r>
              <a:rPr lang="it-IT" sz="2000" b="1" dirty="0" smtClean="0">
                <a:solidFill>
                  <a:srgbClr val="C00000"/>
                </a:solidFill>
              </a:rPr>
              <a:t>, </a:t>
            </a:r>
            <a:r>
              <a:rPr lang="it-IT" sz="2000" b="1" dirty="0" err="1" smtClean="0">
                <a:solidFill>
                  <a:srgbClr val="C00000"/>
                </a:solidFill>
              </a:rPr>
              <a:t>of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category</a:t>
            </a:r>
            <a:r>
              <a:rPr lang="it-IT" sz="2000" b="1" dirty="0" smtClean="0">
                <a:solidFill>
                  <a:srgbClr val="C00000"/>
                </a:solidFill>
              </a:rPr>
              <a:t> X2, </a:t>
            </a:r>
            <a:r>
              <a:rPr lang="it-IT" sz="2000" b="1" dirty="0" err="1" smtClean="0">
                <a:solidFill>
                  <a:srgbClr val="C00000"/>
                </a:solidFill>
              </a:rPr>
              <a:t>followed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by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an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important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Coronary</a:t>
            </a:r>
            <a:r>
              <a:rPr lang="it-IT" sz="2000" b="1" dirty="0" smtClean="0">
                <a:solidFill>
                  <a:srgbClr val="C00000"/>
                </a:solidFill>
              </a:rPr>
              <a:t> Mass </a:t>
            </a:r>
            <a:r>
              <a:rPr lang="it-IT" sz="2000" b="1" dirty="0" err="1" smtClean="0">
                <a:solidFill>
                  <a:srgbClr val="C00000"/>
                </a:solidFill>
              </a:rPr>
              <a:t>Emission</a:t>
            </a:r>
            <a:r>
              <a:rPr lang="it-IT" sz="2000" b="1" dirty="0" smtClean="0">
                <a:solidFill>
                  <a:srgbClr val="C00000"/>
                </a:solidFill>
              </a:rPr>
              <a:t> (CME</a:t>
            </a:r>
            <a:r>
              <a:rPr lang="it-IT" sz="20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2775" name="Rettangolo 4"/>
          <p:cNvSpPr>
            <a:spLocks noChangeArrowheads="1"/>
          </p:cNvSpPr>
          <p:nvPr/>
        </p:nvSpPr>
        <p:spPr bwMode="auto">
          <a:xfrm>
            <a:off x="323528" y="5734997"/>
            <a:ext cx="5544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003366"/>
                </a:solidFill>
              </a:rPr>
              <a:t>This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kind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of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flares</a:t>
            </a:r>
            <a:r>
              <a:rPr lang="it-IT" dirty="0" smtClean="0">
                <a:solidFill>
                  <a:srgbClr val="003366"/>
                </a:solidFill>
              </a:rPr>
              <a:t> are </a:t>
            </a:r>
            <a:r>
              <a:rPr lang="it-IT" dirty="0" err="1" smtClean="0">
                <a:solidFill>
                  <a:srgbClr val="003366"/>
                </a:solidFill>
              </a:rPr>
              <a:t>constantly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monitored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since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they</a:t>
            </a:r>
            <a:r>
              <a:rPr lang="it-IT" dirty="0" smtClean="0">
                <a:solidFill>
                  <a:srgbClr val="003366"/>
                </a:solidFill>
              </a:rPr>
              <a:t> can </a:t>
            </a:r>
            <a:r>
              <a:rPr lang="it-IT" dirty="0" err="1" smtClean="0">
                <a:solidFill>
                  <a:srgbClr val="003366"/>
                </a:solidFill>
              </a:rPr>
              <a:t>have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relevant</a:t>
            </a:r>
            <a:r>
              <a:rPr lang="it-IT" dirty="0" smtClean="0">
                <a:solidFill>
                  <a:srgbClr val="003366"/>
                </a:solidFill>
              </a:rPr>
              <a:t> </a:t>
            </a:r>
            <a:r>
              <a:rPr lang="it-IT" dirty="0" err="1" smtClean="0">
                <a:solidFill>
                  <a:srgbClr val="003366"/>
                </a:solidFill>
              </a:rPr>
              <a:t>consequences</a:t>
            </a:r>
            <a:r>
              <a:rPr lang="it-IT" dirty="0" smtClean="0">
                <a:solidFill>
                  <a:srgbClr val="003366"/>
                </a:solidFill>
              </a:rPr>
              <a:t> on </a:t>
            </a:r>
            <a:r>
              <a:rPr lang="it-IT" dirty="0" err="1" smtClean="0">
                <a:solidFill>
                  <a:srgbClr val="003366"/>
                </a:solidFill>
              </a:rPr>
              <a:t>Eartth</a:t>
            </a:r>
            <a:endParaRPr lang="it-IT" dirty="0">
              <a:solidFill>
                <a:srgbClr val="003366"/>
              </a:solidFill>
            </a:endParaRPr>
          </a:p>
        </p:txBody>
      </p:sp>
      <p:pic>
        <p:nvPicPr>
          <p:cNvPr id="8" name="Picture 7" descr="515512main_prominence_Earthscale-033010-orig_fu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1" y="3726159"/>
            <a:ext cx="3131840" cy="313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40152" y="404664"/>
            <a:ext cx="3024336" cy="3492000"/>
          </a:xfrm>
        </p:spPr>
        <p:txBody>
          <a:bodyPr/>
          <a:lstStyle/>
          <a:p>
            <a:r>
              <a:rPr lang="it-IT" sz="2400" dirty="0" smtClean="0">
                <a:solidFill>
                  <a:srgbClr val="002060"/>
                </a:solidFill>
              </a:rPr>
              <a:t>The </a:t>
            </a:r>
            <a:r>
              <a:rPr lang="it-IT" sz="2400" dirty="0" err="1" smtClean="0">
                <a:solidFill>
                  <a:srgbClr val="002060"/>
                </a:solidFill>
              </a:rPr>
              <a:t>Valentine</a:t>
            </a:r>
            <a:r>
              <a:rPr lang="it-IT" sz="2400" dirty="0" smtClean="0">
                <a:solidFill>
                  <a:srgbClr val="002060"/>
                </a:solidFill>
              </a:rPr>
              <a:t>’s </a:t>
            </a:r>
            <a:r>
              <a:rPr lang="it-IT" sz="2400" dirty="0" err="1" smtClean="0">
                <a:solidFill>
                  <a:srgbClr val="002060"/>
                </a:solidFill>
              </a:rPr>
              <a:t>Day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solar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flare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as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observed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by</a:t>
            </a:r>
            <a:r>
              <a:rPr lang="it-IT" sz="2400" dirty="0" smtClean="0">
                <a:solidFill>
                  <a:srgbClr val="002060"/>
                </a:solidFill>
              </a:rPr>
              <a:t> the EEE Altamura </a:t>
            </a:r>
            <a:r>
              <a:rPr lang="it-IT" sz="2400" dirty="0" err="1" smtClean="0">
                <a:solidFill>
                  <a:srgbClr val="002060"/>
                </a:solidFill>
              </a:rPr>
              <a:t>telescope</a:t>
            </a:r>
            <a:endParaRPr lang="it-IT" sz="2400" dirty="0" smtClean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128336"/>
            <a:ext cx="4211959" cy="272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79512" y="4797152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it-IT" dirty="0" err="1" smtClean="0">
                <a:solidFill>
                  <a:schemeClr val="bg1"/>
                </a:solidFill>
              </a:rPr>
              <a:t>Observed</a:t>
            </a:r>
            <a:r>
              <a:rPr lang="it-IT" dirty="0" smtClean="0">
                <a:solidFill>
                  <a:schemeClr val="bg1"/>
                </a:solidFill>
              </a:rPr>
              <a:t> in the </a:t>
            </a:r>
            <a:r>
              <a:rPr lang="it-IT" dirty="0" err="1" smtClean="0">
                <a:solidFill>
                  <a:schemeClr val="bg1"/>
                </a:solidFill>
              </a:rPr>
              <a:t>muon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channel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 err="1" smtClean="0">
                <a:solidFill>
                  <a:schemeClr val="bg1"/>
                </a:solidFill>
              </a:rPr>
              <a:t>rather</a:t>
            </a:r>
            <a:r>
              <a:rPr lang="it-IT" dirty="0" smtClean="0">
                <a:solidFill>
                  <a:schemeClr val="bg1"/>
                </a:solidFill>
              </a:rPr>
              <a:t> rare)</a:t>
            </a: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solidFill>
                  <a:srgbClr val="C00000"/>
                </a:solidFill>
              </a:rPr>
              <a:t>First in the world </a:t>
            </a:r>
            <a:r>
              <a:rPr lang="it-IT" dirty="0" err="1" smtClean="0">
                <a:solidFill>
                  <a:srgbClr val="C00000"/>
                </a:solidFill>
              </a:rPr>
              <a:t>to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publish</a:t>
            </a:r>
            <a:r>
              <a:rPr lang="it-IT" dirty="0" smtClean="0">
                <a:solidFill>
                  <a:srgbClr val="C00000"/>
                </a:solidFill>
              </a:rPr>
              <a:t>!</a:t>
            </a:r>
          </a:p>
          <a:p>
            <a:pPr>
              <a:buFont typeface="Wingdings" pitchFamily="2" charset="2"/>
              <a:buChar char="ü"/>
            </a:pPr>
            <a:r>
              <a:rPr lang="it-IT" dirty="0" smtClean="0">
                <a:solidFill>
                  <a:schemeClr val="bg1"/>
                </a:solidFill>
              </a:rPr>
              <a:t>Data </a:t>
            </a:r>
            <a:r>
              <a:rPr lang="it-IT" dirty="0" err="1" smtClean="0">
                <a:solidFill>
                  <a:schemeClr val="bg1"/>
                </a:solidFill>
              </a:rPr>
              <a:t>quality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comparable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one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      </a:t>
            </a:r>
            <a:r>
              <a:rPr lang="it-IT" dirty="0" err="1" smtClean="0">
                <a:solidFill>
                  <a:schemeClr val="bg1"/>
                </a:solidFill>
              </a:rPr>
              <a:t>professional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observatories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  (</a:t>
            </a:r>
            <a:r>
              <a:rPr lang="it-IT" dirty="0" err="1" smtClean="0">
                <a:solidFill>
                  <a:schemeClr val="bg1"/>
                </a:solidFill>
              </a:rPr>
              <a:t>as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presented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ICRC 2011)</a:t>
            </a:r>
          </a:p>
        </p:txBody>
      </p:sp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4" cstate="print"/>
          <a:srcRect l="1671" t="2614"/>
          <a:stretch>
            <a:fillRect/>
          </a:stretch>
        </p:blipFill>
        <p:spPr bwMode="auto">
          <a:xfrm>
            <a:off x="56116" y="404665"/>
            <a:ext cx="5740020" cy="4032447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0652" y="4174480"/>
            <a:ext cx="20193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149080"/>
            <a:ext cx="12001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336653"/>
            <a:ext cx="42862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5868145" y="2132856"/>
            <a:ext cx="3096344" cy="18158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kern="0" dirty="0" smtClean="0">
                <a:solidFill>
                  <a:srgbClr val="FF0000"/>
                </a:solidFill>
                <a:latin typeface="Arial"/>
                <a:ea typeface="+mj-ea"/>
              </a:rPr>
              <a:t>First </a:t>
            </a:r>
            <a:r>
              <a:rPr lang="it-IT" sz="2800" b="1" kern="0" dirty="0" err="1" smtClean="0">
                <a:solidFill>
                  <a:srgbClr val="FF0000"/>
                </a:solidFill>
                <a:latin typeface="Arial"/>
                <a:ea typeface="+mj-ea"/>
              </a:rPr>
              <a:t>school</a:t>
            </a:r>
            <a:r>
              <a:rPr lang="it-IT" sz="2800" b="1" kern="0" dirty="0" smtClean="0">
                <a:solidFill>
                  <a:srgbClr val="FF0000"/>
                </a:solidFill>
                <a:latin typeface="Arial"/>
                <a:ea typeface="+mj-ea"/>
              </a:rPr>
              <a:t> </a:t>
            </a:r>
            <a:r>
              <a:rPr lang="it-IT" sz="2800" b="1" u="sng" kern="0" dirty="0" err="1" smtClean="0">
                <a:solidFill>
                  <a:srgbClr val="FF0000"/>
                </a:solidFill>
                <a:latin typeface="Arial"/>
                <a:ea typeface="+mj-ea"/>
              </a:rPr>
              <a:t>ever</a:t>
            </a:r>
            <a:r>
              <a:rPr lang="it-IT" sz="2800" b="1" kern="0" dirty="0" smtClean="0">
                <a:solidFill>
                  <a:srgbClr val="FF0000"/>
                </a:solidFill>
                <a:latin typeface="Arial"/>
                <a:ea typeface="+mj-ea"/>
              </a:rPr>
              <a:t> to </a:t>
            </a:r>
            <a:r>
              <a:rPr lang="it-IT" sz="2800" b="1" kern="0" dirty="0" err="1" smtClean="0">
                <a:solidFill>
                  <a:srgbClr val="FF0000"/>
                </a:solidFill>
                <a:latin typeface="Arial"/>
                <a:ea typeface="+mj-ea"/>
              </a:rPr>
              <a:t>observe</a:t>
            </a:r>
            <a:r>
              <a:rPr lang="it-IT" sz="2800" b="1" kern="0" dirty="0" smtClean="0">
                <a:solidFill>
                  <a:srgbClr val="FF0000"/>
                </a:solidFill>
                <a:latin typeface="Arial"/>
                <a:ea typeface="+mj-ea"/>
              </a:rPr>
              <a:t> a </a:t>
            </a:r>
            <a:r>
              <a:rPr lang="it-IT" sz="2800" b="1" kern="0" dirty="0" err="1" smtClean="0">
                <a:solidFill>
                  <a:srgbClr val="FF0000"/>
                </a:solidFill>
                <a:latin typeface="Arial"/>
                <a:ea typeface="+mj-ea"/>
              </a:rPr>
              <a:t>cosmic-rays</a:t>
            </a:r>
            <a:endParaRPr lang="it-IT" sz="2800" b="1" kern="0" dirty="0" smtClean="0">
              <a:solidFill>
                <a:srgbClr val="FF0000"/>
              </a:solidFill>
              <a:latin typeface="Arial"/>
              <a:ea typeface="+mj-ea"/>
            </a:endParaRPr>
          </a:p>
          <a:p>
            <a:r>
              <a:rPr lang="it-IT" sz="2800" b="1" kern="0" dirty="0" err="1" smtClean="0">
                <a:solidFill>
                  <a:srgbClr val="FF0000"/>
                </a:solidFill>
                <a:latin typeface="Arial"/>
                <a:ea typeface="+mj-ea"/>
              </a:rPr>
              <a:t>decrease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348880"/>
            <a:ext cx="3024336" cy="397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 l="25586" r="19751" b="11470"/>
          <a:stretch>
            <a:fillRect/>
          </a:stretch>
        </p:blipFill>
        <p:spPr bwMode="auto">
          <a:xfrm>
            <a:off x="4572000" y="782494"/>
            <a:ext cx="4423152" cy="588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35496" y="332656"/>
            <a:ext cx="90364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The March 2012 decrease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observed by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the Oulu (Finland) and Rome detectors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the Neutron Monitor </a:t>
            </a:r>
            <a:r>
              <a:rPr lang="it-IT" dirty="0" smtClean="0">
                <a:solidFill>
                  <a:schemeClr val="bg1"/>
                </a:solidFill>
              </a:rPr>
              <a:t>Network</a:t>
            </a:r>
            <a:endParaRPr lang="it-IT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</a:rPr>
              <a:t>5 EEE telescopes: 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Altamura, Bologna (3), Catania</a:t>
            </a:r>
          </a:p>
        </p:txBody>
      </p:sp>
      <p:grpSp>
        <p:nvGrpSpPr>
          <p:cNvPr id="2" name="Gruppo 6"/>
          <p:cNvGrpSpPr/>
          <p:nvPr/>
        </p:nvGrpSpPr>
        <p:grpSpPr>
          <a:xfrm>
            <a:off x="500034" y="6351852"/>
            <a:ext cx="3327003" cy="232800"/>
            <a:chOff x="789484" y="6402660"/>
            <a:chExt cx="3327003" cy="232800"/>
          </a:xfrm>
        </p:grpSpPr>
        <p:pic>
          <p:nvPicPr>
            <p:cNvPr id="7577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b="23622"/>
            <a:stretch>
              <a:fillRect/>
            </a:stretch>
          </p:blipFill>
          <p:spPr bwMode="auto">
            <a:xfrm>
              <a:off x="1992412" y="6402660"/>
              <a:ext cx="2124075" cy="23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9484" y="6421710"/>
              <a:ext cx="1200150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AutoShape 38"/>
          <p:cNvSpPr>
            <a:spLocks noChangeArrowheads="1"/>
          </p:cNvSpPr>
          <p:nvPr/>
        </p:nvSpPr>
        <p:spPr bwMode="auto">
          <a:xfrm rot="331482" flipH="1">
            <a:off x="4354632" y="1444801"/>
            <a:ext cx="1584000" cy="108000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auto">
          <a:xfrm rot="2303236" flipH="1">
            <a:off x="3377053" y="2996841"/>
            <a:ext cx="2600974" cy="144236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83295"/>
            <a:ext cx="42931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Being</a:t>
            </a:r>
            <a:r>
              <a:rPr lang="it-IT" sz="4400" b="1" dirty="0" smtClean="0">
                <a:solidFill>
                  <a:srgbClr val="FF0000"/>
                </a:solidFill>
              </a:rPr>
              <a:t> up h24…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4AFCA-2686-3D4A-9327-25015F4874C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179512" y="105273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The 2016 </a:t>
            </a:r>
            <a:r>
              <a:rPr lang="it-IT" sz="2400" dirty="0" err="1" smtClean="0">
                <a:solidFill>
                  <a:srgbClr val="C00000"/>
                </a:solidFill>
              </a:rPr>
              <a:t>new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year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Forbush</a:t>
            </a:r>
            <a:r>
              <a:rPr lang="it-IT" sz="2400" dirty="0" smtClean="0">
                <a:solidFill>
                  <a:srgbClr val="C00000"/>
                </a:solidFill>
              </a:rPr>
              <a:t>: </a:t>
            </a:r>
            <a:r>
              <a:rPr lang="it-IT" sz="2400" dirty="0" smtClean="0">
                <a:solidFill>
                  <a:schemeClr val="bg1"/>
                </a:solidFill>
              </a:rPr>
              <a:t>at 24.00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31/12/2015 </a:t>
            </a:r>
            <a:r>
              <a:rPr lang="it-IT" sz="2400" dirty="0" err="1" smtClean="0">
                <a:solidFill>
                  <a:schemeClr val="bg1"/>
                </a:solidFill>
              </a:rPr>
              <a:t>our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telescopes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b="1" dirty="0" smtClean="0">
                <a:solidFill>
                  <a:schemeClr val="bg1"/>
                </a:solidFill>
              </a:rPr>
              <a:t>-in </a:t>
            </a:r>
            <a:r>
              <a:rPr lang="it-IT" sz="2400" b="1" dirty="0" err="1" smtClean="0">
                <a:solidFill>
                  <a:schemeClr val="bg1"/>
                </a:solidFill>
              </a:rPr>
              <a:t>schools-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were</a:t>
            </a:r>
            <a:r>
              <a:rPr lang="it-IT" sz="2400" dirty="0" smtClean="0">
                <a:solidFill>
                  <a:schemeClr val="bg1"/>
                </a:solidFill>
              </a:rPr>
              <a:t> up and </a:t>
            </a:r>
            <a:r>
              <a:rPr lang="it-IT" sz="2400" dirty="0" err="1" smtClean="0">
                <a:solidFill>
                  <a:schemeClr val="bg1"/>
                </a:solidFill>
              </a:rPr>
              <a:t>running</a:t>
            </a:r>
            <a:r>
              <a:rPr lang="it-IT" sz="2400" dirty="0" smtClean="0">
                <a:solidFill>
                  <a:schemeClr val="bg1"/>
                </a:solidFill>
              </a:rPr>
              <a:t>!</a:t>
            </a:r>
            <a:endParaRPr lang="it-IT" sz="2400" dirty="0">
              <a:solidFill>
                <a:srgbClr val="C00000"/>
              </a:solidFill>
            </a:endParaRPr>
          </a:p>
        </p:txBody>
      </p:sp>
      <p:graphicFrame>
        <p:nvGraphicFramePr>
          <p:cNvPr id="83969" name="Object 1"/>
          <p:cNvGraphicFramePr>
            <a:graphicFrameLocks noChangeAspect="1"/>
          </p:cNvGraphicFramePr>
          <p:nvPr/>
        </p:nvGraphicFramePr>
        <p:xfrm>
          <a:off x="1475656" y="1988840"/>
          <a:ext cx="6412859" cy="4320480"/>
        </p:xfrm>
        <a:graphic>
          <a:graphicData uri="http://schemas.openxmlformats.org/presentationml/2006/ole">
            <p:oleObj spid="_x0000_s148482" name="Acrobat Document" r:id="rId4" imgW="5400472" imgH="3638460" progId="AcroExch.Document.11">
              <p:embed/>
            </p:oleObj>
          </a:graphicData>
        </a:graphic>
      </p:graphicFrame>
      <p:cxnSp>
        <p:nvCxnSpPr>
          <p:cNvPr id="18" name="Connettore 1 17"/>
          <p:cNvCxnSpPr/>
          <p:nvPr/>
        </p:nvCxnSpPr>
        <p:spPr bwMode="auto">
          <a:xfrm>
            <a:off x="3275856" y="2492896"/>
            <a:ext cx="0" cy="324036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CasellaDiTesto 27"/>
          <p:cNvSpPr txBox="1"/>
          <p:nvPr/>
        </p:nvSpPr>
        <p:spPr>
          <a:xfrm>
            <a:off x="3419872" y="292494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New </a:t>
            </a:r>
            <a:r>
              <a:rPr lang="it-IT" dirty="0" err="1" smtClean="0">
                <a:solidFill>
                  <a:srgbClr val="C00000"/>
                </a:solidFill>
              </a:rPr>
              <a:t>year</a:t>
            </a:r>
            <a:r>
              <a:rPr lang="it-IT" dirty="0" smtClean="0">
                <a:solidFill>
                  <a:srgbClr val="C00000"/>
                </a:solidFill>
              </a:rPr>
              <a:t>!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8" name="Picture 3" descr="C:\Users\Marcello\Desktop\capodanno-2016-eventi-e-concerti_541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6934" y="188640"/>
            <a:ext cx="1521570" cy="1521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b="4947"/>
          <a:stretch>
            <a:fillRect/>
          </a:stretch>
        </p:blipFill>
        <p:spPr bwMode="auto">
          <a:xfrm>
            <a:off x="4469888" y="3382435"/>
            <a:ext cx="4674112" cy="314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in giù 8"/>
          <p:cNvSpPr/>
          <p:nvPr/>
        </p:nvSpPr>
        <p:spPr bwMode="auto">
          <a:xfrm rot="-3720000" flipH="1">
            <a:off x="6978093" y="2777912"/>
            <a:ext cx="108000" cy="219931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60648"/>
            <a:ext cx="32271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project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4751512" y="548680"/>
            <a:ext cx="4284984" cy="7200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003366"/>
                </a:solidFill>
              </a:rPr>
              <a:t>Conceived</a:t>
            </a:r>
            <a:r>
              <a:rPr lang="it-IT" sz="2000" dirty="0" smtClean="0">
                <a:solidFill>
                  <a:srgbClr val="003366"/>
                </a:solidFill>
              </a:rPr>
              <a:t> in 2004 </a:t>
            </a:r>
            <a:r>
              <a:rPr lang="it-IT" sz="2000" dirty="0" err="1" smtClean="0">
                <a:solidFill>
                  <a:srgbClr val="003366"/>
                </a:solidFill>
              </a:rPr>
              <a:t>by</a:t>
            </a:r>
            <a:r>
              <a:rPr lang="it-IT" sz="2000" dirty="0" smtClean="0">
                <a:solidFill>
                  <a:srgbClr val="003366"/>
                </a:solidFill>
              </a:rPr>
              <a:t> </a:t>
            </a:r>
            <a:r>
              <a:rPr lang="it-IT" sz="2000" dirty="0" err="1" smtClean="0">
                <a:solidFill>
                  <a:srgbClr val="003366"/>
                </a:solidFill>
              </a:rPr>
              <a:t>its</a:t>
            </a:r>
            <a:r>
              <a:rPr lang="it-IT" sz="2000" dirty="0" smtClean="0">
                <a:solidFill>
                  <a:srgbClr val="003366"/>
                </a:solidFill>
              </a:rPr>
              <a:t> </a:t>
            </a:r>
            <a:r>
              <a:rPr lang="it-IT" sz="2000" dirty="0" err="1" smtClean="0">
                <a:solidFill>
                  <a:srgbClr val="003366"/>
                </a:solidFill>
              </a:rPr>
              <a:t>scientific</a:t>
            </a:r>
            <a:r>
              <a:rPr lang="it-IT" sz="2000" dirty="0" smtClean="0">
                <a:solidFill>
                  <a:srgbClr val="003366"/>
                </a:solidFill>
              </a:rPr>
              <a:t> leader, prof. A. Zichichi</a:t>
            </a:r>
            <a:endParaRPr lang="it-IT" sz="2000" b="1" dirty="0">
              <a:solidFill>
                <a:srgbClr val="00336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0737"/>
            <a:ext cx="4644008" cy="556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4715000" y="1412776"/>
            <a:ext cx="4429000" cy="2246769"/>
          </a:xfrm>
          <a:prstGeom prst="rect">
            <a:avLst/>
          </a:prstGeom>
          <a:solidFill>
            <a:schemeClr val="tx1">
              <a:alpha val="2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Aims</a:t>
            </a:r>
            <a:r>
              <a:rPr lang="it-IT" sz="2000" dirty="0" smtClean="0">
                <a:solidFill>
                  <a:srgbClr val="C00000"/>
                </a:solidFill>
              </a:rPr>
              <a:t> at </a:t>
            </a:r>
            <a:r>
              <a:rPr lang="it-IT" sz="2000" dirty="0" err="1" smtClean="0">
                <a:solidFill>
                  <a:srgbClr val="C00000"/>
                </a:solidFill>
              </a:rPr>
              <a:t>covering</a:t>
            </a:r>
            <a:r>
              <a:rPr lang="it-IT" sz="2000" dirty="0" smtClean="0">
                <a:solidFill>
                  <a:srgbClr val="C00000"/>
                </a:solidFill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</a:rPr>
              <a:t>most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interesting</a:t>
            </a:r>
            <a:r>
              <a:rPr lang="it-IT" sz="2000" dirty="0" smtClean="0">
                <a:solidFill>
                  <a:srgbClr val="C00000"/>
                </a:solidFill>
              </a:rPr>
              <a:t>, and </a:t>
            </a:r>
            <a:r>
              <a:rPr lang="it-IT" sz="2000" dirty="0" err="1" smtClean="0">
                <a:solidFill>
                  <a:srgbClr val="C00000"/>
                </a:solidFill>
              </a:rPr>
              <a:t>still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unexplored</a:t>
            </a:r>
            <a:r>
              <a:rPr lang="it-IT" sz="2000" dirty="0" smtClean="0">
                <a:solidFill>
                  <a:srgbClr val="C00000"/>
                </a:solidFill>
              </a:rPr>
              <a:t>, </a:t>
            </a:r>
            <a:r>
              <a:rPr lang="it-IT" sz="2000" dirty="0" err="1" smtClean="0">
                <a:solidFill>
                  <a:srgbClr val="C00000"/>
                </a:solidFill>
              </a:rPr>
              <a:t>region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of</a:t>
            </a:r>
            <a:r>
              <a:rPr lang="it-IT" sz="2000" dirty="0" smtClean="0">
                <a:solidFill>
                  <a:srgbClr val="C00000"/>
                </a:solidFill>
              </a:rPr>
              <a:t> the </a:t>
            </a:r>
            <a:r>
              <a:rPr lang="it-IT" sz="2000" dirty="0" err="1" smtClean="0">
                <a:solidFill>
                  <a:srgbClr val="C00000"/>
                </a:solidFill>
              </a:rPr>
              <a:t>cosmic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ray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spectrum</a:t>
            </a:r>
            <a:r>
              <a:rPr lang="it-IT" sz="2000" dirty="0" smtClean="0">
                <a:solidFill>
                  <a:srgbClr val="C00000"/>
                </a:solidFill>
              </a:rPr>
              <a:t>: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E &gt; 10</a:t>
            </a:r>
            <a:r>
              <a:rPr lang="it-IT" sz="2000" baseline="30000" dirty="0" smtClean="0">
                <a:solidFill>
                  <a:schemeClr val="bg1"/>
                </a:solidFill>
              </a:rPr>
              <a:t>18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eV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bg1"/>
                </a:solidFill>
              </a:rPr>
              <a:t>Extragalactic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sources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GZK </a:t>
            </a:r>
            <a:r>
              <a:rPr lang="it-IT" sz="2000" dirty="0" err="1" smtClean="0">
                <a:solidFill>
                  <a:schemeClr val="bg1"/>
                </a:solidFill>
              </a:rPr>
              <a:t>cutoff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/>
            <a:r>
              <a:rPr lang="it-IT" sz="1600" dirty="0" smtClean="0">
                <a:solidFill>
                  <a:schemeClr val="bg1"/>
                </a:solidFill>
              </a:rPr>
              <a:t>    (</a:t>
            </a:r>
            <a:r>
              <a:rPr lang="it-IT" sz="1600" dirty="0" err="1" smtClean="0">
                <a:solidFill>
                  <a:schemeClr val="bg1"/>
                </a:solidFill>
              </a:rPr>
              <a:t>Greisen</a:t>
            </a:r>
            <a:r>
              <a:rPr lang="it-IT" sz="1600" dirty="0" smtClean="0">
                <a:solidFill>
                  <a:schemeClr val="bg1"/>
                </a:solidFill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</a:rPr>
              <a:t>Zatspein</a:t>
            </a:r>
            <a:r>
              <a:rPr lang="it-IT" sz="1600" dirty="0" smtClean="0">
                <a:solidFill>
                  <a:schemeClr val="bg1"/>
                </a:solidFill>
              </a:rPr>
              <a:t> and </a:t>
            </a:r>
            <a:r>
              <a:rPr lang="it-IT" sz="1600" dirty="0" err="1" smtClean="0">
                <a:solidFill>
                  <a:schemeClr val="bg1"/>
                </a:solidFill>
              </a:rPr>
              <a:t>Kuz</a:t>
            </a:r>
            <a:r>
              <a:rPr lang="it-IT" sz="1600" dirty="0" smtClean="0">
                <a:solidFill>
                  <a:schemeClr val="bg1"/>
                </a:solidFill>
              </a:rPr>
              <a:t>’min) 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8" name="Freccia in giù 7"/>
          <p:cNvSpPr/>
          <p:nvPr/>
        </p:nvSpPr>
        <p:spPr bwMode="auto">
          <a:xfrm rot="1440000" flipH="1">
            <a:off x="4555291" y="2594383"/>
            <a:ext cx="97890" cy="280831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3"/>
          <p:cNvSpPr>
            <a:spLocks noChangeArrowheads="1"/>
          </p:cNvSpPr>
          <p:nvPr/>
        </p:nvSpPr>
        <p:spPr bwMode="auto">
          <a:xfrm>
            <a:off x="-36512" y="332656"/>
            <a:ext cx="517321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+mn-lt"/>
                <a:cs typeface="Times New Roman"/>
              </a:rPr>
              <a:t>Local anisotropies</a:t>
            </a:r>
            <a:endParaRPr lang="it-IT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16"/>
          <p:cNvSpPr/>
          <p:nvPr/>
        </p:nvSpPr>
        <p:spPr>
          <a:xfrm>
            <a:off x="251520" y="4582869"/>
            <a:ext cx="4392488" cy="646331"/>
          </a:xfrm>
          <a:prstGeom prst="rect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cs typeface="Times New Roman"/>
              </a:rPr>
              <a:t>Exploring the cosmic rays anisotropy at the 0.2 % level</a:t>
            </a:r>
            <a:endParaRPr lang="it-IT" dirty="0">
              <a:solidFill>
                <a:schemeClr val="bg1"/>
              </a:solidFill>
              <a:cs typeface="Times New Roman"/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520" y="188640"/>
            <a:ext cx="3895968" cy="247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4459411" y="2636912"/>
            <a:ext cx="4721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chemeClr val="bg1"/>
                </a:solidFill>
              </a:rPr>
              <a:t>Aitoff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map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of</a:t>
            </a:r>
            <a:r>
              <a:rPr lang="it-IT" sz="1400" dirty="0" smtClean="0">
                <a:solidFill>
                  <a:schemeClr val="bg1"/>
                </a:solidFill>
              </a:rPr>
              <a:t> the </a:t>
            </a:r>
            <a:r>
              <a:rPr lang="it-IT" sz="1400" dirty="0" err="1" smtClean="0">
                <a:solidFill>
                  <a:schemeClr val="bg1"/>
                </a:solidFill>
              </a:rPr>
              <a:t>sky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coverage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of</a:t>
            </a:r>
            <a:r>
              <a:rPr lang="it-IT" sz="1400" dirty="0" smtClean="0">
                <a:solidFill>
                  <a:schemeClr val="bg1"/>
                </a:solidFill>
              </a:rPr>
              <a:t> a </a:t>
            </a:r>
            <a:r>
              <a:rPr lang="it-IT" sz="1400" dirty="0" err="1" smtClean="0">
                <a:solidFill>
                  <a:schemeClr val="bg1"/>
                </a:solidFill>
              </a:rPr>
              <a:t>typical</a:t>
            </a:r>
            <a:r>
              <a:rPr lang="it-IT" sz="1400" dirty="0" smtClean="0">
                <a:solidFill>
                  <a:schemeClr val="bg1"/>
                </a:solidFill>
              </a:rPr>
              <a:t> EEE </a:t>
            </a:r>
            <a:r>
              <a:rPr lang="it-IT" sz="1400" dirty="0" err="1" smtClean="0">
                <a:solidFill>
                  <a:schemeClr val="bg1"/>
                </a:solidFill>
              </a:rPr>
              <a:t>telescope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5" name="AutoShape 38"/>
          <p:cNvSpPr>
            <a:spLocks noChangeArrowheads="1"/>
          </p:cNvSpPr>
          <p:nvPr/>
        </p:nvSpPr>
        <p:spPr bwMode="auto">
          <a:xfrm rot="17367102" flipH="1">
            <a:off x="5731321" y="2028621"/>
            <a:ext cx="1338586" cy="4571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4788024" y="2996952"/>
            <a:ext cx="3777556" cy="584775"/>
          </a:xfrm>
          <a:prstGeom prst="rect">
            <a:avLst/>
          </a:prstGeom>
          <a:ln w="952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cs typeface="Times New Roman"/>
              </a:rPr>
              <a:t>Skymap</a:t>
            </a:r>
            <a:r>
              <a:rPr lang="en-US" sz="1600" dirty="0" smtClean="0">
                <a:solidFill>
                  <a:schemeClr val="bg1"/>
                </a:solidFill>
                <a:cs typeface="Times New Roman"/>
              </a:rPr>
              <a:t> in equatorial coordinates </a:t>
            </a:r>
            <a:r>
              <a:rPr lang="it-IT" sz="1600" dirty="0" err="1" smtClean="0">
                <a:solidFill>
                  <a:schemeClr val="bg1"/>
                </a:solidFill>
                <a:cs typeface="Times New Roman"/>
              </a:rPr>
              <a:t>from</a:t>
            </a:r>
            <a:r>
              <a:rPr lang="it-IT" sz="1600" dirty="0" smtClean="0">
                <a:solidFill>
                  <a:schemeClr val="bg1"/>
                </a:solidFill>
                <a:cs typeface="Times New Roman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cs typeface="Times New Roman"/>
              </a:rPr>
              <a:t>all</a:t>
            </a:r>
            <a:r>
              <a:rPr lang="it-IT" sz="1600" dirty="0" smtClean="0">
                <a:solidFill>
                  <a:schemeClr val="bg1"/>
                </a:solidFill>
                <a:cs typeface="Times New Roman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cs typeface="Times New Roman"/>
              </a:rPr>
              <a:t>sites</a:t>
            </a:r>
            <a:r>
              <a:rPr lang="it-IT" sz="1600" dirty="0" smtClean="0">
                <a:solidFill>
                  <a:schemeClr val="bg1"/>
                </a:solidFill>
                <a:cs typeface="Times New Roman"/>
              </a:rPr>
              <a:t> (1-15 </a:t>
            </a:r>
            <a:r>
              <a:rPr lang="it-IT" sz="1600" dirty="0" err="1" smtClean="0">
                <a:solidFill>
                  <a:schemeClr val="bg1"/>
                </a:solidFill>
                <a:cs typeface="Times New Roman"/>
              </a:rPr>
              <a:t>April</a:t>
            </a:r>
            <a:r>
              <a:rPr lang="it-IT" sz="1600" dirty="0" smtClean="0">
                <a:solidFill>
                  <a:schemeClr val="bg1"/>
                </a:solidFill>
                <a:cs typeface="Times New Roman"/>
              </a:rPr>
              <a:t> 2015)</a:t>
            </a:r>
            <a:r>
              <a:rPr lang="en-US" sz="1600" dirty="0" smtClean="0">
                <a:solidFill>
                  <a:schemeClr val="bg1"/>
                </a:solidFill>
                <a:cs typeface="Times New Roman"/>
              </a:rPr>
              <a:t>  </a:t>
            </a:r>
            <a:endParaRPr lang="it-IT" sz="1600" dirty="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17" name="Rectangle 11"/>
          <p:cNvSpPr/>
          <p:nvPr/>
        </p:nvSpPr>
        <p:spPr>
          <a:xfrm>
            <a:off x="35496" y="1142984"/>
            <a:ext cx="4459172" cy="923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Times New Roman"/>
              </a:rPr>
              <a:t>We assume that the </a:t>
            </a:r>
            <a:r>
              <a:rPr lang="en-US" dirty="0" smtClean="0">
                <a:solidFill>
                  <a:srgbClr val="C00000"/>
                </a:solidFill>
                <a:cs typeface="Times New Roman"/>
              </a:rPr>
              <a:t>direction of secondary muons mirrors</a:t>
            </a:r>
            <a:r>
              <a:rPr lang="en-US" dirty="0" smtClean="0">
                <a:solidFill>
                  <a:schemeClr val="bg1"/>
                </a:solidFill>
                <a:cs typeface="Times New Roman"/>
              </a:rPr>
              <a:t>, within a few degrees, </a:t>
            </a:r>
            <a:r>
              <a:rPr lang="en-US" dirty="0" smtClean="0">
                <a:solidFill>
                  <a:srgbClr val="C00000"/>
                </a:solidFill>
                <a:cs typeface="Times New Roman"/>
              </a:rPr>
              <a:t>that of the primary particle</a:t>
            </a:r>
            <a:endParaRPr lang="it-IT" dirty="0">
              <a:solidFill>
                <a:srgbClr val="C00000"/>
              </a:solidFill>
              <a:cs typeface="Times New Roman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86888" y="2840836"/>
            <a:ext cx="40690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+mn-lt"/>
                <a:cs typeface="Times New Roman"/>
              </a:rPr>
              <a:t>possibility to explore the sky in the low energy region</a:t>
            </a:r>
            <a:r>
              <a:rPr lang="en-US" dirty="0" smtClean="0">
                <a:solidFill>
                  <a:schemeClr val="bg1"/>
                </a:solidFill>
                <a:latin typeface="+mn-lt"/>
                <a:cs typeface="Times New Roman"/>
              </a:rPr>
              <a:t>, where the influence of local phenomena could produce non uniformity over </a:t>
            </a:r>
            <a:r>
              <a:rPr lang="en-US" sz="2000" i="1" u="sng" dirty="0" smtClean="0">
                <a:solidFill>
                  <a:schemeClr val="bg1"/>
                </a:solidFill>
                <a:latin typeface="+mn-lt"/>
                <a:cs typeface="Times New Roman"/>
              </a:rPr>
              <a:t>space and time</a:t>
            </a:r>
            <a:endParaRPr lang="it-IT" dirty="0">
              <a:solidFill>
                <a:schemeClr val="bg1"/>
              </a:solidFill>
              <a:latin typeface="+mn-lt"/>
              <a:cs typeface="Times New Roman"/>
            </a:endParaRPr>
          </a:p>
        </p:txBody>
      </p:sp>
      <p:sp>
        <p:nvSpPr>
          <p:cNvPr id="19" name="AutoShape 38"/>
          <p:cNvSpPr>
            <a:spLocks noChangeArrowheads="1"/>
          </p:cNvSpPr>
          <p:nvPr/>
        </p:nvSpPr>
        <p:spPr bwMode="auto">
          <a:xfrm rot="5400000" flipH="1" flipV="1">
            <a:off x="2138377" y="2225783"/>
            <a:ext cx="292376" cy="542422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3" y="3645024"/>
            <a:ext cx="3956779" cy="268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8"/>
          <p:cNvSpPr>
            <a:spLocks noChangeArrowheads="1"/>
          </p:cNvSpPr>
          <p:nvPr/>
        </p:nvSpPr>
        <p:spPr bwMode="auto">
          <a:xfrm rot="4556311" flipH="1">
            <a:off x="6133019" y="4086315"/>
            <a:ext cx="797059" cy="45719"/>
          </a:xfrm>
          <a:prstGeom prst="leftArrow">
            <a:avLst>
              <a:gd name="adj1" fmla="val 50000"/>
              <a:gd name="adj2" fmla="val 6892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it-IT" dirty="0">
              <a:solidFill>
                <a:srgbClr val="C00000"/>
              </a:solidFill>
            </a:endParaRPr>
          </a:p>
        </p:txBody>
      </p:sp>
      <p:grpSp>
        <p:nvGrpSpPr>
          <p:cNvPr id="2" name="Gruppo 12"/>
          <p:cNvGrpSpPr/>
          <p:nvPr/>
        </p:nvGrpSpPr>
        <p:grpSpPr>
          <a:xfrm>
            <a:off x="964163" y="6176337"/>
            <a:ext cx="7751521" cy="276999"/>
            <a:chOff x="1520910" y="6138237"/>
            <a:chExt cx="7751521" cy="276999"/>
          </a:xfrm>
        </p:grpSpPr>
        <p:pic>
          <p:nvPicPr>
            <p:cNvPr id="7373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8522"/>
            <a:stretch>
              <a:fillRect/>
            </a:stretch>
          </p:blipFill>
          <p:spPr bwMode="auto">
            <a:xfrm>
              <a:off x="1520910" y="6200353"/>
              <a:ext cx="5859402" cy="18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CasellaDiTesto 11"/>
            <p:cNvSpPr txBox="1"/>
            <p:nvPr/>
          </p:nvSpPr>
          <p:spPr>
            <a:xfrm>
              <a:off x="7236296" y="6138237"/>
              <a:ext cx="20361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>
                  <a:solidFill>
                    <a:schemeClr val="bg1"/>
                  </a:solidFill>
                </a:rPr>
                <a:t>- </a:t>
              </a:r>
              <a:r>
                <a:rPr lang="it-IT" sz="1200" dirty="0" err="1" smtClean="0">
                  <a:solidFill>
                    <a:schemeClr val="bg1"/>
                  </a:solidFill>
                </a:rPr>
                <a:t>EPJ-Plus</a:t>
              </a:r>
              <a:r>
                <a:rPr lang="it-IT" sz="1200" dirty="0" smtClean="0">
                  <a:solidFill>
                    <a:schemeClr val="bg1"/>
                  </a:solidFill>
                </a:rPr>
                <a:t> (2015), 130:187</a:t>
              </a:r>
              <a:endParaRPr lang="it-IT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303" y="3573016"/>
            <a:ext cx="70580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 cstate="print"/>
          <a:srcRect r="2764"/>
          <a:stretch>
            <a:fillRect/>
          </a:stretch>
        </p:blipFill>
        <p:spPr bwMode="auto">
          <a:xfrm>
            <a:off x="4426370" y="764704"/>
            <a:ext cx="4692779" cy="314096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179512" y="105273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About</a:t>
            </a:r>
            <a:r>
              <a:rPr lang="it-IT" dirty="0" smtClean="0">
                <a:solidFill>
                  <a:srgbClr val="C00000"/>
                </a:solidFill>
              </a:rPr>
              <a:t> 1 </a:t>
            </a:r>
            <a:r>
              <a:rPr lang="it-IT" dirty="0" err="1" smtClean="0">
                <a:solidFill>
                  <a:srgbClr val="C00000"/>
                </a:solidFill>
              </a:rPr>
              <a:t>event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over</a:t>
            </a:r>
            <a:r>
              <a:rPr lang="it-IT" dirty="0" smtClean="0">
                <a:solidFill>
                  <a:srgbClr val="C00000"/>
                </a:solidFill>
              </a:rPr>
              <a:t> 2000 </a:t>
            </a:r>
            <a:r>
              <a:rPr lang="it-IT" dirty="0" err="1" smtClean="0">
                <a:solidFill>
                  <a:srgbClr val="C00000"/>
                </a:solidFill>
              </a:rPr>
              <a:t>observed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to</a:t>
            </a:r>
            <a:r>
              <a:rPr lang="it-IT" dirty="0" smtClean="0">
                <a:solidFill>
                  <a:srgbClr val="C00000"/>
                </a:solidFill>
              </a:rPr>
              <a:t> go in </a:t>
            </a:r>
            <a:r>
              <a:rPr lang="it-IT" dirty="0" err="1" smtClean="0">
                <a:solidFill>
                  <a:srgbClr val="C00000"/>
                </a:solidFill>
              </a:rPr>
              <a:t>an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upward</a:t>
            </a:r>
            <a:r>
              <a:rPr lang="it-IT" dirty="0" smtClean="0">
                <a:solidFill>
                  <a:srgbClr val="C00000"/>
                </a:solidFill>
              </a:rPr>
              <a:t> direction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9513" y="1772816"/>
            <a:ext cx="432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Some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them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identified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as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electrons coming from </a:t>
            </a:r>
            <a:r>
              <a:rPr lang="en-US" dirty="0" err="1" smtClean="0">
                <a:solidFill>
                  <a:srgbClr val="C00000"/>
                </a:solidFill>
              </a:rPr>
              <a:t>muon</a:t>
            </a:r>
            <a:r>
              <a:rPr lang="en-US" dirty="0" smtClean="0">
                <a:solidFill>
                  <a:srgbClr val="C00000"/>
                </a:solidFill>
              </a:rPr>
              <a:t> decays </a:t>
            </a:r>
            <a:r>
              <a:rPr lang="en-US" dirty="0" smtClean="0">
                <a:solidFill>
                  <a:schemeClr val="bg1"/>
                </a:solidFill>
              </a:rPr>
              <a:t>(in the floor or in the bottom chamber), 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716016" y="3779748"/>
            <a:ext cx="422269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Tagged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downward</a:t>
            </a:r>
            <a:r>
              <a:rPr lang="it-IT" dirty="0" smtClean="0">
                <a:solidFill>
                  <a:srgbClr val="C00000"/>
                </a:solidFill>
              </a:rPr>
              <a:t> µ + </a:t>
            </a:r>
            <a:r>
              <a:rPr lang="it-IT" dirty="0" err="1" smtClean="0">
                <a:solidFill>
                  <a:srgbClr val="C00000"/>
                </a:solidFill>
              </a:rPr>
              <a:t>upgoing</a:t>
            </a:r>
            <a:r>
              <a:rPr lang="it-IT" dirty="0" smtClean="0">
                <a:solidFill>
                  <a:srgbClr val="C00000"/>
                </a:solidFill>
              </a:rPr>
              <a:t> electron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308304" y="4941168"/>
            <a:ext cx="180020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Event</a:t>
            </a:r>
            <a:r>
              <a:rPr lang="it-IT" dirty="0" smtClean="0">
                <a:solidFill>
                  <a:srgbClr val="C00000"/>
                </a:solidFill>
              </a:rPr>
              <a:t> display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(in the </a:t>
            </a:r>
            <a:r>
              <a:rPr lang="it-IT" dirty="0" err="1" smtClean="0">
                <a:solidFill>
                  <a:schemeClr val="bg1"/>
                </a:solidFill>
              </a:rPr>
              <a:t>two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projections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Rettangolo 3"/>
          <p:cNvSpPr>
            <a:spLocks noChangeArrowheads="1"/>
          </p:cNvSpPr>
          <p:nvPr/>
        </p:nvSpPr>
        <p:spPr bwMode="auto">
          <a:xfrm>
            <a:off x="16735" y="218505"/>
            <a:ext cx="59234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4400" b="1" dirty="0" err="1" smtClean="0">
                <a:solidFill>
                  <a:srgbClr val="FF0000"/>
                </a:solidFill>
              </a:rPr>
              <a:t>Upward-going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events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67544" y="6392361"/>
            <a:ext cx="806489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EEE </a:t>
            </a:r>
            <a:r>
              <a:rPr lang="it-IT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collaboration</a:t>
            </a:r>
            <a:r>
              <a:rPr lang="it-IT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study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upward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going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particles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Extreme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Energy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telescopes</a:t>
            </a:r>
            <a:r>
              <a:rPr lang="it-IT" sz="1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NIM-A 816 (2016), 142-148</a:t>
            </a:r>
            <a:endParaRPr lang="it-IT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76305" y="2924944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70C0"/>
                </a:solidFill>
              </a:rPr>
              <a:t>Blue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track</a:t>
            </a:r>
            <a:r>
              <a:rPr lang="it-IT" dirty="0" smtClean="0">
                <a:solidFill>
                  <a:srgbClr val="0070C0"/>
                </a:solidFill>
              </a:rPr>
              <a:t>: </a:t>
            </a:r>
            <a:r>
              <a:rPr lang="it-IT" dirty="0" err="1" smtClean="0">
                <a:solidFill>
                  <a:srgbClr val="0070C0"/>
                </a:solidFill>
              </a:rPr>
              <a:t>downward</a:t>
            </a:r>
            <a:r>
              <a:rPr lang="it-IT" dirty="0" smtClean="0">
                <a:solidFill>
                  <a:srgbClr val="0070C0"/>
                </a:solidFill>
              </a:rPr>
              <a:t> </a:t>
            </a:r>
            <a:r>
              <a:rPr lang="it-IT" dirty="0" err="1" smtClean="0">
                <a:solidFill>
                  <a:srgbClr val="0070C0"/>
                </a:solidFill>
              </a:rPr>
              <a:t>muon</a:t>
            </a:r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C00000"/>
                </a:solidFill>
              </a:rPr>
              <a:t>Red </a:t>
            </a:r>
            <a:r>
              <a:rPr lang="it-IT" dirty="0" err="1" smtClean="0">
                <a:solidFill>
                  <a:srgbClr val="C00000"/>
                </a:solidFill>
              </a:rPr>
              <a:t>track</a:t>
            </a:r>
            <a:r>
              <a:rPr lang="it-IT" dirty="0" smtClean="0">
                <a:solidFill>
                  <a:srgbClr val="C00000"/>
                </a:solidFill>
              </a:rPr>
              <a:t>: </a:t>
            </a:r>
            <a:r>
              <a:rPr lang="it-IT" dirty="0" err="1" smtClean="0">
                <a:solidFill>
                  <a:srgbClr val="C00000"/>
                </a:solidFill>
              </a:rPr>
              <a:t>upward</a:t>
            </a:r>
            <a:r>
              <a:rPr lang="it-IT" dirty="0" smtClean="0">
                <a:solidFill>
                  <a:srgbClr val="C00000"/>
                </a:solidFill>
              </a:rPr>
              <a:t> electron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40751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Recent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papers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35496" y="1196752"/>
            <a:ext cx="9036496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EEE coll.: </a:t>
            </a:r>
            <a:r>
              <a:rPr lang="en-US" sz="2400" i="1" dirty="0" smtClean="0">
                <a:solidFill>
                  <a:srgbClr val="C00000"/>
                </a:solidFill>
              </a:rPr>
              <a:t>Looking at the sub-</a:t>
            </a:r>
            <a:r>
              <a:rPr lang="en-US" sz="2400" i="1" dirty="0" err="1" smtClean="0">
                <a:solidFill>
                  <a:srgbClr val="C00000"/>
                </a:solidFill>
              </a:rPr>
              <a:t>TeV</a:t>
            </a:r>
            <a:r>
              <a:rPr lang="en-US" sz="2400" i="1" dirty="0" smtClean="0">
                <a:solidFill>
                  <a:srgbClr val="C00000"/>
                </a:solidFill>
              </a:rPr>
              <a:t> sky by </a:t>
            </a:r>
          </a:p>
          <a:p>
            <a:r>
              <a:rPr lang="en-US" sz="2400" i="1" dirty="0" smtClean="0">
                <a:solidFill>
                  <a:srgbClr val="C00000"/>
                </a:solidFill>
              </a:rPr>
              <a:t>cosmic </a:t>
            </a:r>
            <a:r>
              <a:rPr lang="en-US" sz="2400" i="1" dirty="0" err="1" smtClean="0">
                <a:solidFill>
                  <a:srgbClr val="C00000"/>
                </a:solidFill>
              </a:rPr>
              <a:t>muons</a:t>
            </a:r>
            <a:r>
              <a:rPr lang="en-US" sz="2400" i="1" dirty="0" smtClean="0">
                <a:solidFill>
                  <a:srgbClr val="C00000"/>
                </a:solidFill>
              </a:rPr>
              <a:t> detected in the EEE MRPC </a:t>
            </a:r>
          </a:p>
          <a:p>
            <a:r>
              <a:rPr lang="en-US" sz="2400" i="1" dirty="0" smtClean="0">
                <a:solidFill>
                  <a:srgbClr val="C00000"/>
                </a:solidFill>
              </a:rPr>
              <a:t>Telescopes, </a:t>
            </a:r>
            <a:r>
              <a:rPr lang="en-US" sz="2000" dirty="0" smtClean="0">
                <a:solidFill>
                  <a:schemeClr val="bg1"/>
                </a:solidFill>
              </a:rPr>
              <a:t>EPJ-Plus (2015), 130:187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EEE coll.: </a:t>
            </a:r>
            <a:r>
              <a:rPr lang="en-US" sz="2400" i="1" dirty="0" smtClean="0">
                <a:solidFill>
                  <a:srgbClr val="C00000"/>
                </a:solidFill>
              </a:rPr>
              <a:t>A study on upward going particles with the Extreme</a:t>
            </a:r>
          </a:p>
          <a:p>
            <a:r>
              <a:rPr lang="en-US" sz="2400" i="1" dirty="0" smtClean="0">
                <a:solidFill>
                  <a:srgbClr val="C00000"/>
                </a:solidFill>
              </a:rPr>
              <a:t>Energy Events telescopes, </a:t>
            </a:r>
            <a:r>
              <a:rPr lang="en-US" sz="2000" dirty="0" err="1" smtClean="0">
                <a:solidFill>
                  <a:schemeClr val="bg1"/>
                </a:solidFill>
              </a:rPr>
              <a:t>Nucl</a:t>
            </a:r>
            <a:r>
              <a:rPr lang="en-US" sz="2000" dirty="0" smtClean="0">
                <a:solidFill>
                  <a:schemeClr val="bg1"/>
                </a:solidFill>
              </a:rPr>
              <a:t>. Instr. and Meth. A 816 (2016) 142:148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+ three proceedings on peer-reviewed  journals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... and in preparation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The EEE Telescope performances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An extended study of </a:t>
            </a:r>
            <a:r>
              <a:rPr lang="en-US" sz="2400" i="1" dirty="0" err="1" smtClean="0">
                <a:solidFill>
                  <a:schemeClr val="bg1"/>
                </a:solidFill>
              </a:rPr>
              <a:t>subTeV</a:t>
            </a:r>
            <a:r>
              <a:rPr lang="en-US" sz="2400" i="1" dirty="0" smtClean="0">
                <a:solidFill>
                  <a:schemeClr val="bg1"/>
                </a:solidFill>
              </a:rPr>
              <a:t> anisotropies with the EEE array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A study of </a:t>
            </a:r>
            <a:r>
              <a:rPr lang="en-US" sz="2400" i="1" dirty="0" err="1" smtClean="0">
                <a:solidFill>
                  <a:schemeClr val="bg1"/>
                </a:solidFill>
              </a:rPr>
              <a:t>multistation</a:t>
            </a:r>
            <a:r>
              <a:rPr lang="en-US" sz="2400" i="1" dirty="0" smtClean="0">
                <a:solidFill>
                  <a:schemeClr val="bg1"/>
                </a:solidFill>
              </a:rPr>
              <a:t> coincidences at the km scale with the 	EEE array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A </a:t>
            </a:r>
            <a:r>
              <a:rPr lang="en-US" sz="2400" i="1" dirty="0" err="1" smtClean="0">
                <a:solidFill>
                  <a:schemeClr val="bg1"/>
                </a:solidFill>
              </a:rPr>
              <a:t>Forbush</a:t>
            </a:r>
            <a:r>
              <a:rPr lang="en-US" sz="2400" i="1" dirty="0" smtClean="0">
                <a:solidFill>
                  <a:schemeClr val="bg1"/>
                </a:solidFill>
              </a:rPr>
              <a:t> decrease survey with the EEE telescopes</a:t>
            </a:r>
            <a:endParaRPr lang="en-US" sz="2800" i="1" dirty="0" smtClean="0"/>
          </a:p>
        </p:txBody>
      </p:sp>
      <p:sp>
        <p:nvSpPr>
          <p:cNvPr id="151554" name="AutoShape 2" descr="Risultati immagini per articoli recenti"/>
          <p:cNvSpPr>
            <a:spLocks noChangeAspect="1" noChangeArrowheads="1"/>
          </p:cNvSpPr>
          <p:nvPr/>
        </p:nvSpPr>
        <p:spPr bwMode="auto">
          <a:xfrm>
            <a:off x="155575" y="-1538288"/>
            <a:ext cx="4286250" cy="3209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51556" name="Picture 4" descr="http://static.trackback.it/625X0/www/trackback/it/img/latest_ne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25626"/>
            <a:ext cx="2232247" cy="1671705"/>
          </a:xfrm>
          <a:prstGeom prst="rect">
            <a:avLst/>
          </a:prstGeom>
          <a:noFill/>
        </p:spPr>
      </p:pic>
      <p:pic>
        <p:nvPicPr>
          <p:cNvPr id="151558" name="Picture 6" descr="http://lounge.ewico.com/it/themes/Theme/images/Articolo-in-preparazione.jpg"/>
          <p:cNvPicPr>
            <a:picLocks noChangeAspect="1" noChangeArrowheads="1"/>
          </p:cNvPicPr>
          <p:nvPr/>
        </p:nvPicPr>
        <p:blipFill>
          <a:blip r:embed="rId4" cstate="print"/>
          <a:srcRect l="13958" r="14439"/>
          <a:stretch>
            <a:fillRect/>
          </a:stretch>
        </p:blipFill>
        <p:spPr bwMode="auto">
          <a:xfrm>
            <a:off x="6871674" y="3645024"/>
            <a:ext cx="2020806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83295"/>
            <a:ext cx="58336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Conferences</a:t>
            </a:r>
            <a:r>
              <a:rPr lang="it-IT" sz="4400" b="1" dirty="0" smtClean="0">
                <a:solidFill>
                  <a:srgbClr val="FF0000"/>
                </a:solidFill>
              </a:rPr>
              <a:t> in 2016 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07504" y="1052737"/>
            <a:ext cx="87849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Many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presentations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given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our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younger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collegues</a:t>
            </a:r>
            <a:r>
              <a:rPr lang="it-IT" sz="2400" dirty="0" smtClean="0">
                <a:solidFill>
                  <a:schemeClr val="bg1"/>
                </a:solidFill>
              </a:rPr>
              <a:t>! </a:t>
            </a:r>
            <a:r>
              <a:rPr lang="it-IT" sz="2400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it-IT" sz="2400" b="1" dirty="0" smtClean="0">
              <a:solidFill>
                <a:schemeClr val="bg1"/>
              </a:solidFill>
            </a:endParaRPr>
          </a:p>
          <a:p>
            <a:endParaRPr lang="it-IT" sz="2400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it-IT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it-IT" sz="2400" dirty="0" smtClean="0">
              <a:solidFill>
                <a:srgbClr val="C00000"/>
              </a:solidFill>
            </a:endParaRPr>
          </a:p>
        </p:txBody>
      </p:sp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6732240" y="1844824"/>
          <a:ext cx="1928764" cy="2729483"/>
        </p:xfrm>
        <a:graphic>
          <a:graphicData uri="http://schemas.openxmlformats.org/presentationml/2006/ole">
            <p:oleObj spid="_x0000_s196610" name="Acrobat Document" r:id="rId4" imgW="5667172" imgH="8019870" progId="AcroExch.Document.11">
              <p:embed/>
            </p:oleObj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79512" y="1628800"/>
            <a:ext cx="6336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 smtClean="0">
                <a:solidFill>
                  <a:srgbClr val="C00000"/>
                </a:solidFill>
              </a:rPr>
              <a:t>8 </a:t>
            </a:r>
            <a:r>
              <a:rPr lang="it-IT" sz="2000" dirty="0" err="1" smtClean="0">
                <a:solidFill>
                  <a:srgbClr val="C00000"/>
                </a:solidFill>
              </a:rPr>
              <a:t>presentations</a:t>
            </a:r>
            <a:r>
              <a:rPr lang="it-IT" sz="2000" dirty="0" smtClean="0">
                <a:solidFill>
                  <a:srgbClr val="C00000"/>
                </a:solidFill>
              </a:rPr>
              <a:t> at SIF </a:t>
            </a:r>
            <a:r>
              <a:rPr lang="it-IT" sz="2000" dirty="0" err="1" smtClean="0">
                <a:solidFill>
                  <a:srgbClr val="C00000"/>
                </a:solidFill>
              </a:rPr>
              <a:t>congress</a:t>
            </a:r>
            <a:r>
              <a:rPr lang="it-IT" sz="2000" dirty="0" smtClean="0">
                <a:solidFill>
                  <a:srgbClr val="C00000"/>
                </a:solidFill>
              </a:rPr>
              <a:t> 2016</a:t>
            </a:r>
          </a:p>
          <a:p>
            <a:r>
              <a:rPr lang="it-IT" sz="2000" dirty="0" smtClean="0">
                <a:solidFill>
                  <a:srgbClr val="C00000"/>
                </a:solidFill>
              </a:rPr>
              <a:t> + </a:t>
            </a:r>
            <a:r>
              <a:rPr lang="it-IT" sz="2000" dirty="0" err="1" smtClean="0">
                <a:solidFill>
                  <a:srgbClr val="C00000"/>
                </a:solidFill>
              </a:rPr>
              <a:t>Ghent</a:t>
            </a:r>
            <a:r>
              <a:rPr lang="it-IT" sz="2000" dirty="0" smtClean="0">
                <a:solidFill>
                  <a:srgbClr val="C00000"/>
                </a:solidFill>
              </a:rPr>
              <a:t>, Vienna, Ischia, Torino, Siena, </a:t>
            </a:r>
            <a:r>
              <a:rPr lang="it-IT" sz="2000" dirty="0" err="1" smtClean="0">
                <a:solidFill>
                  <a:srgbClr val="C00000"/>
                </a:solidFill>
              </a:rPr>
              <a:t>Strasbourg</a:t>
            </a:r>
            <a:endParaRPr lang="it-IT" sz="2000" dirty="0">
              <a:solidFill>
                <a:srgbClr val="C00000"/>
              </a:solidFill>
            </a:endParaRP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5" cstate="print"/>
          <a:srcRect t="11561" b="1779"/>
          <a:stretch>
            <a:fillRect/>
          </a:stretch>
        </p:blipFill>
        <p:spPr bwMode="auto">
          <a:xfrm>
            <a:off x="2987824" y="4854558"/>
            <a:ext cx="5832648" cy="152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2" name="Picture 4" descr="http://2016.nss-mic.org/images/poster/poster2016nssmi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708920"/>
            <a:ext cx="2439247" cy="1728192"/>
          </a:xfrm>
          <a:prstGeom prst="rect">
            <a:avLst/>
          </a:prstGeom>
          <a:noFill/>
        </p:spPr>
      </p:pic>
      <p:pic>
        <p:nvPicPr>
          <p:cNvPr id="196614" name="Picture 6" descr="101° Congresso Nazionale - Rom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4423" y="2492896"/>
            <a:ext cx="2865409" cy="1412008"/>
          </a:xfrm>
          <a:prstGeom prst="rect">
            <a:avLst/>
          </a:prstGeom>
          <a:noFill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4961" y="4053606"/>
            <a:ext cx="1848807" cy="2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54258"/>
            <a:ext cx="333123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What</a:t>
            </a:r>
            <a:r>
              <a:rPr lang="it-IT" sz="4400" b="1" dirty="0" smtClean="0">
                <a:solidFill>
                  <a:srgbClr val="FF0000"/>
                </a:solidFill>
              </a:rPr>
              <a:t>’s </a:t>
            </a:r>
            <a:r>
              <a:rPr lang="it-IT" sz="4400" b="1" dirty="0" err="1" smtClean="0">
                <a:solidFill>
                  <a:srgbClr val="FF0000"/>
                </a:solidFill>
              </a:rPr>
              <a:t>next</a:t>
            </a:r>
            <a:endParaRPr lang="it-IT" sz="4400" b="1" dirty="0" smtClean="0">
              <a:solidFill>
                <a:srgbClr val="FF0000"/>
              </a:solidFill>
            </a:endParaRPr>
          </a:p>
          <a:p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35496" y="1057954"/>
            <a:ext cx="9036496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800" dirty="0" err="1" smtClean="0">
                <a:solidFill>
                  <a:srgbClr val="C00000"/>
                </a:solidFill>
              </a:rPr>
              <a:t>We</a:t>
            </a:r>
            <a:r>
              <a:rPr lang="it-IT" sz="2800" dirty="0" smtClean="0">
                <a:solidFill>
                  <a:srgbClr val="C00000"/>
                </a:solidFill>
              </a:rPr>
              <a:t> are at the </a:t>
            </a:r>
            <a:r>
              <a:rPr lang="it-IT" sz="2800" dirty="0" err="1" smtClean="0">
                <a:solidFill>
                  <a:srgbClr val="C00000"/>
                </a:solidFill>
              </a:rPr>
              <a:t>beginning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of</a:t>
            </a:r>
            <a:r>
              <a:rPr lang="it-IT" sz="2800" dirty="0" smtClean="0">
                <a:solidFill>
                  <a:srgbClr val="C00000"/>
                </a:solidFill>
              </a:rPr>
              <a:t> a </a:t>
            </a:r>
            <a:r>
              <a:rPr lang="it-IT" sz="2800" dirty="0" err="1" smtClean="0">
                <a:solidFill>
                  <a:srgbClr val="C00000"/>
                </a:solidFill>
              </a:rPr>
              <a:t>new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it-IT" sz="2800" dirty="0" smtClean="0">
                <a:solidFill>
                  <a:srgbClr val="C00000"/>
                </a:solidFill>
              </a:rPr>
              <a:t>   long </a:t>
            </a:r>
            <a:r>
              <a:rPr lang="it-IT" sz="2800" dirty="0" err="1" smtClean="0">
                <a:solidFill>
                  <a:srgbClr val="C00000"/>
                </a:solidFill>
              </a:rPr>
              <a:t>period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of</a:t>
            </a:r>
            <a:r>
              <a:rPr lang="it-IT" sz="2800" dirty="0" smtClean="0">
                <a:solidFill>
                  <a:srgbClr val="C00000"/>
                </a:solidFill>
              </a:rPr>
              <a:t> data </a:t>
            </a:r>
            <a:r>
              <a:rPr lang="it-IT" sz="2800" dirty="0" err="1" smtClean="0">
                <a:solidFill>
                  <a:srgbClr val="C00000"/>
                </a:solidFill>
              </a:rPr>
              <a:t>taking</a:t>
            </a:r>
            <a:r>
              <a:rPr lang="it-IT" sz="2800" dirty="0" smtClean="0">
                <a:solidFill>
                  <a:srgbClr val="C00000"/>
                </a:solidFill>
              </a:rPr>
              <a:t>: </a:t>
            </a:r>
            <a:endParaRPr lang="it-I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smtClean="0">
                <a:solidFill>
                  <a:schemeClr val="bg1"/>
                </a:solidFill>
              </a:rPr>
              <a:t>at </a:t>
            </a:r>
            <a:r>
              <a:rPr lang="it-IT" sz="2000" dirty="0" err="1" smtClean="0">
                <a:solidFill>
                  <a:schemeClr val="bg1"/>
                </a:solidFill>
              </a:rPr>
              <a:t>least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double</a:t>
            </a:r>
            <a:r>
              <a:rPr lang="it-IT" sz="2000" dirty="0" smtClean="0">
                <a:solidFill>
                  <a:schemeClr val="bg1"/>
                </a:solidFill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</a:rPr>
              <a:t>statistics</a:t>
            </a:r>
            <a:endParaRPr lang="it-IT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000" dirty="0" err="1" smtClean="0">
                <a:solidFill>
                  <a:schemeClr val="bg1"/>
                </a:solidFill>
              </a:rPr>
              <a:t>improve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our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hardware&amp;software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search for three telescopes coincidences</a:t>
            </a:r>
          </a:p>
          <a:p>
            <a:pPr lvl="1">
              <a:buFont typeface="Wingdings" pitchFamily="2" charset="2"/>
              <a:buChar char="ü"/>
            </a:pPr>
            <a:endParaRPr lang="it-IT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C00000"/>
                </a:solidFill>
              </a:rPr>
              <a:t>Extend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coincidence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measurements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to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larger (&gt;2 km) distances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coincidences of clusters of telescopes </a:t>
            </a:r>
            <a:r>
              <a:rPr lang="it-IT" sz="2000" dirty="0" err="1" smtClean="0">
                <a:solidFill>
                  <a:schemeClr val="bg1"/>
                </a:solidFill>
              </a:rPr>
              <a:t>between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different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cities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endParaRPr lang="en-US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</a:rPr>
              <a:t>Search for </a:t>
            </a:r>
            <a:r>
              <a:rPr lang="en-US" sz="2400" dirty="0" err="1" smtClean="0">
                <a:solidFill>
                  <a:srgbClr val="C00000"/>
                </a:solidFill>
              </a:rPr>
              <a:t>upgoing</a:t>
            </a:r>
            <a:r>
              <a:rPr lang="en-US" sz="2400" dirty="0" smtClean="0">
                <a:solidFill>
                  <a:srgbClr val="C00000"/>
                </a:solidFill>
              </a:rPr>
              <a:t> events 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Muon decays, backscattering, other?</a:t>
            </a:r>
          </a:p>
          <a:p>
            <a:pPr lvl="1">
              <a:buFont typeface="Wingdings" pitchFamily="2" charset="2"/>
              <a:buChar char="ü"/>
            </a:pPr>
            <a:endParaRPr lang="it-IT" sz="20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C00000"/>
                </a:solidFill>
              </a:rPr>
              <a:t>Test the pointing capabilities of telescopes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Cosmic rays anisotropies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Moon (and Sun) shadow</a:t>
            </a:r>
          </a:p>
          <a:p>
            <a:pPr lvl="2">
              <a:buFont typeface="Wingdings" pitchFamily="2" charset="2"/>
              <a:buChar char="ü"/>
            </a:pPr>
            <a:endParaRPr lang="it-IT" sz="2000" dirty="0" smtClean="0">
              <a:solidFill>
                <a:schemeClr val="bg1"/>
              </a:solidFill>
            </a:endParaRPr>
          </a:p>
          <a:p>
            <a:pPr lvl="2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pic>
        <p:nvPicPr>
          <p:cNvPr id="99330" name="Picture 2" descr="http://www.eticamente.net/wp-content/uploads/2015/09/segni-e-coinciden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9250" y="404664"/>
            <a:ext cx="2595238" cy="1728192"/>
          </a:xfrm>
          <a:prstGeom prst="rect">
            <a:avLst/>
          </a:prstGeom>
          <a:noFill/>
        </p:spPr>
      </p:pic>
      <p:pic>
        <p:nvPicPr>
          <p:cNvPr id="6" name="Picture 4" descr="http://deborahtutnauer.com/wp-content/uploads/2015/04/Expect-the-unexpect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933056"/>
            <a:ext cx="2736304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 bwMode="auto">
          <a:xfrm>
            <a:off x="6300192" y="4437112"/>
            <a:ext cx="1224136" cy="57606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355303"/>
            <a:ext cx="35718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Conclusions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07504" y="1048662"/>
            <a:ext cx="885698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800" dirty="0" smtClean="0">
                <a:solidFill>
                  <a:srgbClr val="C00000"/>
                </a:solidFill>
              </a:rPr>
              <a:t>The EEE </a:t>
            </a:r>
            <a:r>
              <a:rPr lang="it-IT" sz="2800" dirty="0" err="1" smtClean="0">
                <a:solidFill>
                  <a:srgbClr val="C00000"/>
                </a:solidFill>
              </a:rPr>
              <a:t>experiment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is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an</a:t>
            </a:r>
            <a:r>
              <a:rPr lang="it-IT" sz="2800" dirty="0" smtClean="0">
                <a:solidFill>
                  <a:srgbClr val="C00000"/>
                </a:solidFill>
              </a:rPr>
              <a:t> innovative </a:t>
            </a:r>
          </a:p>
          <a:p>
            <a:r>
              <a:rPr lang="it-IT" sz="2800" dirty="0" smtClean="0">
                <a:solidFill>
                  <a:srgbClr val="C00000"/>
                </a:solidFill>
              </a:rPr>
              <a:t>   </a:t>
            </a:r>
            <a:r>
              <a:rPr lang="it-IT" sz="2800" dirty="0" err="1" smtClean="0">
                <a:solidFill>
                  <a:srgbClr val="C00000"/>
                </a:solidFill>
              </a:rPr>
              <a:t>approach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to</a:t>
            </a:r>
            <a:r>
              <a:rPr lang="it-IT" sz="2800" dirty="0" smtClean="0">
                <a:solidFill>
                  <a:srgbClr val="C00000"/>
                </a:solidFill>
              </a:rPr>
              <a:t>: </a:t>
            </a:r>
            <a:endParaRPr lang="it-I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scientific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research</a:t>
            </a:r>
            <a:r>
              <a:rPr lang="it-IT" sz="2400" dirty="0" smtClean="0">
                <a:solidFill>
                  <a:schemeClr val="bg1"/>
                </a:solidFill>
              </a:rPr>
              <a:t> + </a:t>
            </a:r>
            <a:r>
              <a:rPr lang="it-IT" sz="2400" dirty="0" err="1" smtClean="0">
                <a:solidFill>
                  <a:schemeClr val="bg1"/>
                </a:solidFill>
              </a:rPr>
              <a:t>scientific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communication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endParaRPr lang="it-IT" sz="2800" dirty="0" smtClean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pic>
        <p:nvPicPr>
          <p:cNvPr id="165892" name="Picture 4" descr="http://blog.sucessoclub.com.br/wp-content/uploads/2013/07/nao-deixe-morrer-entusiasmo.jpg.jpg"/>
          <p:cNvPicPr>
            <a:picLocks noChangeAspect="1" noChangeArrowheads="1"/>
          </p:cNvPicPr>
          <p:nvPr/>
        </p:nvPicPr>
        <p:blipFill>
          <a:blip r:embed="rId3" cstate="print"/>
          <a:srcRect l="20726"/>
          <a:stretch>
            <a:fillRect/>
          </a:stretch>
        </p:blipFill>
        <p:spPr bwMode="auto">
          <a:xfrm>
            <a:off x="179512" y="2636912"/>
            <a:ext cx="2037716" cy="136815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2411760" y="2564904"/>
            <a:ext cx="65527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800" dirty="0" err="1" smtClean="0">
                <a:solidFill>
                  <a:srgbClr val="C00000"/>
                </a:solidFill>
              </a:rPr>
              <a:t>Its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stations</a:t>
            </a:r>
            <a:r>
              <a:rPr lang="it-IT" sz="2800" dirty="0" smtClean="0">
                <a:solidFill>
                  <a:srgbClr val="C00000"/>
                </a:solidFill>
              </a:rPr>
              <a:t>, </a:t>
            </a:r>
            <a:r>
              <a:rPr lang="it-IT" sz="2800" u="sng" dirty="0" err="1" smtClean="0">
                <a:solidFill>
                  <a:srgbClr val="C00000"/>
                </a:solidFill>
              </a:rPr>
              <a:t>located</a:t>
            </a:r>
            <a:r>
              <a:rPr lang="it-IT" sz="2800" u="sng" dirty="0" smtClean="0">
                <a:solidFill>
                  <a:srgbClr val="C00000"/>
                </a:solidFill>
              </a:rPr>
              <a:t> in high </a:t>
            </a:r>
            <a:r>
              <a:rPr lang="it-IT" sz="2800" u="sng" dirty="0" err="1" smtClean="0">
                <a:solidFill>
                  <a:srgbClr val="C00000"/>
                </a:solidFill>
              </a:rPr>
              <a:t>schools</a:t>
            </a:r>
            <a:r>
              <a:rPr lang="it-IT" sz="2800" dirty="0" smtClean="0">
                <a:solidFill>
                  <a:srgbClr val="C00000"/>
                </a:solidFill>
              </a:rPr>
              <a:t>, take data </a:t>
            </a:r>
            <a:r>
              <a:rPr lang="it-IT" sz="2800" dirty="0" err="1" smtClean="0">
                <a:solidFill>
                  <a:srgbClr val="C00000"/>
                </a:solidFill>
              </a:rPr>
              <a:t>almost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continuosly</a:t>
            </a:r>
            <a:endParaRPr lang="it-I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</a:rPr>
              <a:t>incredible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enthusiasm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students</a:t>
            </a:r>
            <a:r>
              <a:rPr lang="it-IT" sz="2400" dirty="0" smtClean="0">
                <a:solidFill>
                  <a:schemeClr val="bg1"/>
                </a:solidFill>
              </a:rPr>
              <a:t> and </a:t>
            </a: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   </a:t>
            </a:r>
            <a:r>
              <a:rPr lang="it-IT" sz="2400" dirty="0" err="1" smtClean="0">
                <a:solidFill>
                  <a:schemeClr val="bg1"/>
                </a:solidFill>
              </a:rPr>
              <a:t>teachers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07504" y="4462080"/>
            <a:ext cx="6876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800" dirty="0" smtClean="0">
                <a:solidFill>
                  <a:srgbClr val="C00000"/>
                </a:solidFill>
              </a:rPr>
              <a:t>EEE </a:t>
            </a:r>
            <a:r>
              <a:rPr lang="it-IT" sz="2800" dirty="0" err="1" smtClean="0">
                <a:solidFill>
                  <a:srgbClr val="C00000"/>
                </a:solidFill>
              </a:rPr>
              <a:t>produces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u="sng" dirty="0" smtClean="0">
                <a:solidFill>
                  <a:srgbClr val="C00000"/>
                </a:solidFill>
              </a:rPr>
              <a:t>-a </a:t>
            </a:r>
            <a:r>
              <a:rPr lang="it-IT" sz="2800" u="sng" dirty="0" err="1" smtClean="0">
                <a:solidFill>
                  <a:srgbClr val="C00000"/>
                </a:solidFill>
              </a:rPr>
              <a:t>lot</a:t>
            </a:r>
            <a:r>
              <a:rPr lang="it-IT" sz="2800" u="sng" dirty="0" smtClean="0">
                <a:solidFill>
                  <a:srgbClr val="C00000"/>
                </a:solidFill>
              </a:rPr>
              <a:t> </a:t>
            </a:r>
            <a:r>
              <a:rPr lang="it-IT" sz="2800" u="sng" dirty="0" err="1" smtClean="0">
                <a:solidFill>
                  <a:srgbClr val="C00000"/>
                </a:solidFill>
              </a:rPr>
              <a:t>of-</a:t>
            </a:r>
            <a:r>
              <a:rPr lang="it-IT" sz="2800" u="sng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physics</a:t>
            </a:r>
            <a:r>
              <a:rPr lang="it-IT" sz="2800" dirty="0" smtClean="0">
                <a:solidFill>
                  <a:srgbClr val="C00000"/>
                </a:solidFill>
              </a:rPr>
              <a:t>!</a:t>
            </a:r>
            <a:endParaRPr lang="it-IT" sz="28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</a:rPr>
              <a:t>detectors</a:t>
            </a:r>
            <a:r>
              <a:rPr lang="it-IT" sz="2400" dirty="0" smtClean="0">
                <a:solidFill>
                  <a:schemeClr val="bg1"/>
                </a:solidFill>
              </a:rPr>
              <a:t> performance </a:t>
            </a:r>
            <a:r>
              <a:rPr lang="it-IT" sz="2400" dirty="0" err="1" smtClean="0">
                <a:solidFill>
                  <a:schemeClr val="bg1"/>
                </a:solidFill>
              </a:rPr>
              <a:t>similar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to</a:t>
            </a:r>
            <a:r>
              <a:rPr lang="it-IT" sz="2400" dirty="0" smtClean="0">
                <a:solidFill>
                  <a:schemeClr val="bg1"/>
                </a:solidFill>
              </a:rPr>
              <a:t> LHC</a:t>
            </a:r>
          </a:p>
          <a:p>
            <a:pPr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</a:rPr>
              <a:t>very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interesting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observations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it-IT" sz="2400" dirty="0" smtClean="0">
                <a:solidFill>
                  <a:schemeClr val="bg1"/>
                </a:solidFill>
              </a:rPr>
              <a:t>   </a:t>
            </a:r>
            <a:r>
              <a:rPr lang="it-IT" sz="2400" dirty="0" err="1" smtClean="0">
                <a:solidFill>
                  <a:schemeClr val="bg1"/>
                </a:solidFill>
              </a:rPr>
              <a:t>cosmics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phenomena</a:t>
            </a:r>
            <a:endParaRPr lang="it-IT" sz="2400" dirty="0"/>
          </a:p>
        </p:txBody>
      </p:sp>
      <p:pic>
        <p:nvPicPr>
          <p:cNvPr id="165894" name="Picture 6" descr="http://www.easysecuritymanager.com/sites/default/files/innovativo.jpg"/>
          <p:cNvPicPr>
            <a:picLocks noChangeAspect="1" noChangeArrowheads="1"/>
          </p:cNvPicPr>
          <p:nvPr/>
        </p:nvPicPr>
        <p:blipFill>
          <a:blip r:embed="rId4" cstate="print"/>
          <a:srcRect l="26457" t="4447" r="24297" b="-2223"/>
          <a:stretch>
            <a:fillRect/>
          </a:stretch>
        </p:blipFill>
        <p:spPr bwMode="auto">
          <a:xfrm>
            <a:off x="7020272" y="116632"/>
            <a:ext cx="1944216" cy="1874947"/>
          </a:xfrm>
          <a:prstGeom prst="rect">
            <a:avLst/>
          </a:prstGeom>
          <a:noFill/>
        </p:spPr>
      </p:pic>
      <p:pic>
        <p:nvPicPr>
          <p:cNvPr id="165900" name="Picture 12" descr="http://us.123rf.com/450wm/bowie15/bowie151504/bowie15150400088/39901903-mad-scientist.jpg?ver=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434711"/>
            <a:ext cx="2520280" cy="1730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asellaDiTesto 6"/>
          <p:cNvSpPr txBox="1">
            <a:spLocks noChangeArrowheads="1"/>
          </p:cNvSpPr>
          <p:nvPr/>
        </p:nvSpPr>
        <p:spPr bwMode="auto">
          <a:xfrm>
            <a:off x="107504" y="1728098"/>
            <a:ext cx="734481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6000" dirty="0" smtClean="0">
                <a:solidFill>
                  <a:srgbClr val="C00000"/>
                </a:solidFill>
                <a:latin typeface="Times New Roman" pitchFamily="18" charset="0"/>
              </a:rPr>
              <a:t>The End:</a:t>
            </a:r>
          </a:p>
          <a:p>
            <a:pPr marL="685800" lvl="0" indent="-685800">
              <a:buFont typeface="Wingdings" panose="05000000000000000000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800" dirty="0" err="1" smtClean="0">
                <a:solidFill>
                  <a:schemeClr val="bg1"/>
                </a:solidFill>
                <a:latin typeface="Times New Roman" pitchFamily="18" charset="0"/>
              </a:rPr>
              <a:t>Thanks</a:t>
            </a:r>
            <a:r>
              <a:rPr lang="it-IT" sz="4800" dirty="0" smtClean="0">
                <a:solidFill>
                  <a:schemeClr val="bg1"/>
                </a:solidFill>
                <a:latin typeface="Times New Roman" pitchFamily="18" charset="0"/>
              </a:rPr>
              <a:t> for the </a:t>
            </a:r>
            <a:r>
              <a:rPr lang="it-IT" sz="4800" dirty="0" err="1" smtClean="0">
                <a:solidFill>
                  <a:schemeClr val="bg1"/>
                </a:solidFill>
                <a:latin typeface="Times New Roman" pitchFamily="18" charset="0"/>
              </a:rPr>
              <a:t>attention</a:t>
            </a:r>
            <a:endParaRPr lang="it-IT" sz="4800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marL="685800" lvl="0" indent="-685800">
              <a:buFont typeface="Wingdings" panose="05000000000000000000" pitchFamily="2" charset="2"/>
              <a:buChar char="ü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4800" dirty="0" err="1" smtClean="0">
                <a:solidFill>
                  <a:schemeClr val="bg1"/>
                </a:solidFill>
                <a:latin typeface="Times New Roman" pitchFamily="18" charset="0"/>
              </a:rPr>
              <a:t>Questions</a:t>
            </a:r>
            <a:r>
              <a:rPr lang="it-IT" sz="4800" dirty="0" smtClean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it-IT" sz="48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399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553200"/>
            <a:ext cx="2133600" cy="476250"/>
          </a:xfrm>
          <a:prstGeom prst="rect">
            <a:avLst/>
          </a:prstGeom>
        </p:spPr>
        <p:txBody>
          <a:bodyPr/>
          <a:lstStyle/>
          <a:p>
            <a:fld id="{29822684-A73A-4B60-B164-B25560E05900}" type="slidenum">
              <a:rPr lang="it-IT"/>
              <a:pPr/>
              <a:t>3</a:t>
            </a:fld>
            <a:endParaRPr lang="it-IT"/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251520" y="228374"/>
            <a:ext cx="4104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EAS </a:t>
            </a:r>
            <a:r>
              <a:rPr lang="it-IT" sz="4400" b="1" dirty="0" err="1" smtClean="0">
                <a:solidFill>
                  <a:srgbClr val="FF0000"/>
                </a:solidFill>
              </a:rPr>
              <a:t>array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463480" y="4581128"/>
            <a:ext cx="4429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951163">
              <a:spcBef>
                <a:spcPct val="50000"/>
              </a:spcBef>
            </a:pP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Simulation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of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the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shower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induced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by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a 10</a:t>
            </a:r>
            <a:r>
              <a:rPr lang="it-IT" baseline="30000" dirty="0" smtClean="0">
                <a:solidFill>
                  <a:srgbClr val="C00000"/>
                </a:solidFill>
                <a:cs typeface="Arial" charset="0"/>
              </a:rPr>
              <a:t>16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eV </a:t>
            </a:r>
            <a:r>
              <a:rPr lang="it-IT" dirty="0" err="1" smtClean="0">
                <a:solidFill>
                  <a:srgbClr val="C00000"/>
                </a:solidFill>
                <a:cs typeface="Arial" charset="0"/>
              </a:rPr>
              <a:t>proton</a:t>
            </a:r>
            <a:r>
              <a:rPr lang="it-IT" dirty="0" smtClean="0">
                <a:solidFill>
                  <a:srgbClr val="C00000"/>
                </a:solidFill>
                <a:cs typeface="Arial" charset="0"/>
              </a:rPr>
              <a:t> </a:t>
            </a:r>
          </a:p>
          <a:p>
            <a:pPr defTabSz="2951163"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 smtClean="0">
                <a:solidFill>
                  <a:schemeClr val="bg1"/>
                </a:solidFill>
                <a:cs typeface="Arial" charset="0"/>
              </a:rPr>
              <a:t>At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ground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level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1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million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muons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arrive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over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an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area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with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radius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at </a:t>
            </a:r>
            <a:r>
              <a:rPr lang="it-IT" dirty="0" err="1" smtClean="0">
                <a:solidFill>
                  <a:schemeClr val="bg1"/>
                </a:solidFill>
                <a:cs typeface="Arial" charset="0"/>
              </a:rPr>
              <a:t>least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2 km. </a:t>
            </a:r>
            <a:br>
              <a:rPr lang="it-IT" dirty="0" smtClean="0">
                <a:solidFill>
                  <a:schemeClr val="bg1"/>
                </a:solidFill>
                <a:cs typeface="Arial" charset="0"/>
              </a:rPr>
            </a:br>
            <a:endParaRPr lang="it-IT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37696"/>
            <a:ext cx="4260932" cy="253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4" cstate="print"/>
          <a:srcRect t="6082" b="4344"/>
          <a:stretch>
            <a:fillRect/>
          </a:stretch>
        </p:blipFill>
        <p:spPr bwMode="auto">
          <a:xfrm>
            <a:off x="755576" y="3642933"/>
            <a:ext cx="3549210" cy="306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76672"/>
            <a:ext cx="41052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0"/>
          <p:cNvSpPr txBox="1">
            <a:spLocks noChangeArrowheads="1"/>
          </p:cNvSpPr>
          <p:nvPr/>
        </p:nvSpPr>
        <p:spPr bwMode="auto">
          <a:xfrm>
            <a:off x="3923928" y="3585210"/>
            <a:ext cx="5112568" cy="70788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 err="1" smtClean="0">
                <a:solidFill>
                  <a:srgbClr val="C00000"/>
                </a:solidFill>
              </a:rPr>
              <a:t>Detect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muons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</a:rPr>
              <a:t>arriving</a:t>
            </a:r>
            <a:r>
              <a:rPr lang="it-IT" sz="2000" dirty="0" smtClean="0">
                <a:solidFill>
                  <a:srgbClr val="C00000"/>
                </a:solidFill>
              </a:rPr>
              <a:t> at the </a:t>
            </a:r>
            <a:r>
              <a:rPr lang="it-IT" sz="2000" dirty="0" err="1" smtClean="0">
                <a:solidFill>
                  <a:srgbClr val="C00000"/>
                </a:solidFill>
              </a:rPr>
              <a:t>surface</a:t>
            </a:r>
            <a:r>
              <a:rPr lang="it-IT" sz="2000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it-IT" sz="2000" u="none" dirty="0" err="1" smtClean="0">
                <a:solidFill>
                  <a:srgbClr val="002060"/>
                </a:solidFill>
              </a:rPr>
              <a:t>Many</a:t>
            </a:r>
            <a:r>
              <a:rPr lang="it-IT" sz="2000" u="none" dirty="0" smtClean="0">
                <a:solidFill>
                  <a:srgbClr val="002060"/>
                </a:solidFill>
              </a:rPr>
              <a:t>, low </a:t>
            </a:r>
            <a:r>
              <a:rPr lang="it-IT" sz="2000" u="none" dirty="0" err="1" smtClean="0">
                <a:solidFill>
                  <a:srgbClr val="002060"/>
                </a:solidFill>
              </a:rPr>
              <a:t>cost</a:t>
            </a:r>
            <a:r>
              <a:rPr lang="it-IT" sz="2000" u="none" dirty="0" smtClean="0">
                <a:solidFill>
                  <a:srgbClr val="002060"/>
                </a:solidFill>
              </a:rPr>
              <a:t>, easy </a:t>
            </a:r>
            <a:r>
              <a:rPr lang="it-IT" sz="2000" u="none" dirty="0" err="1" smtClean="0">
                <a:solidFill>
                  <a:srgbClr val="002060"/>
                </a:solidFill>
              </a:rPr>
              <a:t>to</a:t>
            </a:r>
            <a:r>
              <a:rPr lang="it-IT" sz="2000" u="none" dirty="0" smtClean="0">
                <a:solidFill>
                  <a:srgbClr val="002060"/>
                </a:solidFill>
              </a:rPr>
              <a:t> operate </a:t>
            </a:r>
            <a:r>
              <a:rPr lang="it-IT" sz="2000" u="none" dirty="0" err="1" smtClean="0">
                <a:solidFill>
                  <a:srgbClr val="002060"/>
                </a:solidFill>
              </a:rPr>
              <a:t>stations</a:t>
            </a:r>
            <a:endParaRPr lang="it-IT" sz="2000" u="none" dirty="0">
              <a:solidFill>
                <a:srgbClr val="00206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98035" y="616530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City </a:t>
            </a:r>
            <a:r>
              <a:rPr lang="it-IT" dirty="0" err="1" smtClean="0">
                <a:solidFill>
                  <a:srgbClr val="FF0000"/>
                </a:solidFill>
              </a:rPr>
              <a:t>of</a:t>
            </a:r>
            <a:r>
              <a:rPr lang="it-IT" dirty="0" smtClean="0">
                <a:solidFill>
                  <a:srgbClr val="FF0000"/>
                </a:solidFill>
              </a:rPr>
              <a:t> Catania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75103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The EEE </a:t>
            </a:r>
            <a:r>
              <a:rPr lang="it-IT" sz="4000" b="1" dirty="0" err="1" smtClean="0">
                <a:solidFill>
                  <a:srgbClr val="FF0000"/>
                </a:solidFill>
              </a:rPr>
              <a:t>experiment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structure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1520" y="1052736"/>
            <a:ext cx="849694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station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consists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telescope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made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out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 MRPC</a:t>
            </a:r>
            <a:endParaRPr lang="it-IT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Exceptional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tracking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timing performance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ü"/>
            </a:pPr>
            <a:r>
              <a:rPr lang="it-IT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similar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ones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used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ALICE@CERN</a:t>
            </a:r>
            <a:endParaRPr lang="it-IT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V="1">
            <a:off x="6467059" y="4126229"/>
            <a:ext cx="2952304" cy="198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4067944" y="4005064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CA161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2" name="Picture 24" descr="f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1419" y="1412776"/>
            <a:ext cx="2772581" cy="1843731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3429000"/>
            <a:ext cx="4572000" cy="2945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AutoShape 22"/>
          <p:cNvSpPr>
            <a:spLocks noChangeArrowheads="1"/>
          </p:cNvSpPr>
          <p:nvPr/>
        </p:nvSpPr>
        <p:spPr bwMode="auto">
          <a:xfrm rot="16200000" flipV="1">
            <a:off x="6588001" y="3141191"/>
            <a:ext cx="576262" cy="431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A161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4" name="Picture 25" descr="f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924944"/>
            <a:ext cx="2347480" cy="1809593"/>
          </a:xfrm>
          <a:prstGeom prst="rect">
            <a:avLst/>
          </a:prstGeom>
          <a:noFill/>
        </p:spPr>
      </p:pic>
      <p:sp>
        <p:nvSpPr>
          <p:cNvPr id="18" name="AutoShape 22"/>
          <p:cNvSpPr>
            <a:spLocks noChangeArrowheads="1"/>
          </p:cNvSpPr>
          <p:nvPr/>
        </p:nvSpPr>
        <p:spPr bwMode="auto">
          <a:xfrm rot="16200000" flipV="1">
            <a:off x="4499769" y="4725368"/>
            <a:ext cx="576262" cy="431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A161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179512" y="2060848"/>
            <a:ext cx="54726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Coincidences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among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distant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telescopes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searched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spot high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it-IT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showers</a:t>
            </a:r>
            <a:endParaRPr lang="it-IT" sz="2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404664"/>
            <a:ext cx="62728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EEE </a:t>
            </a:r>
            <a:r>
              <a:rPr lang="it-IT" sz="4400" b="1" dirty="0" err="1" smtClean="0">
                <a:solidFill>
                  <a:srgbClr val="FF0000"/>
                </a:solidFill>
              </a:rPr>
              <a:t>is</a:t>
            </a:r>
            <a:r>
              <a:rPr lang="it-IT" sz="4400" b="1" dirty="0" smtClean="0">
                <a:solidFill>
                  <a:srgbClr val="FF0000"/>
                </a:solidFill>
              </a:rPr>
              <a:t> so </a:t>
            </a:r>
            <a:r>
              <a:rPr lang="it-IT" sz="4400" b="1" dirty="0" err="1" smtClean="0">
                <a:solidFill>
                  <a:srgbClr val="FF0000"/>
                </a:solidFill>
              </a:rPr>
              <a:t>innovative…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44016" y="1124744"/>
            <a:ext cx="87484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002060"/>
                </a:solidFill>
              </a:rPr>
              <a:t>because</a:t>
            </a:r>
            <a:r>
              <a:rPr lang="it-IT" sz="2400" dirty="0" smtClean="0">
                <a:solidFill>
                  <a:srgbClr val="002060"/>
                </a:solidFill>
              </a:rPr>
              <a:t> the </a:t>
            </a:r>
            <a:r>
              <a:rPr lang="it-IT" sz="2400" dirty="0" err="1" smtClean="0">
                <a:solidFill>
                  <a:srgbClr val="002060"/>
                </a:solidFill>
              </a:rPr>
              <a:t>experiment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does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not</a:t>
            </a:r>
            <a:r>
              <a:rPr lang="it-IT" sz="2400" dirty="0" smtClean="0">
                <a:solidFill>
                  <a:srgbClr val="002060"/>
                </a:solidFill>
              </a:rPr>
              <a:t> take </a:t>
            </a:r>
            <a:r>
              <a:rPr lang="it-IT" sz="2400" dirty="0" err="1" smtClean="0">
                <a:solidFill>
                  <a:srgbClr val="002060"/>
                </a:solidFill>
              </a:rPr>
              <a:t>place</a:t>
            </a:r>
            <a:r>
              <a:rPr lang="it-IT" sz="2400" dirty="0" smtClean="0">
                <a:solidFill>
                  <a:srgbClr val="002060"/>
                </a:solidFill>
              </a:rPr>
              <a:t> in </a:t>
            </a:r>
            <a:r>
              <a:rPr lang="it-IT" sz="2400" dirty="0" err="1" smtClean="0">
                <a:solidFill>
                  <a:srgbClr val="002060"/>
                </a:solidFill>
              </a:rPr>
              <a:t>scientific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labs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but…</a:t>
            </a:r>
            <a:endParaRPr lang="it-IT" sz="24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pic>
        <p:nvPicPr>
          <p:cNvPr id="5" name="Picture 23" descr="mfront_dsc011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076" y="3717032"/>
            <a:ext cx="4210436" cy="280831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2411760" y="1700808"/>
            <a:ext cx="3958135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in </a:t>
            </a:r>
            <a:r>
              <a:rPr lang="it-IT" sz="2800" b="1" dirty="0" err="1" smtClean="0">
                <a:solidFill>
                  <a:srgbClr val="C00000"/>
                </a:solidFill>
              </a:rPr>
              <a:t>italian</a:t>
            </a:r>
            <a:r>
              <a:rPr lang="it-IT" sz="2800" b="1" dirty="0" smtClean="0">
                <a:solidFill>
                  <a:srgbClr val="C00000"/>
                </a:solidFill>
              </a:rPr>
              <a:t> high </a:t>
            </a:r>
            <a:r>
              <a:rPr lang="it-IT" sz="2800" b="1" dirty="0" err="1" smtClean="0">
                <a:solidFill>
                  <a:srgbClr val="C00000"/>
                </a:solidFill>
              </a:rPr>
              <a:t>schools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8" name="Rettangolo 4"/>
          <p:cNvSpPr>
            <a:spLocks noChangeArrowheads="1"/>
          </p:cNvSpPr>
          <p:nvPr/>
        </p:nvSpPr>
        <p:spPr bwMode="auto">
          <a:xfrm>
            <a:off x="251520" y="2276872"/>
            <a:ext cx="874846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002060"/>
                </a:solidFill>
              </a:rPr>
              <a:t>because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main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actors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of</a:t>
            </a:r>
            <a:r>
              <a:rPr lang="it-IT" sz="2400" dirty="0" smtClean="0">
                <a:solidFill>
                  <a:srgbClr val="002060"/>
                </a:solidFill>
              </a:rPr>
              <a:t> the </a:t>
            </a:r>
            <a:r>
              <a:rPr lang="it-IT" sz="2400" dirty="0" err="1" smtClean="0">
                <a:solidFill>
                  <a:srgbClr val="002060"/>
                </a:solidFill>
              </a:rPr>
              <a:t>experiment</a:t>
            </a:r>
            <a:r>
              <a:rPr lang="it-IT" sz="2400" dirty="0" smtClean="0">
                <a:solidFill>
                  <a:srgbClr val="002060"/>
                </a:solidFill>
              </a:rPr>
              <a:t> are </a:t>
            </a:r>
            <a:r>
              <a:rPr lang="it-IT" sz="2400" dirty="0" err="1" smtClean="0">
                <a:solidFill>
                  <a:srgbClr val="002060"/>
                </a:solidFill>
              </a:rPr>
              <a:t>not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scientists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but…</a:t>
            </a:r>
            <a:endParaRPr lang="it-IT" sz="2400" dirty="0" smtClean="0">
              <a:solidFill>
                <a:srgbClr val="00206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47664" y="2852936"/>
            <a:ext cx="6320961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high </a:t>
            </a:r>
            <a:r>
              <a:rPr lang="it-IT" sz="2800" b="1" dirty="0" err="1" smtClean="0">
                <a:solidFill>
                  <a:srgbClr val="C00000"/>
                </a:solidFill>
              </a:rPr>
              <a:t>schools</a:t>
            </a:r>
            <a:r>
              <a:rPr lang="it-IT" sz="2800" b="1" dirty="0" smtClean="0">
                <a:solidFill>
                  <a:srgbClr val="C00000"/>
                </a:solidFill>
              </a:rPr>
              <a:t> </a:t>
            </a:r>
            <a:r>
              <a:rPr lang="it-IT" sz="2800" b="1" dirty="0" err="1" smtClean="0">
                <a:solidFill>
                  <a:srgbClr val="C00000"/>
                </a:solidFill>
              </a:rPr>
              <a:t>students</a:t>
            </a:r>
            <a:r>
              <a:rPr lang="it-IT" sz="2800" b="1" dirty="0" smtClean="0">
                <a:solidFill>
                  <a:srgbClr val="C00000"/>
                </a:solidFill>
              </a:rPr>
              <a:t> and </a:t>
            </a:r>
            <a:r>
              <a:rPr lang="it-IT" sz="2800" b="1" dirty="0" err="1" smtClean="0">
                <a:solidFill>
                  <a:srgbClr val="C00000"/>
                </a:solidFill>
              </a:rPr>
              <a:t>teachers</a:t>
            </a:r>
            <a:endParaRPr lang="it-IT" sz="2800" b="1" dirty="0">
              <a:solidFill>
                <a:srgbClr val="C00000"/>
              </a:solidFill>
            </a:endParaRPr>
          </a:p>
        </p:txBody>
      </p:sp>
      <p:sp>
        <p:nvSpPr>
          <p:cNvPr id="10" name="Rettangolo 4"/>
          <p:cNvSpPr>
            <a:spLocks noChangeArrowheads="1"/>
          </p:cNvSpPr>
          <p:nvPr/>
        </p:nvSpPr>
        <p:spPr bwMode="auto">
          <a:xfrm>
            <a:off x="35496" y="3573016"/>
            <a:ext cx="511256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spcBef>
                <a:spcPts val="3600"/>
              </a:spcBef>
              <a:spcAft>
                <a:spcPts val="1800"/>
              </a:spcAft>
            </a:pPr>
            <a:r>
              <a:rPr lang="it-IT" sz="2000" dirty="0" err="1" smtClean="0">
                <a:solidFill>
                  <a:srgbClr val="002060"/>
                </a:solidFill>
              </a:rPr>
              <a:t>With</a:t>
            </a:r>
            <a:r>
              <a:rPr lang="it-IT" sz="2000" dirty="0" smtClean="0">
                <a:solidFill>
                  <a:srgbClr val="002060"/>
                </a:solidFill>
              </a:rPr>
              <a:t> the help </a:t>
            </a:r>
            <a:r>
              <a:rPr lang="it-IT" sz="2000" dirty="0" err="1" smtClean="0">
                <a:solidFill>
                  <a:srgbClr val="002060"/>
                </a:solidFill>
              </a:rPr>
              <a:t>of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experts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from</a:t>
            </a:r>
            <a:r>
              <a:rPr lang="it-IT" sz="2000" dirty="0" smtClean="0">
                <a:solidFill>
                  <a:srgbClr val="002060"/>
                </a:solidFill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</a:rPr>
              <a:t>scientific</a:t>
            </a:r>
            <a:r>
              <a:rPr lang="it-IT" sz="2000" dirty="0" smtClean="0">
                <a:solidFill>
                  <a:srgbClr val="002060"/>
                </a:solidFill>
              </a:rPr>
              <a:t> world, </a:t>
            </a:r>
            <a:r>
              <a:rPr lang="it-IT" sz="2000" dirty="0" err="1" smtClean="0">
                <a:solidFill>
                  <a:srgbClr val="002060"/>
                </a:solidFill>
              </a:rPr>
              <a:t>students</a:t>
            </a:r>
            <a:r>
              <a:rPr lang="it-IT" sz="2000" dirty="0" smtClean="0">
                <a:solidFill>
                  <a:srgbClr val="002060"/>
                </a:solidFill>
              </a:rPr>
              <a:t> and </a:t>
            </a:r>
            <a:r>
              <a:rPr lang="it-IT" sz="2000" dirty="0" err="1" smtClean="0">
                <a:solidFill>
                  <a:srgbClr val="002060"/>
                </a:solidFill>
              </a:rPr>
              <a:t>teachers</a:t>
            </a:r>
            <a:r>
              <a:rPr lang="it-IT" sz="2000" dirty="0" smtClean="0">
                <a:solidFill>
                  <a:srgbClr val="002060"/>
                </a:solidFill>
              </a:rPr>
              <a:t>, </a:t>
            </a:r>
            <a:r>
              <a:rPr lang="it-IT" sz="2000" dirty="0" err="1" smtClean="0">
                <a:solidFill>
                  <a:srgbClr val="002060"/>
                </a:solidFill>
              </a:rPr>
              <a:t>they</a:t>
            </a:r>
            <a:r>
              <a:rPr lang="it-IT" sz="2000" dirty="0" smtClean="0">
                <a:solidFill>
                  <a:srgbClr val="002060"/>
                </a:solidFill>
              </a:rPr>
              <a:t>:</a:t>
            </a:r>
          </a:p>
          <a:p>
            <a:pPr marL="0" lvl="1">
              <a:spcBef>
                <a:spcPts val="600"/>
              </a:spcBef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rgbClr val="C00000"/>
                </a:solidFill>
              </a:rPr>
              <a:t>Build</a:t>
            </a:r>
            <a:r>
              <a:rPr lang="it-IT" sz="2400" dirty="0" smtClean="0">
                <a:solidFill>
                  <a:srgbClr val="C00000"/>
                </a:solidFill>
              </a:rPr>
              <a:t>  </a:t>
            </a:r>
            <a:r>
              <a:rPr lang="it-IT" sz="2400" dirty="0" err="1" smtClean="0">
                <a:solidFill>
                  <a:srgbClr val="C00000"/>
                </a:solidFill>
              </a:rPr>
              <a:t>their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detectors</a:t>
            </a:r>
            <a:r>
              <a:rPr lang="it-IT" sz="2400" dirty="0" smtClean="0">
                <a:solidFill>
                  <a:srgbClr val="C00000"/>
                </a:solidFill>
              </a:rPr>
              <a:t> at CERN</a:t>
            </a:r>
          </a:p>
          <a:p>
            <a:pPr marL="0"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</a:rPr>
              <a:t>Build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stations</a:t>
            </a:r>
            <a:r>
              <a:rPr lang="it-IT" sz="2400" dirty="0" smtClean="0">
                <a:solidFill>
                  <a:schemeClr val="bg1"/>
                </a:solidFill>
              </a:rPr>
              <a:t> at </a:t>
            </a:r>
            <a:r>
              <a:rPr lang="it-IT" sz="2400" dirty="0" err="1" smtClean="0">
                <a:solidFill>
                  <a:schemeClr val="bg1"/>
                </a:solidFill>
              </a:rPr>
              <a:t>their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schools</a:t>
            </a:r>
            <a:endParaRPr lang="it-IT" sz="2400" dirty="0" smtClean="0">
              <a:solidFill>
                <a:schemeClr val="bg1"/>
              </a:solidFill>
            </a:endParaRPr>
          </a:p>
          <a:p>
            <a:pPr marL="0" lvl="1">
              <a:buFont typeface="Wingdings" pitchFamily="2" charset="2"/>
              <a:buChar char="ü"/>
            </a:pPr>
            <a:r>
              <a:rPr lang="it-IT" sz="2400" dirty="0" smtClean="0">
                <a:solidFill>
                  <a:srgbClr val="C00000"/>
                </a:solidFill>
              </a:rPr>
              <a:t>Take care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the data </a:t>
            </a:r>
            <a:r>
              <a:rPr lang="it-IT" sz="2400" dirty="0" err="1" smtClean="0">
                <a:solidFill>
                  <a:srgbClr val="C00000"/>
                </a:solidFill>
              </a:rPr>
              <a:t>taking</a:t>
            </a:r>
            <a:r>
              <a:rPr lang="it-IT" sz="2400" dirty="0" smtClean="0">
                <a:solidFill>
                  <a:srgbClr val="C00000"/>
                </a:solidFill>
              </a:rPr>
              <a:t> and relative </a:t>
            </a:r>
            <a:r>
              <a:rPr lang="it-IT" sz="2400" dirty="0" err="1" smtClean="0">
                <a:solidFill>
                  <a:srgbClr val="C00000"/>
                </a:solidFill>
              </a:rPr>
              <a:t>analysis</a:t>
            </a:r>
            <a:endParaRPr lang="it-IT" sz="2400" dirty="0" smtClean="0">
              <a:solidFill>
                <a:srgbClr val="C00000"/>
              </a:solidFill>
            </a:endParaRPr>
          </a:p>
          <a:p>
            <a:pPr marL="457200" lvl="2">
              <a:buFont typeface="Wingdings" pitchFamily="2" charset="2"/>
              <a:buChar char="Ø"/>
            </a:pPr>
            <a:endParaRPr lang="it-IT" sz="2400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it-IT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59266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</a:t>
            </a:r>
            <a:r>
              <a:rPr lang="it-IT" sz="4400" b="1" dirty="0" err="1" smtClean="0">
                <a:solidFill>
                  <a:srgbClr val="FF0000"/>
                </a:solidFill>
              </a:rPr>
              <a:t>schools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involved</a:t>
            </a:r>
            <a:endParaRPr lang="it-IT" sz="4400" b="1" u="sng" dirty="0">
              <a:solidFill>
                <a:srgbClr val="FF0000"/>
              </a:solidFill>
            </a:endParaRPr>
          </a:p>
        </p:txBody>
      </p:sp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107504" y="1268760"/>
            <a:ext cx="43924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At present, </a:t>
            </a:r>
            <a:r>
              <a:rPr lang="en-US" sz="2400" u="sng" dirty="0" smtClean="0">
                <a:solidFill>
                  <a:srgbClr val="C00000"/>
                </a:solidFill>
              </a:rPr>
              <a:t>46 High Schools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are </a:t>
            </a:r>
            <a:r>
              <a:rPr lang="it-IT" sz="2400" dirty="0" err="1" smtClean="0">
                <a:solidFill>
                  <a:schemeClr val="bg1"/>
                </a:solidFill>
              </a:rPr>
              <a:t>involved</a:t>
            </a:r>
            <a:r>
              <a:rPr lang="it-IT" sz="2400" dirty="0" smtClean="0">
                <a:solidFill>
                  <a:schemeClr val="bg1"/>
                </a:solidFill>
              </a:rPr>
              <a:t>:</a:t>
            </a:r>
            <a:endParaRPr lang="it-IT" sz="2000" dirty="0" smtClean="0">
              <a:solidFill>
                <a:schemeClr val="bg1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err="1" smtClean="0">
                <a:solidFill>
                  <a:srgbClr val="0070C0"/>
                </a:solidFill>
              </a:rPr>
              <a:t>They</a:t>
            </a:r>
            <a:r>
              <a:rPr lang="it-IT" sz="2400" dirty="0" smtClean="0">
                <a:solidFill>
                  <a:srgbClr val="0070C0"/>
                </a:solidFill>
              </a:rPr>
              <a:t> are </a:t>
            </a:r>
            <a:r>
              <a:rPr lang="it-IT" sz="2400" dirty="0" err="1" smtClean="0">
                <a:solidFill>
                  <a:srgbClr val="0070C0"/>
                </a:solidFill>
              </a:rPr>
              <a:t>mostly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distributed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in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clusters in the whole </a:t>
            </a:r>
            <a:r>
              <a:rPr lang="it-IT" sz="2400" dirty="0" err="1" smtClean="0">
                <a:solidFill>
                  <a:srgbClr val="0070C0"/>
                </a:solidFill>
              </a:rPr>
              <a:t>Italian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territory</a:t>
            </a:r>
            <a:endParaRPr lang="it-IT" sz="2400" dirty="0" smtClean="0">
              <a:solidFill>
                <a:srgbClr val="0070C0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+ 2 </a:t>
            </a:r>
            <a:r>
              <a:rPr lang="it-IT" sz="2000" dirty="0" err="1" smtClean="0">
                <a:solidFill>
                  <a:schemeClr val="bg1"/>
                </a:solidFill>
              </a:rPr>
              <a:t>telescopes</a:t>
            </a:r>
            <a:r>
              <a:rPr lang="it-IT" sz="2000" dirty="0" smtClean="0">
                <a:solidFill>
                  <a:schemeClr val="bg1"/>
                </a:solidFill>
              </a:rPr>
              <a:t> at CERN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+ 4 in INFN </a:t>
            </a:r>
            <a:r>
              <a:rPr lang="it-IT" sz="2000" dirty="0" err="1" smtClean="0">
                <a:solidFill>
                  <a:schemeClr val="bg1"/>
                </a:solidFill>
              </a:rPr>
              <a:t>Units</a:t>
            </a:r>
            <a:endParaRPr lang="it-IT" sz="2000" dirty="0" smtClean="0">
              <a:solidFill>
                <a:schemeClr val="bg1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rgbClr val="C00000"/>
                </a:solidFill>
              </a:rPr>
              <a:t>Total: 52 </a:t>
            </a:r>
            <a:r>
              <a:rPr lang="it-IT" sz="2400" dirty="0" err="1" smtClean="0">
                <a:solidFill>
                  <a:srgbClr val="C00000"/>
                </a:solidFill>
              </a:rPr>
              <a:t>telescopes</a:t>
            </a:r>
            <a:endParaRPr lang="it-IT" sz="2400" dirty="0" smtClean="0">
              <a:solidFill>
                <a:srgbClr val="C00000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</p:txBody>
      </p:sp>
      <p:pic>
        <p:nvPicPr>
          <p:cNvPr id="138243" name="Picture 3" descr="C:\Users\Marcello\Desktop\Immagine1.png"/>
          <p:cNvPicPr>
            <a:picLocks noChangeAspect="1" noChangeArrowheads="1"/>
          </p:cNvPicPr>
          <p:nvPr/>
        </p:nvPicPr>
        <p:blipFill>
          <a:blip r:embed="rId3" cstate="print"/>
          <a:srcRect l="3365" t="3495" r="2524" b="20968"/>
          <a:stretch>
            <a:fillRect/>
          </a:stretch>
        </p:blipFill>
        <p:spPr bwMode="auto">
          <a:xfrm>
            <a:off x="4355977" y="1000656"/>
            <a:ext cx="4608512" cy="5343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260648"/>
            <a:ext cx="59266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The </a:t>
            </a:r>
            <a:r>
              <a:rPr lang="it-IT" sz="4400" b="1" dirty="0" err="1" smtClean="0">
                <a:solidFill>
                  <a:srgbClr val="FF0000"/>
                </a:solidFill>
              </a:rPr>
              <a:t>schools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involved</a:t>
            </a:r>
            <a:endParaRPr lang="it-IT" sz="4400" b="1" u="sng" dirty="0">
              <a:solidFill>
                <a:srgbClr val="FF0000"/>
              </a:solidFill>
            </a:endParaRPr>
          </a:p>
        </p:txBody>
      </p:sp>
      <p:sp>
        <p:nvSpPr>
          <p:cNvPr id="7" name="Rettangolo 4"/>
          <p:cNvSpPr>
            <a:spLocks noChangeArrowheads="1"/>
          </p:cNvSpPr>
          <p:nvPr/>
        </p:nvSpPr>
        <p:spPr bwMode="auto">
          <a:xfrm>
            <a:off x="107504" y="1268760"/>
            <a:ext cx="43924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At present, </a:t>
            </a:r>
            <a:r>
              <a:rPr lang="en-US" sz="2400" u="sng" dirty="0" smtClean="0">
                <a:solidFill>
                  <a:srgbClr val="C00000"/>
                </a:solidFill>
              </a:rPr>
              <a:t>46 High Schools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are </a:t>
            </a:r>
            <a:r>
              <a:rPr lang="it-IT" sz="2400" dirty="0" err="1" smtClean="0">
                <a:solidFill>
                  <a:schemeClr val="bg1"/>
                </a:solidFill>
              </a:rPr>
              <a:t>involved</a:t>
            </a:r>
            <a:r>
              <a:rPr lang="it-IT" sz="2400" dirty="0" smtClean="0">
                <a:solidFill>
                  <a:schemeClr val="bg1"/>
                </a:solidFill>
              </a:rPr>
              <a:t>:</a:t>
            </a:r>
            <a:endParaRPr lang="it-IT" sz="2000" dirty="0" smtClean="0">
              <a:solidFill>
                <a:schemeClr val="bg1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err="1" smtClean="0">
                <a:solidFill>
                  <a:srgbClr val="0070C0"/>
                </a:solidFill>
              </a:rPr>
              <a:t>They</a:t>
            </a:r>
            <a:r>
              <a:rPr lang="it-IT" sz="2400" dirty="0" smtClean="0">
                <a:solidFill>
                  <a:srgbClr val="0070C0"/>
                </a:solidFill>
              </a:rPr>
              <a:t> are </a:t>
            </a:r>
            <a:r>
              <a:rPr lang="it-IT" sz="2400" dirty="0" err="1" smtClean="0">
                <a:solidFill>
                  <a:srgbClr val="0070C0"/>
                </a:solidFill>
              </a:rPr>
              <a:t>mostly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distributed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in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clusters in the whole </a:t>
            </a:r>
            <a:r>
              <a:rPr lang="it-IT" sz="2400" dirty="0" err="1" smtClean="0">
                <a:solidFill>
                  <a:srgbClr val="0070C0"/>
                </a:solidFill>
              </a:rPr>
              <a:t>Italian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territory</a:t>
            </a:r>
            <a:endParaRPr lang="it-IT" sz="2400" dirty="0" smtClean="0">
              <a:solidFill>
                <a:srgbClr val="0070C0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+ 2 </a:t>
            </a:r>
            <a:r>
              <a:rPr lang="it-IT" sz="2000" dirty="0" err="1" smtClean="0">
                <a:solidFill>
                  <a:schemeClr val="bg1"/>
                </a:solidFill>
              </a:rPr>
              <a:t>telescopes</a:t>
            </a:r>
            <a:r>
              <a:rPr lang="it-IT" sz="2000" dirty="0" smtClean="0">
                <a:solidFill>
                  <a:schemeClr val="bg1"/>
                </a:solidFill>
              </a:rPr>
              <a:t> at CERN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+ 4 in INFN </a:t>
            </a:r>
            <a:r>
              <a:rPr lang="it-IT" sz="2000" dirty="0" err="1" smtClean="0">
                <a:solidFill>
                  <a:schemeClr val="bg1"/>
                </a:solidFill>
              </a:rPr>
              <a:t>Units</a:t>
            </a:r>
            <a:endParaRPr lang="it-IT" sz="2000" dirty="0" smtClean="0">
              <a:solidFill>
                <a:schemeClr val="bg1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rgbClr val="C00000"/>
                </a:solidFill>
              </a:rPr>
              <a:t>Total: 52 </a:t>
            </a:r>
            <a:r>
              <a:rPr lang="it-IT" sz="2400" dirty="0" err="1" smtClean="0">
                <a:solidFill>
                  <a:srgbClr val="C00000"/>
                </a:solidFill>
              </a:rPr>
              <a:t>telescopes</a:t>
            </a:r>
            <a:endParaRPr lang="it-IT" sz="2400" dirty="0" smtClean="0">
              <a:solidFill>
                <a:srgbClr val="C00000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29725" y="5085184"/>
            <a:ext cx="398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… and </a:t>
            </a:r>
            <a:r>
              <a:rPr lang="it-IT" sz="2400" dirty="0" err="1" smtClean="0">
                <a:solidFill>
                  <a:schemeClr val="bg1"/>
                </a:solidFill>
              </a:rPr>
              <a:t>many</a:t>
            </a:r>
            <a:r>
              <a:rPr lang="it-IT" sz="2400" dirty="0" smtClean="0">
                <a:solidFill>
                  <a:schemeClr val="bg1"/>
                </a:solidFill>
              </a:rPr>
              <a:t>, </a:t>
            </a:r>
            <a:r>
              <a:rPr lang="it-IT" sz="2400" dirty="0" err="1" smtClean="0">
                <a:solidFill>
                  <a:schemeClr val="bg1"/>
                </a:solidFill>
              </a:rPr>
              <a:t>many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others</a:t>
            </a:r>
            <a:r>
              <a:rPr lang="it-IT" sz="2400" dirty="0" smtClean="0">
                <a:solidFill>
                  <a:schemeClr val="bg1"/>
                </a:solidFill>
              </a:rPr>
              <a:t> in the </a:t>
            </a:r>
            <a:r>
              <a:rPr lang="it-IT" sz="2400" dirty="0" err="1" smtClean="0">
                <a:solidFill>
                  <a:schemeClr val="bg1"/>
                </a:solidFill>
              </a:rPr>
              <a:t>waiting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list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179512" y="5085184"/>
            <a:ext cx="3888432" cy="936104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752" t="3176" r="1835" b="20327"/>
          <a:stretch>
            <a:fillRect/>
          </a:stretch>
        </p:blipFill>
        <p:spPr bwMode="auto">
          <a:xfrm>
            <a:off x="4355976" y="973483"/>
            <a:ext cx="4608512" cy="533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5778" y="4072498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48691" y="283295"/>
            <a:ext cx="32271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Data </a:t>
            </a:r>
            <a:r>
              <a:rPr lang="it-IT" sz="4400" b="1" dirty="0" err="1" smtClean="0">
                <a:solidFill>
                  <a:srgbClr val="FF0000"/>
                </a:solidFill>
              </a:rPr>
              <a:t>taking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ttangolo 4"/>
          <p:cNvSpPr>
            <a:spLocks noChangeArrowheads="1"/>
          </p:cNvSpPr>
          <p:nvPr/>
        </p:nvSpPr>
        <p:spPr bwMode="auto">
          <a:xfrm>
            <a:off x="107504" y="1052737"/>
            <a:ext cx="87849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C00000"/>
                </a:solidFill>
              </a:rPr>
              <a:t>During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Pilot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Run</a:t>
            </a:r>
            <a:r>
              <a:rPr lang="it-IT" sz="2400" dirty="0" smtClean="0">
                <a:solidFill>
                  <a:srgbClr val="C00000"/>
                </a:solidFill>
              </a:rPr>
              <a:t> (2014) and Run-1 (2015) </a:t>
            </a:r>
            <a:r>
              <a:rPr lang="it-IT" sz="2400" dirty="0" err="1" smtClean="0">
                <a:solidFill>
                  <a:srgbClr val="C00000"/>
                </a:solidFill>
              </a:rPr>
              <a:t>around</a:t>
            </a:r>
            <a:r>
              <a:rPr lang="it-IT" sz="2400" dirty="0" smtClean="0">
                <a:solidFill>
                  <a:srgbClr val="C00000"/>
                </a:solidFill>
              </a:rPr>
              <a:t> 5 </a:t>
            </a:r>
            <a:r>
              <a:rPr lang="it-IT" sz="2400" dirty="0" err="1" smtClean="0">
                <a:solidFill>
                  <a:srgbClr val="C00000"/>
                </a:solidFill>
              </a:rPr>
              <a:t>billions</a:t>
            </a:r>
            <a:r>
              <a:rPr lang="it-IT" sz="2400" dirty="0" smtClean="0">
                <a:solidFill>
                  <a:srgbClr val="C00000"/>
                </a:solidFill>
              </a:rPr>
              <a:t> candidate </a:t>
            </a:r>
            <a:r>
              <a:rPr lang="it-IT" sz="2400" dirty="0" err="1" smtClean="0">
                <a:solidFill>
                  <a:srgbClr val="C00000"/>
                </a:solidFill>
              </a:rPr>
              <a:t>tracks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acquired</a:t>
            </a:r>
            <a:r>
              <a:rPr lang="it-IT" sz="2400" dirty="0" smtClean="0">
                <a:solidFill>
                  <a:srgbClr val="C00000"/>
                </a:solidFill>
              </a:rPr>
              <a:t> in total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07504" y="2279774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err="1" smtClean="0">
                <a:solidFill>
                  <a:srgbClr val="C00000"/>
                </a:solidFill>
              </a:rPr>
              <a:t>During</a:t>
            </a:r>
            <a:r>
              <a:rPr lang="it-IT" sz="2400" dirty="0" smtClean="0">
                <a:solidFill>
                  <a:srgbClr val="C00000"/>
                </a:solidFill>
              </a:rPr>
              <a:t> Run-2, </a:t>
            </a:r>
            <a:r>
              <a:rPr lang="it-IT" sz="2400" dirty="0" err="1" smtClean="0">
                <a:solidFill>
                  <a:srgbClr val="C00000"/>
                </a:solidFill>
              </a:rPr>
              <a:t>collected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around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b="1" u="sng" dirty="0" smtClean="0">
                <a:solidFill>
                  <a:srgbClr val="C00000"/>
                </a:solidFill>
              </a:rPr>
              <a:t>15 </a:t>
            </a:r>
            <a:r>
              <a:rPr lang="it-IT" sz="2400" b="1" u="sng" dirty="0" err="1" smtClean="0">
                <a:solidFill>
                  <a:srgbClr val="C00000"/>
                </a:solidFill>
              </a:rPr>
              <a:t>billions</a:t>
            </a:r>
            <a:r>
              <a:rPr lang="it-IT" sz="2400" b="1" u="sng" dirty="0" smtClean="0">
                <a:solidFill>
                  <a:srgbClr val="C00000"/>
                </a:solidFill>
              </a:rPr>
              <a:t> </a:t>
            </a:r>
            <a:r>
              <a:rPr lang="it-IT" sz="2400" dirty="0" smtClean="0">
                <a:solidFill>
                  <a:srgbClr val="C00000"/>
                </a:solidFill>
              </a:rPr>
              <a:t>candidate </a:t>
            </a:r>
            <a:r>
              <a:rPr lang="it-IT" sz="2400" dirty="0" err="1" smtClean="0">
                <a:solidFill>
                  <a:srgbClr val="C00000"/>
                </a:solidFill>
              </a:rPr>
              <a:t>tracks</a:t>
            </a:r>
            <a:r>
              <a:rPr lang="it-IT" sz="2400" dirty="0" smtClean="0">
                <a:solidFill>
                  <a:srgbClr val="C00000"/>
                </a:solidFill>
              </a:rPr>
              <a:t>!</a:t>
            </a: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cs typeface="Times New Roman"/>
              </a:rPr>
              <a:t>Run-2 started on 7</a:t>
            </a:r>
            <a:r>
              <a:rPr lang="en-US" sz="2400" baseline="30000" dirty="0" smtClean="0">
                <a:solidFill>
                  <a:schemeClr val="bg1"/>
                </a:solidFill>
                <a:cs typeface="Times New Roman"/>
              </a:rPr>
              <a:t>th</a:t>
            </a:r>
            <a:r>
              <a:rPr lang="en-US" sz="2400" dirty="0" smtClean="0">
                <a:solidFill>
                  <a:schemeClr val="bg1"/>
                </a:solidFill>
                <a:cs typeface="Times New Roman"/>
              </a:rPr>
              <a:t> November to last until mid May</a:t>
            </a:r>
            <a:endParaRPr lang="it-IT" sz="2400" b="1" dirty="0" smtClean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07504" y="3640375"/>
            <a:ext cx="856895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dirty="0" smtClean="0">
                <a:solidFill>
                  <a:srgbClr val="C00000"/>
                </a:solidFill>
              </a:rPr>
              <a:t>Run-3 </a:t>
            </a:r>
            <a:r>
              <a:rPr lang="it-IT" sz="2400" dirty="0" err="1" smtClean="0">
                <a:solidFill>
                  <a:srgbClr val="C00000"/>
                </a:solidFill>
              </a:rPr>
              <a:t>starting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b="1" dirty="0" smtClean="0">
                <a:solidFill>
                  <a:srgbClr val="C00000"/>
                </a:solidFill>
              </a:rPr>
              <a:t>TODAY</a:t>
            </a:r>
            <a:r>
              <a:rPr lang="it-IT" sz="2400" dirty="0" smtClean="0">
                <a:solidFill>
                  <a:srgbClr val="C00000"/>
                </a:solidFill>
              </a:rPr>
              <a:t> up </a:t>
            </a:r>
            <a:r>
              <a:rPr lang="it-IT" sz="2400" dirty="0" err="1" smtClean="0">
                <a:solidFill>
                  <a:srgbClr val="C00000"/>
                </a:solidFill>
              </a:rPr>
              <a:t>to</a:t>
            </a:r>
            <a:r>
              <a:rPr lang="it-IT" sz="2400" dirty="0" smtClean="0">
                <a:solidFill>
                  <a:srgbClr val="C00000"/>
                </a:solidFill>
              </a:rPr>
              <a:t> end </a:t>
            </a:r>
            <a:r>
              <a:rPr lang="it-IT" sz="2400" dirty="0" err="1" smtClean="0">
                <a:solidFill>
                  <a:srgbClr val="C00000"/>
                </a:solidFill>
              </a:rPr>
              <a:t>of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June</a:t>
            </a:r>
            <a:r>
              <a:rPr lang="it-IT" sz="2400" dirty="0" smtClean="0">
                <a:solidFill>
                  <a:srgbClr val="C00000"/>
                </a:solidFill>
              </a:rPr>
              <a:t> 2017</a:t>
            </a:r>
          </a:p>
          <a:p>
            <a:pPr lvl="1"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</a:rPr>
              <a:t>double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statistics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Pilot</a:t>
            </a:r>
            <a:r>
              <a:rPr lang="it-IT" sz="2400" dirty="0" smtClean="0">
                <a:solidFill>
                  <a:schemeClr val="bg1"/>
                </a:solidFill>
              </a:rPr>
              <a:t> Run+Run-1+Run-2</a:t>
            </a:r>
          </a:p>
          <a:p>
            <a:pPr lvl="1">
              <a:spcAft>
                <a:spcPts val="1200"/>
              </a:spcAft>
              <a:buFont typeface="Wingdings" pitchFamily="2" charset="2"/>
              <a:buChar char="ü"/>
            </a:pPr>
            <a:r>
              <a:rPr lang="it-IT" sz="2400" dirty="0" err="1" smtClean="0">
                <a:solidFill>
                  <a:schemeClr val="bg1"/>
                </a:solidFill>
              </a:rPr>
              <a:t>improve</a:t>
            </a:r>
            <a:r>
              <a:rPr lang="it-IT" sz="2400" dirty="0" smtClean="0">
                <a:solidFill>
                  <a:schemeClr val="bg1"/>
                </a:solidFill>
              </a:rPr>
              <a:t> the duty </a:t>
            </a:r>
            <a:r>
              <a:rPr lang="it-IT" sz="2400" dirty="0" err="1" smtClean="0">
                <a:solidFill>
                  <a:schemeClr val="bg1"/>
                </a:solidFill>
              </a:rPr>
              <a:t>cycle</a:t>
            </a:r>
            <a:endParaRPr lang="it-IT" sz="2400" dirty="0" smtClean="0">
              <a:solidFill>
                <a:schemeClr val="bg1"/>
              </a:solidFill>
            </a:endParaRPr>
          </a:p>
          <a:p>
            <a:pPr lvl="1">
              <a:spcAft>
                <a:spcPts val="1200"/>
              </a:spcAft>
              <a:buFont typeface="Wingdings" pitchFamily="2" charset="2"/>
              <a:buChar char="ü"/>
            </a:pPr>
            <a:endParaRPr lang="it-IT" sz="2400" dirty="0" smtClean="0">
              <a:solidFill>
                <a:srgbClr val="C00000"/>
              </a:solidFill>
            </a:endParaRPr>
          </a:p>
          <a:p>
            <a:r>
              <a:rPr lang="it-IT" sz="2400" dirty="0" err="1" smtClean="0">
                <a:solidFill>
                  <a:srgbClr val="0070C0"/>
                </a:solidFill>
              </a:rPr>
              <a:t>We</a:t>
            </a:r>
            <a:r>
              <a:rPr lang="it-IT" sz="2400" dirty="0" smtClean="0">
                <a:solidFill>
                  <a:srgbClr val="0070C0"/>
                </a:solidFill>
              </a:rPr>
              <a:t> are </a:t>
            </a:r>
            <a:r>
              <a:rPr lang="it-IT" sz="2400" dirty="0" err="1" smtClean="0">
                <a:solidFill>
                  <a:srgbClr val="0070C0"/>
                </a:solidFill>
              </a:rPr>
              <a:t>an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observatory</a:t>
            </a:r>
            <a:r>
              <a:rPr lang="it-IT" sz="2400" dirty="0" smtClean="0">
                <a:solidFill>
                  <a:srgbClr val="0070C0"/>
                </a:solidFill>
              </a:rPr>
              <a:t>, </a:t>
            </a:r>
            <a:r>
              <a:rPr lang="it-IT" sz="2400" dirty="0" err="1" smtClean="0">
                <a:solidFill>
                  <a:srgbClr val="0070C0"/>
                </a:solidFill>
              </a:rPr>
              <a:t>we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have</a:t>
            </a:r>
            <a:r>
              <a:rPr lang="it-IT" sz="2400" dirty="0" smtClean="0">
                <a:solidFill>
                  <a:srgbClr val="0070C0"/>
                </a:solidFill>
              </a:rPr>
              <a:t> no </a:t>
            </a:r>
            <a:r>
              <a:rPr lang="it-IT" sz="2400" dirty="0" err="1" smtClean="0">
                <a:solidFill>
                  <a:srgbClr val="0070C0"/>
                </a:solidFill>
              </a:rPr>
              <a:t>control</a:t>
            </a:r>
            <a:r>
              <a:rPr lang="it-IT" sz="2400" dirty="0" smtClean="0">
                <a:solidFill>
                  <a:srgbClr val="0070C0"/>
                </a:solidFill>
              </a:rPr>
              <a:t> on the </a:t>
            </a:r>
            <a:r>
              <a:rPr lang="it-IT" sz="2400" dirty="0" err="1" smtClean="0">
                <a:solidFill>
                  <a:srgbClr val="0070C0"/>
                </a:solidFill>
              </a:rPr>
              <a:t>interesting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physics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events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that</a:t>
            </a:r>
            <a:r>
              <a:rPr lang="it-IT" sz="2400" dirty="0" smtClean="0">
                <a:solidFill>
                  <a:srgbClr val="0070C0"/>
                </a:solidFill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</a:rPr>
              <a:t>might</a:t>
            </a:r>
            <a:r>
              <a:rPr lang="it-IT" sz="2400" dirty="0" smtClean="0">
                <a:solidFill>
                  <a:srgbClr val="0070C0"/>
                </a:solidFill>
              </a:rPr>
              <a:t> take </a:t>
            </a:r>
            <a:r>
              <a:rPr lang="it-IT" sz="2400" dirty="0" err="1" smtClean="0">
                <a:solidFill>
                  <a:srgbClr val="0070C0"/>
                </a:solidFill>
              </a:rPr>
              <a:t>place</a:t>
            </a:r>
            <a:r>
              <a:rPr lang="it-IT" sz="2400" dirty="0" smtClean="0">
                <a:solidFill>
                  <a:srgbClr val="0070C0"/>
                </a:solidFill>
              </a:rPr>
              <a:t>!</a:t>
            </a:r>
            <a:endParaRPr lang="it-IT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s://www1.cnaf.infn.it/eee/monitor/plots/tracks.png"/>
          <p:cNvPicPr>
            <a:picLocks noChangeAspect="1" noChangeArrowheads="1"/>
          </p:cNvPicPr>
          <p:nvPr/>
        </p:nvPicPr>
        <p:blipFill>
          <a:blip r:embed="rId3" cstate="print"/>
          <a:srcRect l="3937" t="3937" r="7218" b="3281"/>
          <a:stretch>
            <a:fillRect/>
          </a:stretch>
        </p:blipFill>
        <p:spPr bwMode="auto">
          <a:xfrm>
            <a:off x="107504" y="1546282"/>
            <a:ext cx="9073008" cy="4737413"/>
          </a:xfrm>
          <a:prstGeom prst="rect">
            <a:avLst/>
          </a:prstGeom>
          <a:noFill/>
        </p:spPr>
      </p:pic>
      <p:sp>
        <p:nvSpPr>
          <p:cNvPr id="147458" name="AutoShape 2" descr="https://www1.cnaf.infn.it/eee/monitor/plots/track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1115616" y="4941168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 smtClean="0">
                <a:solidFill>
                  <a:srgbClr val="FF0000"/>
                </a:solidFill>
              </a:rPr>
              <a:t>Pilot</a:t>
            </a:r>
            <a:r>
              <a:rPr lang="it-IT" sz="1200" b="1" dirty="0" smtClean="0">
                <a:solidFill>
                  <a:srgbClr val="FF0000"/>
                </a:solidFill>
              </a:rPr>
              <a:t> </a:t>
            </a:r>
            <a:r>
              <a:rPr lang="it-IT" sz="1200" b="1" dirty="0" err="1" smtClean="0">
                <a:solidFill>
                  <a:srgbClr val="FF0000"/>
                </a:solidFill>
              </a:rPr>
              <a:t>Run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3491792" y="2492896"/>
            <a:ext cx="259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20 </a:t>
            </a:r>
            <a:r>
              <a:rPr lang="it-IT" sz="2400" b="1" u="sng" dirty="0" err="1" smtClean="0">
                <a:solidFill>
                  <a:srgbClr val="FF0000"/>
                </a:solidFill>
              </a:rPr>
              <a:t>billions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tracks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32771" name="Rettangolo 3"/>
          <p:cNvSpPr>
            <a:spLocks noChangeArrowheads="1"/>
          </p:cNvSpPr>
          <p:nvPr/>
        </p:nvSpPr>
        <p:spPr bwMode="auto">
          <a:xfrm>
            <a:off x="35496" y="188640"/>
            <a:ext cx="82089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A </a:t>
            </a:r>
            <a:r>
              <a:rPr lang="it-IT" sz="4400" b="1" dirty="0" err="1" smtClean="0">
                <a:solidFill>
                  <a:srgbClr val="FF0000"/>
                </a:solidFill>
              </a:rPr>
              <a:t>few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numbers…</a:t>
            </a:r>
            <a:endParaRPr lang="it-IT" sz="4400" b="1" dirty="0" smtClean="0">
              <a:solidFill>
                <a:srgbClr val="FF0000"/>
              </a:solidFill>
            </a:endParaRPr>
          </a:p>
          <a:p>
            <a:r>
              <a:rPr lang="it-IT" sz="2800" b="1" dirty="0" err="1" smtClean="0">
                <a:solidFill>
                  <a:schemeClr val="bg1"/>
                </a:solidFill>
              </a:rPr>
              <a:t>Events</a:t>
            </a:r>
            <a:r>
              <a:rPr lang="it-IT" sz="2800" b="1" dirty="0" smtClean="0">
                <a:solidFill>
                  <a:schemeClr val="bg1"/>
                </a:solidFill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</a:rPr>
              <a:t>acquired</a:t>
            </a:r>
            <a:r>
              <a:rPr lang="it-IT" sz="2800" b="1" dirty="0" smtClean="0">
                <a:solidFill>
                  <a:schemeClr val="bg1"/>
                </a:solidFill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</a:rPr>
              <a:t>during</a:t>
            </a:r>
            <a:r>
              <a:rPr lang="it-IT" sz="2800" b="1" dirty="0" smtClean="0">
                <a:solidFill>
                  <a:schemeClr val="bg1"/>
                </a:solidFill>
              </a:rPr>
              <a:t> EEE </a:t>
            </a:r>
            <a:r>
              <a:rPr lang="it-IT" sz="2800" b="1" dirty="0" err="1" smtClean="0">
                <a:solidFill>
                  <a:schemeClr val="bg1"/>
                </a:solidFill>
              </a:rPr>
              <a:t>coordinated</a:t>
            </a:r>
            <a:r>
              <a:rPr lang="it-IT" sz="2800" b="1" dirty="0" smtClean="0">
                <a:solidFill>
                  <a:schemeClr val="bg1"/>
                </a:solidFill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</a:rPr>
              <a:t>runs</a:t>
            </a:r>
            <a:endParaRPr lang="it-IT" sz="2800" b="1" dirty="0" smtClean="0">
              <a:solidFill>
                <a:schemeClr val="bg1"/>
              </a:solidFill>
            </a:endParaRPr>
          </a:p>
        </p:txBody>
      </p:sp>
      <p:sp>
        <p:nvSpPr>
          <p:cNvPr id="29" name="Figura a mano libera 28"/>
          <p:cNvSpPr/>
          <p:nvPr/>
        </p:nvSpPr>
        <p:spPr bwMode="auto">
          <a:xfrm>
            <a:off x="5307724" y="2280745"/>
            <a:ext cx="2501462" cy="3142593"/>
          </a:xfrm>
          <a:custGeom>
            <a:avLst/>
            <a:gdLst>
              <a:gd name="connsiteX0" fmla="*/ 10510 w 2501462"/>
              <a:gd name="connsiteY0" fmla="*/ 1870841 h 3142593"/>
              <a:gd name="connsiteX1" fmla="*/ 10510 w 2501462"/>
              <a:gd name="connsiteY1" fmla="*/ 1870841 h 3142593"/>
              <a:gd name="connsiteX2" fmla="*/ 21021 w 2501462"/>
              <a:gd name="connsiteY2" fmla="*/ 2995448 h 3142593"/>
              <a:gd name="connsiteX3" fmla="*/ 0 w 2501462"/>
              <a:gd name="connsiteY3" fmla="*/ 3121572 h 3142593"/>
              <a:gd name="connsiteX4" fmla="*/ 2501462 w 2501462"/>
              <a:gd name="connsiteY4" fmla="*/ 3142593 h 3142593"/>
              <a:gd name="connsiteX5" fmla="*/ 2469931 w 2501462"/>
              <a:gd name="connsiteY5" fmla="*/ 0 h 3142593"/>
              <a:gd name="connsiteX6" fmla="*/ 2228193 w 2501462"/>
              <a:gd name="connsiteY6" fmla="*/ 126124 h 3142593"/>
              <a:gd name="connsiteX7" fmla="*/ 1545021 w 2501462"/>
              <a:gd name="connsiteY7" fmla="*/ 609600 h 3142593"/>
              <a:gd name="connsiteX8" fmla="*/ 903890 w 2501462"/>
              <a:gd name="connsiteY8" fmla="*/ 1177158 h 3142593"/>
              <a:gd name="connsiteX9" fmla="*/ 231228 w 2501462"/>
              <a:gd name="connsiteY9" fmla="*/ 1692165 h 3142593"/>
              <a:gd name="connsiteX10" fmla="*/ 10510 w 2501462"/>
              <a:gd name="connsiteY10" fmla="*/ 1870841 h 31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01462" h="3142593">
                <a:moveTo>
                  <a:pt x="10510" y="1870841"/>
                </a:moveTo>
                <a:lnTo>
                  <a:pt x="10510" y="1870841"/>
                </a:lnTo>
                <a:cubicBezTo>
                  <a:pt x="14014" y="2245710"/>
                  <a:pt x="21021" y="2620563"/>
                  <a:pt x="21021" y="2995448"/>
                </a:cubicBezTo>
                <a:cubicBezTo>
                  <a:pt x="21021" y="3105037"/>
                  <a:pt x="36470" y="3085102"/>
                  <a:pt x="0" y="3121572"/>
                </a:cubicBezTo>
                <a:lnTo>
                  <a:pt x="2501462" y="3142593"/>
                </a:lnTo>
                <a:lnTo>
                  <a:pt x="2469931" y="0"/>
                </a:lnTo>
                <a:lnTo>
                  <a:pt x="2228193" y="126124"/>
                </a:lnTo>
                <a:lnTo>
                  <a:pt x="1545021" y="609600"/>
                </a:lnTo>
                <a:lnTo>
                  <a:pt x="903890" y="1177158"/>
                </a:lnTo>
                <a:lnTo>
                  <a:pt x="231228" y="1692165"/>
                </a:lnTo>
                <a:lnTo>
                  <a:pt x="10510" y="1870841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156176" y="4077072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rgbClr val="FF0000"/>
                </a:solidFill>
              </a:rPr>
              <a:t>Run</a:t>
            </a:r>
            <a:r>
              <a:rPr lang="it-IT" sz="2800" dirty="0" smtClean="0">
                <a:solidFill>
                  <a:srgbClr val="FF0000"/>
                </a:solidFill>
              </a:rPr>
              <a:t> 2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2" name="Figura a mano libera 31"/>
          <p:cNvSpPr/>
          <p:nvPr/>
        </p:nvSpPr>
        <p:spPr bwMode="auto">
          <a:xfrm>
            <a:off x="2596055" y="4645572"/>
            <a:ext cx="672662" cy="788276"/>
          </a:xfrm>
          <a:custGeom>
            <a:avLst/>
            <a:gdLst>
              <a:gd name="connsiteX0" fmla="*/ 0 w 672662"/>
              <a:gd name="connsiteY0" fmla="*/ 441435 h 788276"/>
              <a:gd name="connsiteX1" fmla="*/ 0 w 672662"/>
              <a:gd name="connsiteY1" fmla="*/ 767256 h 788276"/>
              <a:gd name="connsiteX2" fmla="*/ 672662 w 672662"/>
              <a:gd name="connsiteY2" fmla="*/ 788276 h 788276"/>
              <a:gd name="connsiteX3" fmla="*/ 672662 w 672662"/>
              <a:gd name="connsiteY3" fmla="*/ 0 h 788276"/>
              <a:gd name="connsiteX4" fmla="*/ 357352 w 672662"/>
              <a:gd name="connsiteY4" fmla="*/ 241738 h 788276"/>
              <a:gd name="connsiteX5" fmla="*/ 0 w 672662"/>
              <a:gd name="connsiteY5" fmla="*/ 441435 h 78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662" h="788276">
                <a:moveTo>
                  <a:pt x="0" y="441435"/>
                </a:moveTo>
                <a:lnTo>
                  <a:pt x="0" y="767256"/>
                </a:lnTo>
                <a:lnTo>
                  <a:pt x="672662" y="788276"/>
                </a:lnTo>
                <a:lnTo>
                  <a:pt x="672662" y="0"/>
                </a:lnTo>
                <a:lnTo>
                  <a:pt x="357352" y="241738"/>
                </a:lnTo>
                <a:lnTo>
                  <a:pt x="0" y="44143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Figura a mano libera 32"/>
          <p:cNvSpPr/>
          <p:nvPr/>
        </p:nvSpPr>
        <p:spPr bwMode="auto">
          <a:xfrm>
            <a:off x="1313793" y="5286703"/>
            <a:ext cx="346841" cy="126125"/>
          </a:xfrm>
          <a:custGeom>
            <a:avLst/>
            <a:gdLst>
              <a:gd name="connsiteX0" fmla="*/ 0 w 346841"/>
              <a:gd name="connsiteY0" fmla="*/ 115614 h 126125"/>
              <a:gd name="connsiteX1" fmla="*/ 346841 w 346841"/>
              <a:gd name="connsiteY1" fmla="*/ 126125 h 126125"/>
              <a:gd name="connsiteX2" fmla="*/ 346841 w 346841"/>
              <a:gd name="connsiteY2" fmla="*/ 0 h 126125"/>
              <a:gd name="connsiteX3" fmla="*/ 0 w 346841"/>
              <a:gd name="connsiteY3" fmla="*/ 115614 h 12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41" h="126125">
                <a:moveTo>
                  <a:pt x="0" y="115614"/>
                </a:moveTo>
                <a:lnTo>
                  <a:pt x="346841" y="126125"/>
                </a:lnTo>
                <a:lnTo>
                  <a:pt x="346841" y="0"/>
                </a:lnTo>
                <a:lnTo>
                  <a:pt x="0" y="115614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2515298" y="5023686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</a:rPr>
              <a:t>Run</a:t>
            </a:r>
            <a:r>
              <a:rPr lang="it-IT" sz="2000" dirty="0" smtClean="0">
                <a:solidFill>
                  <a:srgbClr val="FF0000"/>
                </a:solidFill>
              </a:rPr>
              <a:t> 1</a:t>
            </a:r>
            <a:endParaRPr lang="it-IT" sz="2000" dirty="0">
              <a:solidFill>
                <a:srgbClr val="FF0000"/>
              </a:solidFill>
            </a:endParaRPr>
          </a:p>
        </p:txBody>
      </p:sp>
      <p:cxnSp>
        <p:nvCxnSpPr>
          <p:cNvPr id="38" name="Connettore 1 37"/>
          <p:cNvCxnSpPr/>
          <p:nvPr/>
        </p:nvCxnSpPr>
        <p:spPr bwMode="auto">
          <a:xfrm>
            <a:off x="1043608" y="3068960"/>
            <a:ext cx="7848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25638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b2sm">
  <a:themeElements>
    <a:clrScheme name="eb2sm 1">
      <a:dk1>
        <a:srgbClr val="CCCCFF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2DB6B3"/>
      </a:accent2>
      <a:accent3>
        <a:srgbClr val="AAAAAA"/>
      </a:accent3>
      <a:accent4>
        <a:srgbClr val="DADADA"/>
      </a:accent4>
      <a:accent5>
        <a:srgbClr val="BEC4FD"/>
      </a:accent5>
      <a:accent6>
        <a:srgbClr val="28A5A2"/>
      </a:accent6>
      <a:hlink>
        <a:srgbClr val="C0C0C0"/>
      </a:hlink>
      <a:folHlink>
        <a:srgbClr val="D18213"/>
      </a:folHlink>
    </a:clrScheme>
    <a:fontScheme name="eb2s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b2sm 1">
        <a:dk1>
          <a:srgbClr val="CCCCFF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2DB6B3"/>
        </a:accent2>
        <a:accent3>
          <a:srgbClr val="AAAAAA"/>
        </a:accent3>
        <a:accent4>
          <a:srgbClr val="DADADA"/>
        </a:accent4>
        <a:accent5>
          <a:srgbClr val="BEC4FD"/>
        </a:accent5>
        <a:accent6>
          <a:srgbClr val="28A5A2"/>
        </a:accent6>
        <a:hlink>
          <a:srgbClr val="C0C0C0"/>
        </a:hlink>
        <a:folHlink>
          <a:srgbClr val="D1821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5595</TotalTime>
  <Words>1388</Words>
  <Application>Microsoft Office PowerPoint</Application>
  <PresentationFormat>Presentazione su schermo (4:3)</PresentationFormat>
  <Paragraphs>222</Paragraphs>
  <Slides>26</Slides>
  <Notes>26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29" baseType="lpstr">
      <vt:lpstr>eb2sm</vt:lpstr>
      <vt:lpstr>Image</vt:lpstr>
      <vt:lpstr>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First coincidences  detected</vt:lpstr>
      <vt:lpstr>Diapositiva 13</vt:lpstr>
      <vt:lpstr>… and some other stations</vt:lpstr>
      <vt:lpstr>Diapositiva 15</vt:lpstr>
      <vt:lpstr>Diapositiva 16</vt:lpstr>
      <vt:lpstr>The Valentine’s Day solar flare as observed by the EEE Altamura telescope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Nicola De Filippis</dc:creator>
  <cp:lastModifiedBy>Marcello</cp:lastModifiedBy>
  <cp:revision>619</cp:revision>
  <dcterms:created xsi:type="dcterms:W3CDTF">2007-02-04T19:24:59Z</dcterms:created>
  <dcterms:modified xsi:type="dcterms:W3CDTF">2016-10-19T17:00:10Z</dcterms:modified>
</cp:coreProperties>
</file>