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5" r:id="rId4"/>
    <p:sldId id="264" r:id="rId5"/>
    <p:sldId id="262" r:id="rId6"/>
    <p:sldId id="261" r:id="rId7"/>
    <p:sldId id="266" r:id="rId8"/>
    <p:sldId id="267" r:id="rId9"/>
    <p:sldId id="258" r:id="rId10"/>
    <p:sldId id="281" r:id="rId11"/>
    <p:sldId id="275" r:id="rId12"/>
    <p:sldId id="276" r:id="rId13"/>
    <p:sldId id="278" r:id="rId14"/>
    <p:sldId id="279" r:id="rId15"/>
    <p:sldId id="268" r:id="rId16"/>
    <p:sldId id="280" r:id="rId17"/>
    <p:sldId id="259" r:id="rId18"/>
    <p:sldId id="269" r:id="rId19"/>
    <p:sldId id="283" r:id="rId20"/>
    <p:sldId id="284" r:id="rId21"/>
    <p:sldId id="270" r:id="rId22"/>
    <p:sldId id="271" r:id="rId23"/>
    <p:sldId id="272" r:id="rId24"/>
    <p:sldId id="273" r:id="rId25"/>
    <p:sldId id="274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0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4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6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9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1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6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3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7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D1CC-F79B-48A4-8E51-B13871CA1555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AFE18-9DB7-4987-906C-74F82E1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962" y="0"/>
            <a:ext cx="7617489" cy="1488315"/>
          </a:xfrm>
        </p:spPr>
        <p:txBody>
          <a:bodyPr>
            <a:normAutofit/>
          </a:bodyPr>
          <a:lstStyle/>
          <a:p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Trigger/GPS Unit for the EEE Project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338291"/>
            <a:ext cx="5155835" cy="4696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6443156"/>
            <a:ext cx="8343019" cy="233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5797" y="1488315"/>
            <a:ext cx="270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A. Corvaglia</a:t>
            </a:r>
          </a:p>
          <a:p>
            <a:r>
              <a:rPr lang="it-IT" dirty="0" smtClean="0"/>
              <a:t>M. Panareo</a:t>
            </a:r>
          </a:p>
          <a:p>
            <a:r>
              <a:rPr lang="it-IT" dirty="0" smtClean="0"/>
              <a:t>M.P. Panetta</a:t>
            </a:r>
          </a:p>
          <a:p>
            <a:r>
              <a:rPr lang="it-IT" dirty="0" smtClean="0"/>
              <a:t>(M. Rizzi)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635" y="3097012"/>
            <a:ext cx="3505365" cy="26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581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EEE Trigger/GPS Test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3844" r="21268" b="2968"/>
          <a:stretch/>
        </p:blipFill>
        <p:spPr>
          <a:xfrm>
            <a:off x="2744706" y="1726962"/>
            <a:ext cx="4800808" cy="4242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1403797"/>
            <a:ext cx="2079938" cy="369332"/>
          </a:xfrm>
          <a:prstGeom prst="rect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u="sng">
                <a:solidFill>
                  <a:srgbClr val="0070C0"/>
                </a:solidFill>
              </a:defRPr>
            </a:lvl1pPr>
          </a:lstStyle>
          <a:p>
            <a:r>
              <a:rPr lang="it-IT" dirty="0"/>
              <a:t>Logic </a:t>
            </a:r>
            <a:r>
              <a:rPr lang="it-IT" dirty="0" smtClean="0"/>
              <a:t>Analyzer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84101" y="1841679"/>
            <a:ext cx="1519707" cy="45076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797" y="3102014"/>
            <a:ext cx="188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Pattern Generator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06438" y="4162263"/>
            <a:ext cx="22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rgbClr val="FF66CC"/>
                </a:solidFill>
              </a:rPr>
              <a:t>Waveform Generator</a:t>
            </a:r>
            <a:endParaRPr lang="en-US" u="sng" dirty="0">
              <a:solidFill>
                <a:srgbClr val="FF66CC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84770" y="3515932"/>
            <a:ext cx="1219207" cy="11591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94373" y="4531595"/>
            <a:ext cx="965488" cy="223152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37172" y="2114415"/>
            <a:ext cx="22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rgbClr val="00B050"/>
                </a:solidFill>
              </a:rPr>
              <a:t>Oscilloscope</a:t>
            </a:r>
            <a:endParaRPr lang="en-US" u="sng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302321" y="2446986"/>
            <a:ext cx="1159099" cy="13013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7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0"/>
            <a:ext cx="8229600" cy="1143000"/>
          </a:xfrm>
        </p:spPr>
        <p:txBody>
          <a:bodyPr/>
          <a:lstStyle/>
          <a:p>
            <a:r>
              <a:rPr lang="it-IT" dirty="0" smtClean="0"/>
              <a:t>2 Clear signals TDCs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11311" r="7286" b="18973"/>
          <a:stretch/>
        </p:blipFill>
        <p:spPr>
          <a:xfrm>
            <a:off x="1313645" y="3333705"/>
            <a:ext cx="6761408" cy="315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19" y="1674253"/>
            <a:ext cx="817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By means </a:t>
            </a:r>
            <a:r>
              <a:rPr lang="it-IT" smtClean="0"/>
              <a:t>of a </a:t>
            </a:r>
            <a:r>
              <a:rPr lang="it-IT" dirty="0" smtClean="0"/>
              <a:t>Waveform Generator we simulate the TTL Signals from the Bridge VME  40 </a:t>
            </a:r>
            <a:r>
              <a:rPr lang="el-GR" dirty="0" smtClean="0"/>
              <a:t>μ</a:t>
            </a:r>
            <a:r>
              <a:rPr lang="it-IT" dirty="0" smtClean="0"/>
              <a:t>s lenght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9251" y="2562896"/>
            <a:ext cx="62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Two ECL Signals of 25 ns length to the CLEAR TDCs 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579549" y="2355950"/>
            <a:ext cx="669702" cy="391612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82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 Clock Signals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2883" y="1674253"/>
            <a:ext cx="817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 Disciplinated Clock to the TDCs  40 MHz   (25 ns period)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6370" r="3521" b="2467"/>
          <a:stretch/>
        </p:blipFill>
        <p:spPr>
          <a:xfrm>
            <a:off x="347729" y="2300200"/>
            <a:ext cx="8693239" cy="41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8" y="0"/>
            <a:ext cx="8229600" cy="1143000"/>
          </a:xfrm>
        </p:spPr>
        <p:txBody>
          <a:bodyPr/>
          <a:lstStyle/>
          <a:p>
            <a:r>
              <a:rPr lang="it-IT" dirty="0" smtClean="0"/>
              <a:t>TDC Trigger signals</a:t>
            </a:r>
            <a:endParaRPr lang="en-US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643133" y="1310455"/>
            <a:ext cx="4331187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dirty="0" smtClean="0"/>
              <a:t>By means of the Pattern Generator we </a:t>
            </a:r>
            <a:r>
              <a:rPr lang="it-IT" dirty="0" smtClean="0"/>
              <a:t>simulated </a:t>
            </a:r>
            <a:r>
              <a:rPr lang="it-IT" dirty="0" smtClean="0"/>
              <a:t>6  Trigger LVDS signals from the MRP Chambers and send it to the Trigger Board which generate 1 Triple coincidence and 3 Double coincidences  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3340" r="21193" b="4963"/>
          <a:stretch/>
        </p:blipFill>
        <p:spPr>
          <a:xfrm>
            <a:off x="5164428" y="1229048"/>
            <a:ext cx="3103809" cy="2253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03" y="4785986"/>
            <a:ext cx="3322147" cy="1849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30" y="3382838"/>
            <a:ext cx="2409825" cy="200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758" y="5099116"/>
            <a:ext cx="3695700" cy="1819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17" y="3781767"/>
            <a:ext cx="8249147" cy="87051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503055" y="4065131"/>
            <a:ext cx="154546" cy="37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43212" y="4065131"/>
            <a:ext cx="154546" cy="37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79377" y="4065130"/>
            <a:ext cx="154546" cy="371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56099" y="3921483"/>
            <a:ext cx="373282" cy="581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603613" y="4436321"/>
            <a:ext cx="1178812" cy="349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14124" y="4451108"/>
            <a:ext cx="1842438" cy="9181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76353" y="3497637"/>
            <a:ext cx="308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6 LVDS signals from MRPCs</a:t>
            </a:r>
            <a:endParaRPr lang="en-US" u="sng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782615" y="3781767"/>
            <a:ext cx="271448" cy="290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2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025" r="5156" b="11899"/>
          <a:stretch/>
        </p:blipFill>
        <p:spPr>
          <a:xfrm>
            <a:off x="497745" y="2419290"/>
            <a:ext cx="7796249" cy="4266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852" y="1627467"/>
            <a:ext cx="49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Logic Analyzer read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21246" y="1478867"/>
            <a:ext cx="395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LVDS </a:t>
            </a:r>
            <a:r>
              <a:rPr lang="it-IT" dirty="0"/>
              <a:t>signals </a:t>
            </a:r>
            <a:r>
              <a:rPr lang="it-IT" dirty="0" smtClean="0"/>
              <a:t>from the </a:t>
            </a:r>
            <a:r>
              <a:rPr lang="it-IT" dirty="0"/>
              <a:t>Pattern Generator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21246" y="1848199"/>
            <a:ext cx="356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ECL </a:t>
            </a:r>
            <a:r>
              <a:rPr lang="it-IT" dirty="0"/>
              <a:t>from the EEE-Trigger/GPS Board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02535" y="3244334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and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2958" y="0"/>
            <a:ext cx="8229600" cy="1143000"/>
          </a:xfrm>
        </p:spPr>
        <p:txBody>
          <a:bodyPr/>
          <a:lstStyle/>
          <a:p>
            <a:r>
              <a:rPr lang="it-IT" dirty="0" smtClean="0"/>
              <a:t>TDC Trigger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>2 PPS for the DAQ GPS Trigger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2063" y="1143000"/>
            <a:ext cx="8178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Each PPS from the GPS receiver on board, the Unit generate 2 signals ECL to the TDCs  (and 2 signals NIM for retro-compatibility) of  1 </a:t>
            </a:r>
            <a:r>
              <a:rPr lang="el-GR" dirty="0" smtClean="0"/>
              <a:t>μ</a:t>
            </a:r>
            <a:r>
              <a:rPr lang="it-IT" dirty="0" smtClean="0"/>
              <a:t>s length after an interval of 0.5 </a:t>
            </a:r>
            <a:r>
              <a:rPr lang="el-GR" dirty="0"/>
              <a:t>μ</a:t>
            </a:r>
            <a:r>
              <a:rPr lang="it-IT" dirty="0"/>
              <a:t>s </a:t>
            </a:r>
            <a:endParaRPr lang="it-IT" dirty="0" smtClean="0"/>
          </a:p>
          <a:p>
            <a:r>
              <a:rPr lang="it-IT" dirty="0" smtClean="0"/>
              <a:t>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t="7349" r="6516" b="24343"/>
          <a:stretch/>
        </p:blipFill>
        <p:spPr>
          <a:xfrm>
            <a:off x="343851" y="2066330"/>
            <a:ext cx="8456297" cy="38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1340" r="6056" b="23759"/>
          <a:stretch/>
        </p:blipFill>
        <p:spPr>
          <a:xfrm>
            <a:off x="560231" y="2635755"/>
            <a:ext cx="8023537" cy="385078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CRST signals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065" y="1535444"/>
            <a:ext cx="780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CRST signal to the TDC performances the TDC Bunch RESET each PPS,  1,5 </a:t>
            </a:r>
            <a:r>
              <a:rPr lang="el-GR" dirty="0" smtClean="0"/>
              <a:t>μ</a:t>
            </a:r>
            <a:r>
              <a:rPr lang="it-IT" dirty="0" smtClean="0"/>
              <a:t>s after the PPS signals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0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225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4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09" y="2909995"/>
            <a:ext cx="4664030" cy="33952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6" y="2438416"/>
            <a:ext cx="3840193" cy="4419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Abstract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the EEE Project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EEE Data Acquisition      </a:t>
            </a:r>
            <a:r>
              <a:rPr lang="it-IT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description of the old    System </a:t>
            </a:r>
            <a:endParaRPr lang="it-IT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EEE Trigger/Gps System</a:t>
            </a:r>
          </a:p>
          <a:p>
            <a:pPr marL="800100" lvl="1" indent="-400050">
              <a:buFont typeface="+mj-lt"/>
              <a:buAutoNum type="romanU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System</a:t>
            </a:r>
          </a:p>
          <a:p>
            <a:pPr marL="800100" lvl="1" indent="-400050">
              <a:buFont typeface="+mj-lt"/>
              <a:buAutoNum type="romanU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Interface</a:t>
            </a:r>
          </a:p>
          <a:p>
            <a:pPr marL="800100" lvl="1" indent="-400050">
              <a:buFont typeface="+mj-lt"/>
              <a:buAutoNum type="romanU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Time Stamp </a:t>
            </a: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Stamp jitter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6296" y="-93729"/>
            <a:ext cx="7218245" cy="1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Trigger/GPS Unit for the EEE Project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20606" y="3812146"/>
            <a:ext cx="3483969" cy="1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43" y="950101"/>
            <a:ext cx="6229350" cy="628650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4904816" y="2735894"/>
            <a:ext cx="2396737" cy="3719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416"/>
            <a:ext cx="9144000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1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-180304"/>
            <a:ext cx="6387313" cy="3591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2228045"/>
            <a:ext cx="6707999" cy="37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94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23" y="-19843"/>
            <a:ext cx="9144000" cy="51411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5121324"/>
            <a:ext cx="9144000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4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416"/>
            <a:ext cx="9144000" cy="51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25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0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657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9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65" y="17172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Abstract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the EEE Project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EEE Data Acquisition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brief introduction of the old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EEE Trigger/Gps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 Trigger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Interface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Time Stamp </a:t>
            </a: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Stamp jitter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6296" y="-93729"/>
            <a:ext cx="7218245" cy="1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Trigger/GPS Unit for the EEE Project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234221" y="3795343"/>
            <a:ext cx="2850387" cy="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2" t="196" r="7042" b="32505"/>
          <a:stretch/>
        </p:blipFill>
        <p:spPr>
          <a:xfrm>
            <a:off x="4589014" y="2977758"/>
            <a:ext cx="3968132" cy="2181096"/>
          </a:xfrm>
          <a:prstGeom prst="rect">
            <a:avLst/>
          </a:prstGeom>
        </p:spPr>
      </p:pic>
      <p:sp>
        <p:nvSpPr>
          <p:cNvPr id="5" name="Moon 4"/>
          <p:cNvSpPr/>
          <p:nvPr/>
        </p:nvSpPr>
        <p:spPr>
          <a:xfrm rot="10800000">
            <a:off x="8486585" y="3421055"/>
            <a:ext cx="232278" cy="189338"/>
          </a:xfrm>
          <a:prstGeom prst="moon">
            <a:avLst>
              <a:gd name="adj" fmla="val 85254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/>
          <p:cNvSpPr/>
          <p:nvPr/>
        </p:nvSpPr>
        <p:spPr>
          <a:xfrm rot="10800000">
            <a:off x="8486585" y="3790866"/>
            <a:ext cx="232278" cy="189338"/>
          </a:xfrm>
          <a:prstGeom prst="moon">
            <a:avLst>
              <a:gd name="adj" fmla="val 85254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oon 11"/>
          <p:cNvSpPr/>
          <p:nvPr/>
        </p:nvSpPr>
        <p:spPr>
          <a:xfrm rot="10800000">
            <a:off x="8476653" y="4219993"/>
            <a:ext cx="232278" cy="189338"/>
          </a:xfrm>
          <a:prstGeom prst="moon">
            <a:avLst>
              <a:gd name="adj" fmla="val 85254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>
            <a:off x="4374290" y="3422052"/>
            <a:ext cx="232011" cy="222643"/>
          </a:xfrm>
          <a:prstGeom prst="moon">
            <a:avLst>
              <a:gd name="adj" fmla="val 85254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>
            <a:off x="4391330" y="3780676"/>
            <a:ext cx="232011" cy="222643"/>
          </a:xfrm>
          <a:prstGeom prst="moon">
            <a:avLst>
              <a:gd name="adj" fmla="val 85254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>
            <a:off x="4391329" y="4219993"/>
            <a:ext cx="232011" cy="222643"/>
          </a:xfrm>
          <a:prstGeom prst="moon">
            <a:avLst>
              <a:gd name="adj" fmla="val 85254"/>
            </a:avLst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5" idx="1"/>
          </p:cNvCxnSpPr>
          <p:nvPr/>
        </p:nvCxnSpPr>
        <p:spPr>
          <a:xfrm flipH="1">
            <a:off x="5385973" y="3515724"/>
            <a:ext cx="3332890" cy="2732257"/>
          </a:xfrm>
          <a:prstGeom prst="bentConnector3">
            <a:avLst>
              <a:gd name="adj1" fmla="val -10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5376866" y="4318504"/>
            <a:ext cx="3320372" cy="1680700"/>
          </a:xfrm>
          <a:prstGeom prst="bentConnector3">
            <a:avLst>
              <a:gd name="adj1" fmla="val -33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1" idx="1"/>
          </p:cNvCxnSpPr>
          <p:nvPr/>
        </p:nvCxnSpPr>
        <p:spPr>
          <a:xfrm flipH="1">
            <a:off x="5388559" y="3885535"/>
            <a:ext cx="3330304" cy="2245387"/>
          </a:xfrm>
          <a:prstGeom prst="bentConnector3">
            <a:avLst>
              <a:gd name="adj1" fmla="val -68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17" idx="1"/>
          </p:cNvCxnSpPr>
          <p:nvPr/>
        </p:nvCxnSpPr>
        <p:spPr>
          <a:xfrm rot="16200000" flipV="1">
            <a:off x="4031229" y="3876436"/>
            <a:ext cx="2093259" cy="1407136"/>
          </a:xfrm>
          <a:prstGeom prst="bentConnector4">
            <a:avLst>
              <a:gd name="adj1" fmla="val 10495"/>
              <a:gd name="adj2" fmla="val 119072"/>
            </a:avLst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18" idx="1"/>
          </p:cNvCxnSpPr>
          <p:nvPr/>
        </p:nvCxnSpPr>
        <p:spPr>
          <a:xfrm rot="16200000" flipV="1">
            <a:off x="4197801" y="4085528"/>
            <a:ext cx="1872655" cy="1485596"/>
          </a:xfrm>
          <a:prstGeom prst="bentConnector4">
            <a:avLst>
              <a:gd name="adj1" fmla="val 24099"/>
              <a:gd name="adj2" fmla="val 111641"/>
            </a:avLst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16200000" flipV="1">
            <a:off x="4498433" y="4389940"/>
            <a:ext cx="1531188" cy="1407577"/>
          </a:xfrm>
          <a:prstGeom prst="bentConnector4">
            <a:avLst>
              <a:gd name="adj1" fmla="val 42010"/>
              <a:gd name="adj2" fmla="val 118948"/>
            </a:avLst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364009" y="5618660"/>
            <a:ext cx="412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264025" y="5748710"/>
            <a:ext cx="612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264027" y="5859323"/>
            <a:ext cx="7037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lay 24"/>
          <p:cNvSpPr/>
          <p:nvPr/>
        </p:nvSpPr>
        <p:spPr>
          <a:xfrm rot="10800000">
            <a:off x="4825006" y="5482415"/>
            <a:ext cx="672238" cy="859447"/>
          </a:xfrm>
          <a:prstGeom prst="flowChartDelay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endCxn id="25" idx="3"/>
          </p:cNvCxnSpPr>
          <p:nvPr/>
        </p:nvCxnSpPr>
        <p:spPr>
          <a:xfrm flipV="1">
            <a:off x="4623340" y="5912138"/>
            <a:ext cx="2016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463123" y="5399071"/>
            <a:ext cx="447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TL</a:t>
            </a:r>
            <a:endParaRPr lang="en-US" sz="11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520111" y="5559422"/>
            <a:ext cx="447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ML</a:t>
            </a:r>
            <a:endParaRPr lang="en-US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610290" y="5680816"/>
            <a:ext cx="447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BL</a:t>
            </a:r>
            <a:endParaRPr lang="en-US" sz="1100" dirty="0"/>
          </a:p>
        </p:txBody>
      </p:sp>
      <p:sp>
        <p:nvSpPr>
          <p:cNvPr id="130" name="TextBox 129"/>
          <p:cNvSpPr txBox="1"/>
          <p:nvPr/>
        </p:nvSpPr>
        <p:spPr>
          <a:xfrm>
            <a:off x="5483998" y="5810859"/>
            <a:ext cx="447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BR</a:t>
            </a:r>
            <a:endParaRPr lang="en-US" sz="11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584666" y="5938341"/>
            <a:ext cx="447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MR</a:t>
            </a:r>
            <a:endParaRPr lang="en-US" sz="11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688443" y="6058574"/>
            <a:ext cx="447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TR</a:t>
            </a:r>
            <a:endParaRPr lang="en-US" sz="1100" dirty="0"/>
          </a:p>
        </p:txBody>
      </p:sp>
      <p:sp>
        <p:nvSpPr>
          <p:cNvPr id="133" name="TextBox 132"/>
          <p:cNvSpPr txBox="1"/>
          <p:nvPr/>
        </p:nvSpPr>
        <p:spPr>
          <a:xfrm>
            <a:off x="7453496" y="3062583"/>
            <a:ext cx="546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Left</a:t>
            </a:r>
            <a:endParaRPr lang="en-US" sz="1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5170233" y="3056625"/>
            <a:ext cx="66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Right</a:t>
            </a:r>
            <a:endParaRPr lang="en-US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4118092" y="5690227"/>
            <a:ext cx="74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TRIPLE</a:t>
            </a:r>
            <a:endParaRPr 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213279" y="3026639"/>
            <a:ext cx="930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OR 24 strips </a:t>
            </a:r>
            <a:endParaRPr lang="en-US" sz="12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009651" y="3001739"/>
            <a:ext cx="930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OR 24 strips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68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6" y="1957589"/>
            <a:ext cx="8229600" cy="4900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Abstract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the EEE Project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EEE Data Acquisition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brief introduction of the old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EEE Trigger/Gps System</a:t>
            </a:r>
          </a:p>
          <a:p>
            <a:pPr marL="914400" lvl="1" indent="-514350">
              <a:buFont typeface="+mj-lt"/>
              <a:buAutoNum type="romanUcPeriod"/>
            </a:pPr>
            <a:r>
              <a:rPr lang="it-IT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 Trigger System</a:t>
            </a:r>
          </a:p>
          <a:p>
            <a:pPr marL="914400" lvl="1" indent="-514350">
              <a:buFont typeface="+mj-lt"/>
              <a:buAutoNum type="romanU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Interface</a:t>
            </a:r>
          </a:p>
          <a:p>
            <a:pPr marL="914400" lvl="1" indent="-514350">
              <a:buFont typeface="+mj-lt"/>
              <a:buAutoNum type="romanU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Time Stamp </a:t>
            </a: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Stamp jitter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6296" y="-93729"/>
            <a:ext cx="7218245" cy="1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Trigger/GPS Unit for the EEE Project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743" y="950101"/>
            <a:ext cx="6229350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554" y="3802536"/>
            <a:ext cx="4225768" cy="2352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487" y="3493329"/>
            <a:ext cx="2409825" cy="20002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1245167" y="4105527"/>
            <a:ext cx="2850387" cy="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7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18" y="12045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the EEE Project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EEE Data Acquisition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brief introduction of the old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  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EEE Trigger/Gps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Interface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Time Stamp </a:t>
            </a: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Stamp jitter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418" y="2258823"/>
            <a:ext cx="4504550" cy="413599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6296" y="-93729"/>
            <a:ext cx="7218245" cy="1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Trigger/GPS Unit for the EEE Project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74254" y="3670463"/>
            <a:ext cx="3238074" cy="15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39" y="1870204"/>
            <a:ext cx="23907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96" y="2888909"/>
            <a:ext cx="3030501" cy="23811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619" y="1307587"/>
            <a:ext cx="8229600" cy="522969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the EEE Project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EEE Data Acquisition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it-IT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introduction of the </a:t>
            </a:r>
            <a:r>
              <a:rPr lang="it-IT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??</a:t>
            </a:r>
            <a:endParaRPr lang="it-IT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EEE Trigger/Gps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 Interface</a:t>
            </a:r>
          </a:p>
          <a:p>
            <a:pPr marL="914400" lvl="1" indent="-514350"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Time Stamp </a:t>
            </a:r>
          </a:p>
          <a:p>
            <a:pPr marL="914400" lvl="1" indent="-514350">
              <a:buFont typeface="+mj-lt"/>
              <a:buAutoNum type="arabicPeriod"/>
            </a:pPr>
            <a:endParaRPr lang="it-IT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Stamp jitter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08" y="1394586"/>
            <a:ext cx="4504550" cy="413599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6296" y="-93729"/>
            <a:ext cx="7218245" cy="1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Trigger/GPS Unit for the EEE Project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967608" y="2824800"/>
            <a:ext cx="1580900" cy="2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218" y="1055354"/>
            <a:ext cx="2390775" cy="252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9068" y="996805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00" y="5221908"/>
            <a:ext cx="914778" cy="14509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24" y="1394586"/>
            <a:ext cx="834790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– the EEE Project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EEE Data Acquisition</a:t>
            </a:r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brief introduction of the old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EEE Trigger/Gps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 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 Interface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Time Stamp 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Stamp jitter </a:t>
            </a:r>
            <a:r>
              <a:rPr lang="el-GR" sz="1800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it-IT" sz="1800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 beetwen 2 different boards (same VME Crate, same length cable) with the aim of evaluate the </a:t>
            </a:r>
            <a:r>
              <a:rPr lang="it-IT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PPS resolution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/>
              <a:t>σ</a:t>
            </a:r>
            <a:r>
              <a:rPr lang="it-IT" sz="1800" baseline="-25000" dirty="0" smtClean="0"/>
              <a:t>PPS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 30 ns). The global Time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Stamping resolution should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the sum of the TDC resolutions </a:t>
            </a:r>
            <a:r>
              <a:rPr lang="it-IT" sz="1800" dirty="0" smtClean="0"/>
              <a:t>σ</a:t>
            </a:r>
            <a:r>
              <a:rPr lang="it-IT" sz="1800" baseline="-25000" dirty="0" smtClean="0"/>
              <a:t>TDC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PPS resolution </a:t>
            </a:r>
            <a:r>
              <a:rPr lang="it-IT" sz="1800" dirty="0" smtClean="0"/>
              <a:t>σ</a:t>
            </a:r>
            <a:r>
              <a:rPr lang="it-IT" sz="1800" baseline="-25000" dirty="0" smtClean="0"/>
              <a:t>PPS</a:t>
            </a:r>
          </a:p>
          <a:p>
            <a:pPr marL="514350" indent="-514350">
              <a:buFont typeface="+mj-lt"/>
              <a:buAutoNum type="arabicPeriod"/>
            </a:pP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6296" y="-93729"/>
            <a:ext cx="7218245" cy="148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Trigger/GPS Unit for the EEE Project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127" y="1237185"/>
            <a:ext cx="3895414" cy="2000121"/>
          </a:xfrm>
          <a:prstGeom prst="rect">
            <a:avLst/>
          </a:prstGeom>
        </p:spPr>
      </p:pic>
      <p:pic>
        <p:nvPicPr>
          <p:cNvPr id="57" name="Picture 4" descr="NV8020_Crate-Misto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53" y="2324609"/>
            <a:ext cx="1336296" cy="9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65432" y="2689238"/>
            <a:ext cx="609268" cy="614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36549" y="2689238"/>
            <a:ext cx="609268" cy="61486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5156505" y="2165784"/>
            <a:ext cx="1296592" cy="423080"/>
          </a:xfrm>
          <a:custGeom>
            <a:avLst/>
            <a:gdLst>
              <a:gd name="connsiteX0" fmla="*/ 0 w 1296592"/>
              <a:gd name="connsiteY0" fmla="*/ 0 h 423080"/>
              <a:gd name="connsiteX1" fmla="*/ 27295 w 1296592"/>
              <a:gd name="connsiteY1" fmla="*/ 54591 h 423080"/>
              <a:gd name="connsiteX2" fmla="*/ 40943 w 1296592"/>
              <a:gd name="connsiteY2" fmla="*/ 102358 h 423080"/>
              <a:gd name="connsiteX3" fmla="*/ 47767 w 1296592"/>
              <a:gd name="connsiteY3" fmla="*/ 122830 h 423080"/>
              <a:gd name="connsiteX4" fmla="*/ 81886 w 1296592"/>
              <a:gd name="connsiteY4" fmla="*/ 177421 h 423080"/>
              <a:gd name="connsiteX5" fmla="*/ 95534 w 1296592"/>
              <a:gd name="connsiteY5" fmla="*/ 204716 h 423080"/>
              <a:gd name="connsiteX6" fmla="*/ 177420 w 1296592"/>
              <a:gd name="connsiteY6" fmla="*/ 272955 h 423080"/>
              <a:gd name="connsiteX7" fmla="*/ 204716 w 1296592"/>
              <a:gd name="connsiteY7" fmla="*/ 293427 h 423080"/>
              <a:gd name="connsiteX8" fmla="*/ 225188 w 1296592"/>
              <a:gd name="connsiteY8" fmla="*/ 300251 h 423080"/>
              <a:gd name="connsiteX9" fmla="*/ 252483 w 1296592"/>
              <a:gd name="connsiteY9" fmla="*/ 313898 h 423080"/>
              <a:gd name="connsiteX10" fmla="*/ 341194 w 1296592"/>
              <a:gd name="connsiteY10" fmla="*/ 327546 h 423080"/>
              <a:gd name="connsiteX11" fmla="*/ 518614 w 1296592"/>
              <a:gd name="connsiteY11" fmla="*/ 348018 h 423080"/>
              <a:gd name="connsiteX12" fmla="*/ 566382 w 1296592"/>
              <a:gd name="connsiteY12" fmla="*/ 368489 h 423080"/>
              <a:gd name="connsiteX13" fmla="*/ 661916 w 1296592"/>
              <a:gd name="connsiteY13" fmla="*/ 375313 h 423080"/>
              <a:gd name="connsiteX14" fmla="*/ 716507 w 1296592"/>
              <a:gd name="connsiteY14" fmla="*/ 382137 h 423080"/>
              <a:gd name="connsiteX15" fmla="*/ 784746 w 1296592"/>
              <a:gd name="connsiteY15" fmla="*/ 402609 h 423080"/>
              <a:gd name="connsiteX16" fmla="*/ 825689 w 1296592"/>
              <a:gd name="connsiteY16" fmla="*/ 416257 h 423080"/>
              <a:gd name="connsiteX17" fmla="*/ 921223 w 1296592"/>
              <a:gd name="connsiteY17" fmla="*/ 423080 h 423080"/>
              <a:gd name="connsiteX18" fmla="*/ 962167 w 1296592"/>
              <a:gd name="connsiteY18" fmla="*/ 416257 h 423080"/>
              <a:gd name="connsiteX19" fmla="*/ 1003110 w 1296592"/>
              <a:gd name="connsiteY19" fmla="*/ 402609 h 423080"/>
              <a:gd name="connsiteX20" fmla="*/ 1276065 w 1296592"/>
              <a:gd name="connsiteY20" fmla="*/ 409433 h 423080"/>
              <a:gd name="connsiteX21" fmla="*/ 1296537 w 1296592"/>
              <a:gd name="connsiteY21" fmla="*/ 423080 h 4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6592" h="423080">
                <a:moveTo>
                  <a:pt x="0" y="0"/>
                </a:moveTo>
                <a:cubicBezTo>
                  <a:pt x="47212" y="118034"/>
                  <a:pt x="-13582" y="-27160"/>
                  <a:pt x="27295" y="54591"/>
                </a:cubicBezTo>
                <a:cubicBezTo>
                  <a:pt x="32750" y="65500"/>
                  <a:pt x="38027" y="92153"/>
                  <a:pt x="40943" y="102358"/>
                </a:cubicBezTo>
                <a:cubicBezTo>
                  <a:pt x="42919" y="109274"/>
                  <a:pt x="44323" y="116515"/>
                  <a:pt x="47767" y="122830"/>
                </a:cubicBezTo>
                <a:cubicBezTo>
                  <a:pt x="58042" y="141669"/>
                  <a:pt x="71074" y="158885"/>
                  <a:pt x="81886" y="177421"/>
                </a:cubicBezTo>
                <a:cubicBezTo>
                  <a:pt x="87012" y="186208"/>
                  <a:pt x="89179" y="196773"/>
                  <a:pt x="95534" y="204716"/>
                </a:cubicBezTo>
                <a:cubicBezTo>
                  <a:pt x="132987" y="251533"/>
                  <a:pt x="133240" y="239820"/>
                  <a:pt x="177420" y="272955"/>
                </a:cubicBezTo>
                <a:cubicBezTo>
                  <a:pt x="186519" y="279779"/>
                  <a:pt x="194841" y="287784"/>
                  <a:pt x="204716" y="293427"/>
                </a:cubicBezTo>
                <a:cubicBezTo>
                  <a:pt x="210961" y="296996"/>
                  <a:pt x="218576" y="297418"/>
                  <a:pt x="225188" y="300251"/>
                </a:cubicBezTo>
                <a:cubicBezTo>
                  <a:pt x="234538" y="304258"/>
                  <a:pt x="242740" y="310975"/>
                  <a:pt x="252483" y="313898"/>
                </a:cubicBezTo>
                <a:cubicBezTo>
                  <a:pt x="263763" y="317282"/>
                  <a:pt x="332656" y="325838"/>
                  <a:pt x="341194" y="327546"/>
                </a:cubicBezTo>
                <a:cubicBezTo>
                  <a:pt x="468236" y="352955"/>
                  <a:pt x="305637" y="336186"/>
                  <a:pt x="518614" y="348018"/>
                </a:cubicBezTo>
                <a:cubicBezTo>
                  <a:pt x="534537" y="354842"/>
                  <a:pt x="549365" y="365248"/>
                  <a:pt x="566382" y="368489"/>
                </a:cubicBezTo>
                <a:cubicBezTo>
                  <a:pt x="597744" y="374463"/>
                  <a:pt x="630121" y="372423"/>
                  <a:pt x="661916" y="375313"/>
                </a:cubicBezTo>
                <a:cubicBezTo>
                  <a:pt x="680179" y="376973"/>
                  <a:pt x="698310" y="379862"/>
                  <a:pt x="716507" y="382137"/>
                </a:cubicBezTo>
                <a:cubicBezTo>
                  <a:pt x="789234" y="411229"/>
                  <a:pt x="712254" y="382838"/>
                  <a:pt x="784746" y="402609"/>
                </a:cubicBezTo>
                <a:cubicBezTo>
                  <a:pt x="798625" y="406394"/>
                  <a:pt x="811462" y="414123"/>
                  <a:pt x="825689" y="416257"/>
                </a:cubicBezTo>
                <a:cubicBezTo>
                  <a:pt x="857262" y="420993"/>
                  <a:pt x="889378" y="420806"/>
                  <a:pt x="921223" y="423080"/>
                </a:cubicBezTo>
                <a:cubicBezTo>
                  <a:pt x="934871" y="420806"/>
                  <a:pt x="948744" y="419613"/>
                  <a:pt x="962167" y="416257"/>
                </a:cubicBezTo>
                <a:cubicBezTo>
                  <a:pt x="976123" y="412768"/>
                  <a:pt x="1003110" y="402609"/>
                  <a:pt x="1003110" y="402609"/>
                </a:cubicBezTo>
                <a:cubicBezTo>
                  <a:pt x="1094095" y="404884"/>
                  <a:pt x="1185150" y="405204"/>
                  <a:pt x="1276065" y="409433"/>
                </a:cubicBezTo>
                <a:cubicBezTo>
                  <a:pt x="1298695" y="410486"/>
                  <a:pt x="1296537" y="411116"/>
                  <a:pt x="1296537" y="42308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266136" y="2108719"/>
            <a:ext cx="1344304" cy="423080"/>
          </a:xfrm>
          <a:custGeom>
            <a:avLst/>
            <a:gdLst>
              <a:gd name="connsiteX0" fmla="*/ 0 w 1296592"/>
              <a:gd name="connsiteY0" fmla="*/ 0 h 423080"/>
              <a:gd name="connsiteX1" fmla="*/ 27295 w 1296592"/>
              <a:gd name="connsiteY1" fmla="*/ 54591 h 423080"/>
              <a:gd name="connsiteX2" fmla="*/ 40943 w 1296592"/>
              <a:gd name="connsiteY2" fmla="*/ 102358 h 423080"/>
              <a:gd name="connsiteX3" fmla="*/ 47767 w 1296592"/>
              <a:gd name="connsiteY3" fmla="*/ 122830 h 423080"/>
              <a:gd name="connsiteX4" fmla="*/ 81886 w 1296592"/>
              <a:gd name="connsiteY4" fmla="*/ 177421 h 423080"/>
              <a:gd name="connsiteX5" fmla="*/ 95534 w 1296592"/>
              <a:gd name="connsiteY5" fmla="*/ 204716 h 423080"/>
              <a:gd name="connsiteX6" fmla="*/ 177420 w 1296592"/>
              <a:gd name="connsiteY6" fmla="*/ 272955 h 423080"/>
              <a:gd name="connsiteX7" fmla="*/ 204716 w 1296592"/>
              <a:gd name="connsiteY7" fmla="*/ 293427 h 423080"/>
              <a:gd name="connsiteX8" fmla="*/ 225188 w 1296592"/>
              <a:gd name="connsiteY8" fmla="*/ 300251 h 423080"/>
              <a:gd name="connsiteX9" fmla="*/ 252483 w 1296592"/>
              <a:gd name="connsiteY9" fmla="*/ 313898 h 423080"/>
              <a:gd name="connsiteX10" fmla="*/ 341194 w 1296592"/>
              <a:gd name="connsiteY10" fmla="*/ 327546 h 423080"/>
              <a:gd name="connsiteX11" fmla="*/ 518614 w 1296592"/>
              <a:gd name="connsiteY11" fmla="*/ 348018 h 423080"/>
              <a:gd name="connsiteX12" fmla="*/ 566382 w 1296592"/>
              <a:gd name="connsiteY12" fmla="*/ 368489 h 423080"/>
              <a:gd name="connsiteX13" fmla="*/ 661916 w 1296592"/>
              <a:gd name="connsiteY13" fmla="*/ 375313 h 423080"/>
              <a:gd name="connsiteX14" fmla="*/ 716507 w 1296592"/>
              <a:gd name="connsiteY14" fmla="*/ 382137 h 423080"/>
              <a:gd name="connsiteX15" fmla="*/ 784746 w 1296592"/>
              <a:gd name="connsiteY15" fmla="*/ 402609 h 423080"/>
              <a:gd name="connsiteX16" fmla="*/ 825689 w 1296592"/>
              <a:gd name="connsiteY16" fmla="*/ 416257 h 423080"/>
              <a:gd name="connsiteX17" fmla="*/ 921223 w 1296592"/>
              <a:gd name="connsiteY17" fmla="*/ 423080 h 423080"/>
              <a:gd name="connsiteX18" fmla="*/ 962167 w 1296592"/>
              <a:gd name="connsiteY18" fmla="*/ 416257 h 423080"/>
              <a:gd name="connsiteX19" fmla="*/ 1003110 w 1296592"/>
              <a:gd name="connsiteY19" fmla="*/ 402609 h 423080"/>
              <a:gd name="connsiteX20" fmla="*/ 1276065 w 1296592"/>
              <a:gd name="connsiteY20" fmla="*/ 409433 h 423080"/>
              <a:gd name="connsiteX21" fmla="*/ 1296537 w 1296592"/>
              <a:gd name="connsiteY21" fmla="*/ 423080 h 4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6592" h="423080">
                <a:moveTo>
                  <a:pt x="0" y="0"/>
                </a:moveTo>
                <a:cubicBezTo>
                  <a:pt x="47212" y="118034"/>
                  <a:pt x="-13582" y="-27160"/>
                  <a:pt x="27295" y="54591"/>
                </a:cubicBezTo>
                <a:cubicBezTo>
                  <a:pt x="32750" y="65500"/>
                  <a:pt x="38027" y="92153"/>
                  <a:pt x="40943" y="102358"/>
                </a:cubicBezTo>
                <a:cubicBezTo>
                  <a:pt x="42919" y="109274"/>
                  <a:pt x="44323" y="116515"/>
                  <a:pt x="47767" y="122830"/>
                </a:cubicBezTo>
                <a:cubicBezTo>
                  <a:pt x="58042" y="141669"/>
                  <a:pt x="71074" y="158885"/>
                  <a:pt x="81886" y="177421"/>
                </a:cubicBezTo>
                <a:cubicBezTo>
                  <a:pt x="87012" y="186208"/>
                  <a:pt x="89179" y="196773"/>
                  <a:pt x="95534" y="204716"/>
                </a:cubicBezTo>
                <a:cubicBezTo>
                  <a:pt x="132987" y="251533"/>
                  <a:pt x="133240" y="239820"/>
                  <a:pt x="177420" y="272955"/>
                </a:cubicBezTo>
                <a:cubicBezTo>
                  <a:pt x="186519" y="279779"/>
                  <a:pt x="194841" y="287784"/>
                  <a:pt x="204716" y="293427"/>
                </a:cubicBezTo>
                <a:cubicBezTo>
                  <a:pt x="210961" y="296996"/>
                  <a:pt x="218576" y="297418"/>
                  <a:pt x="225188" y="300251"/>
                </a:cubicBezTo>
                <a:cubicBezTo>
                  <a:pt x="234538" y="304258"/>
                  <a:pt x="242740" y="310975"/>
                  <a:pt x="252483" y="313898"/>
                </a:cubicBezTo>
                <a:cubicBezTo>
                  <a:pt x="263763" y="317282"/>
                  <a:pt x="332656" y="325838"/>
                  <a:pt x="341194" y="327546"/>
                </a:cubicBezTo>
                <a:cubicBezTo>
                  <a:pt x="468236" y="352955"/>
                  <a:pt x="305637" y="336186"/>
                  <a:pt x="518614" y="348018"/>
                </a:cubicBezTo>
                <a:cubicBezTo>
                  <a:pt x="534537" y="354842"/>
                  <a:pt x="549365" y="365248"/>
                  <a:pt x="566382" y="368489"/>
                </a:cubicBezTo>
                <a:cubicBezTo>
                  <a:pt x="597744" y="374463"/>
                  <a:pt x="630121" y="372423"/>
                  <a:pt x="661916" y="375313"/>
                </a:cubicBezTo>
                <a:cubicBezTo>
                  <a:pt x="680179" y="376973"/>
                  <a:pt x="698310" y="379862"/>
                  <a:pt x="716507" y="382137"/>
                </a:cubicBezTo>
                <a:cubicBezTo>
                  <a:pt x="789234" y="411229"/>
                  <a:pt x="712254" y="382838"/>
                  <a:pt x="784746" y="402609"/>
                </a:cubicBezTo>
                <a:cubicBezTo>
                  <a:pt x="798625" y="406394"/>
                  <a:pt x="811462" y="414123"/>
                  <a:pt x="825689" y="416257"/>
                </a:cubicBezTo>
                <a:cubicBezTo>
                  <a:pt x="857262" y="420993"/>
                  <a:pt x="889378" y="420806"/>
                  <a:pt x="921223" y="423080"/>
                </a:cubicBezTo>
                <a:cubicBezTo>
                  <a:pt x="934871" y="420806"/>
                  <a:pt x="948744" y="419613"/>
                  <a:pt x="962167" y="416257"/>
                </a:cubicBezTo>
                <a:cubicBezTo>
                  <a:pt x="976123" y="412768"/>
                  <a:pt x="1003110" y="402609"/>
                  <a:pt x="1003110" y="402609"/>
                </a:cubicBezTo>
                <a:cubicBezTo>
                  <a:pt x="1094095" y="404884"/>
                  <a:pt x="1185150" y="405204"/>
                  <a:pt x="1276065" y="409433"/>
                </a:cubicBezTo>
                <a:cubicBezTo>
                  <a:pt x="1298695" y="410486"/>
                  <a:pt x="1296537" y="411116"/>
                  <a:pt x="1296537" y="42308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752600" y="6625253"/>
            <a:ext cx="1636295" cy="1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752600" y="4798839"/>
            <a:ext cx="0" cy="1838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602241" y="5267583"/>
            <a:ext cx="18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it-IT" dirty="0" smtClean="0"/>
              <a:t>t = t</a:t>
            </a:r>
            <a:r>
              <a:rPr lang="it-IT" baseline="-25000" dirty="0" smtClean="0"/>
              <a:t>PPS</a:t>
            </a:r>
            <a:r>
              <a:rPr lang="it-IT" baseline="-25000" dirty="0" smtClean="0">
                <a:solidFill>
                  <a:srgbClr val="00B050"/>
                </a:solidFill>
              </a:rPr>
              <a:t>1</a:t>
            </a:r>
            <a:r>
              <a:rPr lang="it-IT" dirty="0" smtClean="0"/>
              <a:t> – t</a:t>
            </a:r>
            <a:r>
              <a:rPr lang="it-IT" baseline="-25000" dirty="0" smtClean="0"/>
              <a:t>PPS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/>
          <a:srcRect t="6145" r="78556"/>
          <a:stretch/>
        </p:blipFill>
        <p:spPr>
          <a:xfrm>
            <a:off x="5402396" y="5048282"/>
            <a:ext cx="406589" cy="43860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7397565" y="6483441"/>
            <a:ext cx="1035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entries</a:t>
            </a:r>
            <a:endParaRPr lang="en-US" sz="1100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266136" y="4139416"/>
            <a:ext cx="794691" cy="1497499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99127" y="3296455"/>
            <a:ext cx="244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Trigger/Gps Board </a:t>
            </a:r>
            <a:r>
              <a:rPr lang="it-IT" b="1" dirty="0" smtClean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60201" y="3317247"/>
            <a:ext cx="244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Trigger/Gps Board </a:t>
            </a:r>
            <a:r>
              <a:rPr lang="it-IT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086048" y="2936150"/>
            <a:ext cx="1309669" cy="4745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6671927" y="2973901"/>
            <a:ext cx="410711" cy="464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817441" y="1357513"/>
            <a:ext cx="127539" cy="9187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49190" y="5998910"/>
            <a:ext cx="2880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60827" y="5926205"/>
            <a:ext cx="145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σ</a:t>
            </a:r>
            <a:r>
              <a:rPr lang="it-IT" baseline="-25000" dirty="0" smtClean="0"/>
              <a:t>PPS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78541" y="4139416"/>
            <a:ext cx="224771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48422" y="4177061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˜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205146" y="5667507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PPS resolution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05498" y="1119388"/>
            <a:ext cx="101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369" y="4570225"/>
            <a:ext cx="914778" cy="14509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79" y="1001039"/>
            <a:ext cx="3871217" cy="2752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Stamp jitter</a:t>
            </a:r>
          </a:p>
          <a:p>
            <a:r>
              <a:rPr lang="it-IT" sz="1900" dirty="0" smtClean="0">
                <a:latin typeface="+mj-lt"/>
                <a:cs typeface="Times New Roman" panose="02020603050405020304" pitchFamily="18" charset="0"/>
              </a:rPr>
              <a:t>5 Trigger/GPS Boards in the Electronic Lab. at Lecce</a:t>
            </a:r>
          </a:p>
          <a:p>
            <a:r>
              <a:rPr lang="it-IT" sz="1900" dirty="0" smtClean="0">
                <a:latin typeface="+mj-lt"/>
                <a:cs typeface="Times New Roman" panose="02020603050405020304" pitchFamily="18" charset="0"/>
              </a:rPr>
              <a:t>The bracket was mounted, we should mount the other GPS antenna </a:t>
            </a:r>
          </a:p>
          <a:p>
            <a:r>
              <a:rPr lang="it-IT" sz="1900" dirty="0">
                <a:cs typeface="Times New Roman" panose="02020603050405020304" pitchFamily="18" charset="0"/>
              </a:rPr>
              <a:t>4 Boards </a:t>
            </a:r>
            <a:r>
              <a:rPr lang="it-IT" sz="1900" dirty="0" smtClean="0">
                <a:cs typeface="Times New Roman" panose="02020603050405020304" pitchFamily="18" charset="0"/>
              </a:rPr>
              <a:t>already tested</a:t>
            </a:r>
          </a:p>
          <a:p>
            <a:pPr marL="0" indent="0">
              <a:buNone/>
            </a:pPr>
            <a:r>
              <a:rPr lang="it-IT" sz="1500" dirty="0" smtClean="0">
                <a:cs typeface="Times New Roman" panose="02020603050405020304" pitchFamily="18" charset="0"/>
              </a:rPr>
              <a:t>          Minor </a:t>
            </a:r>
            <a:r>
              <a:rPr lang="it-IT" sz="1500" dirty="0">
                <a:cs typeface="Times New Roman" panose="02020603050405020304" pitchFamily="18" charset="0"/>
              </a:rPr>
              <a:t>fixing </a:t>
            </a:r>
            <a:r>
              <a:rPr lang="it-IT" sz="1500" dirty="0" smtClean="0">
                <a:cs typeface="Times New Roman" panose="02020603050405020304" pitchFamily="18" charset="0"/>
              </a:rPr>
              <a:t>need</a:t>
            </a:r>
            <a:endParaRPr lang="it-IT" sz="1900" dirty="0" smtClean="0">
              <a:cs typeface="Times New Roman" panose="02020603050405020304" pitchFamily="18" charset="0"/>
            </a:endParaRPr>
          </a:p>
          <a:p>
            <a:r>
              <a:rPr lang="it-IT" sz="1900" dirty="0" smtClean="0">
                <a:cs typeface="Times New Roman" panose="02020603050405020304" pitchFamily="18" charset="0"/>
              </a:rPr>
              <a:t>15 Boards in Lab.  next week</a:t>
            </a:r>
            <a:endParaRPr lang="it-IT" sz="1900" dirty="0">
              <a:cs typeface="Times New Roman" panose="02020603050405020304" pitchFamily="18" charset="0"/>
            </a:endParaRPr>
          </a:p>
          <a:p>
            <a:endParaRPr lang="it-IT" sz="1500" dirty="0">
              <a:cs typeface="Times New Roman" panose="02020603050405020304" pitchFamily="18" charset="0"/>
            </a:endParaRPr>
          </a:p>
          <a:p>
            <a:endParaRPr lang="it-IT" sz="190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08318" y="-12918"/>
            <a:ext cx="7218245" cy="114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new Trigger/GPS Unit for the EEE Project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127" y="1237185"/>
            <a:ext cx="3895414" cy="2000121"/>
          </a:xfrm>
          <a:prstGeom prst="rect">
            <a:avLst/>
          </a:prstGeom>
        </p:spPr>
      </p:pic>
      <p:pic>
        <p:nvPicPr>
          <p:cNvPr id="57" name="Picture 4" descr="NV8020_Crate-Misto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53" y="2324609"/>
            <a:ext cx="1336296" cy="9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65432" y="2689238"/>
            <a:ext cx="609268" cy="614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36549" y="2689238"/>
            <a:ext cx="609268" cy="61486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5156505" y="2165784"/>
            <a:ext cx="1296592" cy="423080"/>
          </a:xfrm>
          <a:custGeom>
            <a:avLst/>
            <a:gdLst>
              <a:gd name="connsiteX0" fmla="*/ 0 w 1296592"/>
              <a:gd name="connsiteY0" fmla="*/ 0 h 423080"/>
              <a:gd name="connsiteX1" fmla="*/ 27295 w 1296592"/>
              <a:gd name="connsiteY1" fmla="*/ 54591 h 423080"/>
              <a:gd name="connsiteX2" fmla="*/ 40943 w 1296592"/>
              <a:gd name="connsiteY2" fmla="*/ 102358 h 423080"/>
              <a:gd name="connsiteX3" fmla="*/ 47767 w 1296592"/>
              <a:gd name="connsiteY3" fmla="*/ 122830 h 423080"/>
              <a:gd name="connsiteX4" fmla="*/ 81886 w 1296592"/>
              <a:gd name="connsiteY4" fmla="*/ 177421 h 423080"/>
              <a:gd name="connsiteX5" fmla="*/ 95534 w 1296592"/>
              <a:gd name="connsiteY5" fmla="*/ 204716 h 423080"/>
              <a:gd name="connsiteX6" fmla="*/ 177420 w 1296592"/>
              <a:gd name="connsiteY6" fmla="*/ 272955 h 423080"/>
              <a:gd name="connsiteX7" fmla="*/ 204716 w 1296592"/>
              <a:gd name="connsiteY7" fmla="*/ 293427 h 423080"/>
              <a:gd name="connsiteX8" fmla="*/ 225188 w 1296592"/>
              <a:gd name="connsiteY8" fmla="*/ 300251 h 423080"/>
              <a:gd name="connsiteX9" fmla="*/ 252483 w 1296592"/>
              <a:gd name="connsiteY9" fmla="*/ 313898 h 423080"/>
              <a:gd name="connsiteX10" fmla="*/ 341194 w 1296592"/>
              <a:gd name="connsiteY10" fmla="*/ 327546 h 423080"/>
              <a:gd name="connsiteX11" fmla="*/ 518614 w 1296592"/>
              <a:gd name="connsiteY11" fmla="*/ 348018 h 423080"/>
              <a:gd name="connsiteX12" fmla="*/ 566382 w 1296592"/>
              <a:gd name="connsiteY12" fmla="*/ 368489 h 423080"/>
              <a:gd name="connsiteX13" fmla="*/ 661916 w 1296592"/>
              <a:gd name="connsiteY13" fmla="*/ 375313 h 423080"/>
              <a:gd name="connsiteX14" fmla="*/ 716507 w 1296592"/>
              <a:gd name="connsiteY14" fmla="*/ 382137 h 423080"/>
              <a:gd name="connsiteX15" fmla="*/ 784746 w 1296592"/>
              <a:gd name="connsiteY15" fmla="*/ 402609 h 423080"/>
              <a:gd name="connsiteX16" fmla="*/ 825689 w 1296592"/>
              <a:gd name="connsiteY16" fmla="*/ 416257 h 423080"/>
              <a:gd name="connsiteX17" fmla="*/ 921223 w 1296592"/>
              <a:gd name="connsiteY17" fmla="*/ 423080 h 423080"/>
              <a:gd name="connsiteX18" fmla="*/ 962167 w 1296592"/>
              <a:gd name="connsiteY18" fmla="*/ 416257 h 423080"/>
              <a:gd name="connsiteX19" fmla="*/ 1003110 w 1296592"/>
              <a:gd name="connsiteY19" fmla="*/ 402609 h 423080"/>
              <a:gd name="connsiteX20" fmla="*/ 1276065 w 1296592"/>
              <a:gd name="connsiteY20" fmla="*/ 409433 h 423080"/>
              <a:gd name="connsiteX21" fmla="*/ 1296537 w 1296592"/>
              <a:gd name="connsiteY21" fmla="*/ 423080 h 4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6592" h="423080">
                <a:moveTo>
                  <a:pt x="0" y="0"/>
                </a:moveTo>
                <a:cubicBezTo>
                  <a:pt x="47212" y="118034"/>
                  <a:pt x="-13582" y="-27160"/>
                  <a:pt x="27295" y="54591"/>
                </a:cubicBezTo>
                <a:cubicBezTo>
                  <a:pt x="32750" y="65500"/>
                  <a:pt x="38027" y="92153"/>
                  <a:pt x="40943" y="102358"/>
                </a:cubicBezTo>
                <a:cubicBezTo>
                  <a:pt x="42919" y="109274"/>
                  <a:pt x="44323" y="116515"/>
                  <a:pt x="47767" y="122830"/>
                </a:cubicBezTo>
                <a:cubicBezTo>
                  <a:pt x="58042" y="141669"/>
                  <a:pt x="71074" y="158885"/>
                  <a:pt x="81886" y="177421"/>
                </a:cubicBezTo>
                <a:cubicBezTo>
                  <a:pt x="87012" y="186208"/>
                  <a:pt x="89179" y="196773"/>
                  <a:pt x="95534" y="204716"/>
                </a:cubicBezTo>
                <a:cubicBezTo>
                  <a:pt x="132987" y="251533"/>
                  <a:pt x="133240" y="239820"/>
                  <a:pt x="177420" y="272955"/>
                </a:cubicBezTo>
                <a:cubicBezTo>
                  <a:pt x="186519" y="279779"/>
                  <a:pt x="194841" y="287784"/>
                  <a:pt x="204716" y="293427"/>
                </a:cubicBezTo>
                <a:cubicBezTo>
                  <a:pt x="210961" y="296996"/>
                  <a:pt x="218576" y="297418"/>
                  <a:pt x="225188" y="300251"/>
                </a:cubicBezTo>
                <a:cubicBezTo>
                  <a:pt x="234538" y="304258"/>
                  <a:pt x="242740" y="310975"/>
                  <a:pt x="252483" y="313898"/>
                </a:cubicBezTo>
                <a:cubicBezTo>
                  <a:pt x="263763" y="317282"/>
                  <a:pt x="332656" y="325838"/>
                  <a:pt x="341194" y="327546"/>
                </a:cubicBezTo>
                <a:cubicBezTo>
                  <a:pt x="468236" y="352955"/>
                  <a:pt x="305637" y="336186"/>
                  <a:pt x="518614" y="348018"/>
                </a:cubicBezTo>
                <a:cubicBezTo>
                  <a:pt x="534537" y="354842"/>
                  <a:pt x="549365" y="365248"/>
                  <a:pt x="566382" y="368489"/>
                </a:cubicBezTo>
                <a:cubicBezTo>
                  <a:pt x="597744" y="374463"/>
                  <a:pt x="630121" y="372423"/>
                  <a:pt x="661916" y="375313"/>
                </a:cubicBezTo>
                <a:cubicBezTo>
                  <a:pt x="680179" y="376973"/>
                  <a:pt x="698310" y="379862"/>
                  <a:pt x="716507" y="382137"/>
                </a:cubicBezTo>
                <a:cubicBezTo>
                  <a:pt x="789234" y="411229"/>
                  <a:pt x="712254" y="382838"/>
                  <a:pt x="784746" y="402609"/>
                </a:cubicBezTo>
                <a:cubicBezTo>
                  <a:pt x="798625" y="406394"/>
                  <a:pt x="811462" y="414123"/>
                  <a:pt x="825689" y="416257"/>
                </a:cubicBezTo>
                <a:cubicBezTo>
                  <a:pt x="857262" y="420993"/>
                  <a:pt x="889378" y="420806"/>
                  <a:pt x="921223" y="423080"/>
                </a:cubicBezTo>
                <a:cubicBezTo>
                  <a:pt x="934871" y="420806"/>
                  <a:pt x="948744" y="419613"/>
                  <a:pt x="962167" y="416257"/>
                </a:cubicBezTo>
                <a:cubicBezTo>
                  <a:pt x="976123" y="412768"/>
                  <a:pt x="1003110" y="402609"/>
                  <a:pt x="1003110" y="402609"/>
                </a:cubicBezTo>
                <a:cubicBezTo>
                  <a:pt x="1094095" y="404884"/>
                  <a:pt x="1185150" y="405204"/>
                  <a:pt x="1276065" y="409433"/>
                </a:cubicBezTo>
                <a:cubicBezTo>
                  <a:pt x="1298695" y="410486"/>
                  <a:pt x="1296537" y="411116"/>
                  <a:pt x="1296537" y="42308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266136" y="2108719"/>
            <a:ext cx="1344304" cy="423080"/>
          </a:xfrm>
          <a:custGeom>
            <a:avLst/>
            <a:gdLst>
              <a:gd name="connsiteX0" fmla="*/ 0 w 1296592"/>
              <a:gd name="connsiteY0" fmla="*/ 0 h 423080"/>
              <a:gd name="connsiteX1" fmla="*/ 27295 w 1296592"/>
              <a:gd name="connsiteY1" fmla="*/ 54591 h 423080"/>
              <a:gd name="connsiteX2" fmla="*/ 40943 w 1296592"/>
              <a:gd name="connsiteY2" fmla="*/ 102358 h 423080"/>
              <a:gd name="connsiteX3" fmla="*/ 47767 w 1296592"/>
              <a:gd name="connsiteY3" fmla="*/ 122830 h 423080"/>
              <a:gd name="connsiteX4" fmla="*/ 81886 w 1296592"/>
              <a:gd name="connsiteY4" fmla="*/ 177421 h 423080"/>
              <a:gd name="connsiteX5" fmla="*/ 95534 w 1296592"/>
              <a:gd name="connsiteY5" fmla="*/ 204716 h 423080"/>
              <a:gd name="connsiteX6" fmla="*/ 177420 w 1296592"/>
              <a:gd name="connsiteY6" fmla="*/ 272955 h 423080"/>
              <a:gd name="connsiteX7" fmla="*/ 204716 w 1296592"/>
              <a:gd name="connsiteY7" fmla="*/ 293427 h 423080"/>
              <a:gd name="connsiteX8" fmla="*/ 225188 w 1296592"/>
              <a:gd name="connsiteY8" fmla="*/ 300251 h 423080"/>
              <a:gd name="connsiteX9" fmla="*/ 252483 w 1296592"/>
              <a:gd name="connsiteY9" fmla="*/ 313898 h 423080"/>
              <a:gd name="connsiteX10" fmla="*/ 341194 w 1296592"/>
              <a:gd name="connsiteY10" fmla="*/ 327546 h 423080"/>
              <a:gd name="connsiteX11" fmla="*/ 518614 w 1296592"/>
              <a:gd name="connsiteY11" fmla="*/ 348018 h 423080"/>
              <a:gd name="connsiteX12" fmla="*/ 566382 w 1296592"/>
              <a:gd name="connsiteY12" fmla="*/ 368489 h 423080"/>
              <a:gd name="connsiteX13" fmla="*/ 661916 w 1296592"/>
              <a:gd name="connsiteY13" fmla="*/ 375313 h 423080"/>
              <a:gd name="connsiteX14" fmla="*/ 716507 w 1296592"/>
              <a:gd name="connsiteY14" fmla="*/ 382137 h 423080"/>
              <a:gd name="connsiteX15" fmla="*/ 784746 w 1296592"/>
              <a:gd name="connsiteY15" fmla="*/ 402609 h 423080"/>
              <a:gd name="connsiteX16" fmla="*/ 825689 w 1296592"/>
              <a:gd name="connsiteY16" fmla="*/ 416257 h 423080"/>
              <a:gd name="connsiteX17" fmla="*/ 921223 w 1296592"/>
              <a:gd name="connsiteY17" fmla="*/ 423080 h 423080"/>
              <a:gd name="connsiteX18" fmla="*/ 962167 w 1296592"/>
              <a:gd name="connsiteY18" fmla="*/ 416257 h 423080"/>
              <a:gd name="connsiteX19" fmla="*/ 1003110 w 1296592"/>
              <a:gd name="connsiteY19" fmla="*/ 402609 h 423080"/>
              <a:gd name="connsiteX20" fmla="*/ 1276065 w 1296592"/>
              <a:gd name="connsiteY20" fmla="*/ 409433 h 423080"/>
              <a:gd name="connsiteX21" fmla="*/ 1296537 w 1296592"/>
              <a:gd name="connsiteY21" fmla="*/ 423080 h 4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96592" h="423080">
                <a:moveTo>
                  <a:pt x="0" y="0"/>
                </a:moveTo>
                <a:cubicBezTo>
                  <a:pt x="47212" y="118034"/>
                  <a:pt x="-13582" y="-27160"/>
                  <a:pt x="27295" y="54591"/>
                </a:cubicBezTo>
                <a:cubicBezTo>
                  <a:pt x="32750" y="65500"/>
                  <a:pt x="38027" y="92153"/>
                  <a:pt x="40943" y="102358"/>
                </a:cubicBezTo>
                <a:cubicBezTo>
                  <a:pt x="42919" y="109274"/>
                  <a:pt x="44323" y="116515"/>
                  <a:pt x="47767" y="122830"/>
                </a:cubicBezTo>
                <a:cubicBezTo>
                  <a:pt x="58042" y="141669"/>
                  <a:pt x="71074" y="158885"/>
                  <a:pt x="81886" y="177421"/>
                </a:cubicBezTo>
                <a:cubicBezTo>
                  <a:pt x="87012" y="186208"/>
                  <a:pt x="89179" y="196773"/>
                  <a:pt x="95534" y="204716"/>
                </a:cubicBezTo>
                <a:cubicBezTo>
                  <a:pt x="132987" y="251533"/>
                  <a:pt x="133240" y="239820"/>
                  <a:pt x="177420" y="272955"/>
                </a:cubicBezTo>
                <a:cubicBezTo>
                  <a:pt x="186519" y="279779"/>
                  <a:pt x="194841" y="287784"/>
                  <a:pt x="204716" y="293427"/>
                </a:cubicBezTo>
                <a:cubicBezTo>
                  <a:pt x="210961" y="296996"/>
                  <a:pt x="218576" y="297418"/>
                  <a:pt x="225188" y="300251"/>
                </a:cubicBezTo>
                <a:cubicBezTo>
                  <a:pt x="234538" y="304258"/>
                  <a:pt x="242740" y="310975"/>
                  <a:pt x="252483" y="313898"/>
                </a:cubicBezTo>
                <a:cubicBezTo>
                  <a:pt x="263763" y="317282"/>
                  <a:pt x="332656" y="325838"/>
                  <a:pt x="341194" y="327546"/>
                </a:cubicBezTo>
                <a:cubicBezTo>
                  <a:pt x="468236" y="352955"/>
                  <a:pt x="305637" y="336186"/>
                  <a:pt x="518614" y="348018"/>
                </a:cubicBezTo>
                <a:cubicBezTo>
                  <a:pt x="534537" y="354842"/>
                  <a:pt x="549365" y="365248"/>
                  <a:pt x="566382" y="368489"/>
                </a:cubicBezTo>
                <a:cubicBezTo>
                  <a:pt x="597744" y="374463"/>
                  <a:pt x="630121" y="372423"/>
                  <a:pt x="661916" y="375313"/>
                </a:cubicBezTo>
                <a:cubicBezTo>
                  <a:pt x="680179" y="376973"/>
                  <a:pt x="698310" y="379862"/>
                  <a:pt x="716507" y="382137"/>
                </a:cubicBezTo>
                <a:cubicBezTo>
                  <a:pt x="789234" y="411229"/>
                  <a:pt x="712254" y="382838"/>
                  <a:pt x="784746" y="402609"/>
                </a:cubicBezTo>
                <a:cubicBezTo>
                  <a:pt x="798625" y="406394"/>
                  <a:pt x="811462" y="414123"/>
                  <a:pt x="825689" y="416257"/>
                </a:cubicBezTo>
                <a:cubicBezTo>
                  <a:pt x="857262" y="420993"/>
                  <a:pt x="889378" y="420806"/>
                  <a:pt x="921223" y="423080"/>
                </a:cubicBezTo>
                <a:cubicBezTo>
                  <a:pt x="934871" y="420806"/>
                  <a:pt x="948744" y="419613"/>
                  <a:pt x="962167" y="416257"/>
                </a:cubicBezTo>
                <a:cubicBezTo>
                  <a:pt x="976123" y="412768"/>
                  <a:pt x="1003110" y="402609"/>
                  <a:pt x="1003110" y="402609"/>
                </a:cubicBezTo>
                <a:cubicBezTo>
                  <a:pt x="1094095" y="404884"/>
                  <a:pt x="1185150" y="405204"/>
                  <a:pt x="1276065" y="409433"/>
                </a:cubicBezTo>
                <a:cubicBezTo>
                  <a:pt x="1298695" y="410486"/>
                  <a:pt x="1296537" y="411116"/>
                  <a:pt x="1296537" y="42308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926369" y="5973570"/>
            <a:ext cx="1636295" cy="120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926369" y="4147156"/>
            <a:ext cx="0" cy="1838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839312" y="4850727"/>
            <a:ext cx="18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it-IT" dirty="0" smtClean="0"/>
              <a:t>t = t</a:t>
            </a:r>
            <a:r>
              <a:rPr lang="it-IT" baseline="-25000" dirty="0" smtClean="0"/>
              <a:t>PPS</a:t>
            </a:r>
            <a:r>
              <a:rPr lang="it-IT" baseline="-25000" dirty="0" smtClean="0">
                <a:solidFill>
                  <a:srgbClr val="00B050"/>
                </a:solidFill>
              </a:rPr>
              <a:t>1</a:t>
            </a:r>
            <a:r>
              <a:rPr lang="it-IT" dirty="0" smtClean="0"/>
              <a:t> – t</a:t>
            </a:r>
            <a:r>
              <a:rPr lang="it-IT" baseline="-25000" dirty="0" smtClean="0"/>
              <a:t>PPS</a:t>
            </a:r>
            <a:r>
              <a:rPr lang="it-IT" baseline="-25000" dirty="0" smtClean="0">
                <a:solidFill>
                  <a:srgbClr val="FF0000"/>
                </a:solidFill>
              </a:rPr>
              <a:t>2</a:t>
            </a:r>
            <a:r>
              <a:rPr lang="it-IT" dirty="0" smtClean="0"/>
              <a:t> </a:t>
            </a:r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/>
          <a:srcRect t="6145" r="78556"/>
          <a:stretch/>
        </p:blipFill>
        <p:spPr>
          <a:xfrm>
            <a:off x="5576165" y="4396599"/>
            <a:ext cx="406589" cy="438603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7689612" y="5759588"/>
            <a:ext cx="1035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entries</a:t>
            </a:r>
            <a:endParaRPr lang="en-US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4399127" y="3296455"/>
            <a:ext cx="244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Trigger/Gps Board </a:t>
            </a:r>
            <a:r>
              <a:rPr lang="it-IT" b="1" dirty="0" smtClean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60201" y="3317247"/>
            <a:ext cx="244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Trigger/Gps Board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086048" y="2936150"/>
            <a:ext cx="1309669" cy="4745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6671927" y="2973901"/>
            <a:ext cx="410711" cy="464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817441" y="1357513"/>
            <a:ext cx="127539" cy="9187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68253" y="1128913"/>
            <a:ext cx="488252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72404" y="1586115"/>
            <a:ext cx="1229130" cy="6511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t="3844" r="21268" b="2968"/>
          <a:stretch/>
        </p:blipFill>
        <p:spPr>
          <a:xfrm>
            <a:off x="1406809" y="3788629"/>
            <a:ext cx="3199133" cy="282678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224956" y="5388600"/>
            <a:ext cx="2880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36593" y="5315895"/>
            <a:ext cx="145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σ</a:t>
            </a:r>
            <a:r>
              <a:rPr lang="it-IT" baseline="-25000" dirty="0" smtClean="0"/>
              <a:t>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M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TemaMPP</Template>
  <TotalTime>620</TotalTime>
  <Words>597</Words>
  <Application>Microsoft Office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TemaMPP</vt:lpstr>
      <vt:lpstr>A new Trigger/GPS Unit for the EEE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EEE Trigger/GPS Test</vt:lpstr>
      <vt:lpstr>2 Clear signals TDCs</vt:lpstr>
      <vt:lpstr>2 Clock Signals</vt:lpstr>
      <vt:lpstr>TDC Trigger signals</vt:lpstr>
      <vt:lpstr>TDC Trigger signals</vt:lpstr>
      <vt:lpstr>2 PPS for the DAQ GPS Trigger</vt:lpstr>
      <vt:lpstr>CRST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mpaola</dc:creator>
  <cp:lastModifiedBy>mpaola</cp:lastModifiedBy>
  <cp:revision>47</cp:revision>
  <dcterms:created xsi:type="dcterms:W3CDTF">2018-02-27T22:52:00Z</dcterms:created>
  <dcterms:modified xsi:type="dcterms:W3CDTF">2018-03-02T14:59:02Z</dcterms:modified>
</cp:coreProperties>
</file>