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517" r:id="rId2"/>
    <p:sldId id="543" r:id="rId3"/>
    <p:sldId id="544" r:id="rId4"/>
    <p:sldId id="554" r:id="rId5"/>
    <p:sldId id="550" r:id="rId6"/>
    <p:sldId id="551" r:id="rId7"/>
    <p:sldId id="555" r:id="rId8"/>
    <p:sldId id="556" r:id="rId9"/>
    <p:sldId id="525" r:id="rId10"/>
    <p:sldId id="558" r:id="rId11"/>
    <p:sldId id="567" r:id="rId12"/>
    <p:sldId id="559" r:id="rId13"/>
    <p:sldId id="560" r:id="rId14"/>
    <p:sldId id="566" r:id="rId15"/>
    <p:sldId id="520" r:id="rId16"/>
    <p:sldId id="557" r:id="rId17"/>
    <p:sldId id="530" r:id="rId18"/>
    <p:sldId id="531" r:id="rId19"/>
    <p:sldId id="542" r:id="rId20"/>
    <p:sldId id="579" r:id="rId21"/>
    <p:sldId id="538" r:id="rId22"/>
    <p:sldId id="526" r:id="rId23"/>
    <p:sldId id="581" r:id="rId24"/>
    <p:sldId id="535" r:id="rId25"/>
    <p:sldId id="582" r:id="rId26"/>
    <p:sldId id="536" r:id="rId27"/>
    <p:sldId id="570" r:id="rId28"/>
    <p:sldId id="537" r:id="rId29"/>
    <p:sldId id="561" r:id="rId30"/>
    <p:sldId id="562" r:id="rId31"/>
    <p:sldId id="563" r:id="rId32"/>
    <p:sldId id="564" r:id="rId33"/>
    <p:sldId id="565" r:id="rId34"/>
    <p:sldId id="569" r:id="rId35"/>
    <p:sldId id="571" r:id="rId36"/>
    <p:sldId id="572" r:id="rId37"/>
    <p:sldId id="573" r:id="rId38"/>
    <p:sldId id="574" r:id="rId39"/>
    <p:sldId id="575" r:id="rId40"/>
    <p:sldId id="576" r:id="rId41"/>
    <p:sldId id="577" r:id="rId42"/>
    <p:sldId id="578" r:id="rId43"/>
    <p:sldId id="580" r:id="rId4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DADA02"/>
    <a:srgbClr val="00CC00"/>
    <a:srgbClr val="FF3300"/>
    <a:srgbClr val="FF6600"/>
    <a:srgbClr val="FF7C80"/>
    <a:srgbClr val="EEFBA3"/>
    <a:srgbClr val="CA161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6" autoAdjust="0"/>
    <p:restoredTop sz="95976" autoAdjust="0"/>
  </p:normalViewPr>
  <p:slideViewPr>
    <p:cSldViewPr>
      <p:cViewPr>
        <p:scale>
          <a:sx n="80" d="100"/>
          <a:sy n="80" d="100"/>
        </p:scale>
        <p:origin x="-157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37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2788A9-794C-4FE7-9619-629CD7162D06}" type="datetimeFigureOut">
              <a:rPr lang="it-IT"/>
              <a:pPr>
                <a:defRPr/>
              </a:pPr>
              <a:t>16/02/2018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5B84C9-6F79-436A-A1CE-74E2A8DFB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4619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C2DD0A-5D03-443B-8E45-8865E8DB9B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69300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109310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90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8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431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1093100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1093100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793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3524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665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507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526156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764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3648614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3648614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3648614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678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8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8469F-240E-451F-B718-D4C9743FD98E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4121645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67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8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82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4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4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6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267"/>
          <p:cNvGraphicFramePr>
            <a:graphicFrameLocks noChangeAspect="1"/>
          </p:cNvGraphicFramePr>
          <p:nvPr/>
        </p:nvGraphicFramePr>
        <p:xfrm>
          <a:off x="0" y="0"/>
          <a:ext cx="9144000" cy="1679575"/>
        </p:xfrm>
        <a:graphic>
          <a:graphicData uri="http://schemas.openxmlformats.org/presentationml/2006/ole">
            <p:oleObj spid="_x0000_s62536" name="Image" r:id="rId3" imgW="13003175" imgH="2387302" progId="">
              <p:embed/>
            </p:oleObj>
          </a:graphicData>
        </a:graphic>
      </p:graphicFrame>
      <p:graphicFrame>
        <p:nvGraphicFramePr>
          <p:cNvPr id="4" name="Object 2266"/>
          <p:cNvGraphicFramePr>
            <a:graphicFrameLocks noChangeAspect="1"/>
          </p:cNvGraphicFramePr>
          <p:nvPr/>
        </p:nvGraphicFramePr>
        <p:xfrm>
          <a:off x="0" y="5178425"/>
          <a:ext cx="9144000" cy="1679575"/>
        </p:xfrm>
        <a:graphic>
          <a:graphicData uri="http://schemas.openxmlformats.org/presentationml/2006/ole">
            <p:oleObj spid="_x0000_s62537" name="Image" r:id="rId4" imgW="13003175" imgH="2387302" progId="">
              <p:embed/>
            </p:oleObj>
          </a:graphicData>
        </a:graphic>
      </p:graphicFrame>
      <p:sp>
        <p:nvSpPr>
          <p:cNvPr id="3380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0525" y="2493963"/>
            <a:ext cx="7954963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en-US" dirty="0"/>
          </a:p>
        </p:txBody>
      </p:sp>
      <p:pic>
        <p:nvPicPr>
          <p:cNvPr id="6" name="Picture 2" descr="Logo Centro Fermi"/>
          <p:cNvPicPr>
            <a:picLocks noChangeAspect="1" noChangeArrowheads="1"/>
          </p:cNvPicPr>
          <p:nvPr userDrawn="1"/>
        </p:nvPicPr>
        <p:blipFill>
          <a:blip r:embed="rId5" cstate="print"/>
          <a:srcRect r="55224"/>
          <a:stretch>
            <a:fillRect/>
          </a:stretch>
        </p:blipFill>
        <p:spPr bwMode="auto">
          <a:xfrm>
            <a:off x="6156176" y="2229625"/>
            <a:ext cx="2592288" cy="2351503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71752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71753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5191-9AF4-49AE-87E2-3C3D8A28FD30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72776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72777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84925" y="622300"/>
            <a:ext cx="2076450" cy="50561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3988" y="622300"/>
            <a:ext cx="6078537" cy="50561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42B9-369A-42E3-BFDF-116A91A81AA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3560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3561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 smtClean="0"/>
              <a:t>Fdasfdsa</a:t>
            </a:r>
            <a:r>
              <a:rPr lang="en-US" altLang="en-US" dirty="0" smtClean="0"/>
              <a:t> </a:t>
            </a:r>
            <a:fld id="{893586F8-1CA5-4EB9-B7B3-CABE0191297D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4584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4585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F81A-0FED-48AE-A3B9-9C5CF16F6F5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5608" name="Image" r:id="rId3" imgW="13003175" imgH="583921" progId="">
              <p:embed/>
            </p:oleObj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5609" name="Image" r:id="rId4" imgW="13003175" imgH="520635" progId="">
              <p:embed/>
            </p:oleObj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4C62-B14B-4F6E-B358-701A5FEFE63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6632" name="Image" r:id="rId3" imgW="13003175" imgH="583921" progId="">
              <p:embed/>
            </p:oleObj>
          </a:graphicData>
        </a:graphic>
      </p:graphicFrame>
      <p:graphicFrame>
        <p:nvGraphicFramePr>
          <p:cNvPr id="8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6633" name="Image" r:id="rId4" imgW="13003175" imgH="520635" progId="">
              <p:embed/>
            </p:oleObj>
          </a:graphicData>
        </a:graphic>
      </p:graphicFrame>
      <p:sp>
        <p:nvSpPr>
          <p:cNvPr id="9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10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1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10AEE-56C1-4657-AF7D-74A5BC30715C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7656" name="Image" r:id="rId3" imgW="13003175" imgH="583921" progId="">
              <p:embed/>
            </p:oleObj>
          </a:graphicData>
        </a:graphic>
      </p:graphicFrame>
      <p:graphicFrame>
        <p:nvGraphicFramePr>
          <p:cNvPr id="4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7657" name="Image" r:id="rId4" imgW="13003175" imgH="520635" progId="">
              <p:embed/>
            </p:oleObj>
          </a:graphicData>
        </a:graphic>
      </p:graphicFrame>
      <p:sp>
        <p:nvSpPr>
          <p:cNvPr id="5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6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8680" name="Image" r:id="rId3" imgW="13003175" imgH="583921" progId="">
              <p:embed/>
            </p:oleObj>
          </a:graphicData>
        </a:graphic>
      </p:graphicFrame>
      <p:graphicFrame>
        <p:nvGraphicFramePr>
          <p:cNvPr id="3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8681" name="Image" r:id="rId4" imgW="13003175" imgH="520635" progId="">
              <p:embed/>
            </p:oleObj>
          </a:graphicData>
        </a:graphic>
      </p:graphicFrame>
      <p:sp>
        <p:nvSpPr>
          <p:cNvPr id="4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5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6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940151" y="6502400"/>
            <a:ext cx="3168353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RPC2012 -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 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 February 2012,    pg. </a:t>
            </a:r>
            <a:fld id="{CAC25ABE-01D0-4E3E-ADD9-3B2B263440FC}" type="slidenum">
              <a:rPr lang="en-US" altLang="en-US" smtClean="0"/>
              <a:pPr>
                <a:defRPr/>
              </a:pPr>
              <a:t>‹N›</a:t>
            </a:fld>
            <a:r>
              <a:rPr lang="en-US" altLang="en-US" dirty="0" smtClean="0"/>
              <a:t> </a:t>
            </a:r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9704" name="Image" r:id="rId3" imgW="13003175" imgH="583921" progId="">
              <p:embed/>
            </p:oleObj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9705" name="Image" r:id="rId4" imgW="13003175" imgH="520635" progId="">
              <p:embed/>
            </p:oleObj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955B-C78A-4DA4-A82E-89811EA7605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70728" name="Image" r:id="rId3" imgW="13003175" imgH="583921" progId="">
              <p:embed/>
            </p:oleObj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70729" name="Image" r:id="rId4" imgW="13003175" imgH="520635" progId="">
              <p:embed/>
            </p:oleObj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0F497-1A46-403E-8D82-5F691EE3724D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1096" name="Image" r:id="rId14" imgW="13003175" imgH="583921" progId="">
              <p:embed/>
            </p:oleObj>
          </a:graphicData>
        </a:graphic>
      </p:graphicFrame>
      <p:graphicFrame>
        <p:nvGraphicFramePr>
          <p:cNvPr id="1027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1097" name="Image" r:id="rId15" imgW="13003175" imgH="520635" progId="">
              <p:embed/>
            </p:oleObj>
          </a:graphicData>
        </a:graphic>
      </p:graphicFrame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6223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56176" y="6502400"/>
            <a:ext cx="2808313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 dirty="0" smtClean="0"/>
              <a:t>RPC2012,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February 2012, </a:t>
            </a:r>
            <a:fld id="{731C71A6-EB7D-4845-9B5F-6292CD3D990C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  <p:sp>
        <p:nvSpPr>
          <p:cNvPr id="32990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33001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33004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 userDrawn="1"/>
        </p:nvSpPr>
        <p:spPr bwMode="black">
          <a:xfrm>
            <a:off x="35496" y="6492701"/>
            <a:ext cx="1006475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M. </a:t>
            </a:r>
            <a:r>
              <a:rPr kumimoji="0" lang="en-US" alt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Abbrescia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chemeClr val="accent2"/>
        </a:buClr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gif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323528" y="2276872"/>
            <a:ext cx="756084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The upgrade </a:t>
            </a: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of</a:t>
            </a: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 the  </a:t>
            </a: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Extreme</a:t>
            </a:r>
            <a:r>
              <a:rPr lang="it-IT" sz="4400" dirty="0" smtClean="0">
                <a:solidFill>
                  <a:srgbClr val="CA1612"/>
                </a:solidFill>
                <a:latin typeface="Times New Roman" pitchFamily="18" charset="0"/>
              </a:rPr>
              <a:t> Energy </a:t>
            </a: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Events</a:t>
            </a:r>
            <a:r>
              <a:rPr lang="it-IT" sz="4400" dirty="0">
                <a:solidFill>
                  <a:srgbClr val="CA1612"/>
                </a:solidFill>
                <a:latin typeface="Times New Roman" pitchFamily="18" charset="0"/>
              </a:rPr>
              <a:t> </a:t>
            </a:r>
            <a:endParaRPr lang="it-IT" sz="44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solidFill>
                  <a:srgbClr val="CA1612"/>
                </a:solidFill>
                <a:latin typeface="Times New Roman" pitchFamily="18" charset="0"/>
              </a:rPr>
              <a:t>experiment</a:t>
            </a:r>
            <a:endParaRPr lang="it-IT" sz="4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47700" y="5013176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M.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Abbrescia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 for the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Extreme Energy Events collaboration</a:t>
            </a:r>
          </a:p>
        </p:txBody>
      </p:sp>
      <p:pic>
        <p:nvPicPr>
          <p:cNvPr id="7" name="Picture 3" descr="Logo_CF_de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4" y="0"/>
            <a:ext cx="1738724" cy="7946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0" y="272523"/>
            <a:ext cx="48301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Costruction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details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4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1038984"/>
            <a:ext cx="3474720" cy="2606040"/>
          </a:xfrm>
          <a:prstGeom prst="rect">
            <a:avLst/>
          </a:prstGeom>
          <a:ln>
            <a:noFill/>
          </a:ln>
        </p:spPr>
      </p:pic>
      <p:pic>
        <p:nvPicPr>
          <p:cNvPr id="10" name="Picture 4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472" y="3933056"/>
            <a:ext cx="3498480" cy="2623680"/>
          </a:xfrm>
          <a:prstGeom prst="rect">
            <a:avLst/>
          </a:prstGeom>
          <a:ln>
            <a:noFill/>
          </a:ln>
        </p:spPr>
      </p:pic>
      <p:pic>
        <p:nvPicPr>
          <p:cNvPr id="14" name="Picture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2080" y="476672"/>
            <a:ext cx="3518640" cy="2639160"/>
          </a:xfrm>
          <a:prstGeom prst="rect">
            <a:avLst/>
          </a:prstGeom>
          <a:ln>
            <a:noFill/>
          </a:ln>
        </p:spPr>
      </p:pic>
      <p:sp>
        <p:nvSpPr>
          <p:cNvPr id="15" name="TextShape 3"/>
          <p:cNvSpPr txBox="1"/>
          <p:nvPr/>
        </p:nvSpPr>
        <p:spPr>
          <a:xfrm>
            <a:off x="787840" y="5858880"/>
            <a:ext cx="2011680" cy="321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+mn-lt"/>
              </a:rPr>
              <a:t>Strips readout</a:t>
            </a:r>
          </a:p>
        </p:txBody>
      </p:sp>
      <p:sp>
        <p:nvSpPr>
          <p:cNvPr id="16" name="TextShape 4"/>
          <p:cNvSpPr txBox="1"/>
          <p:nvPr/>
        </p:nvSpPr>
        <p:spPr>
          <a:xfrm>
            <a:off x="899592" y="1110992"/>
            <a:ext cx="2560320" cy="55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+mn-lt"/>
              </a:rPr>
              <a:t>Spacing the glasses</a:t>
            </a:r>
          </a:p>
        </p:txBody>
      </p:sp>
      <p:sp>
        <p:nvSpPr>
          <p:cNvPr id="17" name="TextShape 5"/>
          <p:cNvSpPr txBox="1"/>
          <p:nvPr/>
        </p:nvSpPr>
        <p:spPr>
          <a:xfrm>
            <a:off x="5508104" y="558368"/>
            <a:ext cx="2560320" cy="55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 dirty="0">
                <a:uFill>
                  <a:solidFill>
                    <a:srgbClr val="FFFFFF"/>
                  </a:solidFill>
                </a:uFill>
                <a:latin typeface="+mn-lt"/>
              </a:rPr>
              <a:t>HV electrode</a:t>
            </a:r>
          </a:p>
        </p:txBody>
      </p:sp>
      <p:pic>
        <p:nvPicPr>
          <p:cNvPr id="18" name="Picture 1" descr="C:\Users\Marcello\Desktop\DSC01769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429000"/>
            <a:ext cx="4248472" cy="2823089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5436096" y="5775647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EEE </a:t>
            </a:r>
            <a:r>
              <a:rPr lang="it-IT" sz="2400" dirty="0" err="1" smtClean="0"/>
              <a:t>arrives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Moscow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0" y="260648"/>
            <a:ext cx="64572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Chambers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tightness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tests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7505" y="1015568"/>
            <a:ext cx="3240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Leaks are measured by injecting known volumes of air inside the chambers and measuring the relative overpressure</a:t>
            </a:r>
          </a:p>
        </p:txBody>
      </p:sp>
      <p:pic>
        <p:nvPicPr>
          <p:cNvPr id="11" name="Picture 78"/>
          <p:cNvPicPr/>
          <p:nvPr/>
        </p:nvPicPr>
        <p:blipFill>
          <a:blip r:embed="rId3" cstate="print"/>
          <a:srcRect r="3582"/>
          <a:stretch>
            <a:fillRect/>
          </a:stretch>
        </p:blipFill>
        <p:spPr>
          <a:xfrm>
            <a:off x="3325335" y="908720"/>
            <a:ext cx="5818665" cy="2968560"/>
          </a:xfrm>
          <a:prstGeom prst="rect">
            <a:avLst/>
          </a:prstGeom>
          <a:ln>
            <a:noFill/>
          </a:ln>
        </p:spPr>
      </p:pic>
      <p:pic>
        <p:nvPicPr>
          <p:cNvPr id="14" name="Picture 79"/>
          <p:cNvPicPr/>
          <p:nvPr/>
        </p:nvPicPr>
        <p:blipFill>
          <a:blip r:embed="rId4" cstate="print"/>
          <a:srcRect t="48810"/>
          <a:stretch>
            <a:fillRect/>
          </a:stretch>
        </p:blipFill>
        <p:spPr>
          <a:xfrm>
            <a:off x="395536" y="3933056"/>
            <a:ext cx="6300192" cy="2232248"/>
          </a:xfrm>
          <a:prstGeom prst="rect">
            <a:avLst/>
          </a:prstGeom>
          <a:ln>
            <a:noFill/>
          </a:ln>
        </p:spPr>
      </p:pic>
      <p:sp>
        <p:nvSpPr>
          <p:cNvPr id="15" name="CasellaDiTesto 14"/>
          <p:cNvSpPr txBox="1"/>
          <p:nvPr/>
        </p:nvSpPr>
        <p:spPr>
          <a:xfrm>
            <a:off x="251521" y="245572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Overpressure vs. time is then measured in an hour time span and leak rate can be inferred via an exponential fit</a:t>
            </a: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auto">
          <a:xfrm rot="1773033" flipH="1">
            <a:off x="2228152" y="4058323"/>
            <a:ext cx="1128134" cy="13698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524622" flipH="1">
            <a:off x="2863945" y="2126942"/>
            <a:ext cx="1128134" cy="13698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4248" y="4221088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Corrections</a:t>
            </a:r>
            <a:r>
              <a:rPr lang="it-IT" dirty="0" smtClean="0">
                <a:solidFill>
                  <a:schemeClr val="bg1"/>
                </a:solidFill>
              </a:rPr>
              <a:t> are </a:t>
            </a:r>
            <a:r>
              <a:rPr lang="it-IT" dirty="0" err="1" smtClean="0">
                <a:solidFill>
                  <a:schemeClr val="bg1"/>
                </a:solidFill>
              </a:rPr>
              <a:t>applied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take </a:t>
            </a:r>
            <a:r>
              <a:rPr lang="it-IT" dirty="0" err="1" smtClean="0">
                <a:solidFill>
                  <a:schemeClr val="bg1"/>
                </a:solidFill>
              </a:rPr>
              <a:t>into</a:t>
            </a:r>
            <a:r>
              <a:rPr lang="it-IT" dirty="0" smtClean="0">
                <a:solidFill>
                  <a:schemeClr val="bg1"/>
                </a:solidFill>
              </a:rPr>
              <a:t> account </a:t>
            </a:r>
            <a:r>
              <a:rPr lang="it-IT" dirty="0" err="1" smtClean="0">
                <a:solidFill>
                  <a:schemeClr val="bg1"/>
                </a:solidFill>
              </a:rPr>
              <a:t>possible</a:t>
            </a:r>
            <a:r>
              <a:rPr lang="it-IT" dirty="0" smtClean="0">
                <a:solidFill>
                  <a:schemeClr val="bg1"/>
                </a:solidFill>
              </a:rPr>
              <a:t> temperature </a:t>
            </a:r>
            <a:r>
              <a:rPr lang="it-IT" dirty="0" err="1" smtClean="0">
                <a:solidFill>
                  <a:schemeClr val="bg1"/>
                </a:solidFill>
              </a:rPr>
              <a:t>variations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during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measure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AutoShape 38"/>
          <p:cNvSpPr>
            <a:spLocks noChangeArrowheads="1"/>
          </p:cNvSpPr>
          <p:nvPr/>
        </p:nvSpPr>
        <p:spPr bwMode="auto">
          <a:xfrm rot="16533728" flipH="1">
            <a:off x="7371137" y="3584544"/>
            <a:ext cx="1128134" cy="13698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07504" y="6033163"/>
            <a:ext cx="645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Very</a:t>
            </a:r>
            <a:r>
              <a:rPr lang="it-IT" dirty="0" smtClean="0">
                <a:solidFill>
                  <a:srgbClr val="C00000"/>
                </a:solidFill>
              </a:rPr>
              <a:t> precise </a:t>
            </a:r>
            <a:r>
              <a:rPr lang="it-IT" dirty="0" err="1" smtClean="0">
                <a:solidFill>
                  <a:srgbClr val="C00000"/>
                </a:solidFill>
              </a:rPr>
              <a:t>measure</a:t>
            </a:r>
            <a:r>
              <a:rPr lang="it-IT" dirty="0" smtClean="0">
                <a:solidFill>
                  <a:srgbClr val="C00000"/>
                </a:solidFill>
              </a:rPr>
              <a:t> at the </a:t>
            </a:r>
            <a:r>
              <a:rPr lang="it-IT" dirty="0" err="1" smtClean="0">
                <a:solidFill>
                  <a:srgbClr val="C00000"/>
                </a:solidFill>
              </a:rPr>
              <a:t>chamber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operating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overpressure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0" y="332656"/>
            <a:ext cx="64315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Chamber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tests</a:t>
            </a:r>
            <a:r>
              <a:rPr lang="it-IT" sz="4000" b="1" dirty="0" smtClean="0">
                <a:solidFill>
                  <a:srgbClr val="FF0000"/>
                </a:solidFill>
              </a:rPr>
              <a:t>: </a:t>
            </a:r>
            <a:r>
              <a:rPr lang="it-IT" sz="4000" b="1" dirty="0" err="1" smtClean="0">
                <a:solidFill>
                  <a:srgbClr val="FF0000"/>
                </a:solidFill>
              </a:rPr>
              <a:t>efficiency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/>
          <a:srcRect r="1734"/>
          <a:stretch>
            <a:fillRect/>
          </a:stretch>
        </p:blipFill>
        <p:spPr>
          <a:xfrm>
            <a:off x="4176528" y="995425"/>
            <a:ext cx="5058681" cy="516987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5496" y="995819"/>
            <a:ext cx="45365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Efficiency is measured for three chambers  placed on top of on CERN-01 (green).</a:t>
            </a:r>
          </a:p>
          <a:p>
            <a:pPr>
              <a:buFont typeface="Wingdings" pitchFamily="2" charset="2"/>
              <a:buChar char="ü"/>
            </a:pPr>
            <a:endParaRPr lang="en-US" sz="20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Chambers are fluxed 4 days before measurements.</a:t>
            </a:r>
          </a:p>
          <a:p>
            <a:pPr>
              <a:buFont typeface="Wingdings" pitchFamily="2" charset="2"/>
              <a:buChar char="ü"/>
            </a:pPr>
            <a:endParaRPr lang="en-US" sz="20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The trigger and tracking is from CERN-01.</a:t>
            </a:r>
          </a:p>
          <a:p>
            <a:pPr>
              <a:buFont typeface="Wingdings" pitchFamily="2" charset="2"/>
              <a:buChar char="ü"/>
            </a:pPr>
            <a:endParaRPr lang="en-US" sz="20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Data  from CERN-01 “bottom” and “middle” chambers  and from the chamber under test are acquired</a:t>
            </a:r>
          </a:p>
          <a:p>
            <a:pPr>
              <a:buFont typeface="Wingdings" pitchFamily="2" charset="2"/>
              <a:buChar char="ü"/>
            </a:pPr>
            <a:endParaRPr lang="en-US" sz="20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Font typeface="Wingdings" pitchFamily="2" charset="2"/>
              <a:buChar char="ü"/>
            </a:pP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Efficiency is measured by searching hits on the chamber under in a </a:t>
            </a:r>
            <a:r>
              <a:rPr lang="en-US" sz="2000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fiducial</a:t>
            </a:r>
            <a:r>
              <a:rPr lang="en-US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zone around the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0" y="260648"/>
            <a:ext cx="4748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Some </a:t>
            </a:r>
            <a:r>
              <a:rPr lang="it-IT" sz="4000" b="1" dirty="0" err="1" smtClean="0">
                <a:solidFill>
                  <a:srgbClr val="FF0000"/>
                </a:solidFill>
              </a:rPr>
              <a:t>tests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results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75"/>
          <p:cNvPicPr/>
          <p:nvPr/>
        </p:nvPicPr>
        <p:blipFill>
          <a:blip r:embed="rId3" cstate="print"/>
          <a:srcRect t="4210"/>
          <a:stretch>
            <a:fillRect/>
          </a:stretch>
        </p:blipFill>
        <p:spPr>
          <a:xfrm>
            <a:off x="683568" y="1593492"/>
            <a:ext cx="7589520" cy="5147876"/>
          </a:xfrm>
          <a:prstGeom prst="rect">
            <a:avLst/>
          </a:prstGeom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35496" y="921494"/>
            <a:ext cx="868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Typical curves for a set of 3 new MRPCs. These chambers are now installed as the new EEE </a:t>
            </a:r>
            <a:r>
              <a:rPr lang="en-US" dirty="0" err="1" smtClean="0">
                <a:solidFill>
                  <a:schemeClr val="bg1"/>
                </a:solidFill>
              </a:rPr>
              <a:t>telescopi</a:t>
            </a:r>
            <a:r>
              <a:rPr lang="en-US" dirty="0" smtClean="0">
                <a:solidFill>
                  <a:schemeClr val="bg1"/>
                </a:solidFill>
              </a:rPr>
              <a:t> at </a:t>
            </a:r>
            <a:r>
              <a:rPr lang="en-US" dirty="0" err="1" smtClean="0">
                <a:solidFill>
                  <a:schemeClr val="bg1"/>
                </a:solidFill>
              </a:rPr>
              <a:t>Cariati</a:t>
            </a:r>
            <a:r>
              <a:rPr lang="en-US" dirty="0" smtClean="0">
                <a:solidFill>
                  <a:schemeClr val="bg1"/>
                </a:solidFill>
              </a:rPr>
              <a:t> (CARI-01)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699792" y="2195572"/>
            <a:ext cx="123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Efficiency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259632" y="472514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“Dark” </a:t>
            </a:r>
            <a:r>
              <a:rPr lang="it-IT" dirty="0" err="1" smtClean="0">
                <a:solidFill>
                  <a:srgbClr val="C00000"/>
                </a:solidFill>
              </a:rPr>
              <a:t>current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076056" y="176352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Counting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rate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076056" y="443711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Current</a:t>
            </a:r>
            <a:r>
              <a:rPr lang="it-IT" dirty="0" smtClean="0">
                <a:solidFill>
                  <a:srgbClr val="C00000"/>
                </a:solidFill>
              </a:rPr>
              <a:t> vs. rate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 rot="2098659">
            <a:off x="6503710" y="183655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19054871">
            <a:off x="-22576" y="4486542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0" y="260648"/>
            <a:ext cx="57470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Some </a:t>
            </a:r>
            <a:r>
              <a:rPr lang="it-IT" sz="4000" b="1" dirty="0" err="1" smtClean="0">
                <a:solidFill>
                  <a:srgbClr val="FF0000"/>
                </a:solidFill>
              </a:rPr>
              <a:t>overall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statistics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699792" y="2195572"/>
            <a:ext cx="123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Efficiency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259632" y="472514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“Dark” </a:t>
            </a:r>
            <a:r>
              <a:rPr lang="it-IT" dirty="0" err="1" smtClean="0">
                <a:solidFill>
                  <a:srgbClr val="C00000"/>
                </a:solidFill>
              </a:rPr>
              <a:t>current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076056" y="176352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Counting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rate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076056" y="443711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Current</a:t>
            </a:r>
            <a:r>
              <a:rPr lang="it-IT" dirty="0" smtClean="0">
                <a:solidFill>
                  <a:srgbClr val="C00000"/>
                </a:solidFill>
              </a:rPr>
              <a:t> vs. rate</a:t>
            </a:r>
            <a:endParaRPr lang="it-IT" dirty="0"/>
          </a:p>
        </p:txBody>
      </p:sp>
      <p:pic>
        <p:nvPicPr>
          <p:cNvPr id="11" name="Picture 8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6" y="980728"/>
            <a:ext cx="7734920" cy="5688632"/>
          </a:xfrm>
          <a:prstGeom prst="rect">
            <a:avLst/>
          </a:prstGeom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611560" y="234888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rgbClr val="C00000"/>
                </a:solidFill>
              </a:rPr>
              <a:t>Chamber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to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checked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156176" y="5425479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C00000"/>
                </a:solidFill>
              </a:rPr>
              <a:t>Leaks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detected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18" name="AutoShape 38"/>
          <p:cNvSpPr>
            <a:spLocks noChangeArrowheads="1"/>
          </p:cNvSpPr>
          <p:nvPr/>
        </p:nvSpPr>
        <p:spPr bwMode="auto">
          <a:xfrm rot="1757215" flipH="1">
            <a:off x="7097468" y="5926202"/>
            <a:ext cx="652797" cy="118162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auto">
          <a:xfrm rot="8285296" flipH="1">
            <a:off x="6195486" y="5912421"/>
            <a:ext cx="652797" cy="118162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0" name="AutoShape 38"/>
          <p:cNvSpPr>
            <a:spLocks noChangeArrowheads="1"/>
          </p:cNvSpPr>
          <p:nvPr/>
        </p:nvSpPr>
        <p:spPr bwMode="auto">
          <a:xfrm rot="5400000" flipH="1">
            <a:off x="1141826" y="3030420"/>
            <a:ext cx="372370" cy="13675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12160" y="1340768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012160" y="4149080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250943" y="1300698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123728" y="4149080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8844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New EEE clock </a:t>
            </a:r>
            <a:r>
              <a:rPr lang="it-IT" sz="4400" b="1" dirty="0" err="1" smtClean="0">
                <a:solidFill>
                  <a:srgbClr val="FF0000"/>
                </a:solidFill>
              </a:rPr>
              <a:t>distribution</a:t>
            </a:r>
            <a:r>
              <a:rPr lang="it-IT" sz="4400" b="1" dirty="0" smtClean="0">
                <a:solidFill>
                  <a:srgbClr val="FF0000"/>
                </a:solidFill>
              </a:rPr>
              <a:t> card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818" y="1052736"/>
            <a:ext cx="3969686" cy="213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6522" y="3356992"/>
            <a:ext cx="2247125" cy="333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852" y="3763321"/>
            <a:ext cx="4019107" cy="248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8"/>
          <p:cNvSpPr>
            <a:spLocks noChangeArrowheads="1"/>
          </p:cNvSpPr>
          <p:nvPr/>
        </p:nvSpPr>
        <p:spPr bwMode="auto">
          <a:xfrm flipH="1">
            <a:off x="4158446" y="4922062"/>
            <a:ext cx="1473025" cy="17584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48677" y="4045279"/>
            <a:ext cx="126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</a:t>
            </a:r>
            <a:r>
              <a:rPr lang="it-IT" baseline="-25000" dirty="0" smtClean="0">
                <a:solidFill>
                  <a:schemeClr val="bg1"/>
                </a:solidFill>
              </a:rPr>
              <a:t>t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≈ 8 </a:t>
            </a:r>
            <a:r>
              <a:rPr lang="it-IT" dirty="0" err="1" smtClean="0">
                <a:solidFill>
                  <a:schemeClr val="bg1"/>
                </a:solidFill>
              </a:rPr>
              <a:t>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150730" y="5603358"/>
            <a:ext cx="179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</a:t>
            </a:r>
            <a:r>
              <a:rPr lang="it-IT" baseline="-25000" dirty="0" smtClean="0">
                <a:solidFill>
                  <a:schemeClr val="bg1"/>
                </a:solidFill>
              </a:rPr>
              <a:t>t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≈ 0.25 </a:t>
            </a:r>
            <a:r>
              <a:rPr lang="it-IT" dirty="0" err="1" smtClean="0">
                <a:solidFill>
                  <a:schemeClr val="bg1"/>
                </a:solidFill>
              </a:rPr>
              <a:t>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51520" y="1052736"/>
            <a:ext cx="4752528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Designed at INFN Torino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Distributed the same clock to the two TDCs of the EEE readout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Essential to exploit time info from the middle chamber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Built and installed in all EEE telescopes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03848" y="4077072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</a:rPr>
              <a:t>EEE </a:t>
            </a:r>
            <a:r>
              <a:rPr lang="it-IT" sz="2000" dirty="0" err="1" smtClean="0">
                <a:solidFill>
                  <a:srgbClr val="002060"/>
                </a:solidFill>
              </a:rPr>
              <a:t>preliminary</a:t>
            </a:r>
            <a:endParaRPr lang="it-IT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3033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New trigger/GPS </a:t>
            </a:r>
            <a:r>
              <a:rPr lang="it-IT" sz="4400" b="1" dirty="0" err="1" smtClean="0">
                <a:solidFill>
                  <a:srgbClr val="FF0000"/>
                </a:solidFill>
              </a:rPr>
              <a:t>cards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995936" cy="51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07504" y="1052736"/>
            <a:ext cx="4752528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Developed between Bari and Lecce INFN sections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Joins the functionalities of the present trigger and GPS boards (+ GPS interface)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Additional functionalities: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-clock distribution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counters accessible via VME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trigger logic programmable via VME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Already installed at LODI-02, FRAS-02, SIEN-01, TORI-02, VICE-01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 to be deployed in all stations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Proposal to be commercialized from CAEN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7" y="260648"/>
            <a:ext cx="568863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coincidences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searches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3826578" flipH="1">
            <a:off x="2808725" y="4066614"/>
            <a:ext cx="1128134" cy="19142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78" y="3293361"/>
            <a:ext cx="4642338" cy="352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82303" y="1700808"/>
            <a:ext cx="412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Detected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coincidences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at 1.5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Higher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distance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higher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energy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 rot="1631062" flipH="1">
            <a:off x="4238387" y="2460686"/>
            <a:ext cx="1473025" cy="15660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 rot="10254485" flipH="1">
            <a:off x="3094036" y="5056423"/>
            <a:ext cx="1473025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2475473"/>
            <a:ext cx="3744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</a:rPr>
              <a:t>EEE collaboration </a:t>
            </a:r>
            <a:r>
              <a:rPr lang="en-US" sz="1400" i="1" dirty="0" smtClean="0">
                <a:solidFill>
                  <a:schemeClr val="bg1"/>
                </a:solidFill>
                <a:latin typeface="Arial"/>
              </a:rPr>
              <a:t>Time correlation measurements from extensive air showers</a:t>
            </a:r>
          </a:p>
          <a:p>
            <a:r>
              <a:rPr lang="en-US" sz="1400" i="1" dirty="0" smtClean="0">
                <a:solidFill>
                  <a:schemeClr val="bg1"/>
                </a:solidFill>
                <a:latin typeface="Arial"/>
              </a:rPr>
              <a:t>detected by the EEE telescopes</a:t>
            </a:r>
            <a:r>
              <a:rPr lang="en-US" sz="1400" dirty="0" smtClean="0">
                <a:solidFill>
                  <a:schemeClr val="bg1"/>
                </a:solidFill>
                <a:latin typeface="Arial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</a:rPr>
              <a:t>Eur</a:t>
            </a:r>
            <a:r>
              <a:rPr lang="fr-FR" sz="1400" dirty="0" smtClean="0">
                <a:solidFill>
                  <a:schemeClr val="bg1"/>
                </a:solidFill>
              </a:rPr>
              <a:t>. Phys. J. Plus (2013) 128:148, </a:t>
            </a:r>
            <a:r>
              <a:rPr lang="it-IT" sz="1400" dirty="0" smtClean="0">
                <a:solidFill>
                  <a:schemeClr val="bg1"/>
                </a:solidFill>
              </a:rPr>
              <a:t>DOI 10.1140/</a:t>
            </a:r>
            <a:r>
              <a:rPr lang="it-IT" sz="1400" dirty="0" err="1" smtClean="0">
                <a:solidFill>
                  <a:schemeClr val="bg1"/>
                </a:solidFill>
              </a:rPr>
              <a:t>epjp</a:t>
            </a:r>
            <a:r>
              <a:rPr lang="it-IT" sz="1400" dirty="0" smtClean="0">
                <a:solidFill>
                  <a:schemeClr val="bg1"/>
                </a:solidFill>
              </a:rPr>
              <a:t>/i2013-13148-3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954" y="44624"/>
            <a:ext cx="366551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2348" y="2253530"/>
            <a:ext cx="3559999" cy="24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20"/>
          <p:cNvSpPr txBox="1"/>
          <p:nvPr/>
        </p:nvSpPr>
        <p:spPr>
          <a:xfrm>
            <a:off x="4499992" y="4437112"/>
            <a:ext cx="46821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Coincidence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rate vs.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distance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Each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cluster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sensitive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showers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Energy high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enough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involve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both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stations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Developing</a:t>
            </a:r>
            <a:r>
              <a:rPr lang="it-IT" sz="20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accurate Monte Carlo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development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environmental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effects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708977" y="1700808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Last </a:t>
            </a:r>
            <a:r>
              <a:rPr lang="it-IT" dirty="0" err="1" smtClean="0">
                <a:solidFill>
                  <a:srgbClr val="C00000"/>
                </a:solidFill>
              </a:rPr>
              <a:t>born</a:t>
            </a:r>
            <a:r>
              <a:rPr lang="it-IT" dirty="0" smtClean="0">
                <a:solidFill>
                  <a:srgbClr val="C00000"/>
                </a:solidFill>
              </a:rPr>
              <a:t> in the EEE family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868699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EEE: long </a:t>
            </a:r>
            <a:r>
              <a:rPr lang="it-IT" sz="4400" b="1" dirty="0" err="1" smtClean="0">
                <a:solidFill>
                  <a:srgbClr val="FF0000"/>
                </a:solidFill>
              </a:rPr>
              <a:t>distance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correlations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8615" y="964466"/>
            <a:ext cx="8755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Strategy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correlations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between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individual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telescopes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clusters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Shower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rate: 0.001 -  0.04 Hz (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depending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on cluster and S/N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ratio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Spurious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rate in 1 ms:  10</a:t>
            </a:r>
            <a:r>
              <a:rPr kumimoji="0" lang="it-IT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-8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- 10</a:t>
            </a:r>
            <a:r>
              <a:rPr kumimoji="0" lang="it-IT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-7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Hz  (0.001 - 0.01/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day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476843" y="26419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No cut on relative angle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showers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5452897" y="2685518"/>
            <a:ext cx="3134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Cut on relative angle&lt; 10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251520" y="6021288"/>
            <a:ext cx="111997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10 ms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79512" y="2348880"/>
            <a:ext cx="710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pairs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clusters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ongoing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it-IT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96302" y="1979548"/>
            <a:ext cx="718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events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/d(Δt) for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decreasing</a:t>
            </a:r>
            <a:r>
              <a:rPr lang="it-IT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time </a:t>
            </a:r>
            <a:r>
              <a:rPr lang="it-IT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window</a:t>
            </a:r>
            <a:endParaRPr lang="it-IT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4596670" cy="312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Connettore 2 38"/>
          <p:cNvCxnSpPr/>
          <p:nvPr/>
        </p:nvCxnSpPr>
        <p:spPr>
          <a:xfrm flipV="1">
            <a:off x="946298" y="5626835"/>
            <a:ext cx="826477" cy="465069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273" y="2780928"/>
            <a:ext cx="4337199" cy="31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CasellaDiTesto 41"/>
          <p:cNvSpPr txBox="1"/>
          <p:nvPr/>
        </p:nvSpPr>
        <p:spPr>
          <a:xfrm>
            <a:off x="5868144" y="371703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Cut on the relative angle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403648" y="5858108"/>
            <a:ext cx="7813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EEE collaboration </a:t>
            </a:r>
            <a:r>
              <a:rPr lang="en-US" sz="1400" i="1" dirty="0" smtClean="0">
                <a:solidFill>
                  <a:schemeClr val="bg1"/>
                </a:solidFill>
              </a:rPr>
              <a:t>Search for long distance correlations between extensive air showers detected by the EEE network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</a:rPr>
              <a:t>Eur</a:t>
            </a:r>
            <a:r>
              <a:rPr lang="fr-FR" sz="1400" dirty="0" smtClean="0">
                <a:solidFill>
                  <a:schemeClr val="bg1"/>
                </a:solidFill>
              </a:rPr>
              <a:t>. Phys. J. Plus (2018) 133:34, DOI 10.1140/</a:t>
            </a:r>
            <a:r>
              <a:rPr lang="fr-FR" sz="1400" dirty="0" err="1" smtClean="0">
                <a:solidFill>
                  <a:schemeClr val="bg1"/>
                </a:solidFill>
              </a:rPr>
              <a:t>epjp</a:t>
            </a:r>
            <a:r>
              <a:rPr lang="fr-FR" sz="1400" dirty="0" smtClean="0">
                <a:solidFill>
                  <a:schemeClr val="bg1"/>
                </a:solidFill>
              </a:rPr>
              <a:t>/i2018-11898-x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C:\Users\Marcello\Desktop\Immagine1.png"/>
          <p:cNvPicPr>
            <a:picLocks noChangeAspect="1" noChangeArrowheads="1"/>
          </p:cNvPicPr>
          <p:nvPr/>
        </p:nvPicPr>
        <p:blipFill>
          <a:blip r:embed="rId3" cstate="print"/>
          <a:srcRect r="7251"/>
          <a:stretch>
            <a:fillRect/>
          </a:stretch>
        </p:blipFill>
        <p:spPr bwMode="auto">
          <a:xfrm>
            <a:off x="3851920" y="1772816"/>
            <a:ext cx="5065476" cy="3687775"/>
          </a:xfrm>
          <a:prstGeom prst="rect">
            <a:avLst/>
          </a:prstGeom>
          <a:noFill/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53623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Forbush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decreases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B4AFCA-2686-3D4A-9327-25015F4874C8}" type="slidenum">
              <a:rPr lang="en-US" sz="1800" b="0" kern="0" smtClean="0">
                <a:solidFill>
                  <a:sysClr val="windowText" lastClr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800" b="0" kern="0" dirty="0">
              <a:solidFill>
                <a:sysClr val="windowText" lastClr="00000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51520" y="551723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The 2016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year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Forbush</a:t>
            </a:r>
            <a:r>
              <a:rPr lang="it-IT" sz="2400" dirty="0" smtClean="0">
                <a:solidFill>
                  <a:srgbClr val="C00000"/>
                </a:solidFill>
              </a:rPr>
              <a:t>: </a:t>
            </a:r>
            <a:r>
              <a:rPr lang="it-IT" sz="2400" dirty="0" smtClean="0">
                <a:solidFill>
                  <a:srgbClr val="000000"/>
                </a:solidFill>
              </a:rPr>
              <a:t>at 24.00 </a:t>
            </a:r>
            <a:r>
              <a:rPr lang="it-IT" sz="2400" dirty="0" err="1" smtClean="0">
                <a:solidFill>
                  <a:srgbClr val="000000"/>
                </a:solidFill>
              </a:rPr>
              <a:t>of</a:t>
            </a:r>
            <a:r>
              <a:rPr lang="it-IT" sz="2400" dirty="0" smtClean="0">
                <a:solidFill>
                  <a:srgbClr val="000000"/>
                </a:solidFill>
              </a:rPr>
              <a:t> 31/12/2015 </a:t>
            </a:r>
            <a:r>
              <a:rPr lang="it-IT" sz="2400" dirty="0" err="1" smtClean="0">
                <a:solidFill>
                  <a:srgbClr val="000000"/>
                </a:solidFill>
              </a:rPr>
              <a:t>our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telescopes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</a:rPr>
              <a:t>-in </a:t>
            </a:r>
            <a:r>
              <a:rPr lang="it-IT" sz="2400" b="1" dirty="0" err="1" smtClean="0">
                <a:solidFill>
                  <a:srgbClr val="000000"/>
                </a:solidFill>
              </a:rPr>
              <a:t>schools-</a:t>
            </a:r>
            <a:r>
              <a:rPr lang="it-IT" sz="2400" b="1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were</a:t>
            </a:r>
            <a:r>
              <a:rPr lang="it-IT" sz="2400" dirty="0" smtClean="0">
                <a:solidFill>
                  <a:srgbClr val="000000"/>
                </a:solidFill>
              </a:rPr>
              <a:t> up and </a:t>
            </a:r>
            <a:r>
              <a:rPr lang="it-IT" sz="2400" dirty="0" err="1" smtClean="0">
                <a:solidFill>
                  <a:srgbClr val="000000"/>
                </a:solidFill>
              </a:rPr>
              <a:t>running</a:t>
            </a:r>
            <a:r>
              <a:rPr lang="it-IT" sz="2400" dirty="0" smtClean="0">
                <a:solidFill>
                  <a:srgbClr val="000000"/>
                </a:solidFill>
              </a:rPr>
              <a:t>!</a:t>
            </a:r>
            <a:endParaRPr lang="it-IT" sz="2400" dirty="0">
              <a:solidFill>
                <a:srgbClr val="C00000"/>
              </a:solidFill>
            </a:endParaRPr>
          </a:p>
        </p:txBody>
      </p:sp>
      <p:cxnSp>
        <p:nvCxnSpPr>
          <p:cNvPr id="18" name="Connettore 1 17"/>
          <p:cNvCxnSpPr/>
          <p:nvPr/>
        </p:nvCxnSpPr>
        <p:spPr bwMode="auto">
          <a:xfrm>
            <a:off x="5387838" y="2073051"/>
            <a:ext cx="0" cy="295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CasellaDiTesto 27"/>
          <p:cNvSpPr txBox="1"/>
          <p:nvPr/>
        </p:nvSpPr>
        <p:spPr>
          <a:xfrm>
            <a:off x="5436096" y="220486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New </a:t>
            </a:r>
            <a:r>
              <a:rPr lang="it-IT" dirty="0" err="1" smtClean="0">
                <a:solidFill>
                  <a:srgbClr val="C00000"/>
                </a:solidFill>
              </a:rPr>
              <a:t>year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32856"/>
            <a:ext cx="3456384" cy="223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107504" y="993502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Solar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Flares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followed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Coronal</a:t>
            </a:r>
            <a:r>
              <a:rPr lang="it-IT" dirty="0" smtClean="0">
                <a:solidFill>
                  <a:schemeClr val="bg1"/>
                </a:solidFill>
              </a:rPr>
              <a:t> Mass </a:t>
            </a:r>
            <a:r>
              <a:rPr lang="it-IT" dirty="0" err="1" smtClean="0">
                <a:solidFill>
                  <a:schemeClr val="bg1"/>
                </a:solidFill>
              </a:rPr>
              <a:t>Emission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whose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eject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sometimes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envelops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Earth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adds</a:t>
            </a:r>
            <a:r>
              <a:rPr lang="it-IT" dirty="0" smtClean="0">
                <a:solidFill>
                  <a:schemeClr val="bg1"/>
                </a:solidFill>
              </a:rPr>
              <a:t> up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Earth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magnetic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field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provoking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sudden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decrese</a:t>
            </a:r>
            <a:r>
              <a:rPr lang="it-IT" dirty="0" smtClean="0">
                <a:solidFill>
                  <a:schemeClr val="bg1"/>
                </a:solidFill>
              </a:rPr>
              <a:t> in </a:t>
            </a:r>
            <a:r>
              <a:rPr lang="it-IT" dirty="0" err="1" smtClean="0">
                <a:solidFill>
                  <a:schemeClr val="bg1"/>
                </a:solidFill>
              </a:rPr>
              <a:t>Cosmic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rays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revealed</a:t>
            </a:r>
            <a:r>
              <a:rPr lang="it-IT" dirty="0" smtClean="0">
                <a:solidFill>
                  <a:schemeClr val="bg1"/>
                </a:solidFill>
              </a:rPr>
              <a:t> on the </a:t>
            </a:r>
            <a:r>
              <a:rPr lang="it-IT" dirty="0" err="1" smtClean="0">
                <a:solidFill>
                  <a:schemeClr val="bg1"/>
                </a:solidFill>
              </a:rPr>
              <a:t>ground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9512" y="4653136"/>
            <a:ext cx="3816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EEE Collaboration, </a:t>
            </a:r>
            <a:r>
              <a:rPr lang="en-US" sz="1400" i="1" dirty="0" smtClean="0">
                <a:solidFill>
                  <a:schemeClr val="bg1"/>
                </a:solidFill>
              </a:rPr>
              <a:t>The EEE experiment project: status and first physics results</a:t>
            </a:r>
            <a:r>
              <a:rPr lang="en-US" sz="1400" dirty="0" smtClean="0">
                <a:solidFill>
                  <a:schemeClr val="bg1"/>
                </a:solidFill>
              </a:rPr>
              <a:t>, Eur. Phys. J. Plus (2013) 128, 62.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00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4947"/>
          <a:stretch>
            <a:fillRect/>
          </a:stretch>
        </p:blipFill>
        <p:spPr bwMode="auto">
          <a:xfrm>
            <a:off x="4469888" y="3382435"/>
            <a:ext cx="4674112" cy="31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 bwMode="auto">
          <a:xfrm rot="-3720000" flipH="1">
            <a:off x="7095524" y="2261191"/>
            <a:ext cx="116222" cy="269565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project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0737"/>
            <a:ext cx="4644008" cy="5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4715000" y="822191"/>
            <a:ext cx="4429000" cy="2246769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Aims</a:t>
            </a:r>
            <a:r>
              <a:rPr lang="it-IT" sz="2000" dirty="0" smtClean="0">
                <a:solidFill>
                  <a:srgbClr val="C00000"/>
                </a:solidFill>
              </a:rPr>
              <a:t> at </a:t>
            </a:r>
            <a:r>
              <a:rPr lang="it-IT" sz="2000" dirty="0" err="1" smtClean="0">
                <a:solidFill>
                  <a:srgbClr val="C00000"/>
                </a:solidFill>
              </a:rPr>
              <a:t>covering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most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interesting</a:t>
            </a:r>
            <a:r>
              <a:rPr lang="it-IT" sz="2000" dirty="0" smtClean="0">
                <a:solidFill>
                  <a:srgbClr val="C00000"/>
                </a:solidFill>
              </a:rPr>
              <a:t>, and </a:t>
            </a:r>
            <a:r>
              <a:rPr lang="it-IT" sz="2000" dirty="0" err="1" smtClean="0">
                <a:solidFill>
                  <a:srgbClr val="C00000"/>
                </a:solidFill>
              </a:rPr>
              <a:t>still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partially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unexplored</a:t>
            </a:r>
            <a:r>
              <a:rPr lang="it-IT" sz="2000" dirty="0" smtClean="0">
                <a:solidFill>
                  <a:srgbClr val="C00000"/>
                </a:solidFill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</a:rPr>
              <a:t>region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cosmic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ray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spectrum</a:t>
            </a:r>
            <a:r>
              <a:rPr lang="it-IT" sz="2000" dirty="0" smtClean="0">
                <a:solidFill>
                  <a:srgbClr val="C00000"/>
                </a:solidFill>
              </a:rPr>
              <a:t>: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E &gt; 10</a:t>
            </a:r>
            <a:r>
              <a:rPr lang="it-IT" sz="2000" baseline="30000" dirty="0" smtClean="0">
                <a:solidFill>
                  <a:schemeClr val="bg1"/>
                </a:solidFill>
              </a:rPr>
              <a:t>18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Extragalactic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sources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GZK </a:t>
            </a:r>
            <a:r>
              <a:rPr lang="it-IT" sz="2000" dirty="0" err="1" smtClean="0">
                <a:solidFill>
                  <a:schemeClr val="bg1"/>
                </a:solidFill>
              </a:rPr>
              <a:t>cutoff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/>
            <a:r>
              <a:rPr lang="it-IT" sz="1600" dirty="0" smtClean="0">
                <a:solidFill>
                  <a:schemeClr val="bg1"/>
                </a:solidFill>
              </a:rPr>
              <a:t>    (</a:t>
            </a:r>
            <a:r>
              <a:rPr lang="it-IT" sz="1600" dirty="0" err="1" smtClean="0">
                <a:solidFill>
                  <a:schemeClr val="bg1"/>
                </a:solidFill>
              </a:rPr>
              <a:t>Greisen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Zatspein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Kuz</a:t>
            </a:r>
            <a:r>
              <a:rPr lang="it-IT" sz="1600" dirty="0" smtClean="0">
                <a:solidFill>
                  <a:schemeClr val="bg1"/>
                </a:solidFill>
              </a:rPr>
              <a:t>’min) 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8" name="Freccia in giù 7"/>
          <p:cNvSpPr/>
          <p:nvPr/>
        </p:nvSpPr>
        <p:spPr bwMode="auto">
          <a:xfrm rot="840000" flipH="1">
            <a:off x="4358270" y="1950802"/>
            <a:ext cx="128367" cy="360652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03" y="3573016"/>
            <a:ext cx="7058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 r="2764"/>
          <a:stretch>
            <a:fillRect/>
          </a:stretch>
        </p:blipFill>
        <p:spPr bwMode="auto">
          <a:xfrm>
            <a:off x="4426370" y="764704"/>
            <a:ext cx="4692779" cy="31409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179512" y="105273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About</a:t>
            </a:r>
            <a:r>
              <a:rPr lang="it-IT" dirty="0" smtClean="0">
                <a:solidFill>
                  <a:srgbClr val="C00000"/>
                </a:solidFill>
              </a:rPr>
              <a:t> 1 </a:t>
            </a:r>
            <a:r>
              <a:rPr lang="it-IT" dirty="0" err="1" smtClean="0">
                <a:solidFill>
                  <a:srgbClr val="C00000"/>
                </a:solidFill>
              </a:rPr>
              <a:t>event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over</a:t>
            </a:r>
            <a:r>
              <a:rPr lang="it-IT" dirty="0" smtClean="0">
                <a:solidFill>
                  <a:srgbClr val="C00000"/>
                </a:solidFill>
              </a:rPr>
              <a:t> 2000 </a:t>
            </a:r>
            <a:r>
              <a:rPr lang="it-IT" dirty="0" err="1" smtClean="0">
                <a:solidFill>
                  <a:srgbClr val="C00000"/>
                </a:solidFill>
              </a:rPr>
              <a:t>observed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to</a:t>
            </a:r>
            <a:r>
              <a:rPr lang="it-IT" dirty="0" smtClean="0">
                <a:solidFill>
                  <a:srgbClr val="C00000"/>
                </a:solidFill>
              </a:rPr>
              <a:t> go in </a:t>
            </a:r>
            <a:r>
              <a:rPr lang="it-IT" dirty="0" err="1" smtClean="0">
                <a:solidFill>
                  <a:srgbClr val="C00000"/>
                </a:solidFill>
              </a:rPr>
              <a:t>an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upward</a:t>
            </a:r>
            <a:r>
              <a:rPr lang="it-IT" dirty="0" smtClean="0">
                <a:solidFill>
                  <a:srgbClr val="C00000"/>
                </a:solidFill>
              </a:rPr>
              <a:t> direction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9513" y="1772816"/>
            <a:ext cx="432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Some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them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identified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electrons coming from </a:t>
            </a:r>
            <a:r>
              <a:rPr lang="en-US" dirty="0" err="1" smtClean="0">
                <a:solidFill>
                  <a:srgbClr val="C00000"/>
                </a:solidFill>
              </a:rPr>
              <a:t>muon</a:t>
            </a:r>
            <a:r>
              <a:rPr lang="en-US" dirty="0" smtClean="0">
                <a:solidFill>
                  <a:srgbClr val="C00000"/>
                </a:solidFill>
              </a:rPr>
              <a:t> decays </a:t>
            </a:r>
            <a:r>
              <a:rPr lang="en-US" dirty="0" smtClean="0">
                <a:solidFill>
                  <a:schemeClr val="bg1"/>
                </a:solidFill>
              </a:rPr>
              <a:t>(in the floor or in the bottom chamber),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16016" y="3779748"/>
            <a:ext cx="422269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Tagged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downward</a:t>
            </a:r>
            <a:r>
              <a:rPr lang="it-IT" dirty="0" smtClean="0">
                <a:solidFill>
                  <a:srgbClr val="C00000"/>
                </a:solidFill>
              </a:rPr>
              <a:t> µ + </a:t>
            </a:r>
            <a:r>
              <a:rPr lang="it-IT" dirty="0" err="1" smtClean="0">
                <a:solidFill>
                  <a:srgbClr val="C00000"/>
                </a:solidFill>
              </a:rPr>
              <a:t>upgoing</a:t>
            </a:r>
            <a:r>
              <a:rPr lang="it-IT" dirty="0" smtClean="0">
                <a:solidFill>
                  <a:srgbClr val="C00000"/>
                </a:solidFill>
              </a:rPr>
              <a:t> electron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308304" y="4941168"/>
            <a:ext cx="18002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Event</a:t>
            </a:r>
            <a:r>
              <a:rPr lang="it-IT" dirty="0" smtClean="0">
                <a:solidFill>
                  <a:srgbClr val="C00000"/>
                </a:solidFill>
              </a:rPr>
              <a:t> display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(in the </a:t>
            </a:r>
            <a:r>
              <a:rPr lang="it-IT" dirty="0" err="1" smtClean="0">
                <a:solidFill>
                  <a:schemeClr val="bg1"/>
                </a:solidFill>
              </a:rPr>
              <a:t>two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projections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16735" y="218505"/>
            <a:ext cx="59234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err="1" smtClean="0">
                <a:solidFill>
                  <a:srgbClr val="FF0000"/>
                </a:solidFill>
              </a:rPr>
              <a:t>Upward-going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events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6392361"/>
            <a:ext cx="806489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EEE </a:t>
            </a:r>
            <a:r>
              <a:rPr lang="it-IT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collaboration</a:t>
            </a:r>
            <a:r>
              <a:rPr lang="it-IT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study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upward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going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particles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Extreme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Energy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telescopes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NIM-A 816 (2016), 142-148</a:t>
            </a:r>
            <a:endParaRPr lang="it-IT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6305" y="2924944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Blue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track</a:t>
            </a:r>
            <a:r>
              <a:rPr lang="it-IT" dirty="0" smtClean="0">
                <a:solidFill>
                  <a:srgbClr val="0070C0"/>
                </a:solidFill>
              </a:rPr>
              <a:t>: </a:t>
            </a:r>
            <a:r>
              <a:rPr lang="it-IT" dirty="0" err="1" smtClean="0">
                <a:solidFill>
                  <a:srgbClr val="0070C0"/>
                </a:solidFill>
              </a:rPr>
              <a:t>downward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muon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C00000"/>
                </a:solidFill>
              </a:rPr>
              <a:t>Red </a:t>
            </a:r>
            <a:r>
              <a:rPr lang="it-IT" dirty="0" err="1" smtClean="0">
                <a:solidFill>
                  <a:srgbClr val="C00000"/>
                </a:solidFill>
              </a:rPr>
              <a:t>track</a:t>
            </a:r>
            <a:r>
              <a:rPr lang="it-IT" dirty="0" smtClean="0">
                <a:solidFill>
                  <a:srgbClr val="C00000"/>
                </a:solidFill>
              </a:rPr>
              <a:t>: </a:t>
            </a:r>
            <a:r>
              <a:rPr lang="it-IT" dirty="0" err="1" smtClean="0">
                <a:solidFill>
                  <a:srgbClr val="C00000"/>
                </a:solidFill>
              </a:rPr>
              <a:t>upward</a:t>
            </a:r>
            <a:r>
              <a:rPr lang="it-IT" dirty="0" smtClean="0">
                <a:solidFill>
                  <a:srgbClr val="C00000"/>
                </a:solidFill>
              </a:rPr>
              <a:t> electron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585"/>
          <a:stretch>
            <a:fillRect/>
          </a:stretch>
        </p:blipFill>
        <p:spPr bwMode="auto">
          <a:xfrm>
            <a:off x="0" y="857232"/>
            <a:ext cx="5143536" cy="346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38"/>
          <p:cNvSpPr>
            <a:spLocks noChangeArrowheads="1"/>
          </p:cNvSpPr>
          <p:nvPr/>
        </p:nvSpPr>
        <p:spPr bwMode="auto">
          <a:xfrm rot="9227591" flipH="1">
            <a:off x="3494240" y="3283729"/>
            <a:ext cx="1338586" cy="131424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16735" y="260648"/>
            <a:ext cx="59907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err="1" smtClean="0">
                <a:solidFill>
                  <a:srgbClr val="FF0000"/>
                </a:solidFill>
              </a:rPr>
              <a:t>Backscattered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events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857752" y="2143116"/>
            <a:ext cx="3500462" cy="1323439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170 </a:t>
            </a:r>
            <a:r>
              <a:rPr lang="it-IT" sz="2000" dirty="0" err="1" smtClean="0">
                <a:solidFill>
                  <a:schemeClr val="bg1"/>
                </a:solidFill>
              </a:rPr>
              <a:t>Backscattering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events</a:t>
            </a:r>
            <a:r>
              <a:rPr lang="it-IT" sz="20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l-GR" sz="2000" baseline="-25000" dirty="0" smtClean="0">
                <a:solidFill>
                  <a:schemeClr val="bg1"/>
                </a:solidFill>
              </a:rPr>
              <a:t>0</a:t>
            </a:r>
            <a:r>
              <a:rPr lang="el-GR" sz="2000" dirty="0" smtClean="0">
                <a:solidFill>
                  <a:schemeClr val="bg1"/>
                </a:solidFill>
              </a:rPr>
              <a:t>&gt;0 &amp;&amp; β</a:t>
            </a:r>
            <a:r>
              <a:rPr lang="el-GR" sz="2000" baseline="-25000" dirty="0" smtClean="0">
                <a:solidFill>
                  <a:schemeClr val="bg1"/>
                </a:solidFill>
              </a:rPr>
              <a:t>1</a:t>
            </a:r>
            <a:r>
              <a:rPr lang="el-GR" sz="2000" dirty="0" smtClean="0">
                <a:solidFill>
                  <a:schemeClr val="bg1"/>
                </a:solidFill>
              </a:rPr>
              <a:t>&lt;0</a:t>
            </a:r>
          </a:p>
          <a:p>
            <a:r>
              <a:rPr lang="it-IT" sz="2000" dirty="0" err="1" smtClean="0">
                <a:solidFill>
                  <a:schemeClr val="bg1"/>
                </a:solidFill>
              </a:rPr>
              <a:t>Large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time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difference</a:t>
            </a:r>
            <a:r>
              <a:rPr lang="it-IT" sz="2000" dirty="0" smtClean="0">
                <a:solidFill>
                  <a:schemeClr val="bg1"/>
                </a:solidFill>
              </a:rPr>
              <a:t> due</a:t>
            </a:r>
          </a:p>
          <a:p>
            <a:r>
              <a:rPr lang="it-IT" sz="2000" dirty="0" err="1" smtClean="0">
                <a:solidFill>
                  <a:schemeClr val="bg1"/>
                </a:solidFill>
              </a:rPr>
              <a:t>to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Time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Of</a:t>
            </a:r>
            <a:r>
              <a:rPr lang="it-IT" sz="2000" dirty="0" smtClean="0">
                <a:solidFill>
                  <a:schemeClr val="bg1"/>
                </a:solidFill>
              </a:rPr>
              <a:t> Flight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071670" y="1142984"/>
            <a:ext cx="2286016" cy="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coincidences</a:t>
            </a:r>
            <a:endParaRPr lang="it-IT" sz="2000" dirty="0" smtClean="0">
              <a:solidFill>
                <a:schemeClr val="bg1"/>
              </a:solidFill>
            </a:endParaRPr>
          </a:p>
          <a:p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l-GR" sz="2000" baseline="-25000" dirty="0" smtClean="0">
                <a:solidFill>
                  <a:schemeClr val="bg1"/>
                </a:solidFill>
              </a:rPr>
              <a:t>0</a:t>
            </a:r>
            <a:r>
              <a:rPr lang="el-GR" sz="2000" dirty="0" smtClean="0">
                <a:solidFill>
                  <a:schemeClr val="bg1"/>
                </a:solidFill>
              </a:rPr>
              <a:t>&gt;0 &amp; β</a:t>
            </a:r>
            <a:r>
              <a:rPr lang="el-GR" sz="2000" baseline="-25000" dirty="0" smtClean="0">
                <a:solidFill>
                  <a:schemeClr val="bg1"/>
                </a:solidFill>
              </a:rPr>
              <a:t>1</a:t>
            </a:r>
            <a:r>
              <a:rPr lang="el-GR" sz="2000" dirty="0" smtClean="0">
                <a:solidFill>
                  <a:schemeClr val="bg1"/>
                </a:solidFill>
              </a:rPr>
              <a:t>&gt;0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4273" t="5926" r="5223" b="-658"/>
          <a:stretch>
            <a:fillRect/>
          </a:stretch>
        </p:blipFill>
        <p:spPr bwMode="auto">
          <a:xfrm>
            <a:off x="4779789" y="3500438"/>
            <a:ext cx="4400720" cy="332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928662" y="4509120"/>
            <a:ext cx="3741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Inferred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distance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to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ground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: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46 cm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below</a:t>
            </a:r>
            <a:r>
              <a:rPr lang="it-IT" sz="2000" dirty="0" smtClean="0">
                <a:solidFill>
                  <a:schemeClr val="bg1"/>
                </a:solidFill>
                <a:latin typeface="LiberationSans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LiberationSans"/>
              </a:rPr>
              <a:t>telescope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1449600" flipH="1" flipV="1">
            <a:off x="4632656" y="5215695"/>
            <a:ext cx="2024418" cy="9794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42852"/>
            <a:ext cx="2714644" cy="203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360040" y="531398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00000"/>
                </a:solidFill>
              </a:rPr>
              <a:t>The </a:t>
            </a:r>
            <a:r>
              <a:rPr lang="it-IT" sz="2000" dirty="0" err="1" smtClean="0">
                <a:solidFill>
                  <a:srgbClr val="C00000"/>
                </a:solidFill>
              </a:rPr>
              <a:t>excellent</a:t>
            </a:r>
            <a:r>
              <a:rPr lang="it-IT" sz="2000" dirty="0" smtClean="0">
                <a:solidFill>
                  <a:srgbClr val="C00000"/>
                </a:solidFill>
              </a:rPr>
              <a:t> performance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EEE </a:t>
            </a:r>
            <a:r>
              <a:rPr lang="it-IT" sz="2000" dirty="0" err="1" smtClean="0">
                <a:solidFill>
                  <a:srgbClr val="C00000"/>
                </a:solidFill>
              </a:rPr>
              <a:t>telescope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allows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to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map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enviroment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around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them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355303"/>
            <a:ext cx="64283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External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collaborations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8417" y="1348594"/>
            <a:ext cx="5281695" cy="2656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EGO-VIRGO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collaboration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interested in having one (or more) EEE telescopes hosted at their lab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Cascina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 a veto for cosmic ray showers in coincidence with possible signals coming from gravitational waves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imilar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device already at LIGO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ome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literature </a:t>
            </a:r>
            <a:r>
              <a:rPr lang="en-US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already available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2" descr="Risultati immagini per EGO virgo logo"/>
          <p:cNvPicPr>
            <a:picLocks noChangeAspect="1" noChangeArrowheads="1"/>
          </p:cNvPicPr>
          <p:nvPr/>
        </p:nvPicPr>
        <p:blipFill>
          <a:blip r:embed="rId3" cstate="print"/>
          <a:srcRect t="21837" b="11759"/>
          <a:stretch>
            <a:fillRect/>
          </a:stretch>
        </p:blipFill>
        <p:spPr bwMode="auto">
          <a:xfrm>
            <a:off x="6804248" y="476672"/>
            <a:ext cx="1872208" cy="1243224"/>
          </a:xfrm>
          <a:prstGeom prst="rect">
            <a:avLst/>
          </a:prstGeom>
          <a:noFill/>
        </p:spPr>
      </p:pic>
      <p:pic>
        <p:nvPicPr>
          <p:cNvPr id="11" name="Picture 4" descr="Risultati immagini per university santiago de composte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556" y="4653136"/>
            <a:ext cx="1733908" cy="1705170"/>
          </a:xfrm>
          <a:prstGeom prst="rect">
            <a:avLst/>
          </a:prstGeom>
          <a:noFill/>
        </p:spPr>
      </p:pic>
      <p:pic>
        <p:nvPicPr>
          <p:cNvPr id="110594" name="Picture 2" descr="VirgoDetectorAerial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44824"/>
            <a:ext cx="2880320" cy="2161085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79512" y="4411558"/>
            <a:ext cx="6768752" cy="217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lnSpc>
                <a:spcPts val="2800"/>
              </a:lnSpc>
              <a:spcBef>
                <a:spcPts val="48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University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Santiago de Compostela (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Spain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interested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anaylizing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EEE data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looking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correlations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rays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flux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and temperature and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pressure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conditions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throposphere</a:t>
            </a:r>
            <a:endParaRPr lang="it-IT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Memorandum Of Understanding signed up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ggetto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744416" cy="228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248808" y="5781252"/>
            <a:ext cx="1901590" cy="331801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1" name="Picture 276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13613"/>
            <a:ext cx="4254847" cy="61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7650"/>
          <p:cNvSpPr>
            <a:spLocks noChangeArrowheads="1"/>
          </p:cNvSpPr>
          <p:nvPr/>
        </p:nvSpPr>
        <p:spPr bwMode="auto">
          <a:xfrm>
            <a:off x="6516216" y="1772816"/>
            <a:ext cx="563343" cy="563966"/>
          </a:xfrm>
          <a:prstGeom prst="ellipse">
            <a:avLst/>
          </a:prstGeom>
          <a:solidFill>
            <a:srgbClr val="DD4814">
              <a:alpha val="50000"/>
            </a:srgbClr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/>
          <a:lstStyle/>
          <a:p>
            <a:pPr hangingPunct="0"/>
            <a:endParaRPr lang="en-US" altLang="en-US"/>
          </a:p>
        </p:txBody>
      </p:sp>
      <p:sp>
        <p:nvSpPr>
          <p:cNvPr id="23" name="Oval 27651"/>
          <p:cNvSpPr>
            <a:spLocks noChangeArrowheads="1"/>
          </p:cNvSpPr>
          <p:nvPr/>
        </p:nvSpPr>
        <p:spPr bwMode="auto">
          <a:xfrm>
            <a:off x="7164288" y="3356992"/>
            <a:ext cx="570675" cy="573035"/>
          </a:xfrm>
          <a:prstGeom prst="ellipse">
            <a:avLst/>
          </a:prstGeom>
          <a:solidFill>
            <a:srgbClr val="DD4814">
              <a:alpha val="50000"/>
            </a:srgbClr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/>
          <a:lstStyle/>
          <a:p>
            <a:pPr hangingPunct="0"/>
            <a:endParaRPr lang="en-US" altLang="en-US"/>
          </a:p>
        </p:txBody>
      </p:sp>
      <p:sp>
        <p:nvSpPr>
          <p:cNvPr id="24" name="Oval 27652"/>
          <p:cNvSpPr>
            <a:spLocks noChangeArrowheads="1"/>
          </p:cNvSpPr>
          <p:nvPr/>
        </p:nvSpPr>
        <p:spPr bwMode="auto">
          <a:xfrm>
            <a:off x="7164288" y="5661248"/>
            <a:ext cx="432048" cy="360040"/>
          </a:xfrm>
          <a:prstGeom prst="ellipse">
            <a:avLst/>
          </a:prstGeom>
          <a:solidFill>
            <a:srgbClr val="DD4814">
              <a:alpha val="50000"/>
            </a:srgbClr>
          </a:solidFill>
          <a:ln w="9360">
            <a:solidFill>
              <a:srgbClr val="3465A4"/>
            </a:solidFill>
            <a:round/>
            <a:headEnd/>
            <a:tailEnd/>
          </a:ln>
        </p:spPr>
        <p:txBody>
          <a:bodyPr/>
          <a:lstStyle/>
          <a:p>
            <a:pPr hangingPunct="0"/>
            <a:endParaRPr lang="en-US" altLang="en-US"/>
          </a:p>
        </p:txBody>
      </p:sp>
      <p:sp>
        <p:nvSpPr>
          <p:cNvPr id="26" name="Straight Connector 27655"/>
          <p:cNvSpPr>
            <a:spLocks noChangeShapeType="1"/>
          </p:cNvSpPr>
          <p:nvPr/>
        </p:nvSpPr>
        <p:spPr bwMode="auto">
          <a:xfrm>
            <a:off x="4788025" y="1988841"/>
            <a:ext cx="2304256" cy="3744416"/>
          </a:xfrm>
          <a:prstGeom prst="line">
            <a:avLst/>
          </a:prstGeom>
          <a:noFill/>
          <a:ln w="36720">
            <a:solidFill>
              <a:srgbClr val="DD4814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/>
            <a:endParaRPr lang="en-US" altLang="en-US"/>
          </a:p>
        </p:txBody>
      </p:sp>
      <p:sp>
        <p:nvSpPr>
          <p:cNvPr id="27" name="Straight Connector 27656"/>
          <p:cNvSpPr>
            <a:spLocks noChangeShapeType="1"/>
          </p:cNvSpPr>
          <p:nvPr/>
        </p:nvSpPr>
        <p:spPr bwMode="auto">
          <a:xfrm>
            <a:off x="4067944" y="1484784"/>
            <a:ext cx="2448272" cy="432048"/>
          </a:xfrm>
          <a:prstGeom prst="line">
            <a:avLst/>
          </a:prstGeom>
          <a:noFill/>
          <a:ln w="36720">
            <a:solidFill>
              <a:srgbClr val="DD4814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/>
            <a:endParaRPr lang="en-US" altLang="en-US"/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4169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Polar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QuEEEst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9512" y="980728"/>
            <a:ext cx="5281695" cy="2656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hangingPunct="0">
              <a:lnSpc>
                <a:spcPct val="94000"/>
              </a:lnSpc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it-IT" sz="2000" b="1" dirty="0" smtClean="0">
                <a:solidFill>
                  <a:srgbClr val="004586"/>
                </a:solidFill>
              </a:rPr>
              <a:t>3 </a:t>
            </a:r>
            <a:r>
              <a:rPr lang="en-US" altLang="it-IT" sz="2000" b="1" dirty="0" err="1" smtClean="0">
                <a:solidFill>
                  <a:srgbClr val="004586"/>
                </a:solidFill>
              </a:rPr>
              <a:t>PolarQuEEEst</a:t>
            </a:r>
            <a:r>
              <a:rPr lang="en-US" altLang="it-IT" sz="2000" b="1" dirty="0" smtClean="0">
                <a:solidFill>
                  <a:srgbClr val="004586"/>
                </a:solidFill>
              </a:rPr>
              <a:t> detectors</a:t>
            </a:r>
          </a:p>
          <a:p>
            <a:pPr marL="342900" indent="-342900" hangingPunct="0">
              <a:lnSpc>
                <a:spcPct val="94000"/>
              </a:lnSpc>
              <a:buFont typeface="Wingdings" panose="05000000000000000000" pitchFamily="2" charset="2"/>
              <a:buChar char="ü"/>
            </a:pPr>
            <a:r>
              <a:rPr lang="en-US" altLang="it-IT" sz="2000" dirty="0" smtClean="0">
                <a:solidFill>
                  <a:srgbClr val="000000"/>
                </a:solidFill>
              </a:rPr>
              <a:t>onboard on boat Polar </a:t>
            </a:r>
            <a:r>
              <a:rPr lang="en-US" altLang="it-IT" sz="2000" dirty="0" err="1" smtClean="0">
                <a:solidFill>
                  <a:srgbClr val="000000"/>
                </a:solidFill>
              </a:rPr>
              <a:t>Nanuq</a:t>
            </a:r>
            <a:endParaRPr lang="en-US" altLang="it-IT" sz="2000" dirty="0" smtClean="0">
              <a:solidFill>
                <a:srgbClr val="000000"/>
              </a:solidFill>
            </a:endParaRPr>
          </a:p>
          <a:p>
            <a:pPr marL="342900" indent="-342900" hangingPunct="0">
              <a:lnSpc>
                <a:spcPct val="94000"/>
              </a:lnSpc>
              <a:buFont typeface="Wingdings" panose="05000000000000000000" pitchFamily="2" charset="2"/>
              <a:buChar char="ü"/>
            </a:pPr>
            <a:r>
              <a:rPr lang="en-US" altLang="it-IT" sz="2000" dirty="0" smtClean="0">
                <a:solidFill>
                  <a:srgbClr val="000000"/>
                </a:solidFill>
              </a:rPr>
              <a:t>installed in a  Norwegian High School</a:t>
            </a:r>
          </a:p>
          <a:p>
            <a:pPr marL="342900" indent="-342900" hangingPunct="0">
              <a:lnSpc>
                <a:spcPct val="94000"/>
              </a:lnSpc>
              <a:buFont typeface="Wingdings" panose="05000000000000000000" pitchFamily="2" charset="2"/>
              <a:buChar char="ü"/>
            </a:pPr>
            <a:r>
              <a:rPr lang="en-US" altLang="it-IT" sz="2000" dirty="0" smtClean="0">
                <a:solidFill>
                  <a:srgbClr val="000000"/>
                </a:solidFill>
              </a:rPr>
              <a:t>installed in an  Italian High School </a:t>
            </a:r>
          </a:p>
          <a:p>
            <a:pPr hangingPunct="0">
              <a:lnSpc>
                <a:spcPct val="94000"/>
              </a:lnSpc>
            </a:pPr>
            <a:r>
              <a:rPr lang="en-US" altLang="it-IT" sz="2000" dirty="0" smtClean="0">
                <a:solidFill>
                  <a:srgbClr val="000000"/>
                </a:solidFill>
              </a:rPr>
              <a:t>Mounted by students, in the EEE tradition</a:t>
            </a:r>
          </a:p>
          <a:p>
            <a:pPr hangingPunct="0">
              <a:lnSpc>
                <a:spcPct val="94000"/>
              </a:lnSpc>
            </a:pPr>
            <a:r>
              <a:rPr lang="en-US" altLang="it-IT" sz="2000" b="1" dirty="0" smtClean="0">
                <a:solidFill>
                  <a:srgbClr val="FF420E"/>
                </a:solidFill>
              </a:rPr>
              <a:t>45° in latitude, span 5000 km 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5508105" y="332656"/>
            <a:ext cx="2592288" cy="3074119"/>
          </a:xfrm>
          <a:custGeom>
            <a:avLst/>
            <a:gdLst>
              <a:gd name="connsiteX0" fmla="*/ 0 w 2778921"/>
              <a:gd name="connsiteY0" fmla="*/ 3405690 h 3405690"/>
              <a:gd name="connsiteX1" fmla="*/ 504093 w 2778921"/>
              <a:gd name="connsiteY1" fmla="*/ 2925044 h 3405690"/>
              <a:gd name="connsiteX2" fmla="*/ 1242646 w 2778921"/>
              <a:gd name="connsiteY2" fmla="*/ 2092706 h 3405690"/>
              <a:gd name="connsiteX3" fmla="*/ 1617785 w 2778921"/>
              <a:gd name="connsiteY3" fmla="*/ 1447936 h 3405690"/>
              <a:gd name="connsiteX4" fmla="*/ 1946031 w 2778921"/>
              <a:gd name="connsiteY4" fmla="*/ 1225198 h 3405690"/>
              <a:gd name="connsiteX5" fmla="*/ 1688123 w 2778921"/>
              <a:gd name="connsiteY5" fmla="*/ 1119690 h 3405690"/>
              <a:gd name="connsiteX6" fmla="*/ 1711570 w 2778921"/>
              <a:gd name="connsiteY6" fmla="*/ 709382 h 3405690"/>
              <a:gd name="connsiteX7" fmla="*/ 2250831 w 2778921"/>
              <a:gd name="connsiteY7" fmla="*/ 228736 h 3405690"/>
              <a:gd name="connsiteX8" fmla="*/ 2567354 w 2778921"/>
              <a:gd name="connsiteY8" fmla="*/ 5998 h 3405690"/>
              <a:gd name="connsiteX9" fmla="*/ 2778370 w 2778921"/>
              <a:gd name="connsiteY9" fmla="*/ 451475 h 3405690"/>
              <a:gd name="connsiteX10" fmla="*/ 2614246 w 2778921"/>
              <a:gd name="connsiteY10" fmla="*/ 1295536 h 3405690"/>
              <a:gd name="connsiteX11" fmla="*/ 2203939 w 2778921"/>
              <a:gd name="connsiteY11" fmla="*/ 1658952 h 3405690"/>
              <a:gd name="connsiteX12" fmla="*/ 1946031 w 2778921"/>
              <a:gd name="connsiteY12" fmla="*/ 1401044 h 3405690"/>
              <a:gd name="connsiteX13" fmla="*/ 1969477 w 2778921"/>
              <a:gd name="connsiteY13" fmla="*/ 2350613 h 3405690"/>
              <a:gd name="connsiteX14" fmla="*/ 2086708 w 2778921"/>
              <a:gd name="connsiteY14" fmla="*/ 3065721 h 3405690"/>
              <a:gd name="connsiteX15" fmla="*/ 2086708 w 2778921"/>
              <a:gd name="connsiteY15" fmla="*/ 3065721 h 3405690"/>
              <a:gd name="connsiteX0" fmla="*/ 0 w 2778921"/>
              <a:gd name="connsiteY0" fmla="*/ 3405690 h 3405690"/>
              <a:gd name="connsiteX1" fmla="*/ 504093 w 2778921"/>
              <a:gd name="connsiteY1" fmla="*/ 2925044 h 3405690"/>
              <a:gd name="connsiteX2" fmla="*/ 1242646 w 2778921"/>
              <a:gd name="connsiteY2" fmla="*/ 2092706 h 3405690"/>
              <a:gd name="connsiteX3" fmla="*/ 1617785 w 2778921"/>
              <a:gd name="connsiteY3" fmla="*/ 1447936 h 3405690"/>
              <a:gd name="connsiteX4" fmla="*/ 1946031 w 2778921"/>
              <a:gd name="connsiteY4" fmla="*/ 1225198 h 3405690"/>
              <a:gd name="connsiteX5" fmla="*/ 1688123 w 2778921"/>
              <a:gd name="connsiteY5" fmla="*/ 1119690 h 3405690"/>
              <a:gd name="connsiteX6" fmla="*/ 1711570 w 2778921"/>
              <a:gd name="connsiteY6" fmla="*/ 709382 h 3405690"/>
              <a:gd name="connsiteX7" fmla="*/ 2250831 w 2778921"/>
              <a:gd name="connsiteY7" fmla="*/ 228736 h 3405690"/>
              <a:gd name="connsiteX8" fmla="*/ 2567354 w 2778921"/>
              <a:gd name="connsiteY8" fmla="*/ 5998 h 3405690"/>
              <a:gd name="connsiteX9" fmla="*/ 2778370 w 2778921"/>
              <a:gd name="connsiteY9" fmla="*/ 451475 h 3405690"/>
              <a:gd name="connsiteX10" fmla="*/ 2614246 w 2778921"/>
              <a:gd name="connsiteY10" fmla="*/ 1295536 h 3405690"/>
              <a:gd name="connsiteX11" fmla="*/ 2203939 w 2778921"/>
              <a:gd name="connsiteY11" fmla="*/ 1658952 h 3405690"/>
              <a:gd name="connsiteX12" fmla="*/ 1946031 w 2778921"/>
              <a:gd name="connsiteY12" fmla="*/ 1401044 h 3405690"/>
              <a:gd name="connsiteX13" fmla="*/ 1969477 w 2778921"/>
              <a:gd name="connsiteY13" fmla="*/ 2350613 h 3405690"/>
              <a:gd name="connsiteX14" fmla="*/ 2086708 w 2778921"/>
              <a:gd name="connsiteY14" fmla="*/ 3065721 h 3405690"/>
              <a:gd name="connsiteX15" fmla="*/ 2086708 w 2778921"/>
              <a:gd name="connsiteY15" fmla="*/ 3089167 h 3405690"/>
              <a:gd name="connsiteX0" fmla="*/ 0 w 2778921"/>
              <a:gd name="connsiteY0" fmla="*/ 3405690 h 3405690"/>
              <a:gd name="connsiteX1" fmla="*/ 504093 w 2778921"/>
              <a:gd name="connsiteY1" fmla="*/ 2925044 h 3405690"/>
              <a:gd name="connsiteX2" fmla="*/ 1242646 w 2778921"/>
              <a:gd name="connsiteY2" fmla="*/ 2092706 h 3405690"/>
              <a:gd name="connsiteX3" fmla="*/ 1617785 w 2778921"/>
              <a:gd name="connsiteY3" fmla="*/ 1447936 h 3405690"/>
              <a:gd name="connsiteX4" fmla="*/ 1946031 w 2778921"/>
              <a:gd name="connsiteY4" fmla="*/ 1225198 h 3405690"/>
              <a:gd name="connsiteX5" fmla="*/ 1688123 w 2778921"/>
              <a:gd name="connsiteY5" fmla="*/ 1119690 h 3405690"/>
              <a:gd name="connsiteX6" fmla="*/ 1711570 w 2778921"/>
              <a:gd name="connsiteY6" fmla="*/ 709382 h 3405690"/>
              <a:gd name="connsiteX7" fmla="*/ 2250831 w 2778921"/>
              <a:gd name="connsiteY7" fmla="*/ 228736 h 3405690"/>
              <a:gd name="connsiteX8" fmla="*/ 2567354 w 2778921"/>
              <a:gd name="connsiteY8" fmla="*/ 5998 h 3405690"/>
              <a:gd name="connsiteX9" fmla="*/ 2778370 w 2778921"/>
              <a:gd name="connsiteY9" fmla="*/ 451475 h 3405690"/>
              <a:gd name="connsiteX10" fmla="*/ 2614246 w 2778921"/>
              <a:gd name="connsiteY10" fmla="*/ 1295536 h 3405690"/>
              <a:gd name="connsiteX11" fmla="*/ 2203939 w 2778921"/>
              <a:gd name="connsiteY11" fmla="*/ 1658952 h 3405690"/>
              <a:gd name="connsiteX12" fmla="*/ 1946031 w 2778921"/>
              <a:gd name="connsiteY12" fmla="*/ 1401044 h 3405690"/>
              <a:gd name="connsiteX13" fmla="*/ 1969477 w 2778921"/>
              <a:gd name="connsiteY13" fmla="*/ 2350613 h 3405690"/>
              <a:gd name="connsiteX14" fmla="*/ 2161414 w 2778921"/>
              <a:gd name="connsiteY14" fmla="*/ 2838385 h 3405690"/>
              <a:gd name="connsiteX15" fmla="*/ 2086708 w 2778921"/>
              <a:gd name="connsiteY15" fmla="*/ 3065721 h 3405690"/>
              <a:gd name="connsiteX16" fmla="*/ 2086708 w 2778921"/>
              <a:gd name="connsiteY16" fmla="*/ 3089167 h 3405690"/>
              <a:gd name="connsiteX0" fmla="*/ 0 w 2778921"/>
              <a:gd name="connsiteY0" fmla="*/ 3405690 h 3405690"/>
              <a:gd name="connsiteX1" fmla="*/ 504093 w 2778921"/>
              <a:gd name="connsiteY1" fmla="*/ 2925044 h 3405690"/>
              <a:gd name="connsiteX2" fmla="*/ 1242646 w 2778921"/>
              <a:gd name="connsiteY2" fmla="*/ 2092706 h 3405690"/>
              <a:gd name="connsiteX3" fmla="*/ 1617785 w 2778921"/>
              <a:gd name="connsiteY3" fmla="*/ 1447936 h 3405690"/>
              <a:gd name="connsiteX4" fmla="*/ 1946031 w 2778921"/>
              <a:gd name="connsiteY4" fmla="*/ 1225198 h 3405690"/>
              <a:gd name="connsiteX5" fmla="*/ 1688123 w 2778921"/>
              <a:gd name="connsiteY5" fmla="*/ 1119690 h 3405690"/>
              <a:gd name="connsiteX6" fmla="*/ 1711570 w 2778921"/>
              <a:gd name="connsiteY6" fmla="*/ 709382 h 3405690"/>
              <a:gd name="connsiteX7" fmla="*/ 2250831 w 2778921"/>
              <a:gd name="connsiteY7" fmla="*/ 228736 h 3405690"/>
              <a:gd name="connsiteX8" fmla="*/ 2567354 w 2778921"/>
              <a:gd name="connsiteY8" fmla="*/ 5998 h 3405690"/>
              <a:gd name="connsiteX9" fmla="*/ 2778370 w 2778921"/>
              <a:gd name="connsiteY9" fmla="*/ 451475 h 3405690"/>
              <a:gd name="connsiteX10" fmla="*/ 2614246 w 2778921"/>
              <a:gd name="connsiteY10" fmla="*/ 1295536 h 3405690"/>
              <a:gd name="connsiteX11" fmla="*/ 2203939 w 2778921"/>
              <a:gd name="connsiteY11" fmla="*/ 1658952 h 3405690"/>
              <a:gd name="connsiteX12" fmla="*/ 1946031 w 2778921"/>
              <a:gd name="connsiteY12" fmla="*/ 1401044 h 3405690"/>
              <a:gd name="connsiteX13" fmla="*/ 1969477 w 2778921"/>
              <a:gd name="connsiteY13" fmla="*/ 2350613 h 3405690"/>
              <a:gd name="connsiteX14" fmla="*/ 2161414 w 2778921"/>
              <a:gd name="connsiteY14" fmla="*/ 2838385 h 3405690"/>
              <a:gd name="connsiteX15" fmla="*/ 2086708 w 2778921"/>
              <a:gd name="connsiteY15" fmla="*/ 3065721 h 3405690"/>
              <a:gd name="connsiteX16" fmla="*/ 2170378 w 2778921"/>
              <a:gd name="connsiteY16" fmla="*/ 2874015 h 3405690"/>
              <a:gd name="connsiteX0" fmla="*/ 0 w 2778921"/>
              <a:gd name="connsiteY0" fmla="*/ 3405690 h 3405690"/>
              <a:gd name="connsiteX1" fmla="*/ 504093 w 2778921"/>
              <a:gd name="connsiteY1" fmla="*/ 2925044 h 3405690"/>
              <a:gd name="connsiteX2" fmla="*/ 1242646 w 2778921"/>
              <a:gd name="connsiteY2" fmla="*/ 2092706 h 3405690"/>
              <a:gd name="connsiteX3" fmla="*/ 1617785 w 2778921"/>
              <a:gd name="connsiteY3" fmla="*/ 1447936 h 3405690"/>
              <a:gd name="connsiteX4" fmla="*/ 1946031 w 2778921"/>
              <a:gd name="connsiteY4" fmla="*/ 1225198 h 3405690"/>
              <a:gd name="connsiteX5" fmla="*/ 1688123 w 2778921"/>
              <a:gd name="connsiteY5" fmla="*/ 1119690 h 3405690"/>
              <a:gd name="connsiteX6" fmla="*/ 1711570 w 2778921"/>
              <a:gd name="connsiteY6" fmla="*/ 709382 h 3405690"/>
              <a:gd name="connsiteX7" fmla="*/ 2250831 w 2778921"/>
              <a:gd name="connsiteY7" fmla="*/ 228736 h 3405690"/>
              <a:gd name="connsiteX8" fmla="*/ 2567354 w 2778921"/>
              <a:gd name="connsiteY8" fmla="*/ 5998 h 3405690"/>
              <a:gd name="connsiteX9" fmla="*/ 2778370 w 2778921"/>
              <a:gd name="connsiteY9" fmla="*/ 451475 h 3405690"/>
              <a:gd name="connsiteX10" fmla="*/ 2614246 w 2778921"/>
              <a:gd name="connsiteY10" fmla="*/ 1295536 h 3405690"/>
              <a:gd name="connsiteX11" fmla="*/ 2203939 w 2778921"/>
              <a:gd name="connsiteY11" fmla="*/ 1658952 h 3405690"/>
              <a:gd name="connsiteX12" fmla="*/ 1946031 w 2778921"/>
              <a:gd name="connsiteY12" fmla="*/ 1401044 h 3405690"/>
              <a:gd name="connsiteX13" fmla="*/ 1969477 w 2778921"/>
              <a:gd name="connsiteY13" fmla="*/ 2350613 h 3405690"/>
              <a:gd name="connsiteX14" fmla="*/ 2161414 w 2778921"/>
              <a:gd name="connsiteY14" fmla="*/ 2838385 h 3405690"/>
              <a:gd name="connsiteX15" fmla="*/ 2170378 w 2778921"/>
              <a:gd name="connsiteY15" fmla="*/ 2886427 h 3405690"/>
              <a:gd name="connsiteX16" fmla="*/ 2170378 w 2778921"/>
              <a:gd name="connsiteY16" fmla="*/ 2874015 h 340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8921" h="3405690">
                <a:moveTo>
                  <a:pt x="0" y="3405690"/>
                </a:moveTo>
                <a:cubicBezTo>
                  <a:pt x="148492" y="3274782"/>
                  <a:pt x="296985" y="3143875"/>
                  <a:pt x="504093" y="2925044"/>
                </a:cubicBezTo>
                <a:cubicBezTo>
                  <a:pt x="711201" y="2706213"/>
                  <a:pt x="1057031" y="2338891"/>
                  <a:pt x="1242646" y="2092706"/>
                </a:cubicBezTo>
                <a:cubicBezTo>
                  <a:pt x="1428261" y="1846521"/>
                  <a:pt x="1500554" y="1592521"/>
                  <a:pt x="1617785" y="1447936"/>
                </a:cubicBezTo>
                <a:cubicBezTo>
                  <a:pt x="1735016" y="1303351"/>
                  <a:pt x="1934308" y="1279906"/>
                  <a:pt x="1946031" y="1225198"/>
                </a:cubicBezTo>
                <a:cubicBezTo>
                  <a:pt x="1957754" y="1170490"/>
                  <a:pt x="1727200" y="1205659"/>
                  <a:pt x="1688123" y="1119690"/>
                </a:cubicBezTo>
                <a:cubicBezTo>
                  <a:pt x="1649046" y="1033721"/>
                  <a:pt x="1617785" y="857874"/>
                  <a:pt x="1711570" y="709382"/>
                </a:cubicBezTo>
                <a:cubicBezTo>
                  <a:pt x="1805355" y="560890"/>
                  <a:pt x="2108200" y="345967"/>
                  <a:pt x="2250831" y="228736"/>
                </a:cubicBezTo>
                <a:cubicBezTo>
                  <a:pt x="2393462" y="111505"/>
                  <a:pt x="2479431" y="-31125"/>
                  <a:pt x="2567354" y="5998"/>
                </a:cubicBezTo>
                <a:cubicBezTo>
                  <a:pt x="2655277" y="43121"/>
                  <a:pt x="2770555" y="236552"/>
                  <a:pt x="2778370" y="451475"/>
                </a:cubicBezTo>
                <a:cubicBezTo>
                  <a:pt x="2786185" y="666398"/>
                  <a:pt x="2709985" y="1094290"/>
                  <a:pt x="2614246" y="1295536"/>
                </a:cubicBezTo>
                <a:cubicBezTo>
                  <a:pt x="2518507" y="1496782"/>
                  <a:pt x="2315308" y="1641367"/>
                  <a:pt x="2203939" y="1658952"/>
                </a:cubicBezTo>
                <a:cubicBezTo>
                  <a:pt x="2092570" y="1676537"/>
                  <a:pt x="1985108" y="1285767"/>
                  <a:pt x="1946031" y="1401044"/>
                </a:cubicBezTo>
                <a:cubicBezTo>
                  <a:pt x="1906954" y="1516321"/>
                  <a:pt x="1933580" y="2111056"/>
                  <a:pt x="1969477" y="2350613"/>
                </a:cubicBezTo>
                <a:cubicBezTo>
                  <a:pt x="2005374" y="2590170"/>
                  <a:pt x="2141876" y="2719200"/>
                  <a:pt x="2161414" y="2838385"/>
                </a:cubicBezTo>
                <a:cubicBezTo>
                  <a:pt x="2180952" y="2957570"/>
                  <a:pt x="2168884" y="2880489"/>
                  <a:pt x="2170378" y="2886427"/>
                </a:cubicBezTo>
                <a:cubicBezTo>
                  <a:pt x="2171872" y="2892365"/>
                  <a:pt x="2170378" y="2866200"/>
                  <a:pt x="2170378" y="2874015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SzPct val="100000"/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sp>
        <p:nvSpPr>
          <p:cNvPr id="28" name="Straight Connector 27656"/>
          <p:cNvSpPr>
            <a:spLocks noChangeShapeType="1"/>
          </p:cNvSpPr>
          <p:nvPr/>
        </p:nvSpPr>
        <p:spPr bwMode="auto">
          <a:xfrm>
            <a:off x="4932040" y="1772816"/>
            <a:ext cx="2168623" cy="1880592"/>
          </a:xfrm>
          <a:prstGeom prst="line">
            <a:avLst/>
          </a:prstGeom>
          <a:noFill/>
          <a:ln w="36720">
            <a:solidFill>
              <a:srgbClr val="DD4814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/>
            <a:endParaRPr lang="en-US" altLang="en-US"/>
          </a:p>
        </p:txBody>
      </p:sp>
      <p:pic>
        <p:nvPicPr>
          <p:cNvPr id="158722" name="Picture 2" descr="http://igloo.sailworks.net/im2015/nanuq_michael_amme.jpg"/>
          <p:cNvPicPr>
            <a:picLocks noChangeAspect="1" noChangeArrowheads="1"/>
          </p:cNvPicPr>
          <p:nvPr/>
        </p:nvPicPr>
        <p:blipFill>
          <a:blip r:embed="rId5" cstate="print"/>
          <a:srcRect r="8909"/>
          <a:stretch>
            <a:fillRect/>
          </a:stretch>
        </p:blipFill>
        <p:spPr bwMode="auto">
          <a:xfrm>
            <a:off x="323528" y="4379294"/>
            <a:ext cx="4536504" cy="2362074"/>
          </a:xfrm>
          <a:prstGeom prst="rect">
            <a:avLst/>
          </a:prstGeom>
          <a:noFill/>
        </p:spPr>
      </p:pic>
      <p:sp>
        <p:nvSpPr>
          <p:cNvPr id="30" name="Rettangolo 29"/>
          <p:cNvSpPr/>
          <p:nvPr/>
        </p:nvSpPr>
        <p:spPr>
          <a:xfrm>
            <a:off x="3752588" y="6211669"/>
            <a:ext cx="5391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smtClean="0"/>
              <a:t>www.polarquest2018.org</a:t>
            </a:r>
            <a:r>
              <a:rPr lang="it-IT" sz="3600" dirty="0"/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Centro Fermi"/>
          <p:cNvPicPr>
            <a:picLocks noChangeAspect="1" noChangeArrowheads="1"/>
          </p:cNvPicPr>
          <p:nvPr/>
        </p:nvPicPr>
        <p:blipFill>
          <a:blip r:embed="rId2" cstate="print"/>
          <a:srcRect r="55224"/>
          <a:stretch>
            <a:fillRect/>
          </a:stretch>
        </p:blipFill>
        <p:spPr bwMode="auto">
          <a:xfrm>
            <a:off x="7007639" y="225023"/>
            <a:ext cx="2016224" cy="1828947"/>
          </a:xfrm>
          <a:prstGeom prst="rect">
            <a:avLst/>
          </a:prstGeom>
          <a:noFill/>
        </p:spPr>
      </p:pic>
      <p:sp>
        <p:nvSpPr>
          <p:cNvPr id="2" name="Rettangolo 3"/>
          <p:cNvSpPr>
            <a:spLocks noChangeArrowheads="1"/>
          </p:cNvSpPr>
          <p:nvPr/>
        </p:nvSpPr>
        <p:spPr bwMode="auto">
          <a:xfrm>
            <a:off x="179512" y="476672"/>
            <a:ext cx="35718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Conclusions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" name="Rettangolo 4"/>
          <p:cNvSpPr>
            <a:spLocks noChangeArrowheads="1"/>
          </p:cNvSpPr>
          <p:nvPr/>
        </p:nvSpPr>
        <p:spPr bwMode="auto">
          <a:xfrm>
            <a:off x="107504" y="1333212"/>
            <a:ext cx="878497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The EEE </a:t>
            </a:r>
            <a:r>
              <a:rPr lang="it-IT" sz="2800" dirty="0" err="1" smtClean="0">
                <a:solidFill>
                  <a:srgbClr val="C00000"/>
                </a:solidFill>
              </a:rPr>
              <a:t>experiment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is</a:t>
            </a:r>
            <a:r>
              <a:rPr lang="it-IT" sz="2800" dirty="0" smtClean="0">
                <a:solidFill>
                  <a:srgbClr val="C00000"/>
                </a:solidFill>
              </a:rPr>
              <a:t> the </a:t>
            </a:r>
            <a:r>
              <a:rPr lang="it-IT" sz="2800" dirty="0" err="1" smtClean="0">
                <a:solidFill>
                  <a:srgbClr val="C00000"/>
                </a:solidFill>
              </a:rPr>
              <a:t>largest</a:t>
            </a:r>
            <a:r>
              <a:rPr lang="it-IT" sz="2800" dirty="0" smtClean="0">
                <a:solidFill>
                  <a:srgbClr val="C00000"/>
                </a:solidFill>
              </a:rPr>
              <a:t> system </a:t>
            </a:r>
            <a:r>
              <a:rPr lang="it-IT" sz="2800" dirty="0" err="1" smtClean="0">
                <a:solidFill>
                  <a:srgbClr val="C00000"/>
                </a:solidFill>
              </a:rPr>
              <a:t>implemented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with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MRPCs</a:t>
            </a:r>
            <a:r>
              <a:rPr lang="it-IT" sz="2800" dirty="0" smtClean="0">
                <a:solidFill>
                  <a:srgbClr val="C00000"/>
                </a:solidFill>
              </a:rPr>
              <a:t> in the world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chemeClr val="bg1"/>
                </a:solidFill>
              </a:rPr>
              <a:t>Detector performance </a:t>
            </a:r>
            <a:r>
              <a:rPr lang="it-IT" sz="2800" dirty="0" err="1" smtClean="0">
                <a:solidFill>
                  <a:schemeClr val="bg1"/>
                </a:solidFill>
              </a:rPr>
              <a:t>similar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to</a:t>
            </a:r>
            <a:r>
              <a:rPr lang="it-IT" sz="2800" dirty="0" smtClean="0">
                <a:solidFill>
                  <a:schemeClr val="bg1"/>
                </a:solidFill>
              </a:rPr>
              <a:t> LHC </a:t>
            </a:r>
            <a:r>
              <a:rPr lang="it-IT" sz="2800" dirty="0" err="1" smtClean="0">
                <a:solidFill>
                  <a:schemeClr val="bg1"/>
                </a:solidFill>
              </a:rPr>
              <a:t>experiments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chemeClr val="bg1"/>
                </a:solidFill>
              </a:rPr>
              <a:t>Will </a:t>
            </a:r>
            <a:r>
              <a:rPr lang="it-IT" sz="2800" dirty="0" err="1" smtClean="0">
                <a:solidFill>
                  <a:schemeClr val="bg1"/>
                </a:solidFill>
              </a:rPr>
              <a:t>soon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run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with</a:t>
            </a:r>
            <a:r>
              <a:rPr lang="it-IT" sz="2800" dirty="0" smtClean="0">
                <a:solidFill>
                  <a:schemeClr val="bg1"/>
                </a:solidFill>
              </a:rPr>
              <a:t> eco-gas</a:t>
            </a:r>
          </a:p>
          <a:p>
            <a:pPr>
              <a:buFont typeface="Wingdings" pitchFamily="2" charset="2"/>
              <a:buChar char="Ø"/>
            </a:pPr>
            <a:r>
              <a:rPr lang="it-IT" sz="2800" dirty="0" err="1" smtClean="0">
                <a:solidFill>
                  <a:srgbClr val="C00000"/>
                </a:solidFill>
              </a:rPr>
              <a:t>Its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stations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–located</a:t>
            </a:r>
            <a:r>
              <a:rPr lang="it-IT" sz="2800" dirty="0" smtClean="0">
                <a:solidFill>
                  <a:srgbClr val="C00000"/>
                </a:solidFill>
              </a:rPr>
              <a:t> in high </a:t>
            </a:r>
            <a:r>
              <a:rPr lang="it-IT" sz="2800" dirty="0" err="1" smtClean="0">
                <a:solidFill>
                  <a:srgbClr val="C00000"/>
                </a:solidFill>
              </a:rPr>
              <a:t>schools-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continuosly</a:t>
            </a:r>
            <a:r>
              <a:rPr lang="it-IT" sz="2800" dirty="0" smtClean="0">
                <a:solidFill>
                  <a:srgbClr val="C00000"/>
                </a:solidFill>
              </a:rPr>
              <a:t> take data</a:t>
            </a: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71"/>
          <a:stretch/>
        </p:blipFill>
        <p:spPr>
          <a:xfrm>
            <a:off x="5724128" y="3933056"/>
            <a:ext cx="3240360" cy="22778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7504" y="3929568"/>
            <a:ext cx="56886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it-IT" sz="2800" dirty="0" err="1" smtClean="0">
                <a:solidFill>
                  <a:schemeClr val="bg1"/>
                </a:solidFill>
              </a:rPr>
              <a:t>Already</a:t>
            </a:r>
            <a:r>
              <a:rPr lang="it-IT" sz="2800" dirty="0" smtClean="0">
                <a:solidFill>
                  <a:schemeClr val="bg1"/>
                </a:solidFill>
              </a:rPr>
              <a:t> &gt; 60 </a:t>
            </a:r>
            <a:r>
              <a:rPr lang="it-IT" sz="2800" dirty="0" err="1" smtClean="0">
                <a:solidFill>
                  <a:schemeClr val="bg1"/>
                </a:solidFill>
              </a:rPr>
              <a:t>billions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muon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tracks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collected</a:t>
            </a:r>
            <a:endParaRPr lang="it-IT" sz="28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 EEE </a:t>
            </a:r>
            <a:r>
              <a:rPr lang="it-IT" sz="2800" dirty="0" err="1" smtClean="0">
                <a:solidFill>
                  <a:srgbClr val="C00000"/>
                </a:solidFill>
              </a:rPr>
              <a:t>produces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smtClean="0">
                <a:solidFill>
                  <a:srgbClr val="C00000"/>
                </a:solidFill>
              </a:rPr>
              <a:t>-a </a:t>
            </a:r>
            <a:r>
              <a:rPr lang="it-IT" sz="2800" u="sng" dirty="0" err="1" smtClean="0">
                <a:solidFill>
                  <a:srgbClr val="C00000"/>
                </a:solidFill>
              </a:rPr>
              <a:t>lot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err="1" smtClean="0">
                <a:solidFill>
                  <a:srgbClr val="C00000"/>
                </a:solidFill>
              </a:rPr>
              <a:t>of-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physics</a:t>
            </a:r>
            <a:r>
              <a:rPr lang="it-IT" sz="2800" dirty="0" smtClean="0">
                <a:solidFill>
                  <a:srgbClr val="C00000"/>
                </a:solidFill>
              </a:rPr>
              <a:t>!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err="1" smtClean="0">
                <a:solidFill>
                  <a:schemeClr val="bg1"/>
                </a:solidFill>
              </a:rPr>
              <a:t>very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interesting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observations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of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cosmics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phenomena</a:t>
            </a:r>
            <a:endParaRPr lang="it-IT" sz="2800" dirty="0" smtClean="0">
              <a:solidFill>
                <a:schemeClr val="bg1"/>
              </a:solidFill>
            </a:endParaRPr>
          </a:p>
          <a:p>
            <a:endParaRPr lang="it-IT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210420"/>
            <a:ext cx="1872384" cy="1404288"/>
          </a:xfrm>
          <a:prstGeom prst="rect">
            <a:avLst/>
          </a:prstGeom>
        </p:spPr>
      </p:pic>
      <p:pic>
        <p:nvPicPr>
          <p:cNvPr id="4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138412"/>
            <a:ext cx="2202008" cy="1404288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 bwMode="black">
          <a:xfrm>
            <a:off x="6612178" y="5847600"/>
            <a:ext cx="2133600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56F2F-C039-2146-879C-F64F1A5ECE9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2994396"/>
            <a:ext cx="1525770" cy="1525770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3066404"/>
            <a:ext cx="1480758" cy="1525630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1604213"/>
            <a:ext cx="2176198" cy="1450799"/>
          </a:xfrm>
          <a:prstGeom prst="rect">
            <a:avLst/>
          </a:prstGeom>
        </p:spPr>
      </p:pic>
      <p:pic>
        <p:nvPicPr>
          <p:cNvPr id="10" name="Pictur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2994396"/>
            <a:ext cx="1511300" cy="1600200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3548" y="4556541"/>
            <a:ext cx="2066612" cy="1552139"/>
          </a:xfrm>
          <a:prstGeom prst="rect">
            <a:avLst/>
          </a:prstGeom>
        </p:spPr>
      </p:pic>
      <p:pic>
        <p:nvPicPr>
          <p:cNvPr id="12" name="Picture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36858" y="4548902"/>
            <a:ext cx="1205057" cy="1591815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95950" y="1676221"/>
            <a:ext cx="1510465" cy="1510465"/>
          </a:xfrm>
          <a:prstGeom prst="rect">
            <a:avLst/>
          </a:prstGeom>
        </p:spPr>
      </p:pic>
      <p:pic>
        <p:nvPicPr>
          <p:cNvPr id="14" name="Picture 26" descr="mp2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92" y="4534789"/>
            <a:ext cx="1419701" cy="1428216"/>
          </a:xfrm>
          <a:prstGeom prst="rect">
            <a:avLst/>
          </a:prstGeom>
        </p:spPr>
      </p:pic>
      <p:pic>
        <p:nvPicPr>
          <p:cNvPr id="15" name="Picture 1" descr="C:\Users\Marcello\Desktop\NicolaMazziott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6374" y="4549850"/>
            <a:ext cx="1332855" cy="1580891"/>
          </a:xfrm>
          <a:prstGeom prst="rect">
            <a:avLst/>
          </a:prstGeom>
          <a:noFill/>
        </p:spPr>
      </p:pic>
      <p:pic>
        <p:nvPicPr>
          <p:cNvPr id="16" name="Picture 3" descr="C:\Users\Marcello\Desktop\552266_105819936249835_1531965363_n.jpg"/>
          <p:cNvPicPr>
            <a:picLocks noChangeAspect="1" noChangeArrowheads="1"/>
          </p:cNvPicPr>
          <p:nvPr/>
        </p:nvPicPr>
        <p:blipFill>
          <a:blip r:embed="rId14" cstate="print"/>
          <a:srcRect l="27757" t="30315" r="30532" b="40945"/>
          <a:stretch>
            <a:fillRect/>
          </a:stretch>
        </p:blipFill>
        <p:spPr bwMode="auto">
          <a:xfrm>
            <a:off x="-36512" y="4520166"/>
            <a:ext cx="1800200" cy="1457463"/>
          </a:xfrm>
          <a:prstGeom prst="rect">
            <a:avLst/>
          </a:prstGeom>
          <a:noFill/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15" cstate="print"/>
          <a:srcRect r="51030"/>
          <a:stretch>
            <a:fillRect/>
          </a:stretch>
        </p:blipFill>
        <p:spPr>
          <a:xfrm>
            <a:off x="7884368" y="3149916"/>
            <a:ext cx="1243690" cy="1428656"/>
          </a:xfrm>
          <a:prstGeom prst="rect">
            <a:avLst/>
          </a:prstGeom>
        </p:spPr>
      </p:pic>
      <p:pic>
        <p:nvPicPr>
          <p:cNvPr id="18" name="Picture 2" descr="C:\Users\Marcello\Desktop\foto_per_EE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2388" y="4628549"/>
            <a:ext cx="1794462" cy="1345496"/>
          </a:xfrm>
          <a:prstGeom prst="rect">
            <a:avLst/>
          </a:prstGeom>
          <a:noFill/>
        </p:spPr>
      </p:pic>
      <p:pic>
        <p:nvPicPr>
          <p:cNvPr id="19" name="Picture 18" descr="ritratto-cical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1367585" cy="1631597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99792" y="1727032"/>
            <a:ext cx="1461357" cy="1461357"/>
          </a:xfrm>
          <a:prstGeom prst="rect">
            <a:avLst/>
          </a:prstGeom>
        </p:spPr>
      </p:pic>
      <p:pic>
        <p:nvPicPr>
          <p:cNvPr id="21" name="Picture 1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6200000">
            <a:off x="3995936" y="1892244"/>
            <a:ext cx="1296144" cy="1296144"/>
          </a:xfrm>
          <a:prstGeom prst="rect">
            <a:avLst/>
          </a:prstGeom>
        </p:spPr>
      </p:pic>
      <p:pic>
        <p:nvPicPr>
          <p:cNvPr id="22" name="Picture 2" descr="C:\Users\Marcello\Desktop\foto_nozzoli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48064" y="1672773"/>
            <a:ext cx="1367790" cy="1371600"/>
          </a:xfrm>
          <a:prstGeom prst="rect">
            <a:avLst/>
          </a:prstGeom>
          <a:noFill/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2850380"/>
            <a:ext cx="1440160" cy="1682061"/>
          </a:xfrm>
          <a:prstGeom prst="rect">
            <a:avLst/>
          </a:prstGeom>
        </p:spPr>
      </p:pic>
      <p:pic>
        <p:nvPicPr>
          <p:cNvPr id="24" name="Picture 2" descr="C:\Users\Marcello\Desktop\Francesca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53586" y="1676221"/>
            <a:ext cx="1526926" cy="1526926"/>
          </a:xfrm>
          <a:prstGeom prst="rect">
            <a:avLst/>
          </a:prstGeom>
          <a:noFill/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07" y="4484533"/>
            <a:ext cx="1150611" cy="1566777"/>
          </a:xfrm>
          <a:prstGeom prst="rect">
            <a:avLst/>
          </a:prstGeom>
        </p:spPr>
      </p:pic>
      <p:sp>
        <p:nvSpPr>
          <p:cNvPr id="26" name="CasellaDiTesto 6"/>
          <p:cNvSpPr txBox="1">
            <a:spLocks noChangeArrowheads="1"/>
          </p:cNvSpPr>
          <p:nvPr/>
        </p:nvSpPr>
        <p:spPr bwMode="auto">
          <a:xfrm>
            <a:off x="35496" y="332656"/>
            <a:ext cx="73448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5400" dirty="0" smtClean="0">
                <a:latin typeface="Times New Roman" pitchFamily="18" charset="0"/>
              </a:rPr>
              <a:t>The End: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754007" y="116632"/>
            <a:ext cx="628248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latin typeface="Times New Roman" pitchFamily="18" charset="0"/>
              </a:rPr>
              <a:t>Thanks</a:t>
            </a:r>
            <a:r>
              <a:rPr lang="it-IT" sz="4400" dirty="0" smtClean="0">
                <a:latin typeface="Times New Roman" pitchFamily="18" charset="0"/>
              </a:rPr>
              <a:t> </a:t>
            </a:r>
            <a:r>
              <a:rPr lang="it-IT" sz="4400" dirty="0" err="1" smtClean="0">
                <a:latin typeface="Times New Roman" pitchFamily="18" charset="0"/>
              </a:rPr>
              <a:t>for</a:t>
            </a:r>
            <a:r>
              <a:rPr lang="it-IT" sz="4400" dirty="0" smtClean="0">
                <a:latin typeface="Times New Roman" pitchFamily="18" charset="0"/>
              </a:rPr>
              <a:t> the </a:t>
            </a:r>
            <a:r>
              <a:rPr lang="it-IT" sz="4400" dirty="0" err="1" smtClean="0">
                <a:latin typeface="Times New Roman" pitchFamily="18" charset="0"/>
              </a:rPr>
              <a:t>attention</a:t>
            </a:r>
            <a:endParaRPr lang="it-IT" sz="4400" dirty="0" smtClean="0">
              <a:latin typeface="Times New Roman" pitchFamily="18" charset="0"/>
            </a:endParaRP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latin typeface="Times New Roman" pitchFamily="18" charset="0"/>
              </a:rPr>
              <a:t>Questions</a:t>
            </a:r>
            <a:r>
              <a:rPr lang="it-IT" sz="4400" dirty="0" smtClean="0">
                <a:latin typeface="Times New Roman" pitchFamily="18" charset="0"/>
              </a:rPr>
              <a:t>?</a:t>
            </a: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35496" y="1988840"/>
            <a:ext cx="734481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6000" dirty="0" smtClean="0">
                <a:solidFill>
                  <a:srgbClr val="C00000"/>
                </a:solidFill>
                <a:latin typeface="Times New Roman" pitchFamily="18" charset="0"/>
              </a:rPr>
              <a:t>The End:</a:t>
            </a: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Thanks</a:t>
            </a:r>
            <a:r>
              <a:rPr lang="it-IT" sz="4800" dirty="0" smtClean="0">
                <a:solidFill>
                  <a:schemeClr val="bg1"/>
                </a:solidFill>
                <a:latin typeface="Times New Roman" pitchFamily="18" charset="0"/>
              </a:rPr>
              <a:t> for the </a:t>
            </a: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attention</a:t>
            </a:r>
            <a:endParaRPr lang="it-IT" sz="48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Questions</a:t>
            </a:r>
            <a:r>
              <a:rPr lang="it-IT" sz="4800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it-IT" sz="48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883079"/>
            <a:ext cx="1872384" cy="1404288"/>
          </a:xfrm>
          <a:prstGeom prst="rect">
            <a:avLst/>
          </a:prstGeom>
        </p:spPr>
      </p:pic>
      <p:pic>
        <p:nvPicPr>
          <p:cNvPr id="17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811071"/>
            <a:ext cx="2202008" cy="1404288"/>
          </a:xfrm>
          <a:prstGeom prst="rect">
            <a:avLst/>
          </a:prstGeom>
        </p:spPr>
      </p:pic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612178" y="6520259"/>
            <a:ext cx="2133600" cy="365125"/>
          </a:xfrm>
          <a:prstGeom prst="rect">
            <a:avLst/>
          </a:prstGeom>
        </p:spPr>
        <p:txBody>
          <a:bodyPr/>
          <a:lstStyle/>
          <a:p>
            <a:fld id="{E9856F2F-C039-2146-879C-F64F1A5ECE9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667055"/>
            <a:ext cx="1525770" cy="1525770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3739063"/>
            <a:ext cx="1480758" cy="1525630"/>
          </a:xfrm>
          <a:prstGeom prst="rect">
            <a:avLst/>
          </a:prstGeom>
        </p:spPr>
      </p:pic>
      <p:pic>
        <p:nvPicPr>
          <p:cNvPr id="22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2276872"/>
            <a:ext cx="2176198" cy="1450799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3667055"/>
            <a:ext cx="1511300" cy="1600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3548" y="5229200"/>
            <a:ext cx="2066612" cy="1552139"/>
          </a:xfrm>
          <a:prstGeom prst="rect">
            <a:avLst/>
          </a:prstGeom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36858" y="5221561"/>
            <a:ext cx="1205057" cy="1591815"/>
          </a:xfrm>
          <a:prstGeom prst="rect">
            <a:avLst/>
          </a:prstGeom>
        </p:spPr>
      </p:pic>
      <p:pic>
        <p:nvPicPr>
          <p:cNvPr id="28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95950" y="2348880"/>
            <a:ext cx="1510465" cy="1510465"/>
          </a:xfrm>
          <a:prstGeom prst="rect">
            <a:avLst/>
          </a:prstGeom>
        </p:spPr>
      </p:pic>
      <p:pic>
        <p:nvPicPr>
          <p:cNvPr id="29" name="Picture 26" descr="mp2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92" y="5207448"/>
            <a:ext cx="1419701" cy="1428216"/>
          </a:xfrm>
          <a:prstGeom prst="rect">
            <a:avLst/>
          </a:prstGeom>
        </p:spPr>
      </p:pic>
      <p:pic>
        <p:nvPicPr>
          <p:cNvPr id="31" name="Picture 1" descr="C:\Users\Marcello\Desktop\NicolaMazziott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6374" y="5222509"/>
            <a:ext cx="1332855" cy="1580891"/>
          </a:xfrm>
          <a:prstGeom prst="rect">
            <a:avLst/>
          </a:prstGeom>
          <a:noFill/>
        </p:spPr>
      </p:pic>
      <p:pic>
        <p:nvPicPr>
          <p:cNvPr id="32" name="Picture 3" descr="C:\Users\Marcello\Desktop\552266_105819936249835_1531965363_n.jpg"/>
          <p:cNvPicPr>
            <a:picLocks noChangeAspect="1" noChangeArrowheads="1"/>
          </p:cNvPicPr>
          <p:nvPr/>
        </p:nvPicPr>
        <p:blipFill>
          <a:blip r:embed="rId14" cstate="print"/>
          <a:srcRect l="27757" t="30315" r="30532" b="40945"/>
          <a:stretch>
            <a:fillRect/>
          </a:stretch>
        </p:blipFill>
        <p:spPr bwMode="auto">
          <a:xfrm>
            <a:off x="-36512" y="5192825"/>
            <a:ext cx="1800200" cy="1457463"/>
          </a:xfrm>
          <a:prstGeom prst="rect">
            <a:avLst/>
          </a:prstGeom>
          <a:noFill/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15" cstate="print"/>
          <a:srcRect r="51030"/>
          <a:stretch>
            <a:fillRect/>
          </a:stretch>
        </p:blipFill>
        <p:spPr>
          <a:xfrm>
            <a:off x="7884368" y="3822575"/>
            <a:ext cx="1243690" cy="1428656"/>
          </a:xfrm>
          <a:prstGeom prst="rect">
            <a:avLst/>
          </a:prstGeom>
        </p:spPr>
      </p:pic>
      <p:pic>
        <p:nvPicPr>
          <p:cNvPr id="292866" name="Picture 2" descr="C:\Users\Marcello\Desktop\foto_per_EE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2388" y="5301208"/>
            <a:ext cx="1794462" cy="1345496"/>
          </a:xfrm>
          <a:prstGeom prst="rect">
            <a:avLst/>
          </a:prstGeom>
          <a:noFill/>
        </p:spPr>
      </p:pic>
      <p:pic>
        <p:nvPicPr>
          <p:cNvPr id="21" name="Picture 18" descr="ritratto-cical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435"/>
            <a:ext cx="1367585" cy="1631597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99792" y="2399691"/>
            <a:ext cx="1461357" cy="1461357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6200000">
            <a:off x="3995936" y="2564903"/>
            <a:ext cx="1296144" cy="1296144"/>
          </a:xfrm>
          <a:prstGeom prst="rect">
            <a:avLst/>
          </a:prstGeom>
        </p:spPr>
      </p:pic>
      <p:pic>
        <p:nvPicPr>
          <p:cNvPr id="73730" name="Picture 2" descr="C:\Users\Marcello\Desktop\foto_nozzoli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48064" y="2345432"/>
            <a:ext cx="1367790" cy="1371600"/>
          </a:xfrm>
          <a:prstGeom prst="rect">
            <a:avLst/>
          </a:prstGeom>
          <a:noFill/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3523039"/>
            <a:ext cx="1440160" cy="1682061"/>
          </a:xfrm>
          <a:prstGeom prst="rect">
            <a:avLst/>
          </a:prstGeom>
        </p:spPr>
      </p:pic>
      <p:pic>
        <p:nvPicPr>
          <p:cNvPr id="2" name="Picture 2" descr="C:\Users\Marcello\Desktop\Francesca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53586" y="2348880"/>
            <a:ext cx="1526926" cy="1526926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07" y="5157192"/>
            <a:ext cx="1150611" cy="1566777"/>
          </a:xfrm>
          <a:prstGeom prst="rect">
            <a:avLst/>
          </a:prstGeom>
        </p:spPr>
      </p:pic>
      <p:sp>
        <p:nvSpPr>
          <p:cNvPr id="34" name="CasellaDiTesto 6"/>
          <p:cNvSpPr txBox="1">
            <a:spLocks noChangeArrowheads="1"/>
          </p:cNvSpPr>
          <p:nvPr/>
        </p:nvSpPr>
        <p:spPr bwMode="auto">
          <a:xfrm>
            <a:off x="35496" y="260648"/>
            <a:ext cx="7344816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5400" dirty="0" smtClean="0">
                <a:solidFill>
                  <a:srgbClr val="C00000"/>
                </a:solidFill>
                <a:latin typeface="Times New Roman" pitchFamily="18" charset="0"/>
              </a:rPr>
              <a:t>The End:</a:t>
            </a: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solidFill>
                  <a:schemeClr val="bg1"/>
                </a:solidFill>
                <a:latin typeface="Times New Roman" pitchFamily="18" charset="0"/>
              </a:rPr>
              <a:t>Thanks</a:t>
            </a:r>
            <a:r>
              <a:rPr lang="it-IT" sz="4400" dirty="0" smtClean="0">
                <a:solidFill>
                  <a:schemeClr val="bg1"/>
                </a:solidFill>
                <a:latin typeface="Times New Roman" pitchFamily="18" charset="0"/>
              </a:rPr>
              <a:t> for the </a:t>
            </a:r>
            <a:r>
              <a:rPr lang="it-IT" sz="4400" dirty="0" err="1" smtClean="0">
                <a:solidFill>
                  <a:schemeClr val="bg1"/>
                </a:solidFill>
                <a:latin typeface="Times New Roman" pitchFamily="18" charset="0"/>
              </a:rPr>
              <a:t>attention</a:t>
            </a:r>
            <a:endParaRPr lang="it-IT" sz="44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400" dirty="0" err="1" smtClean="0">
                <a:solidFill>
                  <a:schemeClr val="bg1"/>
                </a:solidFill>
                <a:latin typeface="Times New Roman" pitchFamily="18" charset="0"/>
              </a:rPr>
              <a:t>Questions</a:t>
            </a:r>
            <a:r>
              <a:rPr lang="it-IT" sz="4400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it-IT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74"/>
            <a:ext cx="9144000" cy="6137051"/>
          </a:xfrm>
          <a:prstGeom prst="rect">
            <a:avLst/>
          </a:prstGeom>
        </p:spPr>
      </p:pic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52923" y="836712"/>
            <a:ext cx="82381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200" b="1" dirty="0" smtClean="0">
                <a:solidFill>
                  <a:srgbClr val="FF0000"/>
                </a:solidFill>
              </a:rPr>
              <a:t>… </a:t>
            </a:r>
            <a:r>
              <a:rPr lang="it-IT" sz="7200" b="1" dirty="0" err="1" smtClean="0">
                <a:solidFill>
                  <a:srgbClr val="FF0000"/>
                </a:solidFill>
              </a:rPr>
              <a:t>it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dirty="0" err="1" smtClean="0">
                <a:solidFill>
                  <a:srgbClr val="FF0000"/>
                </a:solidFill>
              </a:rPr>
              <a:t>is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u="sng" dirty="0" smtClean="0">
                <a:solidFill>
                  <a:srgbClr val="FF0000"/>
                </a:solidFill>
              </a:rPr>
              <a:t>a </a:t>
            </a:r>
            <a:r>
              <a:rPr lang="it-IT" sz="7200" b="1" u="sng" dirty="0" err="1" smtClean="0">
                <a:solidFill>
                  <a:srgbClr val="FF0000"/>
                </a:solidFill>
              </a:rPr>
              <a:t>lot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dirty="0" err="1" smtClean="0">
                <a:solidFill>
                  <a:srgbClr val="FF0000"/>
                </a:solidFill>
              </a:rPr>
              <a:t>of</a:t>
            </a:r>
            <a:r>
              <a:rPr lang="it-IT" sz="7200" b="1" dirty="0" smtClean="0">
                <a:solidFill>
                  <a:srgbClr val="FF0000"/>
                </a:solidFill>
              </a:rPr>
              <a:t> </a:t>
            </a:r>
            <a:r>
              <a:rPr lang="it-IT" sz="7200" b="1" dirty="0" err="1" smtClean="0">
                <a:solidFill>
                  <a:srgbClr val="FF0000"/>
                </a:solidFill>
              </a:rPr>
              <a:t>fun</a:t>
            </a:r>
            <a:r>
              <a:rPr lang="it-IT" sz="7200" b="1" dirty="0" smtClean="0">
                <a:solidFill>
                  <a:srgbClr val="FF0000"/>
                </a:solidFill>
              </a:rPr>
              <a:t>!</a:t>
            </a:r>
            <a:endParaRPr lang="it-IT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81515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smallest</a:t>
            </a:r>
            <a:r>
              <a:rPr lang="it-IT" sz="4400" b="1" dirty="0" smtClean="0">
                <a:solidFill>
                  <a:srgbClr val="FF0000"/>
                </a:solidFill>
              </a:rPr>
              <a:t> (</a:t>
            </a:r>
            <a:r>
              <a:rPr lang="it-IT" sz="4400" b="1" dirty="0" err="1" smtClean="0">
                <a:solidFill>
                  <a:srgbClr val="FF0000"/>
                </a:solidFill>
              </a:rPr>
              <a:t>but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great</a:t>
            </a:r>
            <a:r>
              <a:rPr lang="it-IT" sz="4400" b="1" dirty="0" smtClean="0">
                <a:solidFill>
                  <a:srgbClr val="FF0000"/>
                </a:solidFill>
              </a:rPr>
              <a:t>) </a:t>
            </a:r>
            <a:r>
              <a:rPr lang="it-IT" sz="4400" b="1" dirty="0" err="1" smtClean="0">
                <a:solidFill>
                  <a:srgbClr val="FF0000"/>
                </a:solidFill>
              </a:rPr>
              <a:t>town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51520" y="1052736"/>
            <a:ext cx="84969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 to build another 20 telescopes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Will increase the capability of the EEE network to study the high-energy part of the cosmic rays spectrum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Huge effort for 2017-18!</a:t>
            </a:r>
          </a:p>
          <a:p>
            <a:endParaRPr lang="it-IT" dirty="0"/>
          </a:p>
        </p:txBody>
      </p:sp>
      <p:pic>
        <p:nvPicPr>
          <p:cNvPr id="281602" name="Picture 2" descr="Il Liceo Scientifico &amp;quot;Stefano Patrizi&amp;quot; di Cariati Al CERN"/>
          <p:cNvPicPr>
            <a:picLocks noChangeAspect="1" noChangeArrowheads="1"/>
          </p:cNvPicPr>
          <p:nvPr/>
        </p:nvPicPr>
        <p:blipFill>
          <a:blip r:embed="rId3" cstate="print"/>
          <a:srcRect t="10079" b="8399"/>
          <a:stretch>
            <a:fillRect/>
          </a:stretch>
        </p:blipFill>
        <p:spPr bwMode="auto">
          <a:xfrm>
            <a:off x="251520" y="1052736"/>
            <a:ext cx="8572500" cy="5241195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539552" y="5661248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Liceo Scientifico “Patrizi” di Cariati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251520" y="228374"/>
            <a:ext cx="4104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EAS </a:t>
            </a:r>
            <a:r>
              <a:rPr lang="it-IT" sz="4400" b="1" dirty="0" err="1" smtClean="0">
                <a:solidFill>
                  <a:srgbClr val="FF0000"/>
                </a:solidFill>
              </a:rPr>
              <a:t>array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439730" y="4341354"/>
            <a:ext cx="442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1163">
              <a:spcBef>
                <a:spcPct val="50000"/>
              </a:spcBef>
            </a:pP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Simulation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of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the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shower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induced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by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a 10</a:t>
            </a:r>
            <a:r>
              <a:rPr lang="it-IT" baseline="30000" dirty="0" smtClean="0">
                <a:solidFill>
                  <a:srgbClr val="C00000"/>
                </a:solidFill>
                <a:cs typeface="Arial" charset="0"/>
              </a:rPr>
              <a:t>16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eV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proton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</a:p>
          <a:p>
            <a:pPr defTabSz="2951163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At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ground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level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1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million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muons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arrive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over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an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area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with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radius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at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least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2 km. </a:t>
            </a:r>
            <a:br>
              <a:rPr lang="it-IT" dirty="0" smtClean="0">
                <a:solidFill>
                  <a:schemeClr val="bg1"/>
                </a:solidFill>
                <a:cs typeface="Arial" charset="0"/>
              </a:rPr>
            </a:br>
            <a:endParaRPr lang="it-IT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37696"/>
            <a:ext cx="4260932" cy="25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4" cstate="print"/>
          <a:srcRect t="6082" b="4344"/>
          <a:stretch>
            <a:fillRect/>
          </a:stretch>
        </p:blipFill>
        <p:spPr bwMode="auto">
          <a:xfrm>
            <a:off x="395536" y="3642933"/>
            <a:ext cx="3549210" cy="306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76672"/>
            <a:ext cx="41052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0"/>
          <p:cNvSpPr txBox="1">
            <a:spLocks noChangeArrowheads="1"/>
          </p:cNvSpPr>
          <p:nvPr/>
        </p:nvSpPr>
        <p:spPr bwMode="auto">
          <a:xfrm>
            <a:off x="3923928" y="3585210"/>
            <a:ext cx="5112568" cy="70788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Detect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muons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arriving</a:t>
            </a:r>
            <a:r>
              <a:rPr lang="it-IT" sz="2000" dirty="0" smtClean="0">
                <a:solidFill>
                  <a:srgbClr val="C00000"/>
                </a:solidFill>
              </a:rPr>
              <a:t> at the </a:t>
            </a:r>
            <a:r>
              <a:rPr lang="it-IT" sz="2000" dirty="0" err="1" smtClean="0">
                <a:solidFill>
                  <a:srgbClr val="C00000"/>
                </a:solidFill>
              </a:rPr>
              <a:t>surface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000" u="none" dirty="0" err="1" smtClean="0">
                <a:solidFill>
                  <a:srgbClr val="002060"/>
                </a:solidFill>
              </a:rPr>
              <a:t>Many</a:t>
            </a:r>
            <a:r>
              <a:rPr lang="it-IT" sz="2000" u="none" dirty="0" smtClean="0">
                <a:solidFill>
                  <a:srgbClr val="002060"/>
                </a:solidFill>
              </a:rPr>
              <a:t>, low </a:t>
            </a:r>
            <a:r>
              <a:rPr lang="it-IT" sz="2000" u="none" dirty="0" err="1" smtClean="0">
                <a:solidFill>
                  <a:srgbClr val="002060"/>
                </a:solidFill>
              </a:rPr>
              <a:t>cost</a:t>
            </a:r>
            <a:r>
              <a:rPr lang="it-IT" sz="2000" u="none" dirty="0" smtClean="0">
                <a:solidFill>
                  <a:srgbClr val="002060"/>
                </a:solidFill>
              </a:rPr>
              <a:t>, easy </a:t>
            </a:r>
            <a:r>
              <a:rPr lang="it-IT" sz="2000" u="none" dirty="0" err="1" smtClean="0">
                <a:solidFill>
                  <a:srgbClr val="002060"/>
                </a:solidFill>
              </a:rPr>
              <a:t>to</a:t>
            </a:r>
            <a:r>
              <a:rPr lang="it-IT" sz="2000" u="none" dirty="0" smtClean="0">
                <a:solidFill>
                  <a:srgbClr val="002060"/>
                </a:solidFill>
              </a:rPr>
              <a:t> operate </a:t>
            </a:r>
            <a:r>
              <a:rPr lang="it-IT" sz="2000" u="none" dirty="0" err="1" smtClean="0">
                <a:solidFill>
                  <a:srgbClr val="002060"/>
                </a:solidFill>
              </a:rPr>
              <a:t>stations</a:t>
            </a:r>
            <a:endParaRPr lang="it-IT" sz="2000" u="none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51720" y="616530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City </a:t>
            </a:r>
            <a:r>
              <a:rPr lang="it-IT" dirty="0" err="1" smtClean="0">
                <a:solidFill>
                  <a:srgbClr val="FF0000"/>
                </a:solidFill>
              </a:rPr>
              <a:t>of</a:t>
            </a:r>
            <a:r>
              <a:rPr lang="it-IT" dirty="0" smtClean="0">
                <a:solidFill>
                  <a:srgbClr val="FF0000"/>
                </a:solidFill>
              </a:rPr>
              <a:t> Catania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Text Box 80"/>
          <p:cNvSpPr txBox="1">
            <a:spLocks noChangeArrowheads="1"/>
          </p:cNvSpPr>
          <p:nvPr/>
        </p:nvSpPr>
        <p:spPr bwMode="auto">
          <a:xfrm>
            <a:off x="4139952" y="5589240"/>
            <a:ext cx="4824536" cy="10156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High </a:t>
            </a:r>
            <a:r>
              <a:rPr lang="it-IT" sz="2000" dirty="0" err="1" smtClean="0">
                <a:solidFill>
                  <a:schemeClr val="bg1"/>
                </a:solidFill>
              </a:rPr>
              <a:t>energy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showers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revealed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by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detecting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muons</a:t>
            </a:r>
            <a:r>
              <a:rPr lang="it-IT" sz="2000" dirty="0" smtClean="0">
                <a:solidFill>
                  <a:schemeClr val="bg1"/>
                </a:solidFill>
              </a:rPr>
              <a:t> at </a:t>
            </a:r>
            <a:r>
              <a:rPr lang="it-IT" sz="2000" dirty="0" err="1" smtClean="0">
                <a:solidFill>
                  <a:schemeClr val="bg1"/>
                </a:solidFill>
              </a:rPr>
              <a:t>different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stations</a:t>
            </a:r>
            <a:r>
              <a:rPr lang="it-IT" sz="2000" dirty="0" smtClean="0">
                <a:solidFill>
                  <a:schemeClr val="bg1"/>
                </a:solidFill>
              </a:rPr>
              <a:t> at </a:t>
            </a:r>
            <a:r>
              <a:rPr lang="it-IT" sz="2000" dirty="0" smtClean="0">
                <a:solidFill>
                  <a:srgbClr val="C00000"/>
                </a:solidFill>
              </a:rPr>
              <a:t>the </a:t>
            </a:r>
            <a:r>
              <a:rPr lang="it-IT" sz="2000" dirty="0" err="1" smtClean="0">
                <a:solidFill>
                  <a:srgbClr val="C00000"/>
                </a:solidFill>
              </a:rPr>
              <a:t>same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time</a:t>
            </a:r>
            <a:r>
              <a:rPr lang="it-IT" sz="2000" dirty="0" smtClean="0">
                <a:solidFill>
                  <a:srgbClr val="C00000"/>
                </a:solidFill>
              </a:rPr>
              <a:t> (“</a:t>
            </a:r>
            <a:r>
              <a:rPr lang="it-IT" sz="2000" dirty="0" err="1" smtClean="0">
                <a:solidFill>
                  <a:srgbClr val="C00000"/>
                </a:solidFill>
              </a:rPr>
              <a:t>coincidences</a:t>
            </a:r>
            <a:r>
              <a:rPr lang="it-IT" sz="2000" dirty="0" smtClean="0">
                <a:solidFill>
                  <a:srgbClr val="C00000"/>
                </a:solidFill>
              </a:rPr>
              <a:t>”)</a:t>
            </a:r>
          </a:p>
        </p:txBody>
      </p:sp>
      <p:sp>
        <p:nvSpPr>
          <p:cNvPr id="11" name="AutoShape 38"/>
          <p:cNvSpPr>
            <a:spLocks noChangeArrowheads="1"/>
          </p:cNvSpPr>
          <p:nvPr/>
        </p:nvSpPr>
        <p:spPr bwMode="auto">
          <a:xfrm rot="10535866" flipH="1">
            <a:off x="2773609" y="4929793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17321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EEE: the </a:t>
            </a:r>
            <a:r>
              <a:rPr lang="it-IT" sz="4400" b="1" dirty="0" err="1" smtClean="0">
                <a:solidFill>
                  <a:srgbClr val="FF0000"/>
                </a:solidFill>
              </a:rPr>
              <a:t>taskforce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98417" y="988554"/>
            <a:ext cx="8388383" cy="536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task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force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hardware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intervene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up/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commissioning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reparation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EEE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telescope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needed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Started activity at beginning of 2017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Already interventions at: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TREV-01 (commissioning, now telescope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taking part to the data taking)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VICE-01 (telescope set-up, waiting for trigger card)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ROMA-01, ROMA-02 (testing and repairs)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FRAS-02, FRAS-03 (small repairs, now both telescopes taking part to the data taking)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Programming interventions at COSE-01,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LECCE, etc.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2083" y="4708551"/>
            <a:ext cx="3072940" cy="17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 descr="Risultati immagini per taskfo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722427"/>
            <a:ext cx="2016224" cy="2354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75264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meetings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with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145246"/>
            <a:ext cx="6287712" cy="459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4547" y="946022"/>
            <a:ext cx="9109453" cy="536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Since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2016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monthly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EEE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run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coordination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meetings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open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Using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dedicated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Vidyo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virtual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rooms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Around 50-60 schools connected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 hundreds of participants!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619672" y="2420888"/>
            <a:ext cx="936104" cy="50405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61157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plenary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meetings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36512" y="871591"/>
            <a:ext cx="4105405" cy="2917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Bologna,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November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6-7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North Italy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Grosseto,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April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15-16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Center Italy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Bari,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October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13-14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South Italy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schools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0769" y="1196752"/>
            <a:ext cx="5523231" cy="261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47" y="4094763"/>
            <a:ext cx="571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38"/>
          <p:cNvSpPr>
            <a:spLocks noChangeArrowheads="1"/>
          </p:cNvSpPr>
          <p:nvPr/>
        </p:nvSpPr>
        <p:spPr bwMode="auto">
          <a:xfrm flipH="1">
            <a:off x="3212254" y="2492896"/>
            <a:ext cx="639666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3826578" flipH="1">
            <a:off x="2808725" y="4066614"/>
            <a:ext cx="1128134" cy="19142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24128" y="4848443"/>
            <a:ext cx="337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Erice 2017: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May, 29, 30  and 31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December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6, 7 and 8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4947"/>
          <a:stretch>
            <a:fillRect/>
          </a:stretch>
        </p:blipFill>
        <p:spPr bwMode="auto">
          <a:xfrm>
            <a:off x="4469888" y="3382435"/>
            <a:ext cx="4674112" cy="31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 bwMode="auto">
          <a:xfrm rot="-3720000" flipH="1">
            <a:off x="6978093" y="2777912"/>
            <a:ext cx="108000" cy="219931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 sz="2000" smtClean="0">
              <a:solidFill>
                <a:srgbClr val="FFFFFF"/>
              </a:solidFill>
            </a:endParaRP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65517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EEE: goal of the </a:t>
            </a:r>
            <a:r>
              <a:rPr lang="it-IT" sz="4400" b="1" dirty="0" err="1" smtClean="0">
                <a:solidFill>
                  <a:srgbClr val="FF0000"/>
                </a:solidFill>
              </a:rPr>
              <a:t>project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0737"/>
            <a:ext cx="4644008" cy="5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4715000" y="1052736"/>
            <a:ext cx="4429000" cy="2246769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Aims</a:t>
            </a:r>
            <a:r>
              <a:rPr lang="it-IT" sz="2000" dirty="0" smtClean="0">
                <a:solidFill>
                  <a:srgbClr val="C00000"/>
                </a:solidFill>
              </a:rPr>
              <a:t> at </a:t>
            </a:r>
            <a:r>
              <a:rPr lang="it-IT" sz="2000" dirty="0" err="1" smtClean="0">
                <a:solidFill>
                  <a:srgbClr val="C00000"/>
                </a:solidFill>
              </a:rPr>
              <a:t>covering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most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interesting</a:t>
            </a:r>
            <a:r>
              <a:rPr lang="it-IT" sz="2000" dirty="0" smtClean="0">
                <a:solidFill>
                  <a:srgbClr val="C00000"/>
                </a:solidFill>
              </a:rPr>
              <a:t>, and </a:t>
            </a:r>
            <a:r>
              <a:rPr lang="it-IT" sz="2000" dirty="0" err="1" smtClean="0">
                <a:solidFill>
                  <a:srgbClr val="C00000"/>
                </a:solidFill>
              </a:rPr>
              <a:t>still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unexplored</a:t>
            </a:r>
            <a:r>
              <a:rPr lang="it-IT" sz="2000" dirty="0" smtClean="0">
                <a:solidFill>
                  <a:srgbClr val="C00000"/>
                </a:solidFill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</a:rPr>
              <a:t>region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cosmic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ray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spectrum</a:t>
            </a:r>
            <a:r>
              <a:rPr lang="it-IT" sz="2000" dirty="0" smtClean="0">
                <a:solidFill>
                  <a:srgbClr val="C00000"/>
                </a:solidFill>
              </a:rPr>
              <a:t>: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E &gt; 10</a:t>
            </a:r>
            <a:r>
              <a:rPr lang="it-IT" sz="2000" baseline="30000" dirty="0" smtClean="0">
                <a:solidFill>
                  <a:srgbClr val="000000"/>
                </a:solidFill>
              </a:rPr>
              <a:t>18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eV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rgbClr val="000000"/>
                </a:solidFill>
              </a:rPr>
              <a:t>Extragalactic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</a:rPr>
              <a:t>sources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rgbClr val="000000"/>
                </a:solidFill>
              </a:rPr>
              <a:t>GZK </a:t>
            </a:r>
            <a:r>
              <a:rPr lang="it-IT" sz="2000" dirty="0" err="1" smtClean="0">
                <a:solidFill>
                  <a:srgbClr val="000000"/>
                </a:solidFill>
              </a:rPr>
              <a:t>cutoff</a:t>
            </a:r>
            <a:endParaRPr lang="it-IT" sz="2000" dirty="0" smtClean="0">
              <a:solidFill>
                <a:srgbClr val="000000"/>
              </a:solidFill>
            </a:endParaRPr>
          </a:p>
          <a:p>
            <a:pPr lvl="1"/>
            <a:r>
              <a:rPr lang="it-IT" sz="1600" dirty="0" smtClean="0">
                <a:solidFill>
                  <a:srgbClr val="000000"/>
                </a:solidFill>
              </a:rPr>
              <a:t>    (</a:t>
            </a:r>
            <a:r>
              <a:rPr lang="it-IT" sz="1600" dirty="0" err="1" smtClean="0">
                <a:solidFill>
                  <a:srgbClr val="000000"/>
                </a:solidFill>
              </a:rPr>
              <a:t>Greisen</a:t>
            </a:r>
            <a:r>
              <a:rPr lang="it-IT" sz="1600" dirty="0" smtClean="0">
                <a:solidFill>
                  <a:srgbClr val="000000"/>
                </a:solidFill>
              </a:rPr>
              <a:t>, </a:t>
            </a:r>
            <a:r>
              <a:rPr lang="it-IT" sz="1600" dirty="0" err="1" smtClean="0">
                <a:solidFill>
                  <a:srgbClr val="000000"/>
                </a:solidFill>
              </a:rPr>
              <a:t>Zatspein</a:t>
            </a:r>
            <a:r>
              <a:rPr lang="it-IT" sz="1600" dirty="0" smtClean="0">
                <a:solidFill>
                  <a:srgbClr val="000000"/>
                </a:solidFill>
              </a:rPr>
              <a:t> and </a:t>
            </a:r>
            <a:r>
              <a:rPr lang="it-IT" sz="1600" dirty="0" err="1" smtClean="0">
                <a:solidFill>
                  <a:srgbClr val="000000"/>
                </a:solidFill>
              </a:rPr>
              <a:t>Kuz</a:t>
            </a:r>
            <a:r>
              <a:rPr lang="it-IT" sz="1600" dirty="0" smtClean="0">
                <a:solidFill>
                  <a:srgbClr val="000000"/>
                </a:solidFill>
              </a:rPr>
              <a:t>’min) </a:t>
            </a:r>
            <a:endParaRPr lang="it-IT" sz="2000" dirty="0" smtClean="0">
              <a:solidFill>
                <a:srgbClr val="000000"/>
              </a:solidFill>
            </a:endParaRPr>
          </a:p>
        </p:txBody>
      </p:sp>
      <p:sp>
        <p:nvSpPr>
          <p:cNvPr id="8" name="Freccia in giù 7"/>
          <p:cNvSpPr/>
          <p:nvPr/>
        </p:nvSpPr>
        <p:spPr bwMode="auto">
          <a:xfrm rot="1440000" flipH="1">
            <a:off x="4555291" y="2594383"/>
            <a:ext cx="97890" cy="280831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 sz="2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19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35496" y="548680"/>
            <a:ext cx="50433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The future: Run-4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704" y="1484784"/>
            <a:ext cx="875577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Start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2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October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2017 – End: 31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2018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Commissioning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week: 25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September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2017 – 1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October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2017</a:t>
            </a:r>
            <a:endParaRPr lang="it-IT" sz="20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noProof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hools are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called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to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dirty="0" smtClean="0">
                <a:solidFill>
                  <a:sysClr val="windowText" lastClr="000000"/>
                </a:solidFill>
              </a:rPr>
              <a:t>(help)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fix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all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issues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in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their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telescopes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(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particularly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in the Long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Shutdown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)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50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cm </a:t>
            </a:r>
            <a:r>
              <a:rPr kumimoji="0" lang="it-IT" sz="20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distance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between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chambers</a:t>
            </a:r>
            <a:endParaRPr lang="it-IT" sz="2000" kern="0" dirty="0">
              <a:solidFill>
                <a:sysClr val="windowText" lastClr="000000"/>
              </a:solidFill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l/h gas flow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baseline="0" dirty="0" smtClean="0">
                <a:solidFill>
                  <a:sysClr val="windowText" lastClr="000000"/>
                </a:solidFill>
              </a:rPr>
              <a:t>Complete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the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measure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of the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telescope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angle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wrt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. North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dirty="0" smtClean="0">
                <a:solidFill>
                  <a:sysClr val="windowText" lastClr="000000"/>
                </a:solidFill>
              </a:rPr>
              <a:t>Start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measures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of the gas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consumption</a:t>
            </a:r>
            <a:endParaRPr lang="it-IT" sz="2000" kern="0" dirty="0" smtClean="0">
              <a:solidFill>
                <a:sysClr val="windowText" lastClr="000000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</a:rPr>
              <a:t>Telescope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startup and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shutdown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responsibility</a:t>
            </a:r>
            <a:r>
              <a:rPr lang="it-IT" sz="2000" kern="0" dirty="0" smtClean="0">
                <a:solidFill>
                  <a:sysClr val="windowText" lastClr="000000"/>
                </a:solidFill>
              </a:rPr>
              <a:t> of the </a:t>
            </a:r>
            <a:r>
              <a:rPr lang="it-IT" sz="2000" kern="0" dirty="0" err="1" smtClean="0">
                <a:solidFill>
                  <a:sysClr val="windowText" lastClr="000000"/>
                </a:solidFill>
              </a:rPr>
              <a:t>schools</a:t>
            </a:r>
            <a:endParaRPr lang="it-IT" sz="2000" kern="0" dirty="0" smtClean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smtClean="0">
                <a:solidFill>
                  <a:srgbClr val="002060"/>
                </a:solidFill>
              </a:rPr>
              <a:t>Read </a:t>
            </a:r>
            <a:r>
              <a:rPr lang="it-IT" sz="2000" kern="0" dirty="0" err="1" smtClean="0">
                <a:solidFill>
                  <a:srgbClr val="002060"/>
                </a:solidFill>
              </a:rPr>
              <a:t>emails</a:t>
            </a:r>
            <a:r>
              <a:rPr lang="it-IT" sz="2000" kern="0" dirty="0" smtClean="0">
                <a:solidFill>
                  <a:srgbClr val="002060"/>
                </a:solidFill>
              </a:rPr>
              <a:t>, diffuse </a:t>
            </a:r>
            <a:r>
              <a:rPr lang="it-IT" sz="2000" kern="0" dirty="0" err="1" smtClean="0">
                <a:solidFill>
                  <a:srgbClr val="002060"/>
                </a:solidFill>
              </a:rPr>
              <a:t>them</a:t>
            </a:r>
            <a:r>
              <a:rPr lang="it-IT" sz="2000" kern="0" dirty="0" smtClean="0">
                <a:solidFill>
                  <a:srgbClr val="002060"/>
                </a:solidFill>
              </a:rPr>
              <a:t> and </a:t>
            </a:r>
            <a:r>
              <a:rPr lang="it-IT" sz="2000" kern="0" dirty="0" err="1" smtClean="0">
                <a:solidFill>
                  <a:srgbClr val="002060"/>
                </a:solidFill>
              </a:rPr>
              <a:t>react</a:t>
            </a:r>
            <a:endParaRPr lang="it-IT" sz="2000" kern="0" dirty="0" smtClean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smtClean="0">
                <a:solidFill>
                  <a:srgbClr val="002060"/>
                </a:solidFill>
              </a:rPr>
              <a:t>Take part and </a:t>
            </a:r>
            <a:r>
              <a:rPr lang="it-IT" sz="2000" kern="0" dirty="0" err="1" smtClean="0">
                <a:solidFill>
                  <a:srgbClr val="002060"/>
                </a:solidFill>
              </a:rPr>
              <a:t>present</a:t>
            </a:r>
            <a:r>
              <a:rPr lang="it-IT" sz="2000" kern="0" dirty="0" smtClean="0">
                <a:solidFill>
                  <a:srgbClr val="002060"/>
                </a:solidFill>
              </a:rPr>
              <a:t> to the EEE </a:t>
            </a:r>
            <a:r>
              <a:rPr lang="it-IT" sz="2000" kern="0" dirty="0" err="1" smtClean="0">
                <a:solidFill>
                  <a:srgbClr val="002060"/>
                </a:solidFill>
              </a:rPr>
              <a:t>Run</a:t>
            </a:r>
            <a:r>
              <a:rPr lang="it-IT" sz="2000" kern="0" dirty="0" smtClean="0">
                <a:solidFill>
                  <a:srgbClr val="002060"/>
                </a:solidFill>
              </a:rPr>
              <a:t> </a:t>
            </a:r>
            <a:r>
              <a:rPr lang="it-IT" sz="2000" kern="0" dirty="0" err="1" smtClean="0">
                <a:solidFill>
                  <a:srgbClr val="002060"/>
                </a:solidFill>
              </a:rPr>
              <a:t>meetings</a:t>
            </a:r>
            <a:r>
              <a:rPr lang="it-IT" sz="2000" kern="0" dirty="0" smtClean="0">
                <a:solidFill>
                  <a:srgbClr val="002060"/>
                </a:solidFill>
              </a:rPr>
              <a:t> open to </a:t>
            </a:r>
            <a:r>
              <a:rPr lang="it-IT" sz="2000" kern="0" dirty="0" err="1" smtClean="0">
                <a:solidFill>
                  <a:srgbClr val="002060"/>
                </a:solidFill>
              </a:rPr>
              <a:t>schools</a:t>
            </a:r>
            <a:endParaRPr lang="it-IT" sz="2000" kern="0" dirty="0" smtClean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err="1" smtClean="0">
                <a:solidFill>
                  <a:srgbClr val="002060"/>
                </a:solidFill>
              </a:rPr>
              <a:t>Keep</a:t>
            </a:r>
            <a:r>
              <a:rPr lang="it-IT" sz="2000" kern="0" dirty="0" smtClean="0">
                <a:solidFill>
                  <a:srgbClr val="002060"/>
                </a:solidFill>
              </a:rPr>
              <a:t> the </a:t>
            </a:r>
            <a:r>
              <a:rPr lang="it-IT" sz="2000" kern="0" dirty="0" err="1" smtClean="0">
                <a:solidFill>
                  <a:srgbClr val="002060"/>
                </a:solidFill>
              </a:rPr>
              <a:t>telescope</a:t>
            </a:r>
            <a:r>
              <a:rPr lang="it-IT" sz="2000" kern="0" dirty="0" smtClean="0">
                <a:solidFill>
                  <a:srgbClr val="002060"/>
                </a:solidFill>
              </a:rPr>
              <a:t> in </a:t>
            </a:r>
            <a:r>
              <a:rPr lang="it-IT" sz="2000" kern="0" dirty="0" err="1" smtClean="0">
                <a:solidFill>
                  <a:srgbClr val="002060"/>
                </a:solidFill>
              </a:rPr>
              <a:t>operation</a:t>
            </a:r>
            <a:endParaRPr lang="it-IT" sz="2000" kern="0" dirty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kern="0" dirty="0" smtClean="0">
                <a:solidFill>
                  <a:srgbClr val="002060"/>
                </a:solidFill>
              </a:rPr>
              <a:t>Monitor the </a:t>
            </a:r>
            <a:r>
              <a:rPr lang="it-IT" sz="2000" kern="0" dirty="0" err="1" smtClean="0">
                <a:solidFill>
                  <a:srgbClr val="002060"/>
                </a:solidFill>
              </a:rPr>
              <a:t>telescopes</a:t>
            </a:r>
            <a:r>
              <a:rPr lang="it-IT" sz="2000" kern="0" dirty="0" smtClean="0">
                <a:solidFill>
                  <a:srgbClr val="002060"/>
                </a:solidFill>
              </a:rPr>
              <a:t> (ALL)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9264"/>
            <a:ext cx="2051720" cy="1614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267843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332656"/>
            <a:ext cx="50465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detector </a:t>
            </a:r>
            <a:r>
              <a:rPr lang="it-IT" sz="4400" b="1" dirty="0" err="1" smtClean="0">
                <a:solidFill>
                  <a:srgbClr val="FF0000"/>
                </a:solidFill>
              </a:rPr>
              <a:t>used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5293657"/>
            <a:ext cx="52200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Operated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with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mixture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C</a:t>
            </a:r>
            <a:r>
              <a:rPr lang="it-IT" baseline="-25000" dirty="0" smtClean="0">
                <a:solidFill>
                  <a:schemeClr val="bg1"/>
                </a:solidFill>
              </a:rPr>
              <a:t>2</a:t>
            </a:r>
            <a:r>
              <a:rPr lang="it-IT" dirty="0" smtClean="0">
                <a:solidFill>
                  <a:schemeClr val="bg1"/>
                </a:solidFill>
              </a:rPr>
              <a:t>H</a:t>
            </a:r>
            <a:r>
              <a:rPr lang="it-IT" baseline="-25000" dirty="0" smtClean="0">
                <a:solidFill>
                  <a:schemeClr val="bg1"/>
                </a:solidFill>
              </a:rPr>
              <a:t>2</a:t>
            </a:r>
            <a:r>
              <a:rPr lang="it-IT" dirty="0" smtClean="0">
                <a:solidFill>
                  <a:schemeClr val="bg1"/>
                </a:solidFill>
              </a:rPr>
              <a:t>F</a:t>
            </a:r>
            <a:r>
              <a:rPr lang="it-IT" baseline="-25000" dirty="0" smtClean="0">
                <a:solidFill>
                  <a:schemeClr val="bg1"/>
                </a:solidFill>
              </a:rPr>
              <a:t>4</a:t>
            </a:r>
            <a:r>
              <a:rPr lang="it-IT" dirty="0" smtClean="0">
                <a:solidFill>
                  <a:schemeClr val="bg1"/>
                </a:solidFill>
              </a:rPr>
              <a:t>/SF</a:t>
            </a:r>
            <a:r>
              <a:rPr lang="it-IT" baseline="-25000" dirty="0" smtClean="0">
                <a:solidFill>
                  <a:schemeClr val="bg1"/>
                </a:solidFill>
              </a:rPr>
              <a:t>6</a:t>
            </a:r>
            <a:r>
              <a:rPr lang="it-IT" dirty="0" smtClean="0">
                <a:solidFill>
                  <a:schemeClr val="bg1"/>
                </a:solidFill>
              </a:rPr>
              <a:t> 97/3 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at a </a:t>
            </a:r>
            <a:r>
              <a:rPr lang="it-IT" dirty="0" err="1" smtClean="0">
                <a:solidFill>
                  <a:schemeClr val="bg1"/>
                </a:solidFill>
              </a:rPr>
              <a:t>continuous</a:t>
            </a:r>
            <a:r>
              <a:rPr lang="it-IT" dirty="0" smtClean="0">
                <a:solidFill>
                  <a:schemeClr val="bg1"/>
                </a:solidFill>
              </a:rPr>
              <a:t> flow in the </a:t>
            </a:r>
            <a:r>
              <a:rPr lang="it-IT" dirty="0" err="1" smtClean="0">
                <a:solidFill>
                  <a:schemeClr val="bg1"/>
                </a:solidFill>
              </a:rPr>
              <a:t>order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2 l/h</a:t>
            </a:r>
          </a:p>
          <a:p>
            <a:pPr algn="ctr"/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5737"/>
            <a:ext cx="5248275" cy="3381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6521" y="3424355"/>
            <a:ext cx="3609975" cy="331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5058" y="164398"/>
            <a:ext cx="3611438" cy="319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5496" y="4581128"/>
            <a:ext cx="561662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</a:rPr>
              <a:t>It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is</a:t>
            </a:r>
            <a:r>
              <a:rPr lang="it-IT" sz="2000" u="none" dirty="0" smtClean="0">
                <a:solidFill>
                  <a:srgbClr val="002060"/>
                </a:solidFill>
              </a:rPr>
              <a:t> a </a:t>
            </a:r>
            <a:r>
              <a:rPr lang="it-IT" sz="2000" u="none" dirty="0" err="1">
                <a:solidFill>
                  <a:srgbClr val="002060"/>
                </a:solidFill>
              </a:rPr>
              <a:t>wider</a:t>
            </a:r>
            <a:r>
              <a:rPr lang="it-IT" sz="2000" u="none" dirty="0">
                <a:solidFill>
                  <a:srgbClr val="002060"/>
                </a:solidFill>
              </a:rPr>
              <a:t> (</a:t>
            </a:r>
            <a:r>
              <a:rPr lang="en-US" sz="2000" u="none" dirty="0">
                <a:solidFill>
                  <a:srgbClr val="002060"/>
                </a:solidFill>
              </a:rPr>
              <a:t>~</a:t>
            </a:r>
            <a:r>
              <a:rPr lang="it-IT" sz="2000" u="none" dirty="0">
                <a:solidFill>
                  <a:srgbClr val="002060"/>
                </a:solidFill>
              </a:rPr>
              <a:t>2 m</a:t>
            </a:r>
            <a:r>
              <a:rPr lang="it-IT" sz="2000" u="none" baseline="30000" dirty="0">
                <a:solidFill>
                  <a:srgbClr val="002060"/>
                </a:solidFill>
              </a:rPr>
              <a:t>2</a:t>
            </a:r>
            <a:r>
              <a:rPr lang="it-IT" sz="2000" u="none" dirty="0">
                <a:solidFill>
                  <a:srgbClr val="002060"/>
                </a:solidFill>
              </a:rPr>
              <a:t>) and </a:t>
            </a:r>
            <a:r>
              <a:rPr lang="it-IT" sz="2000" u="none" dirty="0" err="1">
                <a:solidFill>
                  <a:srgbClr val="002060"/>
                </a:solidFill>
              </a:rPr>
              <a:t>cheaper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version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>
                <a:solidFill>
                  <a:srgbClr val="002060"/>
                </a:solidFill>
              </a:rPr>
              <a:t>of</a:t>
            </a:r>
            <a:r>
              <a:rPr lang="it-IT" sz="2000" u="none" dirty="0">
                <a:solidFill>
                  <a:srgbClr val="002060"/>
                </a:solidFill>
              </a:rPr>
              <a:t> the </a:t>
            </a:r>
            <a:r>
              <a:rPr lang="it-IT" sz="2000" u="none" dirty="0" smtClean="0">
                <a:solidFill>
                  <a:srgbClr val="002060"/>
                </a:solidFill>
              </a:rPr>
              <a:t>Multi gap RPC </a:t>
            </a:r>
            <a:r>
              <a:rPr lang="it-IT" sz="2000" u="none" dirty="0" err="1">
                <a:solidFill>
                  <a:srgbClr val="002060"/>
                </a:solidFill>
              </a:rPr>
              <a:t>developed</a:t>
            </a:r>
            <a:r>
              <a:rPr lang="it-IT" sz="2000" u="none" dirty="0">
                <a:solidFill>
                  <a:srgbClr val="002060"/>
                </a:solidFill>
              </a:rPr>
              <a:t> </a:t>
            </a:r>
            <a:r>
              <a:rPr lang="it-IT" sz="2000" u="none" dirty="0" err="1" smtClean="0">
                <a:solidFill>
                  <a:srgbClr val="002060"/>
                </a:solidFill>
              </a:rPr>
              <a:t>for</a:t>
            </a:r>
            <a:r>
              <a:rPr lang="it-IT" sz="2000" u="none" dirty="0" smtClean="0">
                <a:solidFill>
                  <a:srgbClr val="002060"/>
                </a:solidFill>
              </a:rPr>
              <a:t> the  ALICE TOF</a:t>
            </a:r>
            <a:endParaRPr lang="it-IT" sz="2000" u="none" dirty="0">
              <a:solidFill>
                <a:srgbClr val="002060"/>
              </a:solidFill>
            </a:endParaRPr>
          </a:p>
          <a:p>
            <a:endParaRPr lang="it-IT" u="none" dirty="0">
              <a:solidFill>
                <a:srgbClr val="00206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6444208" y="227687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Efficiency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5868144" y="3789040"/>
            <a:ext cx="15121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C00000"/>
                </a:solidFill>
              </a:rPr>
              <a:t>Time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resolution</a:t>
            </a:r>
            <a:endParaRPr lang="it-IT" sz="2000" dirty="0" smtClean="0">
              <a:solidFill>
                <a:srgbClr val="C00000"/>
              </a:solidFill>
            </a:endParaRPr>
          </a:p>
          <a:p>
            <a:pPr algn="ctr"/>
            <a:r>
              <a:rPr lang="it-IT" sz="1400" dirty="0" smtClean="0">
                <a:solidFill>
                  <a:srgbClr val="C00000"/>
                </a:solidFill>
              </a:rPr>
              <a:t>(in </a:t>
            </a:r>
            <a:r>
              <a:rPr lang="it-IT" sz="1400" dirty="0" err="1" smtClean="0">
                <a:solidFill>
                  <a:srgbClr val="C00000"/>
                </a:solidFill>
              </a:rPr>
              <a:t>dedicated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beam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tests</a:t>
            </a:r>
            <a:r>
              <a:rPr lang="it-IT" sz="1400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5949280"/>
            <a:ext cx="5472608" cy="2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165304"/>
            <a:ext cx="5184576" cy="24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8"/>
          <p:cNvSpPr>
            <a:spLocks noChangeArrowheads="1"/>
          </p:cNvSpPr>
          <p:nvPr/>
        </p:nvSpPr>
        <p:spPr bwMode="auto">
          <a:xfrm rot="20400000" flipH="1">
            <a:off x="5574430" y="5712848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17280000" flipH="1">
            <a:off x="4032798" y="4032375"/>
            <a:ext cx="3744000" cy="7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75103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EEE </a:t>
            </a:r>
            <a:r>
              <a:rPr lang="it-IT" sz="4000" b="1" dirty="0" err="1" smtClean="0">
                <a:solidFill>
                  <a:srgbClr val="FF0000"/>
                </a:solidFill>
              </a:rPr>
              <a:t>experiment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structure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849694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station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consists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out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 MRPC</a:t>
            </a:r>
            <a:endParaRPr lang="it-IT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Exceptional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tracking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timing performance</a:t>
            </a: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 cstate="print"/>
          <a:srcRect r="1031" b="-1213"/>
          <a:stretch>
            <a:fillRect/>
          </a:stretch>
        </p:blipFill>
        <p:spPr bwMode="auto">
          <a:xfrm rot="5400000" flipV="1">
            <a:off x="-104074" y="2946839"/>
            <a:ext cx="2921881" cy="20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2412132" y="3717032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" name="Picture 24" descr="f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772581" cy="1843731"/>
          </a:xfrm>
          <a:prstGeom prst="rect">
            <a:avLst/>
          </a:prstGeom>
          <a:noFill/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rot="16200000" flipV="1">
            <a:off x="5795913" y="3429224"/>
            <a:ext cx="5762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" name="Picture 25" descr="f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852936"/>
            <a:ext cx="2347480" cy="1809593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179512" y="1724035"/>
            <a:ext cx="5472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Coincidences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distant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searched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spot high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showers</a:t>
            </a:r>
            <a:endParaRPr lang="it-IT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21088"/>
            <a:ext cx="3403754" cy="24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19"/>
          <p:cNvSpPr txBox="1"/>
          <p:nvPr/>
        </p:nvSpPr>
        <p:spPr>
          <a:xfrm>
            <a:off x="1979712" y="5192032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Corrections</a:t>
            </a:r>
            <a:r>
              <a:rPr lang="en-US" dirty="0" smtClean="0">
                <a:solidFill>
                  <a:schemeClr val="bg1"/>
                </a:solidFill>
              </a:rPr>
              <a:t> because of the propagation of the wave front of the shower, made possible </a:t>
            </a:r>
            <a:r>
              <a:rPr lang="en-US" dirty="0" smtClean="0">
                <a:solidFill>
                  <a:srgbClr val="C00000"/>
                </a:solidFill>
              </a:rPr>
              <a:t>thanks to the EEE telescopes directionality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251520" y="2132856"/>
            <a:ext cx="61926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Okay,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this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all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about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 detector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stuff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,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but…</a:t>
            </a:r>
            <a:endParaRPr lang="it-IT" sz="40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why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EEE so </a:t>
            </a: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peculiar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it-IT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56460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so </a:t>
            </a:r>
            <a:r>
              <a:rPr lang="it-IT" sz="4400" b="1" dirty="0" err="1" smtClean="0">
                <a:solidFill>
                  <a:srgbClr val="FF0000"/>
                </a:solidFill>
              </a:rPr>
              <a:t>peculiar…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44016" y="1124744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does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take </a:t>
            </a:r>
            <a:r>
              <a:rPr lang="it-IT" sz="2400" dirty="0" err="1" smtClean="0">
                <a:solidFill>
                  <a:srgbClr val="002060"/>
                </a:solidFill>
              </a:rPr>
              <a:t>place</a:t>
            </a:r>
            <a:r>
              <a:rPr lang="it-IT" sz="2400" dirty="0" smtClean="0">
                <a:solidFill>
                  <a:srgbClr val="002060"/>
                </a:solidFill>
              </a:rPr>
              <a:t> in </a:t>
            </a:r>
            <a:r>
              <a:rPr lang="it-IT" sz="2400" dirty="0" err="1" smtClean="0">
                <a:solidFill>
                  <a:srgbClr val="002060"/>
                </a:solidFill>
              </a:rPr>
              <a:t>scientific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labs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3" descr="mfront_dsc01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076" y="3717032"/>
            <a:ext cx="4210436" cy="280831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411760" y="1700808"/>
            <a:ext cx="395813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in </a:t>
            </a:r>
            <a:r>
              <a:rPr lang="it-IT" sz="2800" b="1" dirty="0" err="1" smtClean="0">
                <a:solidFill>
                  <a:srgbClr val="C00000"/>
                </a:solidFill>
              </a:rPr>
              <a:t>italian</a:t>
            </a:r>
            <a:r>
              <a:rPr lang="it-IT" sz="2800" b="1" dirty="0" smtClean="0">
                <a:solidFill>
                  <a:srgbClr val="C00000"/>
                </a:solidFill>
              </a:rPr>
              <a:t> 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251520" y="2276872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main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actors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of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are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scientists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47664" y="2852936"/>
            <a:ext cx="632096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students</a:t>
            </a:r>
            <a:r>
              <a:rPr lang="it-IT" sz="2800" b="1" dirty="0" smtClean="0">
                <a:solidFill>
                  <a:srgbClr val="C00000"/>
                </a:solidFill>
              </a:rPr>
              <a:t> and </a:t>
            </a:r>
            <a:r>
              <a:rPr lang="it-IT" sz="2800" b="1" dirty="0" err="1" smtClean="0">
                <a:solidFill>
                  <a:srgbClr val="C00000"/>
                </a:solidFill>
              </a:rPr>
              <a:t>teachers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35496" y="3573016"/>
            <a:ext cx="511256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spcBef>
                <a:spcPts val="3600"/>
              </a:spcBef>
              <a:spcAft>
                <a:spcPts val="1800"/>
              </a:spcAft>
            </a:pPr>
            <a:r>
              <a:rPr lang="it-IT" sz="2000" dirty="0" err="1" smtClean="0">
                <a:solidFill>
                  <a:srgbClr val="002060"/>
                </a:solidFill>
              </a:rPr>
              <a:t>With</a:t>
            </a:r>
            <a:r>
              <a:rPr lang="it-IT" sz="2000" dirty="0" smtClean="0">
                <a:solidFill>
                  <a:srgbClr val="002060"/>
                </a:solidFill>
              </a:rPr>
              <a:t> the help </a:t>
            </a:r>
            <a:r>
              <a:rPr lang="it-IT" sz="2000" dirty="0" err="1" smtClean="0">
                <a:solidFill>
                  <a:srgbClr val="002060"/>
                </a:solidFill>
              </a:rPr>
              <a:t>of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experts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from</a:t>
            </a:r>
            <a:r>
              <a:rPr lang="it-IT" sz="2000" dirty="0" smtClean="0">
                <a:solidFill>
                  <a:srgbClr val="002060"/>
                </a:solidFill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</a:rPr>
              <a:t>scientific</a:t>
            </a:r>
            <a:r>
              <a:rPr lang="it-IT" sz="2000" dirty="0" smtClean="0">
                <a:solidFill>
                  <a:srgbClr val="002060"/>
                </a:solidFill>
              </a:rPr>
              <a:t> world, </a:t>
            </a:r>
            <a:r>
              <a:rPr lang="it-IT" sz="2000" dirty="0" err="1" smtClean="0">
                <a:solidFill>
                  <a:srgbClr val="002060"/>
                </a:solidFill>
              </a:rPr>
              <a:t>students</a:t>
            </a:r>
            <a:r>
              <a:rPr lang="it-IT" sz="2000" dirty="0" smtClean="0">
                <a:solidFill>
                  <a:srgbClr val="002060"/>
                </a:solidFill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</a:rPr>
              <a:t>teachers</a:t>
            </a:r>
            <a:r>
              <a:rPr lang="it-IT" sz="2000" dirty="0" smtClean="0">
                <a:solidFill>
                  <a:srgbClr val="002060"/>
                </a:solidFill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</a:rPr>
              <a:t>they</a:t>
            </a:r>
            <a:r>
              <a:rPr lang="it-IT" sz="2000" dirty="0" smtClean="0">
                <a:solidFill>
                  <a:srgbClr val="002060"/>
                </a:solidFill>
              </a:rPr>
              <a:t>: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C00000"/>
                </a:solidFill>
              </a:rPr>
              <a:t>Build</a:t>
            </a:r>
            <a:r>
              <a:rPr lang="it-IT" sz="2400" dirty="0" smtClean="0">
                <a:solidFill>
                  <a:srgbClr val="C00000"/>
                </a:solidFill>
              </a:rPr>
              <a:t>  </a:t>
            </a:r>
            <a:r>
              <a:rPr lang="it-IT" sz="2400" dirty="0" err="1" smtClean="0">
                <a:solidFill>
                  <a:srgbClr val="C00000"/>
                </a:solidFill>
              </a:rPr>
              <a:t>their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detectors</a:t>
            </a:r>
            <a:r>
              <a:rPr lang="it-IT" sz="2400" dirty="0" smtClean="0">
                <a:solidFill>
                  <a:srgbClr val="C00000"/>
                </a:solidFill>
              </a:rPr>
              <a:t> at CERN</a:t>
            </a:r>
          </a:p>
          <a:p>
            <a:pPr marL="0"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Build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stations</a:t>
            </a:r>
            <a:r>
              <a:rPr lang="it-IT" sz="2400" dirty="0" smtClean="0">
                <a:solidFill>
                  <a:schemeClr val="bg1"/>
                </a:solidFill>
              </a:rPr>
              <a:t> at </a:t>
            </a:r>
            <a:r>
              <a:rPr lang="it-IT" sz="2400" dirty="0" err="1" smtClean="0">
                <a:solidFill>
                  <a:schemeClr val="bg1"/>
                </a:solidFill>
              </a:rPr>
              <a:t>their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schools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C00000"/>
                </a:solidFill>
              </a:rPr>
              <a:t>Take care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data </a:t>
            </a:r>
            <a:r>
              <a:rPr lang="it-IT" sz="2400" dirty="0" err="1" smtClean="0">
                <a:solidFill>
                  <a:srgbClr val="C00000"/>
                </a:solidFill>
              </a:rPr>
              <a:t>taking</a:t>
            </a:r>
            <a:r>
              <a:rPr lang="it-IT" sz="2400" dirty="0" smtClean="0">
                <a:solidFill>
                  <a:srgbClr val="C00000"/>
                </a:solidFill>
              </a:rPr>
              <a:t> and relative </a:t>
            </a:r>
            <a:r>
              <a:rPr lang="it-IT" sz="2400" dirty="0" err="1" smtClean="0">
                <a:solidFill>
                  <a:srgbClr val="C00000"/>
                </a:solidFill>
              </a:rPr>
              <a:t>analysis</a:t>
            </a:r>
            <a:endParaRPr lang="it-IT" sz="2400" dirty="0" smtClean="0">
              <a:solidFill>
                <a:srgbClr val="C00000"/>
              </a:solidFill>
            </a:endParaRPr>
          </a:p>
          <a:p>
            <a:pPr marL="457200" lvl="2">
              <a:buFont typeface="Wingdings" pitchFamily="2" charset="2"/>
              <a:buChar char="Ø"/>
            </a:pPr>
            <a:endParaRPr lang="it-IT" sz="2400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0" y="2636912"/>
            <a:ext cx="65527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…Aaahhh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, okay:</a:t>
            </a: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It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is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a </a:t>
            </a:r>
            <a:r>
              <a:rPr lang="it-IT" sz="4000" u="sng" dirty="0" err="1" smtClean="0">
                <a:solidFill>
                  <a:schemeClr val="bg1"/>
                </a:solidFill>
                <a:latin typeface="Times New Roman" pitchFamily="18" charset="0"/>
              </a:rPr>
              <a:t>didactic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Times New Roman" pitchFamily="18" charset="0"/>
              </a:rPr>
              <a:t>experiment</a:t>
            </a:r>
            <a:r>
              <a:rPr lang="it-IT" sz="4000" dirty="0" smtClean="0">
                <a:solidFill>
                  <a:schemeClr val="bg1"/>
                </a:solidFill>
                <a:latin typeface="Times New Roman" pitchFamily="18" charset="0"/>
              </a:rPr>
              <a:t>! </a:t>
            </a:r>
            <a:endParaRPr lang="it-IT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4075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Present</a:t>
            </a:r>
            <a:r>
              <a:rPr lang="it-IT" sz="4400" b="1" dirty="0" smtClean="0">
                <a:solidFill>
                  <a:srgbClr val="FF0000"/>
                </a:solidFill>
              </a:rPr>
              <a:t> status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5496" y="1021499"/>
            <a:ext cx="4127946" cy="5359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telescopes at High Schools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+ 2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telescopes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CERN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+ 4 at INFN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Total: 56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telescopes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≈ 50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institutes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the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waiting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list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Largest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(in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total detector    </a:t>
            </a:r>
            <a:r>
              <a:rPr kumimoji="0" lang="it-IT" sz="2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using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MRPCs</a:t>
            </a:r>
            <a:endParaRPr kumimoji="0" lang="it-IT" sz="2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Largest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cosmic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rays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</a:t>
            </a:r>
            <a:endParaRPr kumimoji="0" lang="it-IT" sz="2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200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0" 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</a:t>
            </a:r>
            <a:r>
              <a:rPr kumimoji="0" lang="it-IT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Europe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endParaRPr lang="it-IT" sz="2000" i="1" noProof="0" dirty="0" smtClea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Stations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schools</a:t>
            </a: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Stations</a:t>
            </a: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in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operation</a:t>
            </a: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at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research</a:t>
            </a: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2000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centers</a:t>
            </a: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lang="it-IT" sz="2000" i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Institutes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the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waiting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list</a:t>
            </a: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07504" y="5013176"/>
            <a:ext cx="137160" cy="1600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07504" y="5357173"/>
            <a:ext cx="137160" cy="160059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107504" y="6077253"/>
            <a:ext cx="137160" cy="16005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1" descr="mappa_ee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72093" y="344531"/>
            <a:ext cx="4860032" cy="6109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-36512" y="2609617"/>
            <a:ext cx="65527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7200" dirty="0" smtClean="0">
                <a:solidFill>
                  <a:srgbClr val="CA1612"/>
                </a:solidFill>
                <a:latin typeface="Times New Roman" pitchFamily="18" charset="0"/>
              </a:rPr>
              <a:t>The upgrade</a:t>
            </a:r>
            <a:r>
              <a:rPr lang="it-IT" sz="7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it-IT" sz="7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179512" y="2276872"/>
            <a:ext cx="65527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7200" dirty="0" smtClean="0">
                <a:solidFill>
                  <a:srgbClr val="CA1612"/>
                </a:solidFill>
                <a:latin typeface="Times New Roman" pitchFamily="18" charset="0"/>
              </a:rPr>
              <a:t>Some </a:t>
            </a:r>
          </a:p>
          <a:p>
            <a:pPr lvl="0" algn="ctr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7200" dirty="0" err="1" smtClean="0">
                <a:solidFill>
                  <a:srgbClr val="CA1612"/>
                </a:solidFill>
                <a:latin typeface="Times New Roman" pitchFamily="18" charset="0"/>
              </a:rPr>
              <a:t>physics</a:t>
            </a:r>
            <a:r>
              <a:rPr lang="it-IT" sz="72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7200" dirty="0" err="1" smtClean="0">
                <a:solidFill>
                  <a:srgbClr val="CA1612"/>
                </a:solidFill>
                <a:latin typeface="Times New Roman" pitchFamily="18" charset="0"/>
              </a:rPr>
              <a:t>results</a:t>
            </a:r>
            <a:r>
              <a:rPr lang="it-IT" sz="72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it-IT" sz="7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/>
          <p:cNvSpPr>
            <a:spLocks noChangeArrowheads="1"/>
          </p:cNvSpPr>
          <p:nvPr/>
        </p:nvSpPr>
        <p:spPr bwMode="auto">
          <a:xfrm>
            <a:off x="35496" y="260648"/>
            <a:ext cx="75889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chamber</a:t>
            </a:r>
            <a:r>
              <a:rPr lang="it-IT" sz="4400" b="1" dirty="0" smtClean="0">
                <a:solidFill>
                  <a:srgbClr val="FF0000"/>
                </a:solidFill>
              </a:rPr>
              <a:t> performance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10" descr="Schermata 2017-05-10 alle 14.03.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53" r="51592" b="50335"/>
          <a:stretch/>
        </p:blipFill>
        <p:spPr>
          <a:xfrm>
            <a:off x="3995936" y="908720"/>
            <a:ext cx="5184576" cy="311038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8615" y="1124824"/>
            <a:ext cx="400932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Efficiency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measurements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…and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counting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Efficiency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HV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scan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performed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last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year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(middle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chamber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repeated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chambers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1" descr="Schermata 2017-05-27 alle 20.22.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4067687" cy="3367870"/>
          </a:xfrm>
          <a:prstGeom prst="rect">
            <a:avLst/>
          </a:prstGeom>
        </p:spPr>
      </p:pic>
      <p:sp>
        <p:nvSpPr>
          <p:cNvPr id="6" name="AutoShape 38"/>
          <p:cNvSpPr>
            <a:spLocks noChangeArrowheads="1"/>
          </p:cNvSpPr>
          <p:nvPr/>
        </p:nvSpPr>
        <p:spPr bwMode="auto">
          <a:xfrm rot="1008259" flipH="1">
            <a:off x="3411059" y="1910393"/>
            <a:ext cx="1473025" cy="15660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23111" y="3933056"/>
            <a:ext cx="444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it-IT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measurements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slewing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corrections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improving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resolution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it-IT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20%</a:t>
            </a: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 rot="10254485" flipH="1">
            <a:off x="3928867" y="5078334"/>
            <a:ext cx="1473025" cy="17962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99992" y="5589240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See</a:t>
            </a:r>
            <a:r>
              <a:rPr lang="it-IT" sz="2000" dirty="0" smtClean="0">
                <a:solidFill>
                  <a:srgbClr val="C00000"/>
                </a:solidFill>
              </a:rPr>
              <a:t> talk </a:t>
            </a:r>
            <a:r>
              <a:rPr lang="it-IT" sz="2000" dirty="0" err="1" smtClean="0">
                <a:solidFill>
                  <a:srgbClr val="C00000"/>
                </a:solidFill>
              </a:rPr>
              <a:t>by</a:t>
            </a:r>
            <a:r>
              <a:rPr lang="it-IT" sz="2000" dirty="0" smtClean="0">
                <a:solidFill>
                  <a:srgbClr val="C00000"/>
                </a:solidFill>
              </a:rPr>
              <a:t> D. De </a:t>
            </a:r>
            <a:r>
              <a:rPr lang="it-IT" sz="2000" dirty="0" err="1" smtClean="0">
                <a:solidFill>
                  <a:srgbClr val="C00000"/>
                </a:solidFill>
              </a:rPr>
              <a:t>Gruttola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for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details</a:t>
            </a:r>
            <a:endParaRPr lang="it-IT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97230"/>
            <a:ext cx="691276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DAQ&amp;Reconstructi</a:t>
            </a:r>
            <a:r>
              <a:rPr lang="it-IT" sz="4400" b="1" dirty="0" err="1" smtClean="0">
                <a:solidFill>
                  <a:srgbClr val="FF0000"/>
                </a:solidFill>
              </a:rPr>
              <a:t>on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architecture</a:t>
            </a:r>
            <a:endParaRPr lang="it-IT" sz="4400" b="1" dirty="0" smtClean="0">
              <a:solidFill>
                <a:srgbClr val="FF0000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 l="490" t="896"/>
          <a:stretch>
            <a:fillRect/>
          </a:stretch>
        </p:blipFill>
        <p:spPr bwMode="auto">
          <a:xfrm>
            <a:off x="2483768" y="3053145"/>
            <a:ext cx="6552728" cy="356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687"/>
          <a:stretch>
            <a:fillRect/>
          </a:stretch>
        </p:blipFill>
        <p:spPr bwMode="auto">
          <a:xfrm>
            <a:off x="5652120" y="260648"/>
            <a:ext cx="3432636" cy="25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51520" y="1663640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5-10 TB per year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Full statistics from Pilot run to Run-1: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</a:rPr>
              <a:t>∼2.4 TB (</a:t>
            </a:r>
            <a:r>
              <a:rPr lang="it-IT" dirty="0" err="1" smtClean="0">
                <a:solidFill>
                  <a:schemeClr val="bg1"/>
                </a:solidFill>
              </a:rPr>
              <a:t>raw</a:t>
            </a:r>
            <a:r>
              <a:rPr lang="it-IT" dirty="0" smtClean="0">
                <a:solidFill>
                  <a:schemeClr val="bg1"/>
                </a:solidFill>
              </a:rPr>
              <a:t>: ∼2 TB, reco: ∼0.4 TB)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(+3 TB from past years)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AutoShape 38"/>
          <p:cNvSpPr>
            <a:spLocks noChangeArrowheads="1"/>
          </p:cNvSpPr>
          <p:nvPr/>
        </p:nvSpPr>
        <p:spPr bwMode="auto">
          <a:xfrm rot="21389332" flipH="1" flipV="1">
            <a:off x="4213632" y="1970173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1" y="3003917"/>
            <a:ext cx="2304255" cy="25853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 </a:t>
            </a:r>
            <a:r>
              <a:rPr lang="it-IT" u="sng" dirty="0" err="1" smtClean="0">
                <a:solidFill>
                  <a:schemeClr val="bg1"/>
                </a:solidFill>
              </a:rPr>
              <a:t>complex</a:t>
            </a:r>
            <a:r>
              <a:rPr lang="it-IT" u="sng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software </a:t>
            </a:r>
            <a:r>
              <a:rPr lang="it-IT" dirty="0" err="1" smtClean="0">
                <a:solidFill>
                  <a:schemeClr val="bg1"/>
                </a:solidFill>
              </a:rPr>
              <a:t>architecture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been</a:t>
            </a:r>
            <a:r>
              <a:rPr lang="it-IT" dirty="0" smtClean="0">
                <a:solidFill>
                  <a:schemeClr val="bg1"/>
                </a:solidFill>
              </a:rPr>
              <a:t> set-up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reconstruct</a:t>
            </a:r>
            <a:r>
              <a:rPr lang="it-IT" dirty="0" smtClean="0">
                <a:solidFill>
                  <a:schemeClr val="bg1"/>
                </a:solidFill>
              </a:rPr>
              <a:t> the data and </a:t>
            </a:r>
            <a:r>
              <a:rPr lang="it-IT" dirty="0" err="1" smtClean="0">
                <a:solidFill>
                  <a:schemeClr val="bg1"/>
                </a:solidFill>
              </a:rPr>
              <a:t>provide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quasi-online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few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hours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  <a:r>
              <a:rPr lang="it-IT" b="1" dirty="0" err="1" smtClean="0">
                <a:solidFill>
                  <a:srgbClr val="C00000"/>
                </a:solidFill>
              </a:rPr>
              <a:t>histograms</a:t>
            </a:r>
            <a:r>
              <a:rPr lang="it-IT" b="1" dirty="0" smtClean="0">
                <a:solidFill>
                  <a:srgbClr val="C00000"/>
                </a:solidFill>
              </a:rPr>
              <a:t> on the web </a:t>
            </a:r>
            <a:r>
              <a:rPr lang="it-IT" b="1" dirty="0" err="1" smtClean="0">
                <a:solidFill>
                  <a:srgbClr val="C00000"/>
                </a:solidFill>
              </a:rPr>
              <a:t>for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monitoring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purposes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362278" flipH="1" flipV="1">
            <a:off x="2321840" y="4096554"/>
            <a:ext cx="1745260" cy="108075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/>
          <p:cNvSpPr>
            <a:spLocks noChangeArrowheads="1"/>
          </p:cNvSpPr>
          <p:nvPr/>
        </p:nvSpPr>
        <p:spPr bwMode="auto">
          <a:xfrm>
            <a:off x="48691" y="404664"/>
            <a:ext cx="8109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EEE: The </a:t>
            </a:r>
            <a:r>
              <a:rPr lang="it-IT" sz="4000" b="1" dirty="0" err="1" smtClean="0">
                <a:solidFill>
                  <a:srgbClr val="FF0000"/>
                </a:solidFill>
              </a:rPr>
              <a:t>largest</a:t>
            </a:r>
            <a:r>
              <a:rPr lang="it-IT" sz="4000" b="1" dirty="0" smtClean="0">
                <a:solidFill>
                  <a:srgbClr val="FF0000"/>
                </a:solidFill>
              </a:rPr>
              <a:t> MRPC system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3" y="1095127"/>
            <a:ext cx="7344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EEE: 56 </a:t>
            </a:r>
            <a:r>
              <a:rPr lang="it-IT" sz="2400" dirty="0" err="1" smtClean="0">
                <a:solidFill>
                  <a:srgbClr val="C00000"/>
                </a:solidFill>
              </a:rPr>
              <a:t>telescopes</a:t>
            </a:r>
            <a:r>
              <a:rPr lang="it-IT" sz="2400" dirty="0" smtClean="0">
                <a:solidFill>
                  <a:srgbClr val="C00000"/>
                </a:solidFill>
              </a:rPr>
              <a:t> x 3 </a:t>
            </a:r>
            <a:r>
              <a:rPr lang="it-IT" sz="2400" dirty="0" err="1" smtClean="0">
                <a:solidFill>
                  <a:srgbClr val="C00000"/>
                </a:solidFill>
              </a:rPr>
              <a:t>chambers</a:t>
            </a:r>
            <a:r>
              <a:rPr lang="it-IT" sz="2400" dirty="0" smtClean="0">
                <a:solidFill>
                  <a:srgbClr val="C00000"/>
                </a:solidFill>
              </a:rPr>
              <a:t> ≈ 220 m</a:t>
            </a:r>
            <a:r>
              <a:rPr lang="it-IT" sz="2400" baseline="30000" dirty="0" smtClean="0">
                <a:solidFill>
                  <a:srgbClr val="C00000"/>
                </a:solidFill>
              </a:rPr>
              <a:t>2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covered</a:t>
            </a:r>
            <a:endParaRPr lang="it-IT" sz="240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Synchronized</a:t>
            </a:r>
            <a:r>
              <a:rPr lang="it-IT" sz="2000" dirty="0" smtClean="0">
                <a:solidFill>
                  <a:schemeClr val="bg1"/>
                </a:solidFill>
              </a:rPr>
              <a:t> at o(10 </a:t>
            </a:r>
            <a:r>
              <a:rPr lang="it-IT" sz="2000" dirty="0" err="1" smtClean="0">
                <a:solidFill>
                  <a:schemeClr val="bg1"/>
                </a:solidFill>
              </a:rPr>
              <a:t>ns</a:t>
            </a:r>
            <a:r>
              <a:rPr lang="it-IT" sz="2000" dirty="0" smtClean="0">
                <a:solidFill>
                  <a:schemeClr val="bg1"/>
                </a:solidFill>
              </a:rPr>
              <a:t>) </a:t>
            </a:r>
            <a:r>
              <a:rPr lang="it-IT" sz="2000" dirty="0" err="1" smtClean="0">
                <a:solidFill>
                  <a:schemeClr val="bg1"/>
                </a:solidFill>
              </a:rPr>
              <a:t>across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whole</a:t>
            </a:r>
            <a:r>
              <a:rPr lang="it-IT" sz="2000" dirty="0" smtClean="0">
                <a:solidFill>
                  <a:schemeClr val="bg1"/>
                </a:solidFill>
              </a:rPr>
              <a:t> Italy</a:t>
            </a:r>
          </a:p>
          <a:p>
            <a:pPr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Taking</a:t>
            </a:r>
            <a:r>
              <a:rPr lang="it-IT" sz="2000" dirty="0" smtClean="0">
                <a:solidFill>
                  <a:schemeClr val="bg1"/>
                </a:solidFill>
              </a:rPr>
              <a:t> data at the </a:t>
            </a:r>
            <a:r>
              <a:rPr lang="it-IT" sz="2000" dirty="0" err="1" smtClean="0">
                <a:solidFill>
                  <a:schemeClr val="bg1"/>
                </a:solidFill>
              </a:rPr>
              <a:t>same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time</a:t>
            </a: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Data </a:t>
            </a:r>
            <a:r>
              <a:rPr lang="it-IT" sz="2000" dirty="0" err="1" smtClean="0">
                <a:solidFill>
                  <a:schemeClr val="bg1"/>
                </a:solidFill>
              </a:rPr>
              <a:t>transferred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to</a:t>
            </a:r>
            <a:r>
              <a:rPr lang="it-IT" sz="2000" dirty="0" smtClean="0">
                <a:solidFill>
                  <a:schemeClr val="bg1"/>
                </a:solidFill>
              </a:rPr>
              <a:t> a </a:t>
            </a:r>
            <a:r>
              <a:rPr lang="it-IT" sz="2000" dirty="0" err="1" smtClean="0">
                <a:solidFill>
                  <a:schemeClr val="bg1"/>
                </a:solidFill>
              </a:rPr>
              <a:t>central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repository</a:t>
            </a:r>
            <a:endParaRPr lang="it-IT" sz="20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002060"/>
                </a:solidFill>
              </a:rPr>
              <a:t>EEE </a:t>
            </a:r>
            <a:r>
              <a:rPr lang="it-IT" sz="2400" dirty="0" err="1" smtClean="0">
                <a:solidFill>
                  <a:srgbClr val="002060"/>
                </a:solidFill>
              </a:rPr>
              <a:t>is</a:t>
            </a:r>
            <a:r>
              <a:rPr lang="it-IT" sz="2400" dirty="0" smtClean="0">
                <a:solidFill>
                  <a:srgbClr val="002060"/>
                </a:solidFill>
              </a:rPr>
              <a:t> a system </a:t>
            </a:r>
            <a:r>
              <a:rPr lang="it-IT" sz="2400" dirty="0" err="1" smtClean="0">
                <a:solidFill>
                  <a:srgbClr val="002060"/>
                </a:solidFill>
              </a:rPr>
              <a:t>of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detectors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operating</a:t>
            </a:r>
            <a:r>
              <a:rPr lang="it-IT" sz="2400" dirty="0" smtClean="0">
                <a:solidFill>
                  <a:srgbClr val="002060"/>
                </a:solidFill>
              </a:rPr>
              <a:t> in a coordinate way</a:t>
            </a:r>
          </a:p>
          <a:p>
            <a:r>
              <a:rPr lang="it-IT" sz="2000" dirty="0" err="1" smtClean="0">
                <a:solidFill>
                  <a:schemeClr val="bg1"/>
                </a:solidFill>
              </a:rPr>
              <a:t>Monitoring</a:t>
            </a:r>
            <a:r>
              <a:rPr lang="it-IT" sz="2000" dirty="0" smtClean="0">
                <a:solidFill>
                  <a:schemeClr val="bg1"/>
                </a:solidFill>
              </a:rPr>
              <a:t> MRPC performance </a:t>
            </a:r>
            <a:r>
              <a:rPr lang="it-IT" sz="2000" dirty="0" err="1" smtClean="0">
                <a:solidFill>
                  <a:schemeClr val="bg1"/>
                </a:solidFill>
              </a:rPr>
              <a:t>is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intrinsically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interesting</a:t>
            </a:r>
            <a:r>
              <a:rPr lang="it-IT" sz="2000" dirty="0" smtClean="0">
                <a:solidFill>
                  <a:schemeClr val="bg1"/>
                </a:solidFill>
              </a:rPr>
              <a:t>:</a:t>
            </a:r>
          </a:p>
          <a:p>
            <a:r>
              <a:rPr lang="it-IT" sz="2400" dirty="0" err="1" smtClean="0">
                <a:solidFill>
                  <a:srgbClr val="002060"/>
                </a:solidFill>
              </a:rPr>
              <a:t>See</a:t>
            </a:r>
            <a:r>
              <a:rPr lang="it-IT" sz="2400" dirty="0" smtClean="0">
                <a:solidFill>
                  <a:srgbClr val="002060"/>
                </a:solidFill>
              </a:rPr>
              <a:t> talk </a:t>
            </a:r>
            <a:r>
              <a:rPr lang="it-IT" sz="2400" dirty="0" err="1" smtClean="0">
                <a:solidFill>
                  <a:srgbClr val="002060"/>
                </a:solidFill>
              </a:rPr>
              <a:t>by</a:t>
            </a:r>
            <a:r>
              <a:rPr lang="it-IT" sz="2400" dirty="0" smtClean="0">
                <a:solidFill>
                  <a:srgbClr val="002060"/>
                </a:solidFill>
              </a:rPr>
              <a:t> D. De </a:t>
            </a:r>
            <a:r>
              <a:rPr lang="it-IT" sz="2400" dirty="0" err="1" smtClean="0">
                <a:solidFill>
                  <a:srgbClr val="002060"/>
                </a:solidFill>
              </a:rPr>
              <a:t>Gruttola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4413" y="4038163"/>
            <a:ext cx="5437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C00000"/>
                </a:solidFill>
              </a:rPr>
              <a:t>Second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MRPCs</a:t>
            </a:r>
            <a:r>
              <a:rPr lang="it-IT" sz="2400" dirty="0" smtClean="0">
                <a:solidFill>
                  <a:srgbClr val="C00000"/>
                </a:solidFill>
              </a:rPr>
              <a:t> :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ALICE TOF: 144 m</a:t>
            </a:r>
            <a:r>
              <a:rPr lang="it-IT" sz="2400" baseline="30000" dirty="0" smtClean="0">
                <a:solidFill>
                  <a:schemeClr val="bg1"/>
                </a:solidFill>
              </a:rPr>
              <a:t>2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covered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5889" y="4830251"/>
            <a:ext cx="5282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Future </a:t>
            </a:r>
            <a:r>
              <a:rPr lang="it-IT" sz="2400" dirty="0" err="1" smtClean="0">
                <a:solidFill>
                  <a:srgbClr val="C00000"/>
                </a:solidFill>
              </a:rPr>
              <a:t>largest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  <a:r>
              <a:rPr lang="it-IT" sz="2400" dirty="0" err="1" smtClean="0">
                <a:solidFill>
                  <a:srgbClr val="C00000"/>
                </a:solidFill>
              </a:rPr>
              <a:t>using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MRPCs</a:t>
            </a:r>
            <a:r>
              <a:rPr lang="it-IT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CBM TOF: ≈ 110 m</a:t>
            </a:r>
            <a:r>
              <a:rPr lang="it-IT" sz="2400" baseline="30000" dirty="0" smtClean="0">
                <a:solidFill>
                  <a:schemeClr val="bg1"/>
                </a:solidFill>
              </a:rPr>
              <a:t>2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covered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Marcello\Desktop\TOFCylind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132856"/>
            <a:ext cx="2434555" cy="2160240"/>
          </a:xfrm>
          <a:prstGeom prst="rect">
            <a:avLst/>
          </a:prstGeom>
          <a:noFill/>
        </p:spPr>
      </p:pic>
      <p:pic>
        <p:nvPicPr>
          <p:cNvPr id="229378" name="Picture 2" descr="C:\Users\Marcello\Desktop\CB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2815" y="4306152"/>
            <a:ext cx="3223681" cy="2016224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251520" y="5622339"/>
            <a:ext cx="4992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Upgrade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CMS </a:t>
            </a:r>
            <a:r>
              <a:rPr lang="it-IT" sz="2400" dirty="0" err="1" smtClean="0">
                <a:solidFill>
                  <a:srgbClr val="C00000"/>
                </a:solidFill>
              </a:rPr>
              <a:t>muon</a:t>
            </a:r>
            <a:r>
              <a:rPr lang="it-IT" sz="2400" dirty="0" smtClean="0">
                <a:solidFill>
                  <a:srgbClr val="C00000"/>
                </a:solidFill>
              </a:rPr>
              <a:t> system 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≈ 100 m</a:t>
            </a:r>
            <a:r>
              <a:rPr lang="it-IT" sz="2400" baseline="30000" dirty="0" smtClean="0">
                <a:solidFill>
                  <a:schemeClr val="bg1"/>
                </a:solidFill>
              </a:rPr>
              <a:t>2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covered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 rot="22740000" flipH="1">
            <a:off x="4546431" y="562812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20010699" flipH="1">
            <a:off x="5593065" y="3992600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C:\Users\Marcello\Desktop\Immagine.png"/>
          <p:cNvPicPr>
            <a:picLocks noChangeAspect="1" noChangeArrowheads="1"/>
          </p:cNvPicPr>
          <p:nvPr/>
        </p:nvPicPr>
        <p:blipFill>
          <a:blip r:embed="rId3" cstate="print"/>
          <a:srcRect l="1837" r="1312" b="1566"/>
          <a:stretch>
            <a:fillRect/>
          </a:stretch>
        </p:blipFill>
        <p:spPr bwMode="auto">
          <a:xfrm>
            <a:off x="683568" y="2564904"/>
            <a:ext cx="8263585" cy="4222753"/>
          </a:xfrm>
          <a:prstGeom prst="rect">
            <a:avLst/>
          </a:prstGeom>
          <a:noFill/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4" cstate="print"/>
          <a:srcRect l="49899" t="12318" r="1686" b="21394"/>
          <a:stretch>
            <a:fillRect/>
          </a:stretch>
        </p:blipFill>
        <p:spPr bwMode="auto">
          <a:xfrm>
            <a:off x="971601" y="836712"/>
            <a:ext cx="2736303" cy="19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7663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EEE Online </a:t>
            </a:r>
            <a:r>
              <a:rPr lang="it-IT" sz="4000" b="1" dirty="0" err="1" smtClean="0">
                <a:solidFill>
                  <a:srgbClr val="FF0000"/>
                </a:solidFill>
              </a:rPr>
              <a:t>monitoring</a:t>
            </a:r>
            <a:endParaRPr lang="it-IT" sz="4000" b="1" dirty="0" smtClean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4168" y="476672"/>
            <a:ext cx="280076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eee.centrofermi.it</a:t>
            </a:r>
            <a:r>
              <a:rPr lang="it-IT" dirty="0" smtClean="0">
                <a:solidFill>
                  <a:srgbClr val="0070C0"/>
                </a:solidFill>
              </a:rPr>
              <a:t>/monitor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452320" y="6353944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 cstate="print"/>
          <a:srcRect l="3013" t="12641" b="21489"/>
          <a:stretch>
            <a:fillRect/>
          </a:stretch>
        </p:blipFill>
        <p:spPr bwMode="auto">
          <a:xfrm>
            <a:off x="4211960" y="980728"/>
            <a:ext cx="4729528" cy="170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16597735" flipH="1" flipV="1">
            <a:off x="6071559" y="4365106"/>
            <a:ext cx="3528393" cy="72008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20272" y="3501008"/>
            <a:ext cx="1800200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Link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“</a:t>
            </a:r>
            <a:r>
              <a:rPr lang="it-IT" dirty="0" err="1" smtClean="0">
                <a:solidFill>
                  <a:schemeClr val="bg1"/>
                </a:solidFill>
              </a:rPr>
              <a:t>run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run</a:t>
            </a:r>
            <a:r>
              <a:rPr lang="it-IT" dirty="0" smtClean="0">
                <a:solidFill>
                  <a:schemeClr val="bg1"/>
                </a:solidFill>
              </a:rPr>
              <a:t>” DQM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6084168" y="5517232"/>
            <a:ext cx="720080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95536" y="314096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Two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e-logs</a:t>
            </a:r>
            <a:r>
              <a:rPr lang="it-IT" dirty="0" smtClean="0">
                <a:solidFill>
                  <a:srgbClr val="C00000"/>
                </a:solidFill>
              </a:rPr>
              <a:t> and </a:t>
            </a:r>
            <a:r>
              <a:rPr lang="it-IT" dirty="0" err="1" smtClean="0">
                <a:solidFill>
                  <a:srgbClr val="C00000"/>
                </a:solidFill>
              </a:rPr>
              <a:t>automatic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shifter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reports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auto">
          <a:xfrm rot="13695947" flipH="1" flipV="1">
            <a:off x="2649376" y="3975057"/>
            <a:ext cx="4028742" cy="12588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1475656" y="2564904"/>
            <a:ext cx="4752528" cy="504056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79512" y="1918573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Link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“</a:t>
            </a:r>
            <a:r>
              <a:rPr lang="it-IT" dirty="0" err="1" smtClean="0">
                <a:solidFill>
                  <a:schemeClr val="bg1"/>
                </a:solidFill>
              </a:rPr>
              <a:t>day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day</a:t>
            </a:r>
            <a:r>
              <a:rPr lang="it-IT" dirty="0" smtClean="0">
                <a:solidFill>
                  <a:schemeClr val="bg1"/>
                </a:solidFill>
              </a:rPr>
              <a:t>” DQM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788024" y="1578278"/>
            <a:ext cx="1238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Trigger rate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76256" y="1340768"/>
            <a:ext cx="187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</a:rPr>
              <a:t>Fraction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reconstructed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tracks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12390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Data </a:t>
            </a:r>
            <a:r>
              <a:rPr lang="it-IT" sz="4400" b="1" dirty="0" err="1" smtClean="0">
                <a:solidFill>
                  <a:srgbClr val="FF0000"/>
                </a:solidFill>
              </a:rPr>
              <a:t>taking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9512" y="801087"/>
            <a:ext cx="871296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60 billion events collected since the start of organized data taking</a:t>
            </a:r>
          </a:p>
        </p:txBody>
      </p:sp>
      <p:pic>
        <p:nvPicPr>
          <p:cNvPr id="6" name="Picture 2" descr="https://iatw.cnaf.infn.it/eee/monitor/plots/tracks.png"/>
          <p:cNvPicPr>
            <a:picLocks noChangeAspect="1" noChangeArrowheads="1"/>
          </p:cNvPicPr>
          <p:nvPr/>
        </p:nvPicPr>
        <p:blipFill>
          <a:blip r:embed="rId3" cstate="print"/>
          <a:srcRect l="6398" t="3281" r="8612"/>
          <a:stretch>
            <a:fillRect/>
          </a:stretch>
        </p:blipFill>
        <p:spPr bwMode="auto">
          <a:xfrm>
            <a:off x="323528" y="1100994"/>
            <a:ext cx="7884368" cy="3361218"/>
          </a:xfrm>
          <a:prstGeom prst="rect">
            <a:avLst/>
          </a:prstGeom>
          <a:noFill/>
        </p:spPr>
      </p:pic>
      <p:sp>
        <p:nvSpPr>
          <p:cNvPr id="9" name="AutoShape 38"/>
          <p:cNvSpPr>
            <a:spLocks noChangeArrowheads="1"/>
          </p:cNvSpPr>
          <p:nvPr/>
        </p:nvSpPr>
        <p:spPr bwMode="auto">
          <a:xfrm rot="1821162" flipH="1">
            <a:off x="4659490" y="2420972"/>
            <a:ext cx="1473025" cy="17584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299" t="16798" r="5512" b="19948"/>
          <a:stretch>
            <a:fillRect/>
          </a:stretch>
        </p:blipFill>
        <p:spPr bwMode="auto">
          <a:xfrm>
            <a:off x="4823236" y="4365104"/>
            <a:ext cx="4141252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6156176" y="55892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Almost</a:t>
            </a:r>
            <a:r>
              <a:rPr lang="it-IT" dirty="0" smtClean="0"/>
              <a:t> 100 </a:t>
            </a:r>
            <a:r>
              <a:rPr lang="it-IT" dirty="0" err="1" smtClean="0"/>
              <a:t>millions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reconstructed</a:t>
            </a:r>
            <a:r>
              <a:rPr lang="it-IT" dirty="0" smtClean="0"/>
              <a:t> </a:t>
            </a:r>
            <a:r>
              <a:rPr lang="it-IT" dirty="0" err="1" smtClean="0"/>
              <a:t>tracks</a:t>
            </a:r>
            <a:r>
              <a:rPr lang="it-IT" dirty="0" smtClean="0"/>
              <a:t>/</a:t>
            </a:r>
            <a:r>
              <a:rPr lang="it-IT" dirty="0" err="1" smtClean="0"/>
              <a:t>day</a:t>
            </a:r>
            <a:endParaRPr lang="it-IT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490" t="896"/>
          <a:stretch>
            <a:fillRect/>
          </a:stretch>
        </p:blipFill>
        <p:spPr bwMode="auto">
          <a:xfrm>
            <a:off x="327615" y="4509121"/>
            <a:ext cx="410036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3203848" y="141277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More than 20 billion events collected during Run-3 only!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5616" y="414908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Software </a:t>
            </a:r>
            <a:r>
              <a:rPr lang="it-IT" dirty="0" err="1" smtClean="0">
                <a:solidFill>
                  <a:srgbClr val="C00000"/>
                </a:solidFill>
              </a:rPr>
              <a:t>architecture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71801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EEE network upgrade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51520" y="2132856"/>
            <a:ext cx="576064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bunch already completed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20-27 February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Lampedusa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12-18 March 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Genova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23-29 April  SIEN-02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7-13 May  TORI-05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Moscow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21-27 May  LODI-03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10-14 July  LODI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Korca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(spare chambers)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25-29 September  CAGL-04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21-24 November  BOLO-05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Marcello\Desktop\IMG-20170222-WA0000.jpg"/>
          <p:cNvPicPr>
            <a:picLocks noChangeAspect="1" noChangeArrowheads="1"/>
          </p:cNvPicPr>
          <p:nvPr/>
        </p:nvPicPr>
        <p:blipFill>
          <a:blip r:embed="rId3" cstate="print"/>
          <a:srcRect t="8189"/>
          <a:stretch>
            <a:fillRect/>
          </a:stretch>
        </p:blipFill>
        <p:spPr bwMode="auto">
          <a:xfrm>
            <a:off x="4316537" y="3068960"/>
            <a:ext cx="4678093" cy="3221163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251520" y="923816"/>
            <a:ext cx="84969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 to build another 20 telescopes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Will increase the capability of the EEE network to study the high-energy part of the cosmic rays spectrum</a:t>
            </a:r>
          </a:p>
          <a:p>
            <a:pPr lvl="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Huge effort for 2017-18!</a:t>
            </a:r>
          </a:p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499992" y="586798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Lampedusa: the </a:t>
            </a:r>
            <a:r>
              <a:rPr lang="it-IT" dirty="0" err="1" smtClean="0"/>
              <a:t>southermost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Italy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-36512" y="260648"/>
            <a:ext cx="85667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New </a:t>
            </a:r>
            <a:r>
              <a:rPr lang="it-IT" sz="4000" b="1" dirty="0" err="1" smtClean="0">
                <a:solidFill>
                  <a:srgbClr val="FF0000"/>
                </a:solidFill>
              </a:rPr>
              <a:t>chambers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for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new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telescopes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F7FDE-11B9-AF4A-8390-A43FBA897E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07504" y="908720"/>
            <a:ext cx="5040560" cy="5832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250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µm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six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gap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chambers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Conceived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eco-friendly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gases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Reduce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operating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voltage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EEE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plans</a:t>
            </a: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soon</a:t>
            </a: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operate some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with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eco-friendly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gases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600" u="sng" noProof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it-IT" sz="2600" u="sng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talk </a:t>
            </a:r>
            <a:r>
              <a:rPr lang="it-IT" sz="2600" u="sng" noProof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it-IT" sz="2600" u="sng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S. Pisano </a:t>
            </a:r>
            <a:r>
              <a:rPr lang="it-IT" sz="2600" u="sng" noProof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600" u="sng" noProof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600" u="sng" noProof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details</a:t>
            </a:r>
            <a:endParaRPr kumimoji="0" lang="it-IT" sz="2600" b="0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Improved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front-end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boards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Amphenol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cables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connectors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replaced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Nugent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it-IT" sz="200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boards</a:t>
            </a:r>
            <a:r>
              <a:rPr lang="it-IT" sz="2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in production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test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protocol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CERN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electrical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(strip)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connectivity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gas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tightness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current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rate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efficiency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Everything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a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dedicated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DB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943" y="908720"/>
            <a:ext cx="4085561" cy="57606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19756830" flipH="1">
            <a:off x="3643248" y="3995740"/>
            <a:ext cx="2545919" cy="16427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 rot="20521509" flipH="1">
            <a:off x="4421590" y="4823863"/>
            <a:ext cx="1128134" cy="136987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auto">
          <a:xfrm flipH="1">
            <a:off x="4578874" y="5541846"/>
            <a:ext cx="1128134" cy="119402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2sm">
  <a:themeElements>
    <a:clrScheme name="eb2sm 1">
      <a:dk1>
        <a:srgbClr val="CCCCFF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2DB6B3"/>
      </a:accent2>
      <a:accent3>
        <a:srgbClr val="AAAAAA"/>
      </a:accent3>
      <a:accent4>
        <a:srgbClr val="DADADA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eb2s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b2sm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6424</TotalTime>
  <Words>2233</Words>
  <Application>Microsoft Office PowerPoint</Application>
  <PresentationFormat>Presentazione su schermo (4:3)</PresentationFormat>
  <Paragraphs>393</Paragraphs>
  <Slides>43</Slides>
  <Notes>38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5" baseType="lpstr">
      <vt:lpstr>eb2sm</vt:lpstr>
      <vt:lpstr>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Nicola De Filippis</dc:creator>
  <cp:lastModifiedBy>Marcello</cp:lastModifiedBy>
  <cp:revision>773</cp:revision>
  <dcterms:created xsi:type="dcterms:W3CDTF">2007-02-04T19:24:59Z</dcterms:created>
  <dcterms:modified xsi:type="dcterms:W3CDTF">2018-02-16T15:03:14Z</dcterms:modified>
</cp:coreProperties>
</file>