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1" r:id="rId3"/>
    <p:sldId id="272" r:id="rId4"/>
    <p:sldId id="273" r:id="rId5"/>
    <p:sldId id="279" r:id="rId6"/>
    <p:sldId id="280" r:id="rId7"/>
    <p:sldId id="274" r:id="rId8"/>
    <p:sldId id="275" r:id="rId9"/>
    <p:sldId id="276" r:id="rId10"/>
    <p:sldId id="277" r:id="rId11"/>
    <p:sldId id="278" r:id="rId12"/>
  </p:sldIdLst>
  <p:sldSz cx="9144000" cy="6858000" type="screen4x3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o Senesi" initials="RS" lastIdx="1" clrIdx="0"/>
  <p:cmAuthor id="1" name="Giulia Festa" initials="GF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33CC"/>
    <a:srgbClr val="C5CEFF"/>
    <a:srgbClr val="BBD3FF"/>
    <a:srgbClr val="000099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90421" autoAdjust="0"/>
  </p:normalViewPr>
  <p:slideViewPr>
    <p:cSldViewPr snapToGrid="0" snapToObjects="1">
      <p:cViewPr varScale="1">
        <p:scale>
          <a:sx n="80" d="100"/>
          <a:sy n="80" d="100"/>
        </p:scale>
        <p:origin x="162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1254" y="-102"/>
      </p:cViewPr>
      <p:guideLst>
        <p:guide orient="horz" pos="2880"/>
        <p:guide pos="2160"/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4E32D89-5B8B-844D-A566-28A609AC6300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A9F97228-39BA-3B4C-B27B-78661E7C8050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95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16FA55A-0C9B-5D47-83C6-FACF955D7B32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D8DC8BD-884C-794B-8D86-35C2719A19F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23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01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55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55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5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55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55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55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55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55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55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665" indent="-247665">
              <a:buAutoNum type="arabicParenR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5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329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Roma, March 2017 - PTA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3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329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Roma, March 2017 - PTA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F7FDE-11B9-AF4A-8390-A43FBA897EAE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Immagine 7" descr="Logo-Tor-Vergata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6333" y="0"/>
            <a:ext cx="991319" cy="1006930"/>
          </a:xfrm>
          <a:prstGeom prst="rect">
            <a:avLst/>
          </a:prstGeom>
        </p:spPr>
      </p:pic>
      <p:pic>
        <p:nvPicPr>
          <p:cNvPr id="8" name="Picture 7" descr="Logo_CF_def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1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ha-cdt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082842"/>
            <a:ext cx="9144000" cy="5775158"/>
          </a:xfrm>
          <a:solidFill>
            <a:srgbClr val="C5CEFF"/>
          </a:solidFill>
        </p:spPr>
        <p:txBody>
          <a:bodyPr>
            <a:noAutofit/>
          </a:bodyPr>
          <a:lstStyle/>
          <a:p>
            <a:pPr marL="1171575" indent="-1171575" algn="l">
              <a:lnSpc>
                <a:spcPct val="120000"/>
              </a:lnSpc>
            </a:pPr>
            <a:r>
              <a:rPr lang="en-US" sz="17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Coordinator: </a:t>
            </a:r>
            <a:r>
              <a:rPr lang="en-US" sz="17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Roberto Senesi, </a:t>
            </a:r>
            <a:r>
              <a:rPr lang="en-US" sz="1700" b="1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</a:t>
            </a:r>
            <a:r>
              <a:rPr lang="en-US" sz="17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degli</a:t>
            </a:r>
            <a:r>
              <a:rPr lang="en-US" sz="17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US" sz="17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Roma Tor Vergata, </a:t>
            </a:r>
            <a:r>
              <a:rPr lang="en-US" sz="17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NAST</a:t>
            </a:r>
            <a:endParaRPr lang="en-US" sz="17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indent="-1171575" algn="l">
              <a:lnSpc>
                <a:spcPct val="120000"/>
              </a:lnSpc>
            </a:pPr>
            <a:r>
              <a:rPr lang="en-GB" sz="17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Participants:</a:t>
            </a:r>
            <a:endParaRPr lang="it-IT" sz="17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 Tor Vergata </a:t>
            </a:r>
            <a:r>
              <a:rPr lang="it-IT" sz="1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it-IT" sz="1400" i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Team: </a:t>
            </a:r>
            <a:r>
              <a:rPr lang="it-IT" sz="1400" i="1" u="sng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Andreani, R. Senesi</a:t>
            </a:r>
            <a:r>
              <a:rPr lang="it-IT" sz="1400" i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i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M. </a:t>
            </a:r>
            <a:r>
              <a:rPr lang="en-US" sz="1400" i="1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Labarga</a:t>
            </a:r>
            <a:r>
              <a:rPr lang="en-US" sz="1400" i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i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 </a:t>
            </a:r>
            <a:r>
              <a:rPr lang="it-IT" sz="1400" i="1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Rickards</a:t>
            </a:r>
            <a:r>
              <a:rPr lang="it-IT" sz="1400" i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(Centro NAST</a:t>
            </a:r>
            <a:r>
              <a:rPr lang="it-IT" sz="1400" i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it-IT" sz="1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Fermi </a:t>
            </a:r>
            <a:r>
              <a:rPr lang="it-IT" sz="1400" b="1" i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it-IT" sz="1400" i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it-IT" sz="1400" i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400" i="1" u="sng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Festa, L. </a:t>
            </a:r>
            <a:r>
              <a:rPr lang="it-IT" sz="1400" i="1" u="sng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Arcidiacono </a:t>
            </a:r>
            <a:r>
              <a:rPr lang="it-IT" sz="1400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400" i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it-IT" sz="1400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2017- </a:t>
            </a:r>
            <a:r>
              <a:rPr lang="it-IT" sz="1400" i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it-IT" sz="1400" i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2018)</a:t>
            </a:r>
          </a:p>
          <a:p>
            <a:pPr algn="just"/>
            <a:r>
              <a:rPr lang="it-IT" sz="1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 di Firenze - </a:t>
            </a:r>
            <a:r>
              <a:rPr lang="it-IT" sz="1400" i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Team: </a:t>
            </a:r>
            <a:r>
              <a:rPr lang="it-IT" sz="1400" i="1" u="sng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Baglioni; </a:t>
            </a:r>
            <a:r>
              <a:rPr lang="it-IT" sz="1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 di </a:t>
            </a:r>
            <a:r>
              <a:rPr lang="it-IT" sz="1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Milano-Bicocca – </a:t>
            </a:r>
            <a:r>
              <a:rPr lang="it-IT" sz="1400" i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it-IT" sz="1400" i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400" u="sng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it-IT" sz="1400" u="sng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Gorini</a:t>
            </a:r>
            <a:r>
              <a:rPr lang="it-IT" sz="1400" u="sng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GB" sz="1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GB" sz="14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London (</a:t>
            </a:r>
            <a:r>
              <a:rPr lang="en-GB" sz="1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r>
              <a:rPr lang="en-GB" sz="14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1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and Engineering in Art, Heritage and Archaeology (SEAHA) Centre for </a:t>
            </a:r>
            <a:r>
              <a:rPr lang="en-GB" sz="1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Doctoral Training</a:t>
            </a:r>
            <a:r>
              <a:rPr lang="it-IT" sz="1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400" i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Team: </a:t>
            </a:r>
            <a:r>
              <a:rPr lang="it-IT" sz="1400" i="1" u="sng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Marcos </a:t>
            </a:r>
            <a:r>
              <a:rPr lang="it-IT" sz="1400" i="1" u="sng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Martinon</a:t>
            </a:r>
            <a:r>
              <a:rPr lang="it-IT" sz="1400" i="1" u="sng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-Torres</a:t>
            </a:r>
          </a:p>
          <a:p>
            <a:pPr algn="just"/>
            <a:r>
              <a:rPr lang="en-US" sz="17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of work &amp; Collaborations:  </a:t>
            </a:r>
          </a:p>
          <a:p>
            <a:pPr marL="355600" indent="-266700" algn="l" defTabSz="266700"/>
            <a:r>
              <a:rPr lang="en-US" sz="15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of Work</a:t>
            </a:r>
            <a:endParaRPr lang="en-US" sz="15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266700" algn="l" defTabSz="266700">
              <a:buFont typeface="Wingdings" charset="2"/>
              <a:buChar char="v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Fermi - </a:t>
            </a:r>
            <a:r>
              <a:rPr lang="en-US" sz="12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sz="12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Heritage Institution</a:t>
            </a:r>
            <a:endParaRPr lang="en-US" sz="1200" b="1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266700" algn="l" defTabSz="266700">
              <a:buFont typeface="Wingdings" charset="2"/>
              <a:buChar char="v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ISIS Spallation Neutron Source (Harwell, UK)</a:t>
            </a:r>
            <a:r>
              <a:rPr lang="en-US" sz="1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Research Institution</a:t>
            </a:r>
          </a:p>
          <a:p>
            <a:pPr marL="355600" indent="-266700" algn="l" defTabSz="266700">
              <a:buFont typeface="Wingdings" charset="2"/>
              <a:buChar char="v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London (UK) – SEAHA</a:t>
            </a:r>
            <a:r>
              <a:rPr lang="en-US" sz="1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http://www.seaha-cdt.ac.uk</a:t>
            </a:r>
            <a:r>
              <a:rPr lang="en-US" sz="1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Institution</a:t>
            </a:r>
          </a:p>
          <a:p>
            <a:pPr marL="355600" indent="-266700" algn="l" defTabSz="266700">
              <a:buFont typeface="Wingdings" charset="2"/>
              <a:buChar char="v"/>
            </a:pP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degli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Roma Tor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Vergata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1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Institution </a:t>
            </a:r>
            <a:endParaRPr lang="en-US" sz="120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266700" algn="l" defTabSz="266700">
              <a:lnSpc>
                <a:spcPct val="120000"/>
              </a:lnSpc>
              <a:tabLst>
                <a:tab pos="352425" algn="l"/>
              </a:tabLst>
            </a:pPr>
            <a:r>
              <a:rPr lang="en-US" sz="15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Collaborations</a:t>
            </a:r>
          </a:p>
          <a:p>
            <a:pPr marL="355600" lvl="1" indent="-266700" algn="l" defTabSz="266700">
              <a:buFont typeface="Wingdings" charset="2"/>
              <a:buChar char="v"/>
            </a:pPr>
            <a:r>
              <a:rPr lang="en-US" sz="12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Institutions: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Consiglio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Nazionale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Ricerche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(CNR-IBAM Catania and CNR-IPCF Messina) ; MOLAB (I), Oak Ridge National Laboratory (USA), Helmholtz-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Zentrum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Berlin (G), Argonne National Laboratory (USA);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Sapienza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Roma (I);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Milano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Bicocca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(I) ; 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Normale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Superiore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(I);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Palermo (I); 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Coimbra  (PT);  </a:t>
            </a:r>
            <a:r>
              <a:rPr lang="en-GB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degli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Firenze (I).</a:t>
            </a:r>
          </a:p>
          <a:p>
            <a:pPr marL="355600" lvl="1" indent="-266700" algn="l" defTabSz="266700">
              <a:buFont typeface="Wingdings" charset="2"/>
              <a:buChar char="v"/>
            </a:pPr>
            <a:r>
              <a:rPr lang="en-US" sz="1200" b="1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Institutions: </a:t>
            </a:r>
            <a:r>
              <a:rPr lang="it-I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Anthropological</a:t>
            </a:r>
            <a:r>
              <a:rPr lang="it-I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Service, Soprintendenza Archeologia del Lazio e dell‘Etruria Meridionale - (MIBACT, I) M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useo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Egizio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Torino (I) ;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Tarisio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Fine Instrumentations &amp; Bows (UK)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Fondazione Pro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Canale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(I); 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Coimbra  (PT);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Normale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Superiore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(I);.</a:t>
            </a:r>
            <a:endParaRPr lang="en-US" sz="1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>
              <a:lnSpc>
                <a:spcPct val="120000"/>
              </a:lnSpc>
            </a:pPr>
            <a:endParaRPr lang="en-US" sz="2000" b="1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algn="l"/>
            <a:endParaRPr lang="en-US" sz="20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l"/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4459" y="69997"/>
            <a:ext cx="6301131" cy="834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TNAAF – Neutron </a:t>
            </a:r>
            <a:r>
              <a:rPr lang="it-IT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Archaeology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Forensic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Tecniche Neutroniche per Archeologia ed Analisi Forense 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043585" y="6492875"/>
            <a:ext cx="34290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64983" y="69997"/>
            <a:ext cx="6301131" cy="834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TNAAF -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Archaeology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025748" y="6492875"/>
            <a:ext cx="4276578" cy="365125"/>
          </a:xfrm>
          <a:prstGeom prst="rect">
            <a:avLst/>
          </a:prstGeo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1717963" y="1031360"/>
            <a:ext cx="5920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Plan of activities 2018 - 2020 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35700" y="1800665"/>
            <a:ext cx="87972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X-Ray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neutron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imaging, </a:t>
            </a:r>
          </a:p>
          <a:p>
            <a:pPr marL="457200" indent="-457200"/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neutron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spectroscopy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FTIR</a:t>
            </a:r>
          </a:p>
          <a:p>
            <a:pPr marL="457200" indent="-457200"/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combusted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</a:t>
            </a:r>
            <a:endParaRPr lang="it-IT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it-IT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it-IT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Integration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above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techniques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/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EDXRF-Raman</a:t>
            </a:r>
            <a:endParaRPr lang="it-IT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see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G. Festa)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32" y="1554580"/>
            <a:ext cx="2976153" cy="20889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84" y="4068418"/>
            <a:ext cx="2700754" cy="1607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2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64983" y="69997"/>
            <a:ext cx="6301131" cy="834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TNAAF -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Archaeology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025748" y="6492875"/>
            <a:ext cx="4276578" cy="365125"/>
          </a:xfrm>
          <a:prstGeom prst="rect">
            <a:avLst/>
          </a:prstGeo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709449" y="1031360"/>
            <a:ext cx="69293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Expected funding in the 3-year period:</a:t>
            </a:r>
          </a:p>
          <a:p>
            <a:pPr marL="342900" indent="-342900">
              <a:buFontTx/>
              <a:buChar char="-"/>
            </a:pPr>
            <a:r>
              <a:rPr lang="en-US" sz="2800" b="1" dirty="0" smtClean="0">
                <a:latin typeface="Arial"/>
                <a:cs typeface="Arial"/>
              </a:rPr>
              <a:t>Request of funding by Centro Fermi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52248" y="2475186"/>
            <a:ext cx="75770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Grant:  1 </a:t>
            </a:r>
            <a:r>
              <a:rPr lang="it-IT" sz="2000" dirty="0" err="1" smtClean="0"/>
              <a:t>grant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2019 (assegno di ricerca, 25 </a:t>
            </a:r>
            <a:r>
              <a:rPr lang="it-IT" sz="2000" dirty="0" err="1" smtClean="0"/>
              <a:t>keuro</a:t>
            </a:r>
            <a:r>
              <a:rPr lang="it-IT" sz="2000" dirty="0" smtClean="0"/>
              <a:t>); 1 </a:t>
            </a:r>
            <a:r>
              <a:rPr lang="it-IT" sz="2000" dirty="0" err="1" smtClean="0"/>
              <a:t>grant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2020 </a:t>
            </a:r>
          </a:p>
          <a:p>
            <a:r>
              <a:rPr lang="it-IT" sz="2000" dirty="0" smtClean="0"/>
              <a:t>(assegno di ricerca, 25 </a:t>
            </a:r>
            <a:r>
              <a:rPr lang="it-IT" sz="2000" dirty="0" err="1" smtClean="0"/>
              <a:t>keuro</a:t>
            </a:r>
            <a:r>
              <a:rPr lang="it-IT" sz="2000" dirty="0" smtClean="0"/>
              <a:t>);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err="1" smtClean="0"/>
              <a:t>Travel</a:t>
            </a:r>
            <a:r>
              <a:rPr lang="it-IT" sz="2000" dirty="0" smtClean="0"/>
              <a:t>/</a:t>
            </a:r>
            <a:r>
              <a:rPr lang="it-IT" sz="2000" dirty="0" err="1" smtClean="0"/>
              <a:t>missions</a:t>
            </a:r>
            <a:r>
              <a:rPr lang="it-IT" sz="2000" dirty="0" smtClean="0"/>
              <a:t>: 15 </a:t>
            </a:r>
            <a:r>
              <a:rPr lang="it-IT" sz="2000" dirty="0" err="1" smtClean="0"/>
              <a:t>keuro</a:t>
            </a:r>
            <a:r>
              <a:rPr lang="it-IT" sz="2000" dirty="0" smtClean="0"/>
              <a:t>/</a:t>
            </a:r>
            <a:r>
              <a:rPr lang="it-IT" sz="2000" dirty="0" err="1" smtClean="0"/>
              <a:t>year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  the </a:t>
            </a:r>
            <a:r>
              <a:rPr lang="it-IT" sz="2000" dirty="0" err="1" smtClean="0"/>
              <a:t>years</a:t>
            </a:r>
            <a:r>
              <a:rPr lang="it-IT" sz="2000" dirty="0" smtClean="0"/>
              <a:t> 2018,2019,2020</a:t>
            </a:r>
            <a:endParaRPr lang="it-IT" sz="2000" dirty="0"/>
          </a:p>
        </p:txBody>
      </p:sp>
      <p:sp>
        <p:nvSpPr>
          <p:cNvPr id="18" name="Rettangolo 17"/>
          <p:cNvSpPr/>
          <p:nvPr/>
        </p:nvSpPr>
        <p:spPr>
          <a:xfrm>
            <a:off x="289720" y="3342290"/>
            <a:ext cx="6916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err="1" smtClean="0">
                <a:solidFill>
                  <a:srgbClr val="0070C0"/>
                </a:solidFill>
              </a:rPr>
              <a:t>External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funding</a:t>
            </a:r>
            <a:r>
              <a:rPr lang="it-IT" sz="2000" dirty="0" smtClean="0">
                <a:solidFill>
                  <a:srgbClr val="0070C0"/>
                </a:solidFill>
              </a:rPr>
              <a:t> : 1 </a:t>
            </a:r>
            <a:r>
              <a:rPr lang="it-IT" sz="2000" dirty="0" err="1" smtClean="0">
                <a:solidFill>
                  <a:srgbClr val="0070C0"/>
                </a:solidFill>
              </a:rPr>
              <a:t>grant</a:t>
            </a:r>
            <a:r>
              <a:rPr lang="it-IT" sz="2000" dirty="0" smtClean="0">
                <a:solidFill>
                  <a:srgbClr val="0070C0"/>
                </a:solidFill>
              </a:rPr>
              <a:t> </a:t>
            </a:r>
            <a:r>
              <a:rPr lang="it-IT" sz="2000" dirty="0" err="1" smtClean="0">
                <a:solidFill>
                  <a:srgbClr val="0070C0"/>
                </a:solidFill>
              </a:rPr>
              <a:t>for</a:t>
            </a:r>
            <a:r>
              <a:rPr lang="it-IT" sz="2000" dirty="0" smtClean="0">
                <a:solidFill>
                  <a:srgbClr val="0070C0"/>
                </a:solidFill>
              </a:rPr>
              <a:t> 2018 (assegno di ricerca, 25 </a:t>
            </a:r>
            <a:r>
              <a:rPr lang="it-IT" sz="2000" dirty="0" err="1" smtClean="0">
                <a:solidFill>
                  <a:srgbClr val="0070C0"/>
                </a:solidFill>
              </a:rPr>
              <a:t>keuro</a:t>
            </a:r>
            <a:r>
              <a:rPr lang="it-IT" sz="2000" dirty="0" smtClean="0">
                <a:solidFill>
                  <a:srgbClr val="0070C0"/>
                </a:solidFill>
              </a:rPr>
              <a:t>);</a:t>
            </a:r>
            <a:endParaRPr lang="it-IT" sz="2000" dirty="0">
              <a:solidFill>
                <a:srgbClr val="0070C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09449" y="4193628"/>
            <a:ext cx="4740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- </a:t>
            </a:r>
            <a:r>
              <a:rPr lang="en-US" sz="2800" b="1" dirty="0" smtClean="0">
                <a:latin typeface="Arial"/>
                <a:cs typeface="Arial"/>
              </a:rPr>
              <a:t>Potential external funding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57199" y="4716848"/>
            <a:ext cx="7181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solidFill>
                  <a:srgbClr val="0070C0"/>
                </a:solidFill>
                <a:latin typeface="Arial"/>
                <a:cs typeface="Arial"/>
              </a:rPr>
              <a:t>Bandi</a:t>
            </a:r>
            <a:r>
              <a:rPr lang="en-US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/>
                <a:cs typeface="Arial"/>
              </a:rPr>
              <a:t>Distretto</a:t>
            </a:r>
            <a:r>
              <a:rPr lang="en-US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/>
                <a:cs typeface="Arial"/>
              </a:rPr>
              <a:t>Regione</a:t>
            </a:r>
            <a:r>
              <a:rPr lang="en-US" dirty="0" smtClean="0">
                <a:solidFill>
                  <a:srgbClr val="0070C0"/>
                </a:solidFill>
                <a:latin typeface="Arial"/>
                <a:cs typeface="Arial"/>
              </a:rPr>
              <a:t> Lazio BC, results expected in 2018</a:t>
            </a:r>
          </a:p>
        </p:txBody>
      </p:sp>
    </p:spTree>
    <p:extLst>
      <p:ext uri="{BB962C8B-B14F-4D97-AF65-F5344CB8AC3E}">
        <p14:creationId xmlns:p14="http://schemas.microsoft.com/office/powerpoint/2010/main" val="28812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52" y="1918541"/>
            <a:ext cx="4246736" cy="5438484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20000"/>
              </a:lnSpc>
            </a:pPr>
            <a:r>
              <a:rPr lang="en-GB" sz="2700" dirty="0" smtClean="0">
                <a:solidFill>
                  <a:srgbClr val="000090"/>
                </a:solidFill>
                <a:latin typeface="Arial"/>
                <a:cs typeface="Arial"/>
              </a:rPr>
              <a:t>Project goals: </a:t>
            </a:r>
            <a:r>
              <a:rPr lang="en-GB" sz="2700" b="1" dirty="0" smtClean="0">
                <a:solidFill>
                  <a:srgbClr val="0070C0"/>
                </a:solidFill>
                <a:latin typeface="Arial"/>
                <a:cs typeface="Arial"/>
              </a:rPr>
              <a:t>Element/isotope analysis, microstructure and spectroscopy on samples of archaeological and forensic relevance</a:t>
            </a:r>
            <a:r>
              <a:rPr lang="en-GB" sz="2700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  <a:endParaRPr lang="en-US" sz="27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457200" indent="-457200" algn="l">
              <a:lnSpc>
                <a:spcPct val="120000"/>
              </a:lnSpc>
              <a:buAutoNum type="arabicParenR"/>
            </a:pPr>
            <a:r>
              <a:rPr lang="en-US" sz="2700" dirty="0" smtClean="0">
                <a:solidFill>
                  <a:srgbClr val="000090"/>
                </a:solidFill>
                <a:latin typeface="Arial"/>
                <a:cs typeface="Arial"/>
              </a:rPr>
              <a:t>To </a:t>
            </a:r>
            <a:r>
              <a:rPr lang="en-US" sz="2700" dirty="0" err="1" smtClean="0">
                <a:solidFill>
                  <a:srgbClr val="000090"/>
                </a:solidFill>
                <a:latin typeface="Arial"/>
                <a:cs typeface="Arial"/>
              </a:rPr>
              <a:t>realise</a:t>
            </a:r>
            <a:r>
              <a:rPr lang="en-US" sz="2700" dirty="0" smtClean="0">
                <a:solidFill>
                  <a:srgbClr val="000090"/>
                </a:solidFill>
                <a:latin typeface="Arial"/>
                <a:cs typeface="Arial"/>
              </a:rPr>
              <a:t> a Time-Resolved Prompt Gamma Activation Analysis (T-PGAA) apparatus not yet available at Spallation Neutron Sources</a:t>
            </a:r>
            <a:r>
              <a:rPr lang="en-US" sz="2700" dirty="0" smtClean="0">
                <a:solidFill>
                  <a:srgbClr val="000090"/>
                </a:solidFill>
                <a:latin typeface="Arial"/>
                <a:cs typeface="Arial"/>
                <a:sym typeface="Wingdings"/>
              </a:rPr>
              <a:t></a:t>
            </a:r>
            <a:r>
              <a:rPr lang="en-US" sz="2700" dirty="0" smtClean="0">
                <a:solidFill>
                  <a:srgbClr val="000090"/>
                </a:solidFill>
                <a:latin typeface="Arial"/>
                <a:cs typeface="Arial"/>
              </a:rPr>
              <a:t> broaden the scope of chemical/isotope analysis for Cultural Heritage and forensic studies.</a:t>
            </a:r>
          </a:p>
          <a:p>
            <a:pPr marL="457200" indent="-457200" algn="l">
              <a:lnSpc>
                <a:spcPct val="120000"/>
              </a:lnSpc>
              <a:buAutoNum type="arabicParenR"/>
            </a:pPr>
            <a:r>
              <a:rPr lang="en-US" sz="2700" dirty="0" smtClean="0">
                <a:solidFill>
                  <a:srgbClr val="000090"/>
                </a:solidFill>
                <a:latin typeface="Arial"/>
                <a:cs typeface="Arial"/>
              </a:rPr>
              <a:t>To create an outpost in UK of the Centro Fermi - TNAAF team (under the CNR-STFC Agreement) for interdisciplinary research activities and projects: Harwell, London. </a:t>
            </a:r>
          </a:p>
          <a:p>
            <a:pPr marL="457200" indent="-457200" algn="l">
              <a:lnSpc>
                <a:spcPct val="120000"/>
              </a:lnSpc>
              <a:buAutoNum type="arabicParenR"/>
            </a:pPr>
            <a:r>
              <a:rPr lang="en-US" sz="2700" dirty="0" smtClean="0">
                <a:solidFill>
                  <a:srgbClr val="000090"/>
                </a:solidFill>
                <a:latin typeface="Arial"/>
                <a:cs typeface="Arial"/>
              </a:rPr>
              <a:t>To integrate advanced neutron techniques with molecular and atomic spectroscopy techniques for the study of cultural heritage artefacts, materials and forensic samples.</a:t>
            </a:r>
          </a:p>
          <a:p>
            <a:pPr marL="457200" indent="-457200" algn="l">
              <a:buAutoNum type="arabicParenR"/>
            </a:pPr>
            <a:endParaRPr lang="en-US" sz="16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64983" y="69997"/>
            <a:ext cx="6301131" cy="834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TNAAF -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Archaeology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043585" y="6492875"/>
            <a:ext cx="3429000" cy="365125"/>
          </a:xfrm>
          <a:prstGeom prst="rect">
            <a:avLst/>
          </a:prstGeo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pic>
        <p:nvPicPr>
          <p:cNvPr id="21506" name="Picture 2" descr="Risultati immagini per pgaa time of flight neutron is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3188" y="1732617"/>
            <a:ext cx="4740812" cy="2766128"/>
          </a:xfrm>
          <a:prstGeom prst="rect">
            <a:avLst/>
          </a:prstGeom>
          <a:noFill/>
        </p:spPr>
      </p:pic>
      <p:sp>
        <p:nvSpPr>
          <p:cNvPr id="17" name="Rettangolo 16"/>
          <p:cNvSpPr/>
          <p:nvPr/>
        </p:nvSpPr>
        <p:spPr>
          <a:xfrm>
            <a:off x="1406784" y="1031360"/>
            <a:ext cx="6443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Project main goals and results achieved in 2017</a:t>
            </a:r>
          </a:p>
        </p:txBody>
      </p:sp>
      <p:pic>
        <p:nvPicPr>
          <p:cNvPr id="18" name="Picture 4" descr="A picture containing indoor, wall, room, floor&#10;&#10;Description generated with very high confidenc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05" y="4507038"/>
            <a:ext cx="3319986" cy="198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TNAAF_fig2_TPGAA_techniq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65" y="1668203"/>
            <a:ext cx="7385538" cy="273073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1215141"/>
            <a:ext cx="8778240" cy="3202108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1600" b="1" i="1" dirty="0" smtClean="0">
                <a:solidFill>
                  <a:srgbClr val="000090"/>
                </a:solidFill>
                <a:latin typeface="Arial"/>
                <a:cs typeface="Arial"/>
              </a:rPr>
              <a:t>1) Two –dimensional (photon energy-neutron energy) Prompt gamma emission from gold in the thermal and resonance region</a:t>
            </a:r>
            <a:endParaRPr lang="en-US" sz="16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64983" y="69997"/>
            <a:ext cx="6301131" cy="834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TNAAF -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Archaeology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174522" y="6492875"/>
            <a:ext cx="1512277" cy="365125"/>
          </a:xfrm>
          <a:prstGeom prst="rect">
            <a:avLst/>
          </a:prstGeo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834441" y="887674"/>
            <a:ext cx="7389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Project results achieved in </a:t>
            </a:r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2017+ </a:t>
            </a:r>
            <a:r>
              <a:rPr lang="en-US" b="1" dirty="0" smtClean="0">
                <a:solidFill>
                  <a:srgbClr val="009900"/>
                </a:solidFill>
                <a:latin typeface="Arial"/>
                <a:cs typeface="Arial"/>
              </a:rPr>
              <a:t>eV Neutrons Workshop 2017</a:t>
            </a:r>
            <a:endParaRPr lang="en-US" b="1" dirty="0" smtClean="0">
              <a:solidFill>
                <a:srgbClr val="009900"/>
              </a:solidFill>
              <a:latin typeface="Arial"/>
              <a:cs typeface="Arial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28451" y="4332841"/>
            <a:ext cx="9039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600" b="1" i="1" dirty="0" smtClean="0">
                <a:solidFill>
                  <a:srgbClr val="000090"/>
                </a:solidFill>
                <a:latin typeface="Arial"/>
                <a:cs typeface="Arial"/>
              </a:rPr>
              <a:t>2) </a:t>
            </a:r>
            <a:r>
              <a:rPr lang="en-US" sz="16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Ge</a:t>
            </a:r>
            <a:r>
              <a:rPr lang="en-US" sz="1600" b="1" i="1" dirty="0" smtClean="0">
                <a:solidFill>
                  <a:srgbClr val="000090"/>
                </a:solidFill>
                <a:latin typeface="Arial"/>
                <a:cs typeface="Arial"/>
              </a:rPr>
              <a:t> detector absolute efficiency calibration (path towards quantitative analysis)</a:t>
            </a:r>
            <a:endParaRPr lang="en-US" sz="16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4441" y="4848290"/>
            <a:ext cx="2157320" cy="181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2235" y="4671671"/>
            <a:ext cx="2982557" cy="210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mlz-garching.de/index.php?rex_img_type=content_noresize&amp;rex_img_file=periodic-table-pgaa_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57296" y="4844654"/>
            <a:ext cx="2475125" cy="1648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2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TNAAF_fig3_tomografia_va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086" y="4682555"/>
            <a:ext cx="3902721" cy="221009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1215141"/>
            <a:ext cx="8778240" cy="3202108"/>
          </a:xfrm>
        </p:spPr>
        <p:txBody>
          <a:bodyPr>
            <a:normAutofit/>
          </a:bodyPr>
          <a:lstStyle/>
          <a:p>
            <a:pPr marL="457200" indent="-457200" algn="l"/>
            <a:r>
              <a:rPr lang="en-US" sz="1600" b="1" i="1" dirty="0" smtClean="0">
                <a:solidFill>
                  <a:srgbClr val="000090"/>
                </a:solidFill>
                <a:latin typeface="Arial"/>
                <a:cs typeface="Arial"/>
              </a:rPr>
              <a:t>3) Integration of neutron and photon techniques for  the analysis of manuscripts/books</a:t>
            </a:r>
            <a:endParaRPr lang="en-US" sz="16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64983" y="69997"/>
            <a:ext cx="6301131" cy="834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TNAAF -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Archaeology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7174522" y="6492875"/>
            <a:ext cx="1512277" cy="365125"/>
          </a:xfrm>
          <a:prstGeom prst="rect">
            <a:avLst/>
          </a:prstGeo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630700" y="862544"/>
            <a:ext cx="6443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Project results achieved in 2017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4547" y="4290637"/>
            <a:ext cx="90391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4) </a:t>
            </a:r>
            <a:r>
              <a:rPr lang="en-US" sz="1600" b="1" i="1" dirty="0" smtClean="0">
                <a:solidFill>
                  <a:srgbClr val="000090"/>
                </a:solidFill>
                <a:latin typeface="Arial"/>
                <a:cs typeface="Arial"/>
              </a:rPr>
              <a:t>Integration of neutron tomography and Prompt Gamma Activation Analysis on Egyptian sealed  vase from  1400 BC</a:t>
            </a:r>
            <a:endParaRPr lang="en-US" sz="16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15" name="Immagine 14" descr="TNAAF_fig1_Manoscritti_Salviat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85452"/>
            <a:ext cx="6553200" cy="2642420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6651676" y="2124223"/>
            <a:ext cx="2520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Synchrotron</a:t>
            </a:r>
            <a:r>
              <a:rPr lang="it-IT" dirty="0" smtClean="0"/>
              <a:t> </a:t>
            </a:r>
            <a:r>
              <a:rPr lang="it-IT" dirty="0" err="1" smtClean="0"/>
              <a:t>X-Ray</a:t>
            </a:r>
            <a:r>
              <a:rPr lang="it-IT" dirty="0" smtClean="0"/>
              <a:t>  (DIAMOND- UK) </a:t>
            </a:r>
            <a:r>
              <a:rPr lang="it-IT" dirty="0" err="1" smtClean="0"/>
              <a:t>tomography</a:t>
            </a:r>
            <a:r>
              <a:rPr lang="it-IT" dirty="0" smtClean="0"/>
              <a:t> of a</a:t>
            </a:r>
          </a:p>
          <a:p>
            <a:r>
              <a:rPr lang="it-IT" dirty="0" smtClean="0"/>
              <a:t>XVII </a:t>
            </a:r>
            <a:r>
              <a:rPr lang="it-IT" dirty="0" err="1" smtClean="0"/>
              <a:t>century</a:t>
            </a:r>
            <a:r>
              <a:rPr lang="it-IT" dirty="0" smtClean="0"/>
              <a:t> book </a:t>
            </a:r>
            <a:r>
              <a:rPr lang="it-IT" dirty="0" err="1" smtClean="0"/>
              <a:t>from</a:t>
            </a:r>
            <a:r>
              <a:rPr lang="it-IT" dirty="0" smtClean="0"/>
              <a:t> archivio </a:t>
            </a:r>
            <a:r>
              <a:rPr lang="it-IT" dirty="0" err="1" smtClean="0"/>
              <a:t>Salviati</a:t>
            </a:r>
            <a:r>
              <a:rPr lang="it-IT" dirty="0" smtClean="0"/>
              <a:t> (SNS)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853320" y="5125778"/>
            <a:ext cx="3142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G. Festa </a:t>
            </a:r>
            <a:r>
              <a:rPr lang="it-IT" dirty="0" err="1" smtClean="0"/>
              <a:t>et</a:t>
            </a:r>
            <a:r>
              <a:rPr lang="it-IT" dirty="0" smtClean="0"/>
              <a:t> al. </a:t>
            </a:r>
            <a:r>
              <a:rPr lang="it-IT" dirty="0" err="1" smtClean="0"/>
              <a:t>Accepted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publication</a:t>
            </a:r>
            <a:r>
              <a:rPr lang="it-IT" dirty="0" smtClean="0"/>
              <a:t>  in </a:t>
            </a:r>
            <a:r>
              <a:rPr lang="it-IT" dirty="0" err="1" smtClean="0"/>
              <a:t>Angewandte</a:t>
            </a:r>
            <a:r>
              <a:rPr lang="it-IT" dirty="0" smtClean="0"/>
              <a:t> </a:t>
            </a:r>
            <a:r>
              <a:rPr lang="it-IT" dirty="0" err="1" smtClean="0"/>
              <a:t>Chemie</a:t>
            </a:r>
            <a:r>
              <a:rPr lang="it-IT" dirty="0" smtClean="0"/>
              <a:t> (2018)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65760" y="5125778"/>
            <a:ext cx="1407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Alabaster</a:t>
            </a:r>
            <a:r>
              <a:rPr lang="it-IT" dirty="0" smtClean="0"/>
              <a:t> </a:t>
            </a:r>
            <a:r>
              <a:rPr lang="it-IT" dirty="0" err="1" smtClean="0"/>
              <a:t>sealed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linen</a:t>
            </a:r>
            <a:r>
              <a:rPr lang="it-IT" dirty="0" smtClean="0"/>
              <a:t> </a:t>
            </a:r>
            <a:r>
              <a:rPr lang="it-IT" dirty="0" err="1" smtClean="0"/>
              <a:t>textiles</a:t>
            </a:r>
            <a:r>
              <a:rPr lang="it-IT" dirty="0" smtClean="0"/>
              <a:t> and </a:t>
            </a:r>
            <a:r>
              <a:rPr lang="it-IT" dirty="0" err="1" smtClean="0"/>
              <a:t>glue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12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64983" y="69997"/>
            <a:ext cx="6301131" cy="834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TNAAF -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Archaeology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360363" y="6356350"/>
            <a:ext cx="6605751" cy="50165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1038383" y="904596"/>
            <a:ext cx="6443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Project results achieved in 2017- two main publications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4360382" y="1273928"/>
            <a:ext cx="46091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2) C Andreani, F </a:t>
            </a:r>
            <a:r>
              <a:rPr lang="it-IT" dirty="0" err="1" smtClean="0"/>
              <a:t>Aliotta</a:t>
            </a:r>
            <a:r>
              <a:rPr lang="it-IT" dirty="0" smtClean="0"/>
              <a:t>, L Arcidiacono, M </a:t>
            </a:r>
            <a:r>
              <a:rPr lang="it-IT" dirty="0" err="1" smtClean="0"/>
              <a:t>Borla</a:t>
            </a:r>
            <a:r>
              <a:rPr lang="it-IT" dirty="0" smtClean="0"/>
              <a:t>, D Di Martino, F Facchetti, E </a:t>
            </a:r>
            <a:r>
              <a:rPr lang="it-IT" dirty="0" err="1" smtClean="0"/>
              <a:t>Ferraris</a:t>
            </a:r>
            <a:r>
              <a:rPr lang="it-IT" dirty="0" smtClean="0"/>
              <a:t>, G Festa, G Gorini, W </a:t>
            </a:r>
            <a:r>
              <a:rPr lang="it-IT" dirty="0" err="1" smtClean="0"/>
              <a:t>Kockelmann</a:t>
            </a:r>
            <a:r>
              <a:rPr lang="it-IT" dirty="0" smtClean="0"/>
              <a:t>, J </a:t>
            </a:r>
            <a:r>
              <a:rPr lang="it-IT" dirty="0" err="1" smtClean="0"/>
              <a:t>Kelleher</a:t>
            </a:r>
            <a:r>
              <a:rPr lang="it-IT" dirty="0" smtClean="0"/>
              <a:t>, D Malfitana, D </a:t>
            </a:r>
            <a:r>
              <a:rPr lang="it-IT" dirty="0" err="1" smtClean="0"/>
              <a:t>Micieli</a:t>
            </a:r>
            <a:r>
              <a:rPr lang="it-IT" dirty="0" smtClean="0"/>
              <a:t>, T </a:t>
            </a:r>
            <a:r>
              <a:rPr lang="it-IT" dirty="0" err="1" smtClean="0"/>
              <a:t>Minniti</a:t>
            </a:r>
            <a:r>
              <a:rPr lang="it-IT" dirty="0" smtClean="0"/>
              <a:t>, E Perelli Cippo, R </a:t>
            </a:r>
            <a:r>
              <a:rPr lang="it-IT" dirty="0" err="1" smtClean="0"/>
              <a:t>Ponterio</a:t>
            </a:r>
            <a:r>
              <a:rPr lang="it-IT" dirty="0" smtClean="0"/>
              <a:t>, G Salvato, R Senesi, V </a:t>
            </a:r>
            <a:r>
              <a:rPr lang="it-IT" dirty="0" err="1" smtClean="0"/>
              <a:t>Turina</a:t>
            </a:r>
            <a:r>
              <a:rPr lang="it-IT" dirty="0" smtClean="0"/>
              <a:t>, C Vasi, C Greco,</a:t>
            </a:r>
          </a:p>
          <a:p>
            <a:r>
              <a:rPr lang="en-US" dirty="0" smtClean="0"/>
              <a:t>“</a:t>
            </a:r>
            <a:r>
              <a:rPr lang="en-US" b="1" i="1" dirty="0" smtClean="0"/>
              <a:t>A neutron study of sealed pottery from the grave-goods of </a:t>
            </a:r>
            <a:r>
              <a:rPr lang="en-US" b="1" i="1" dirty="0" err="1" smtClean="0"/>
              <a:t>Kha</a:t>
            </a:r>
            <a:r>
              <a:rPr lang="en-US" b="1" i="1" dirty="0" smtClean="0"/>
              <a:t> and Merit”, </a:t>
            </a:r>
            <a:r>
              <a:rPr lang="en-US" dirty="0" smtClean="0"/>
              <a:t>Journal of Analytical Atomic Spectrometry 32, 1342 (2017).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0" y="1336992"/>
            <a:ext cx="4099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1) G Festa, C Andreani, L Arcidiacono, G </a:t>
            </a:r>
            <a:r>
              <a:rPr lang="it-IT" dirty="0" err="1" smtClean="0"/>
              <a:t>Burca</a:t>
            </a:r>
            <a:r>
              <a:rPr lang="it-IT" dirty="0" smtClean="0"/>
              <a:t>, W </a:t>
            </a:r>
            <a:r>
              <a:rPr lang="it-IT" dirty="0" err="1" smtClean="0"/>
              <a:t>Kockelmann</a:t>
            </a:r>
            <a:r>
              <a:rPr lang="it-IT" dirty="0" smtClean="0"/>
              <a:t>, T </a:t>
            </a:r>
            <a:r>
              <a:rPr lang="it-IT" dirty="0" err="1" smtClean="0"/>
              <a:t>Minniti</a:t>
            </a:r>
            <a:r>
              <a:rPr lang="it-IT" dirty="0" smtClean="0"/>
              <a:t>, R Senesi,</a:t>
            </a:r>
          </a:p>
          <a:p>
            <a:r>
              <a:rPr lang="en-US" dirty="0" smtClean="0"/>
              <a:t>“</a:t>
            </a:r>
            <a:r>
              <a:rPr lang="en-US" b="1" i="1" dirty="0" smtClean="0"/>
              <a:t>Characterization of γ-ray background at IMAT </a:t>
            </a:r>
            <a:r>
              <a:rPr lang="en-US" b="1" i="1" dirty="0" err="1" smtClean="0"/>
              <a:t>beamline</a:t>
            </a:r>
            <a:r>
              <a:rPr lang="en-US" b="1" i="1" dirty="0" smtClean="0"/>
              <a:t> of ISIS </a:t>
            </a:r>
            <a:r>
              <a:rPr lang="en-US" b="1" i="1" dirty="0" err="1" smtClean="0"/>
              <a:t>Spallation</a:t>
            </a:r>
            <a:r>
              <a:rPr lang="en-US" b="1" i="1" dirty="0" smtClean="0"/>
              <a:t> Neutron Source</a:t>
            </a:r>
            <a:r>
              <a:rPr lang="en-US" dirty="0" smtClean="0"/>
              <a:t>”, </a:t>
            </a:r>
            <a:r>
              <a:rPr lang="it-IT" dirty="0" smtClean="0"/>
              <a:t>Journal of Instrumentation 12, P08005 (2017).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134" y="3637741"/>
            <a:ext cx="2318274" cy="260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sellaDiTesto 24"/>
          <p:cNvSpPr txBox="1"/>
          <p:nvPr/>
        </p:nvSpPr>
        <p:spPr>
          <a:xfrm>
            <a:off x="2932408" y="4130566"/>
            <a:ext cx="2711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¬"/>
            </a:pPr>
            <a:r>
              <a:rPr lang="it-IT" b="1" dirty="0" smtClean="0"/>
              <a:t> Instrumentation </a:t>
            </a:r>
            <a:r>
              <a:rPr lang="it-IT" b="1" dirty="0" err="1" smtClean="0"/>
              <a:t>development</a:t>
            </a:r>
            <a:endParaRPr lang="it-IT" b="1" dirty="0" smtClean="0"/>
          </a:p>
          <a:p>
            <a:endParaRPr lang="it-IT" dirty="0" smtClean="0"/>
          </a:p>
          <a:p>
            <a:r>
              <a:rPr lang="it-IT" dirty="0" smtClean="0"/>
              <a:t>    </a:t>
            </a:r>
            <a:r>
              <a:rPr lang="it-IT" b="1" dirty="0" err="1" smtClean="0"/>
              <a:t>Applications</a:t>
            </a:r>
            <a:r>
              <a:rPr lang="it-IT" b="1" dirty="0" smtClean="0"/>
              <a:t> </a:t>
            </a:r>
            <a:r>
              <a:rPr lang="it-IT" b="1" dirty="0" err="1" smtClean="0"/>
              <a:t>to</a:t>
            </a:r>
            <a:r>
              <a:rPr lang="it-IT" b="1" dirty="0" smtClean="0"/>
              <a:t> CH </a:t>
            </a:r>
            <a:r>
              <a:rPr lang="it-IT" dirty="0" smtClean="0">
                <a:sym typeface="Symbol"/>
              </a:rPr>
              <a:t>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grpSp>
        <p:nvGrpSpPr>
          <p:cNvPr id="2052" name="Gruppo 45"/>
          <p:cNvGrpSpPr>
            <a:grpSpLocks/>
          </p:cNvGrpSpPr>
          <p:nvPr/>
        </p:nvGrpSpPr>
        <p:grpSpPr bwMode="auto">
          <a:xfrm>
            <a:off x="5840484" y="3637741"/>
            <a:ext cx="1772423" cy="2927664"/>
            <a:chOff x="-29845" y="-47993"/>
            <a:chExt cx="3168015" cy="4061529"/>
          </a:xfrm>
        </p:grpSpPr>
        <p:pic>
          <p:nvPicPr>
            <p:cNvPr id="42" name="Immagine 4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9845" y="-47993"/>
              <a:ext cx="3168015" cy="2100085"/>
            </a:xfrm>
            <a:prstGeom prst="rect">
              <a:avLst/>
            </a:prstGeom>
            <a:noFill/>
          </p:spPr>
        </p:pic>
        <p:pic>
          <p:nvPicPr>
            <p:cNvPr id="26" name="Immagine 26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566" y="2081523"/>
              <a:ext cx="3051224" cy="193201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812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64983" y="69997"/>
            <a:ext cx="6301131" cy="834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TNAAF -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Archaeology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360363" y="6356350"/>
            <a:ext cx="6605751" cy="50165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397043" y="904596"/>
            <a:ext cx="7808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Project results achieved in 2017- two main </a:t>
            </a:r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publications- plus a book!</a:t>
            </a:r>
            <a:endParaRPr lang="en-US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Risultati immagini per festa kardjilov neutrons 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" y="1325273"/>
            <a:ext cx="3441032" cy="517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886200" y="199811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/>
              <a:t>Neutron</a:t>
            </a:r>
            <a:r>
              <a:rPr lang="it-IT" dirty="0"/>
              <a:t> </a:t>
            </a:r>
            <a:r>
              <a:rPr lang="it-IT" dirty="0" err="1"/>
              <a:t>Scattering</a:t>
            </a:r>
            <a:r>
              <a:rPr lang="it-IT" dirty="0"/>
              <a:t> Applications and </a:t>
            </a:r>
            <a:r>
              <a:rPr lang="it-IT" dirty="0" err="1"/>
              <a:t>Techniques</a:t>
            </a:r>
            <a:endParaRPr lang="it-IT" dirty="0"/>
          </a:p>
          <a:p>
            <a:r>
              <a:rPr lang="it-IT" dirty="0" smtClean="0"/>
              <a:t>© </a:t>
            </a:r>
            <a:r>
              <a:rPr lang="it-IT" dirty="0"/>
              <a:t>2017</a:t>
            </a:r>
          </a:p>
          <a:p>
            <a:r>
              <a:rPr lang="it-IT" dirty="0" err="1"/>
              <a:t>Neutron</a:t>
            </a:r>
            <a:r>
              <a:rPr lang="it-IT" dirty="0"/>
              <a:t> </a:t>
            </a:r>
            <a:r>
              <a:rPr lang="it-IT" dirty="0" err="1"/>
              <a:t>Methods</a:t>
            </a:r>
            <a:r>
              <a:rPr lang="it-IT" dirty="0"/>
              <a:t> for </a:t>
            </a:r>
            <a:r>
              <a:rPr lang="it-IT" dirty="0" err="1"/>
              <a:t>Archaeology</a:t>
            </a:r>
            <a:r>
              <a:rPr lang="it-IT" dirty="0"/>
              <a:t> and Cultural Heritage</a:t>
            </a:r>
          </a:p>
          <a:p>
            <a:endParaRPr lang="it-IT" dirty="0"/>
          </a:p>
          <a:p>
            <a:r>
              <a:rPr lang="it-IT" dirty="0" err="1"/>
              <a:t>Editors</a:t>
            </a:r>
            <a:r>
              <a:rPr lang="it-IT" dirty="0"/>
              <a:t>: </a:t>
            </a:r>
            <a:r>
              <a:rPr lang="it-IT" dirty="0" err="1"/>
              <a:t>Kardjilov</a:t>
            </a:r>
            <a:r>
              <a:rPr lang="it-IT" dirty="0"/>
              <a:t>, </a:t>
            </a:r>
            <a:r>
              <a:rPr lang="it-IT" dirty="0" err="1"/>
              <a:t>Nikolay</a:t>
            </a:r>
            <a:r>
              <a:rPr lang="it-IT" dirty="0"/>
              <a:t>, Festa, Giulia (</a:t>
            </a:r>
            <a:r>
              <a:rPr lang="it-IT" dirty="0" err="1"/>
              <a:t>Eds</a:t>
            </a:r>
            <a:r>
              <a:rPr lang="it-IT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1129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64983" y="69997"/>
            <a:ext cx="6301131" cy="834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TNAAF -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Archaeology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025748" y="6492875"/>
            <a:ext cx="4276578" cy="365125"/>
          </a:xfrm>
          <a:prstGeom prst="rect">
            <a:avLst/>
          </a:prstGeo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670560" y="1031360"/>
            <a:ext cx="3882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Milestones 2018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35700" y="1800665"/>
            <a:ext cx="87972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1) Compton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suppression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and background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optimization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systems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T-PGAA</a:t>
            </a: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Consolidation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experimental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plans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and data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analysis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textile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samples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Museo Egizio</a:t>
            </a: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3) Data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analysis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combusted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bones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(FTIR,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neutron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Raman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, PCA)</a:t>
            </a: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4) Three (at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least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experiment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proposals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submitted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the ISIS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Facility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Access procedure on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archaeometric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standards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ancient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books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oricalchos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6264" y="3910814"/>
            <a:ext cx="4163942" cy="281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64983" y="69997"/>
            <a:ext cx="6301131" cy="834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TNAAF -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Archaeology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025748" y="6492875"/>
            <a:ext cx="4276578" cy="365125"/>
          </a:xfrm>
          <a:prstGeom prst="rect">
            <a:avLst/>
          </a:prstGeo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1717963" y="1031360"/>
            <a:ext cx="5920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Plan of activities 2018 - 2020 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35700" y="1800665"/>
            <a:ext cx="87972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24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Instrumentation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development</a:t>
            </a:r>
            <a:endParaRPr lang="it-IT" sz="24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Compton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suppression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systems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/>
            <a:r>
              <a:rPr lang="it-IT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HpGe+YAP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it-IT" sz="2400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Measurements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time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flight</a:t>
            </a:r>
          </a:p>
          <a:p>
            <a:pPr marL="457200" indent="-457200">
              <a:buFontTx/>
              <a:buChar char="-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resolved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background on 3 </a:t>
            </a:r>
          </a:p>
          <a:p>
            <a:pPr marL="457200" indent="-457200"/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beam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lines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at ISIS</a:t>
            </a:r>
          </a:p>
          <a:p>
            <a:pPr marL="457200" indent="-457200"/>
            <a:r>
              <a:rPr lang="it-IT" sz="2400" dirty="0" smtClean="0">
                <a:latin typeface="Arial" pitchFamily="34" charset="0"/>
                <a:cs typeface="Arial" pitchFamily="34" charset="0"/>
              </a:rPr>
              <a:t>3)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Optimization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shielding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9" r="21727"/>
          <a:stretch/>
        </p:blipFill>
        <p:spPr bwMode="auto">
          <a:xfrm>
            <a:off x="4965895" y="1645917"/>
            <a:ext cx="4178105" cy="23211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923533" y="4851568"/>
            <a:ext cx="2635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 </a:t>
            </a:r>
            <a:r>
              <a:rPr lang="it-IT" dirty="0" err="1" smtClean="0"/>
              <a:t>Compton-</a:t>
            </a:r>
            <a:r>
              <a:rPr lang="it-IT" dirty="0" smtClean="0"/>
              <a:t> no </a:t>
            </a:r>
            <a:r>
              <a:rPr lang="it-IT" dirty="0" err="1" smtClean="0"/>
              <a:t>shielding</a:t>
            </a:r>
            <a:endParaRPr lang="it-IT" dirty="0" smtClean="0"/>
          </a:p>
        </p:txBody>
      </p:sp>
      <p:cxnSp>
        <p:nvCxnSpPr>
          <p:cNvPr id="18" name="Connettore 2 17"/>
          <p:cNvCxnSpPr/>
          <p:nvPr/>
        </p:nvCxnSpPr>
        <p:spPr>
          <a:xfrm flipV="1">
            <a:off x="3826412" y="4478322"/>
            <a:ext cx="1730326" cy="557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075933" y="5609437"/>
            <a:ext cx="206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Compton+</a:t>
            </a:r>
            <a:r>
              <a:rPr lang="it-IT" dirty="0" smtClean="0"/>
              <a:t> </a:t>
            </a:r>
            <a:r>
              <a:rPr lang="it-IT" dirty="0" err="1" smtClean="0"/>
              <a:t>shielding</a:t>
            </a:r>
            <a:endParaRPr lang="it-IT" dirty="0" smtClean="0"/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3113649" y="5609437"/>
            <a:ext cx="2443089" cy="169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2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CF_de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7" y="0"/>
            <a:ext cx="1738724" cy="79468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64983" y="69997"/>
            <a:ext cx="6301131" cy="834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TNAAF -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Archaeology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</a:t>
            </a:r>
            <a:r>
              <a:rPr lang="it-IT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025748" y="6492875"/>
            <a:ext cx="4276578" cy="365125"/>
          </a:xfrm>
          <a:prstGeom prst="rect">
            <a:avLst/>
          </a:prstGeo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March 2018 - PTA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1717963" y="1031360"/>
            <a:ext cx="5920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Plan of activities 2018 - 2020 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35700" y="1800665"/>
            <a:ext cx="87972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Applications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techniques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/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integration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Experiment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/>
            <a:r>
              <a:rPr lang="it-IT" sz="24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proposals</a:t>
            </a:r>
            <a:r>
              <a:rPr lang="it-IT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on:</a:t>
            </a:r>
          </a:p>
          <a:p>
            <a:pPr marL="457200" indent="-457200">
              <a:buAutoNum type="arabicParenR"/>
            </a:pP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Metallic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archaeometric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/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standards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it-IT" sz="2400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Antique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violins-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integration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/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tomography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varnish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surface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analysis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it-IT" sz="2400" dirty="0" smtClean="0">
                <a:latin typeface="Arial" pitchFamily="34" charset="0"/>
                <a:cs typeface="Arial" pitchFamily="34" charset="0"/>
              </a:rPr>
              <a:t>3)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Ancient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books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: Neutron and X Ray</a:t>
            </a:r>
          </a:p>
          <a:p>
            <a:pPr marL="457200" indent="-457200"/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analysis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457200" indent="-457200"/>
            <a:r>
              <a:rPr lang="it-IT" sz="2400" dirty="0" smtClean="0">
                <a:latin typeface="Arial" pitchFamily="34" charset="0"/>
                <a:cs typeface="Arial" pitchFamily="34" charset="0"/>
              </a:rPr>
              <a:t>4)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Orichalcos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 descr="A picture containing cake, table, indoor, cut&#10;&#10;Description generated with very high confidenc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2" r="10481"/>
          <a:stretch/>
        </p:blipFill>
        <p:spPr bwMode="auto">
          <a:xfrm>
            <a:off x="6018627" y="3615397"/>
            <a:ext cx="2379785" cy="2740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8523" y="1800665"/>
            <a:ext cx="4044462" cy="162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12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10809</TotalTime>
  <Words>1186</Words>
  <Application>Microsoft Office PowerPoint</Application>
  <PresentationFormat>Presentazione su schermo (4:3)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Centro Fermi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 Progetto</dc:title>
  <dc:creator>Giancarlo Righini</dc:creator>
  <cp:lastModifiedBy>Giulia Festa</cp:lastModifiedBy>
  <cp:revision>326</cp:revision>
  <dcterms:created xsi:type="dcterms:W3CDTF">2015-11-27T18:27:11Z</dcterms:created>
  <dcterms:modified xsi:type="dcterms:W3CDTF">2018-03-09T10:45:38Z</dcterms:modified>
</cp:coreProperties>
</file>