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257" r:id="rId2"/>
    <p:sldId id="301" r:id="rId3"/>
    <p:sldId id="299" r:id="rId4"/>
    <p:sldId id="300" r:id="rId5"/>
    <p:sldId id="321" r:id="rId6"/>
    <p:sldId id="289" r:id="rId7"/>
    <p:sldId id="302" r:id="rId8"/>
    <p:sldId id="264" r:id="rId9"/>
    <p:sldId id="272" r:id="rId10"/>
    <p:sldId id="315" r:id="rId11"/>
    <p:sldId id="316" r:id="rId12"/>
    <p:sldId id="317" r:id="rId13"/>
    <p:sldId id="319" r:id="rId14"/>
    <p:sldId id="303" r:id="rId15"/>
    <p:sldId id="282" r:id="rId16"/>
    <p:sldId id="280" r:id="rId17"/>
    <p:sldId id="312" r:id="rId18"/>
    <p:sldId id="320"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dia" initials="N"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84" autoAdjust="0"/>
    <p:restoredTop sz="50000" autoAdjust="0"/>
  </p:normalViewPr>
  <p:slideViewPr>
    <p:cSldViewPr snapToGrid="0" snapToObjects="1">
      <p:cViewPr varScale="1">
        <p:scale>
          <a:sx n="86" d="100"/>
          <a:sy n="86" d="100"/>
        </p:scale>
        <p:origin x="110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E32D89-5B8B-844D-A566-28A609AC6300}" type="datetimeFigureOut">
              <a:rPr lang="en-US" smtClean="0"/>
              <a:pPr/>
              <a:t>3/9/2018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9F97228-39BA-3B4C-B27B-78661E7C8050}" type="slidenum">
              <a:rPr lang="en-US" smtClean="0"/>
              <a:pPr/>
              <a:t>‹#›</a:t>
            </a:fld>
            <a:endParaRPr lang="en-US"/>
          </a:p>
        </p:txBody>
      </p:sp>
    </p:spTree>
    <p:extLst>
      <p:ext uri="{BB962C8B-B14F-4D97-AF65-F5344CB8AC3E}">
        <p14:creationId xmlns:p14="http://schemas.microsoft.com/office/powerpoint/2010/main" val="5451954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6FA55A-0C9B-5D47-83C6-FACF955D7B32}" type="datetimeFigureOut">
              <a:rPr lang="en-US" smtClean="0"/>
              <a:pPr/>
              <a:t>3/9/2018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8DC8BD-884C-794B-8D86-35C2719A19FA}" type="slidenum">
              <a:rPr lang="en-US" smtClean="0"/>
              <a:pPr/>
              <a:t>‹#›</a:t>
            </a:fld>
            <a:endParaRPr lang="en-US"/>
          </a:p>
        </p:txBody>
      </p:sp>
    </p:spTree>
    <p:extLst>
      <p:ext uri="{BB962C8B-B14F-4D97-AF65-F5344CB8AC3E}">
        <p14:creationId xmlns:p14="http://schemas.microsoft.com/office/powerpoint/2010/main" val="371552377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it-IT"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lang="en-US"/>
          </a:p>
        </p:txBody>
      </p:sp>
      <p:sp>
        <p:nvSpPr>
          <p:cNvPr id="4" name="Date Placeholder 3"/>
          <p:cNvSpPr>
            <a:spLocks noGrp="1"/>
          </p:cNvSpPr>
          <p:nvPr>
            <p:ph type="dt" sz="half" idx="10"/>
          </p:nvPr>
        </p:nvSpPr>
        <p:spPr/>
        <p:txBody>
          <a:bodyPr/>
          <a:lstStyle/>
          <a:p>
            <a:fld id="{A0AC1FA3-C961-4B2F-B3AB-5C0C6EB428C9}" type="datetime1">
              <a:rPr lang="it-IT" smtClean="0"/>
              <a:pPr/>
              <a:t>09/03/2018</a:t>
            </a:fld>
            <a:endParaRPr lang="en-US"/>
          </a:p>
        </p:txBody>
      </p:sp>
      <p:sp>
        <p:nvSpPr>
          <p:cNvPr id="5" name="Footer Placeholder 4"/>
          <p:cNvSpPr>
            <a:spLocks noGrp="1"/>
          </p:cNvSpPr>
          <p:nvPr>
            <p:ph type="ftr" sz="quarter" idx="11"/>
          </p:nvPr>
        </p:nvSpPr>
        <p:spPr/>
        <p:txBody>
          <a:bodyPr/>
          <a:lstStyle/>
          <a:p>
            <a:r>
              <a:rPr lang="es-ES" smtClean="0"/>
              <a:t>Roma, March 2018 - PTA   </a:t>
            </a:r>
            <a:endParaRPr lang="en-US"/>
          </a:p>
        </p:txBody>
      </p:sp>
      <p:sp>
        <p:nvSpPr>
          <p:cNvPr id="6" name="Slide Number Placeholder 5"/>
          <p:cNvSpPr>
            <a:spLocks noGrp="1"/>
          </p:cNvSpPr>
          <p:nvPr>
            <p:ph type="sldNum" sz="quarter" idx="12"/>
          </p:nvPr>
        </p:nvSpPr>
        <p:spPr/>
        <p:txBody>
          <a:bodyPr/>
          <a:lstStyle/>
          <a:p>
            <a:fld id="{FAAF7FDE-11B9-AF4A-8390-A43FBA897EAE}" type="slidenum">
              <a:rPr lang="en-US" smtClean="0"/>
              <a:pPr/>
              <a:t>‹#›</a:t>
            </a:fld>
            <a:endParaRPr lang="en-US"/>
          </a:p>
        </p:txBody>
      </p:sp>
    </p:spTree>
    <p:extLst>
      <p:ext uri="{BB962C8B-B14F-4D97-AF65-F5344CB8AC3E}">
        <p14:creationId xmlns:p14="http://schemas.microsoft.com/office/powerpoint/2010/main" val="1035634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32ACE043-E093-4C23-BA1A-1F7DCB451883}" type="datetime1">
              <a:rPr lang="it-IT" smtClean="0"/>
              <a:pPr/>
              <a:t>09/03/2018</a:t>
            </a:fld>
            <a:endParaRPr lang="en-US"/>
          </a:p>
        </p:txBody>
      </p:sp>
      <p:sp>
        <p:nvSpPr>
          <p:cNvPr id="5" name="Footer Placeholder 4"/>
          <p:cNvSpPr>
            <a:spLocks noGrp="1"/>
          </p:cNvSpPr>
          <p:nvPr>
            <p:ph type="ftr" sz="quarter" idx="11"/>
          </p:nvPr>
        </p:nvSpPr>
        <p:spPr/>
        <p:txBody>
          <a:bodyPr/>
          <a:lstStyle/>
          <a:p>
            <a:r>
              <a:rPr lang="es-ES" smtClean="0"/>
              <a:t>Roma, March 2018 - PTA   </a:t>
            </a:r>
            <a:endParaRPr lang="en-US"/>
          </a:p>
        </p:txBody>
      </p:sp>
      <p:sp>
        <p:nvSpPr>
          <p:cNvPr id="6" name="Slide Number Placeholder 5"/>
          <p:cNvSpPr>
            <a:spLocks noGrp="1"/>
          </p:cNvSpPr>
          <p:nvPr>
            <p:ph type="sldNum" sz="quarter" idx="12"/>
          </p:nvPr>
        </p:nvSpPr>
        <p:spPr/>
        <p:txBody>
          <a:bodyPr/>
          <a:lstStyle/>
          <a:p>
            <a:fld id="{FAAF7FDE-11B9-AF4A-8390-A43FBA897EAE}" type="slidenum">
              <a:rPr lang="en-US" smtClean="0"/>
              <a:pPr/>
              <a:t>‹#›</a:t>
            </a:fld>
            <a:endParaRPr lang="en-US"/>
          </a:p>
        </p:txBody>
      </p:sp>
    </p:spTree>
    <p:extLst>
      <p:ext uri="{BB962C8B-B14F-4D97-AF65-F5344CB8AC3E}">
        <p14:creationId xmlns:p14="http://schemas.microsoft.com/office/powerpoint/2010/main" val="3664742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t-IT"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9A3615D5-2941-49B1-9469-3B6B800EC714}" type="datetime1">
              <a:rPr lang="it-IT" smtClean="0"/>
              <a:pPr/>
              <a:t>09/03/2018</a:t>
            </a:fld>
            <a:endParaRPr lang="en-US"/>
          </a:p>
        </p:txBody>
      </p:sp>
      <p:sp>
        <p:nvSpPr>
          <p:cNvPr id="5" name="Footer Placeholder 4"/>
          <p:cNvSpPr>
            <a:spLocks noGrp="1"/>
          </p:cNvSpPr>
          <p:nvPr>
            <p:ph type="ftr" sz="quarter" idx="11"/>
          </p:nvPr>
        </p:nvSpPr>
        <p:spPr/>
        <p:txBody>
          <a:bodyPr/>
          <a:lstStyle/>
          <a:p>
            <a:r>
              <a:rPr lang="es-ES" smtClean="0"/>
              <a:t>Roma, March 2018 - PTA   </a:t>
            </a:r>
            <a:endParaRPr lang="en-US"/>
          </a:p>
        </p:txBody>
      </p:sp>
      <p:sp>
        <p:nvSpPr>
          <p:cNvPr id="6" name="Slide Number Placeholder 5"/>
          <p:cNvSpPr>
            <a:spLocks noGrp="1"/>
          </p:cNvSpPr>
          <p:nvPr>
            <p:ph type="sldNum" sz="quarter" idx="12"/>
          </p:nvPr>
        </p:nvSpPr>
        <p:spPr/>
        <p:txBody>
          <a:bodyPr/>
          <a:lstStyle/>
          <a:p>
            <a:fld id="{FAAF7FDE-11B9-AF4A-8390-A43FBA897EAE}" type="slidenum">
              <a:rPr lang="en-US" smtClean="0"/>
              <a:pPr/>
              <a:t>‹#›</a:t>
            </a:fld>
            <a:endParaRPr lang="en-US"/>
          </a:p>
        </p:txBody>
      </p:sp>
    </p:spTree>
    <p:extLst>
      <p:ext uri="{BB962C8B-B14F-4D97-AF65-F5344CB8AC3E}">
        <p14:creationId xmlns:p14="http://schemas.microsoft.com/office/powerpoint/2010/main" val="2320004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Content Placeholder 2"/>
          <p:cNvSpPr>
            <a:spLocks noGrp="1"/>
          </p:cNvSpPr>
          <p:nvPr>
            <p:ph idx="1"/>
          </p:nvPr>
        </p:nvSpPr>
        <p:spPr/>
        <p:txBody>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45322E55-52AE-4D5F-B213-69C8531F761D}" type="datetime1">
              <a:rPr lang="it-IT" smtClean="0"/>
              <a:pPr/>
              <a:t>09/03/2018</a:t>
            </a:fld>
            <a:endParaRPr lang="en-US"/>
          </a:p>
        </p:txBody>
      </p:sp>
      <p:sp>
        <p:nvSpPr>
          <p:cNvPr id="5" name="Footer Placeholder 4"/>
          <p:cNvSpPr>
            <a:spLocks noGrp="1"/>
          </p:cNvSpPr>
          <p:nvPr>
            <p:ph type="ftr" sz="quarter" idx="11"/>
          </p:nvPr>
        </p:nvSpPr>
        <p:spPr/>
        <p:txBody>
          <a:bodyPr/>
          <a:lstStyle/>
          <a:p>
            <a:r>
              <a:rPr lang="es-ES" smtClean="0"/>
              <a:t>Roma, March 2018 - PTA   </a:t>
            </a:r>
            <a:endParaRPr lang="en-US"/>
          </a:p>
        </p:txBody>
      </p:sp>
      <p:sp>
        <p:nvSpPr>
          <p:cNvPr id="6" name="Slide Number Placeholder 5"/>
          <p:cNvSpPr>
            <a:spLocks noGrp="1"/>
          </p:cNvSpPr>
          <p:nvPr>
            <p:ph type="sldNum" sz="quarter" idx="12"/>
          </p:nvPr>
        </p:nvSpPr>
        <p:spPr/>
        <p:txBody>
          <a:bodyPr/>
          <a:lstStyle/>
          <a:p>
            <a:fld id="{FAAF7FDE-11B9-AF4A-8390-A43FBA897EAE}" type="slidenum">
              <a:rPr lang="en-US" smtClean="0"/>
              <a:pPr/>
              <a:t>‹#›</a:t>
            </a:fld>
            <a:endParaRPr lang="en-US"/>
          </a:p>
        </p:txBody>
      </p:sp>
    </p:spTree>
    <p:extLst>
      <p:ext uri="{BB962C8B-B14F-4D97-AF65-F5344CB8AC3E}">
        <p14:creationId xmlns:p14="http://schemas.microsoft.com/office/powerpoint/2010/main" val="2002122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it-IT"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Click to edit Master text styles</a:t>
            </a:r>
          </a:p>
        </p:txBody>
      </p:sp>
      <p:sp>
        <p:nvSpPr>
          <p:cNvPr id="4" name="Date Placeholder 3"/>
          <p:cNvSpPr>
            <a:spLocks noGrp="1"/>
          </p:cNvSpPr>
          <p:nvPr>
            <p:ph type="dt" sz="half" idx="10"/>
          </p:nvPr>
        </p:nvSpPr>
        <p:spPr/>
        <p:txBody>
          <a:bodyPr/>
          <a:lstStyle/>
          <a:p>
            <a:fld id="{F9C9D2F3-9C3D-46A0-98C1-B2688827F5AF}" type="datetime1">
              <a:rPr lang="it-IT" smtClean="0"/>
              <a:pPr/>
              <a:t>09/03/2018</a:t>
            </a:fld>
            <a:endParaRPr lang="en-US"/>
          </a:p>
        </p:txBody>
      </p:sp>
      <p:sp>
        <p:nvSpPr>
          <p:cNvPr id="5" name="Footer Placeholder 4"/>
          <p:cNvSpPr>
            <a:spLocks noGrp="1"/>
          </p:cNvSpPr>
          <p:nvPr>
            <p:ph type="ftr" sz="quarter" idx="11"/>
          </p:nvPr>
        </p:nvSpPr>
        <p:spPr/>
        <p:txBody>
          <a:bodyPr/>
          <a:lstStyle/>
          <a:p>
            <a:r>
              <a:rPr lang="es-ES" smtClean="0"/>
              <a:t>Roma, March 2018 - PTA   </a:t>
            </a:r>
            <a:endParaRPr lang="en-US"/>
          </a:p>
        </p:txBody>
      </p:sp>
      <p:sp>
        <p:nvSpPr>
          <p:cNvPr id="6" name="Slide Number Placeholder 5"/>
          <p:cNvSpPr>
            <a:spLocks noGrp="1"/>
          </p:cNvSpPr>
          <p:nvPr>
            <p:ph type="sldNum" sz="quarter" idx="12"/>
          </p:nvPr>
        </p:nvSpPr>
        <p:spPr/>
        <p:txBody>
          <a:bodyPr/>
          <a:lstStyle/>
          <a:p>
            <a:fld id="{FAAF7FDE-11B9-AF4A-8390-A43FBA897EAE}" type="slidenum">
              <a:rPr lang="en-US" smtClean="0"/>
              <a:pPr/>
              <a:t>‹#›</a:t>
            </a:fld>
            <a:endParaRPr lang="en-US"/>
          </a:p>
        </p:txBody>
      </p:sp>
    </p:spTree>
    <p:extLst>
      <p:ext uri="{BB962C8B-B14F-4D97-AF65-F5344CB8AC3E}">
        <p14:creationId xmlns:p14="http://schemas.microsoft.com/office/powerpoint/2010/main" val="3014239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Date Placeholder 4"/>
          <p:cNvSpPr>
            <a:spLocks noGrp="1"/>
          </p:cNvSpPr>
          <p:nvPr>
            <p:ph type="dt" sz="half" idx="10"/>
          </p:nvPr>
        </p:nvSpPr>
        <p:spPr/>
        <p:txBody>
          <a:bodyPr/>
          <a:lstStyle/>
          <a:p>
            <a:fld id="{38E77BB7-4D19-4773-8FE7-C5C63DA20B23}" type="datetime1">
              <a:rPr lang="it-IT" smtClean="0"/>
              <a:pPr/>
              <a:t>09/03/2018</a:t>
            </a:fld>
            <a:endParaRPr lang="en-US"/>
          </a:p>
        </p:txBody>
      </p:sp>
      <p:sp>
        <p:nvSpPr>
          <p:cNvPr id="6" name="Footer Placeholder 5"/>
          <p:cNvSpPr>
            <a:spLocks noGrp="1"/>
          </p:cNvSpPr>
          <p:nvPr>
            <p:ph type="ftr" sz="quarter" idx="11"/>
          </p:nvPr>
        </p:nvSpPr>
        <p:spPr/>
        <p:txBody>
          <a:bodyPr/>
          <a:lstStyle/>
          <a:p>
            <a:r>
              <a:rPr lang="es-ES" smtClean="0"/>
              <a:t>Roma, March 2018 - PTA   </a:t>
            </a:r>
            <a:endParaRPr lang="en-US"/>
          </a:p>
        </p:txBody>
      </p:sp>
      <p:sp>
        <p:nvSpPr>
          <p:cNvPr id="7" name="Slide Number Placeholder 6"/>
          <p:cNvSpPr>
            <a:spLocks noGrp="1"/>
          </p:cNvSpPr>
          <p:nvPr>
            <p:ph type="sldNum" sz="quarter" idx="12"/>
          </p:nvPr>
        </p:nvSpPr>
        <p:spPr/>
        <p:txBody>
          <a:bodyPr/>
          <a:lstStyle/>
          <a:p>
            <a:fld id="{FAAF7FDE-11B9-AF4A-8390-A43FBA897EAE}" type="slidenum">
              <a:rPr lang="en-US" smtClean="0"/>
              <a:pPr/>
              <a:t>‹#›</a:t>
            </a:fld>
            <a:endParaRPr lang="en-US"/>
          </a:p>
        </p:txBody>
      </p:sp>
    </p:spTree>
    <p:extLst>
      <p:ext uri="{BB962C8B-B14F-4D97-AF65-F5344CB8AC3E}">
        <p14:creationId xmlns:p14="http://schemas.microsoft.com/office/powerpoint/2010/main" val="172739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7" name="Date Placeholder 6"/>
          <p:cNvSpPr>
            <a:spLocks noGrp="1"/>
          </p:cNvSpPr>
          <p:nvPr>
            <p:ph type="dt" sz="half" idx="10"/>
          </p:nvPr>
        </p:nvSpPr>
        <p:spPr/>
        <p:txBody>
          <a:bodyPr/>
          <a:lstStyle/>
          <a:p>
            <a:fld id="{59CB6736-39FB-4F98-9CF0-FED49BFD54B9}" type="datetime1">
              <a:rPr lang="it-IT" smtClean="0"/>
              <a:pPr/>
              <a:t>09/03/2018</a:t>
            </a:fld>
            <a:endParaRPr lang="en-US"/>
          </a:p>
        </p:txBody>
      </p:sp>
      <p:sp>
        <p:nvSpPr>
          <p:cNvPr id="8" name="Footer Placeholder 7"/>
          <p:cNvSpPr>
            <a:spLocks noGrp="1"/>
          </p:cNvSpPr>
          <p:nvPr>
            <p:ph type="ftr" sz="quarter" idx="11"/>
          </p:nvPr>
        </p:nvSpPr>
        <p:spPr/>
        <p:txBody>
          <a:bodyPr/>
          <a:lstStyle/>
          <a:p>
            <a:r>
              <a:rPr lang="es-ES" smtClean="0"/>
              <a:t>Roma, March 2018 - PTA   </a:t>
            </a:r>
            <a:endParaRPr lang="en-US"/>
          </a:p>
        </p:txBody>
      </p:sp>
      <p:sp>
        <p:nvSpPr>
          <p:cNvPr id="9" name="Slide Number Placeholder 8"/>
          <p:cNvSpPr>
            <a:spLocks noGrp="1"/>
          </p:cNvSpPr>
          <p:nvPr>
            <p:ph type="sldNum" sz="quarter" idx="12"/>
          </p:nvPr>
        </p:nvSpPr>
        <p:spPr/>
        <p:txBody>
          <a:bodyPr/>
          <a:lstStyle/>
          <a:p>
            <a:fld id="{FAAF7FDE-11B9-AF4A-8390-A43FBA897EAE}" type="slidenum">
              <a:rPr lang="en-US" smtClean="0"/>
              <a:pPr/>
              <a:t>‹#›</a:t>
            </a:fld>
            <a:endParaRPr lang="en-US"/>
          </a:p>
        </p:txBody>
      </p:sp>
    </p:spTree>
    <p:extLst>
      <p:ext uri="{BB962C8B-B14F-4D97-AF65-F5344CB8AC3E}">
        <p14:creationId xmlns:p14="http://schemas.microsoft.com/office/powerpoint/2010/main" val="1768971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Date Placeholder 2"/>
          <p:cNvSpPr>
            <a:spLocks noGrp="1"/>
          </p:cNvSpPr>
          <p:nvPr>
            <p:ph type="dt" sz="half" idx="10"/>
          </p:nvPr>
        </p:nvSpPr>
        <p:spPr/>
        <p:txBody>
          <a:bodyPr/>
          <a:lstStyle/>
          <a:p>
            <a:fld id="{60FE63C1-2537-4E6A-95B3-0633044E6C03}" type="datetime1">
              <a:rPr lang="it-IT" smtClean="0"/>
              <a:pPr/>
              <a:t>09/03/2018</a:t>
            </a:fld>
            <a:endParaRPr lang="en-US"/>
          </a:p>
        </p:txBody>
      </p:sp>
      <p:sp>
        <p:nvSpPr>
          <p:cNvPr id="4" name="Footer Placeholder 3"/>
          <p:cNvSpPr>
            <a:spLocks noGrp="1"/>
          </p:cNvSpPr>
          <p:nvPr>
            <p:ph type="ftr" sz="quarter" idx="11"/>
          </p:nvPr>
        </p:nvSpPr>
        <p:spPr/>
        <p:txBody>
          <a:bodyPr/>
          <a:lstStyle/>
          <a:p>
            <a:r>
              <a:rPr lang="es-ES" smtClean="0"/>
              <a:t>Roma, March 2018 - PTA   </a:t>
            </a:r>
            <a:endParaRPr lang="en-US"/>
          </a:p>
        </p:txBody>
      </p:sp>
      <p:sp>
        <p:nvSpPr>
          <p:cNvPr id="5" name="Slide Number Placeholder 4"/>
          <p:cNvSpPr>
            <a:spLocks noGrp="1"/>
          </p:cNvSpPr>
          <p:nvPr>
            <p:ph type="sldNum" sz="quarter" idx="12"/>
          </p:nvPr>
        </p:nvSpPr>
        <p:spPr/>
        <p:txBody>
          <a:bodyPr/>
          <a:lstStyle/>
          <a:p>
            <a:fld id="{FAAF7FDE-11B9-AF4A-8390-A43FBA897EAE}" type="slidenum">
              <a:rPr lang="en-US" smtClean="0"/>
              <a:pPr/>
              <a:t>‹#›</a:t>
            </a:fld>
            <a:endParaRPr lang="en-US"/>
          </a:p>
        </p:txBody>
      </p:sp>
    </p:spTree>
    <p:extLst>
      <p:ext uri="{BB962C8B-B14F-4D97-AF65-F5344CB8AC3E}">
        <p14:creationId xmlns:p14="http://schemas.microsoft.com/office/powerpoint/2010/main" val="902802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652F36-73F2-4D93-8A63-ADBFF843A5E1}" type="datetime1">
              <a:rPr lang="it-IT" smtClean="0"/>
              <a:pPr/>
              <a:t>09/03/2018</a:t>
            </a:fld>
            <a:endParaRPr lang="en-US"/>
          </a:p>
        </p:txBody>
      </p:sp>
      <p:sp>
        <p:nvSpPr>
          <p:cNvPr id="3" name="Footer Placeholder 2"/>
          <p:cNvSpPr>
            <a:spLocks noGrp="1"/>
          </p:cNvSpPr>
          <p:nvPr>
            <p:ph type="ftr" sz="quarter" idx="11"/>
          </p:nvPr>
        </p:nvSpPr>
        <p:spPr/>
        <p:txBody>
          <a:bodyPr/>
          <a:lstStyle/>
          <a:p>
            <a:r>
              <a:rPr lang="es-ES" smtClean="0"/>
              <a:t>Roma, March 2018 - PTA   </a:t>
            </a:r>
            <a:endParaRPr lang="en-US"/>
          </a:p>
        </p:txBody>
      </p:sp>
      <p:sp>
        <p:nvSpPr>
          <p:cNvPr id="4" name="Slide Number Placeholder 3"/>
          <p:cNvSpPr>
            <a:spLocks noGrp="1"/>
          </p:cNvSpPr>
          <p:nvPr>
            <p:ph type="sldNum" sz="quarter" idx="12"/>
          </p:nvPr>
        </p:nvSpPr>
        <p:spPr/>
        <p:txBody>
          <a:bodyPr/>
          <a:lstStyle/>
          <a:p>
            <a:fld id="{FAAF7FDE-11B9-AF4A-8390-A43FBA897EAE}" type="slidenum">
              <a:rPr lang="en-US" smtClean="0"/>
              <a:pPr/>
              <a:t>‹#›</a:t>
            </a:fld>
            <a:endParaRPr lang="en-US"/>
          </a:p>
        </p:txBody>
      </p:sp>
    </p:spTree>
    <p:extLst>
      <p:ext uri="{BB962C8B-B14F-4D97-AF65-F5344CB8AC3E}">
        <p14:creationId xmlns:p14="http://schemas.microsoft.com/office/powerpoint/2010/main" val="2810243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it-IT"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p>
            <a:fld id="{F85C13AA-F911-45AC-9ACE-279363B9F345}" type="datetime1">
              <a:rPr lang="it-IT" smtClean="0"/>
              <a:pPr/>
              <a:t>09/03/2018</a:t>
            </a:fld>
            <a:endParaRPr lang="en-US"/>
          </a:p>
        </p:txBody>
      </p:sp>
      <p:sp>
        <p:nvSpPr>
          <p:cNvPr id="6" name="Footer Placeholder 5"/>
          <p:cNvSpPr>
            <a:spLocks noGrp="1"/>
          </p:cNvSpPr>
          <p:nvPr>
            <p:ph type="ftr" sz="quarter" idx="11"/>
          </p:nvPr>
        </p:nvSpPr>
        <p:spPr/>
        <p:txBody>
          <a:bodyPr/>
          <a:lstStyle/>
          <a:p>
            <a:r>
              <a:rPr lang="es-ES" smtClean="0"/>
              <a:t>Roma, March 2018 - PTA   </a:t>
            </a:r>
            <a:endParaRPr lang="en-US"/>
          </a:p>
        </p:txBody>
      </p:sp>
      <p:sp>
        <p:nvSpPr>
          <p:cNvPr id="7" name="Slide Number Placeholder 6"/>
          <p:cNvSpPr>
            <a:spLocks noGrp="1"/>
          </p:cNvSpPr>
          <p:nvPr>
            <p:ph type="sldNum" sz="quarter" idx="12"/>
          </p:nvPr>
        </p:nvSpPr>
        <p:spPr/>
        <p:txBody>
          <a:bodyPr/>
          <a:lstStyle/>
          <a:p>
            <a:fld id="{FAAF7FDE-11B9-AF4A-8390-A43FBA897EAE}" type="slidenum">
              <a:rPr lang="en-US" smtClean="0"/>
              <a:pPr/>
              <a:t>‹#›</a:t>
            </a:fld>
            <a:endParaRPr lang="en-US"/>
          </a:p>
        </p:txBody>
      </p:sp>
    </p:spTree>
    <p:extLst>
      <p:ext uri="{BB962C8B-B14F-4D97-AF65-F5344CB8AC3E}">
        <p14:creationId xmlns:p14="http://schemas.microsoft.com/office/powerpoint/2010/main" val="1280101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it-IT"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p>
            <a:fld id="{41E2EF96-8475-4CE9-99BC-A17AAF43BA96}" type="datetime1">
              <a:rPr lang="it-IT" smtClean="0"/>
              <a:pPr/>
              <a:t>09/03/2018</a:t>
            </a:fld>
            <a:endParaRPr lang="en-US"/>
          </a:p>
        </p:txBody>
      </p:sp>
      <p:sp>
        <p:nvSpPr>
          <p:cNvPr id="6" name="Footer Placeholder 5"/>
          <p:cNvSpPr>
            <a:spLocks noGrp="1"/>
          </p:cNvSpPr>
          <p:nvPr>
            <p:ph type="ftr" sz="quarter" idx="11"/>
          </p:nvPr>
        </p:nvSpPr>
        <p:spPr/>
        <p:txBody>
          <a:bodyPr/>
          <a:lstStyle/>
          <a:p>
            <a:r>
              <a:rPr lang="es-ES" smtClean="0"/>
              <a:t>Roma, March 2018 - PTA   </a:t>
            </a:r>
            <a:endParaRPr lang="en-US"/>
          </a:p>
        </p:txBody>
      </p:sp>
      <p:sp>
        <p:nvSpPr>
          <p:cNvPr id="7" name="Slide Number Placeholder 6"/>
          <p:cNvSpPr>
            <a:spLocks noGrp="1"/>
          </p:cNvSpPr>
          <p:nvPr>
            <p:ph type="sldNum" sz="quarter" idx="12"/>
          </p:nvPr>
        </p:nvSpPr>
        <p:spPr/>
        <p:txBody>
          <a:bodyPr/>
          <a:lstStyle/>
          <a:p>
            <a:fld id="{FAAF7FDE-11B9-AF4A-8390-A43FBA897EAE}" type="slidenum">
              <a:rPr lang="en-US" smtClean="0"/>
              <a:pPr/>
              <a:t>‹#›</a:t>
            </a:fld>
            <a:endParaRPr lang="en-US"/>
          </a:p>
        </p:txBody>
      </p:sp>
    </p:spTree>
    <p:extLst>
      <p:ext uri="{BB962C8B-B14F-4D97-AF65-F5344CB8AC3E}">
        <p14:creationId xmlns:p14="http://schemas.microsoft.com/office/powerpoint/2010/main" val="320019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8E19DC-2196-4B55-ABF6-F375FA7A1F57}" type="datetime1">
              <a:rPr lang="it-IT" smtClean="0"/>
              <a:pPr/>
              <a:t>09/03/2018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ES" smtClean="0"/>
              <a:t>Roma, March 2018 - PTA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AF7FDE-11B9-AF4A-8390-A43FBA897EAE}" type="slidenum">
              <a:rPr lang="en-US" smtClean="0"/>
              <a:pPr/>
              <a:t>‹#›</a:t>
            </a:fld>
            <a:endParaRPr lang="en-US"/>
          </a:p>
        </p:txBody>
      </p:sp>
    </p:spTree>
    <p:extLst>
      <p:ext uri="{BB962C8B-B14F-4D97-AF65-F5344CB8AC3E}">
        <p14:creationId xmlns:p14="http://schemas.microsoft.com/office/powerpoint/2010/main" val="2484915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50" y="1511300"/>
            <a:ext cx="8643938" cy="5004427"/>
          </a:xfrm>
        </p:spPr>
        <p:txBody>
          <a:bodyPr>
            <a:normAutofit fontScale="77500" lnSpcReduction="20000"/>
          </a:bodyPr>
          <a:lstStyle/>
          <a:p>
            <a:pPr algn="l"/>
            <a:r>
              <a:rPr lang="en-US" sz="2600" b="1" dirty="0" smtClean="0">
                <a:solidFill>
                  <a:schemeClr val="tx1"/>
                </a:solidFill>
                <a:latin typeface="Arial"/>
                <a:cs typeface="Arial"/>
              </a:rPr>
              <a:t>Coordinator: </a:t>
            </a:r>
            <a:r>
              <a:rPr lang="en-US" sz="2600" dirty="0" smtClean="0"/>
              <a:t>Nadia </a:t>
            </a:r>
            <a:r>
              <a:rPr lang="en-US" sz="2600" dirty="0" err="1"/>
              <a:t>Robotti</a:t>
            </a:r>
            <a:r>
              <a:rPr lang="en-US" sz="2600" dirty="0"/>
              <a:t>, </a:t>
            </a:r>
            <a:r>
              <a:rPr lang="en-US" sz="2600" dirty="0" smtClean="0"/>
              <a:t>Full Professor of History of Physics, Department of Physics, University of Genova, Italy. </a:t>
            </a:r>
            <a:endParaRPr lang="en-US" sz="2600" b="1" dirty="0">
              <a:solidFill>
                <a:schemeClr val="tx1"/>
              </a:solidFill>
              <a:latin typeface="Arial"/>
              <a:cs typeface="Arial"/>
            </a:endParaRPr>
          </a:p>
          <a:p>
            <a:pPr algn="l"/>
            <a:endParaRPr lang="en-US" sz="2000" b="1" dirty="0" smtClean="0">
              <a:solidFill>
                <a:schemeClr val="tx1"/>
              </a:solidFill>
              <a:latin typeface="Arial"/>
              <a:cs typeface="Arial"/>
            </a:endParaRPr>
          </a:p>
          <a:p>
            <a:pPr algn="l"/>
            <a:r>
              <a:rPr lang="en-US" sz="2400" b="1" dirty="0" smtClean="0">
                <a:solidFill>
                  <a:schemeClr val="tx1"/>
                </a:solidFill>
                <a:latin typeface="Arial"/>
                <a:cs typeface="Arial"/>
              </a:rPr>
              <a:t>Participants</a:t>
            </a:r>
            <a:r>
              <a:rPr lang="en-US" sz="2000" b="1" dirty="0" smtClean="0">
                <a:solidFill>
                  <a:schemeClr val="tx1"/>
                </a:solidFill>
                <a:latin typeface="Arial"/>
                <a:cs typeface="Arial"/>
              </a:rPr>
              <a:t>: </a:t>
            </a:r>
          </a:p>
          <a:p>
            <a:pPr algn="l"/>
            <a:r>
              <a:rPr lang="en-US" sz="2600" dirty="0"/>
              <a:t>N. </a:t>
            </a:r>
            <a:r>
              <a:rPr lang="en-US" sz="2600" dirty="0" err="1"/>
              <a:t>Robotti</a:t>
            </a:r>
            <a:r>
              <a:rPr lang="en-US" sz="2600" dirty="0"/>
              <a:t>, </a:t>
            </a:r>
            <a:r>
              <a:rPr lang="en-US" sz="2600" dirty="0" smtClean="0"/>
              <a:t>Department of Physics, University of </a:t>
            </a:r>
            <a:r>
              <a:rPr lang="en-US" sz="2600" dirty="0" err="1" smtClean="0"/>
              <a:t>Genova</a:t>
            </a:r>
            <a:endParaRPr lang="en-US" sz="2600" dirty="0" smtClean="0"/>
          </a:p>
          <a:p>
            <a:pPr algn="l"/>
            <a:r>
              <a:rPr lang="en-US" sz="2600" dirty="0" smtClean="0"/>
              <a:t>M</a:t>
            </a:r>
            <a:r>
              <a:rPr lang="en-US" sz="2600" dirty="0"/>
              <a:t>. Leone, </a:t>
            </a:r>
            <a:r>
              <a:rPr lang="en-US" sz="2600" dirty="0" smtClean="0"/>
              <a:t>Department of Philosophy and Educational Sciences, University of Turin</a:t>
            </a:r>
          </a:p>
          <a:p>
            <a:pPr algn="l"/>
            <a:r>
              <a:rPr lang="en-US" sz="2600" dirty="0" smtClean="0"/>
              <a:t>F</a:t>
            </a:r>
            <a:r>
              <a:rPr lang="en-US" sz="2600" dirty="0"/>
              <a:t>. Guerra, </a:t>
            </a:r>
            <a:r>
              <a:rPr lang="en-US" sz="2600" dirty="0" smtClean="0"/>
              <a:t>Department of Physics, University of Rome La </a:t>
            </a:r>
            <a:r>
              <a:rPr lang="en-US" sz="2600" dirty="0" err="1" smtClean="0"/>
              <a:t>Sapienza</a:t>
            </a:r>
            <a:endParaRPr lang="en-US" sz="2600" dirty="0" smtClean="0"/>
          </a:p>
          <a:p>
            <a:pPr algn="l"/>
            <a:r>
              <a:rPr lang="en-US" sz="2600" dirty="0" smtClean="0"/>
              <a:t>E</a:t>
            </a:r>
            <a:r>
              <a:rPr lang="en-US" sz="2600" dirty="0"/>
              <a:t>. </a:t>
            </a:r>
            <a:r>
              <a:rPr lang="en-US" sz="2600" dirty="0" err="1"/>
              <a:t>Colombi</a:t>
            </a:r>
            <a:r>
              <a:rPr lang="en-US" sz="2600" dirty="0"/>
              <a:t>, </a:t>
            </a:r>
            <a:r>
              <a:rPr lang="en-US" sz="2600" dirty="0" err="1"/>
              <a:t>Liceo</a:t>
            </a:r>
            <a:r>
              <a:rPr lang="en-US" sz="2600" dirty="0"/>
              <a:t> </a:t>
            </a:r>
            <a:r>
              <a:rPr lang="en-US" sz="2600" dirty="0" err="1" smtClean="0"/>
              <a:t>Sanvitale</a:t>
            </a:r>
            <a:r>
              <a:rPr lang="en-US" sz="2600" dirty="0" smtClean="0"/>
              <a:t>, </a:t>
            </a:r>
            <a:r>
              <a:rPr lang="en-US" sz="2600" dirty="0" err="1" smtClean="0"/>
              <a:t>Deputazione</a:t>
            </a:r>
            <a:r>
              <a:rPr lang="en-US" sz="2600" dirty="0" smtClean="0"/>
              <a:t> </a:t>
            </a:r>
            <a:r>
              <a:rPr lang="en-US" sz="2600" dirty="0" err="1" smtClean="0"/>
              <a:t>di</a:t>
            </a:r>
            <a:r>
              <a:rPr lang="en-US" sz="2600" dirty="0" smtClean="0"/>
              <a:t> </a:t>
            </a:r>
            <a:r>
              <a:rPr lang="en-US" sz="2600" dirty="0" err="1" smtClean="0"/>
              <a:t>Storia</a:t>
            </a:r>
            <a:r>
              <a:rPr lang="en-US" sz="2600" dirty="0" smtClean="0"/>
              <a:t> Patria per le Province </a:t>
            </a:r>
            <a:r>
              <a:rPr lang="en-US" sz="2600" dirty="0" err="1" smtClean="0"/>
              <a:t>Parmensi</a:t>
            </a:r>
            <a:r>
              <a:rPr lang="en-US" sz="2600" dirty="0" smtClean="0"/>
              <a:t> </a:t>
            </a:r>
            <a:endParaRPr lang="en-US" sz="2600" i="1" dirty="0">
              <a:solidFill>
                <a:schemeClr val="tx1"/>
              </a:solidFill>
              <a:latin typeface="Arial"/>
              <a:cs typeface="Arial"/>
            </a:endParaRPr>
          </a:p>
          <a:p>
            <a:pPr algn="l"/>
            <a:r>
              <a:rPr lang="en-US" sz="2600" dirty="0" smtClean="0"/>
              <a:t>G. Verna, Department of Physics, University of </a:t>
            </a:r>
            <a:r>
              <a:rPr lang="en-US" sz="2600" dirty="0" err="1" smtClean="0"/>
              <a:t>Genova</a:t>
            </a:r>
            <a:endParaRPr lang="en-US" sz="2600" dirty="0" smtClean="0"/>
          </a:p>
          <a:p>
            <a:pPr algn="l"/>
            <a:endParaRPr lang="it-IT" sz="2000" dirty="0" smtClean="0">
              <a:solidFill>
                <a:schemeClr val="tx1"/>
              </a:solidFill>
              <a:latin typeface="Arial"/>
              <a:cs typeface="Arial"/>
            </a:endParaRPr>
          </a:p>
          <a:p>
            <a:pPr algn="l"/>
            <a:r>
              <a:rPr lang="en-US" sz="2400" b="1" dirty="0" smtClean="0">
                <a:solidFill>
                  <a:srgbClr val="000000"/>
                </a:solidFill>
                <a:latin typeface="Arial"/>
                <a:cs typeface="Arial"/>
              </a:rPr>
              <a:t>Place of Work &amp; Collaborations</a:t>
            </a:r>
            <a:r>
              <a:rPr lang="en-US" sz="2000" b="1" dirty="0" smtClean="0">
                <a:solidFill>
                  <a:srgbClr val="000000"/>
                </a:solidFill>
                <a:latin typeface="Arial"/>
                <a:cs typeface="Arial"/>
              </a:rPr>
              <a:t>:  </a:t>
            </a:r>
          </a:p>
          <a:p>
            <a:pPr algn="l"/>
            <a:r>
              <a:rPr lang="en-US" sz="2600" dirty="0" smtClean="0"/>
              <a:t>University of </a:t>
            </a:r>
            <a:r>
              <a:rPr lang="en-US" sz="2600" dirty="0" err="1" smtClean="0"/>
              <a:t>Genova</a:t>
            </a:r>
            <a:endParaRPr lang="en-US" sz="2600" dirty="0" smtClean="0"/>
          </a:p>
          <a:p>
            <a:pPr algn="l"/>
            <a:r>
              <a:rPr lang="en-US" sz="2600" dirty="0" smtClean="0"/>
              <a:t>University of Torino</a:t>
            </a:r>
          </a:p>
          <a:p>
            <a:pPr algn="l"/>
            <a:r>
              <a:rPr lang="en-US" sz="2600" dirty="0" smtClean="0"/>
              <a:t>University of Roma La </a:t>
            </a:r>
            <a:r>
              <a:rPr lang="en-US" sz="2600" dirty="0" err="1" smtClean="0"/>
              <a:t>Sapienza</a:t>
            </a:r>
            <a:endParaRPr lang="en-US" sz="2600" dirty="0" smtClean="0"/>
          </a:p>
          <a:p>
            <a:pPr algn="l"/>
            <a:r>
              <a:rPr lang="en-US" sz="2600" dirty="0" smtClean="0"/>
              <a:t>Senate of the Republic Historical Archives</a:t>
            </a:r>
          </a:p>
          <a:p>
            <a:pPr algn="l"/>
            <a:endParaRPr lang="en-US" sz="1100" dirty="0" smtClean="0"/>
          </a:p>
          <a:p>
            <a:pPr algn="l"/>
            <a:r>
              <a:rPr lang="en-US" sz="2600" dirty="0" smtClean="0"/>
              <a:t>Collaborators:  E. </a:t>
            </a:r>
            <a:r>
              <a:rPr lang="en-US" sz="2600" dirty="0" err="1" smtClean="0"/>
              <a:t>Campochiaro</a:t>
            </a:r>
            <a:r>
              <a:rPr lang="en-US" sz="2600" dirty="0" smtClean="0"/>
              <a:t>, Senate of the Republic Historical Archives</a:t>
            </a:r>
          </a:p>
          <a:p>
            <a:pPr algn="l"/>
            <a:endParaRPr lang="en-US" sz="2600" dirty="0" smtClean="0"/>
          </a:p>
        </p:txBody>
      </p:sp>
      <p:sp>
        <p:nvSpPr>
          <p:cNvPr id="6" name="Footer Placeholder 5"/>
          <p:cNvSpPr>
            <a:spLocks noGrp="1"/>
          </p:cNvSpPr>
          <p:nvPr>
            <p:ph type="ftr" sz="quarter" idx="11"/>
          </p:nvPr>
        </p:nvSpPr>
        <p:spPr>
          <a:xfrm>
            <a:off x="2874773" y="6346876"/>
            <a:ext cx="3429000" cy="365125"/>
          </a:xfrm>
        </p:spPr>
        <p:txBody>
          <a:bodyPr/>
          <a:lstStyle/>
          <a:p>
            <a:r>
              <a:rPr lang="es-ES" dirty="0" smtClean="0">
                <a:solidFill>
                  <a:schemeClr val="tx1"/>
                </a:solidFill>
              </a:rPr>
              <a:t>Roma, March 2018 - PTA   </a:t>
            </a:r>
            <a:endParaRPr lang="en-US" dirty="0">
              <a:solidFill>
                <a:schemeClr val="tx1"/>
              </a:solidFill>
            </a:endParaRPr>
          </a:p>
        </p:txBody>
      </p:sp>
      <p:sp>
        <p:nvSpPr>
          <p:cNvPr id="7" name="Slide Number Placeholder 6"/>
          <p:cNvSpPr>
            <a:spLocks noGrp="1"/>
          </p:cNvSpPr>
          <p:nvPr>
            <p:ph type="sldNum" sz="quarter" idx="12"/>
          </p:nvPr>
        </p:nvSpPr>
        <p:spPr/>
        <p:txBody>
          <a:bodyPr/>
          <a:lstStyle/>
          <a:p>
            <a:fld id="{FAAF7FDE-11B9-AF4A-8390-A43FBA897EAE}" type="slidenum">
              <a:rPr lang="en-US" smtClean="0"/>
              <a:pPr/>
              <a:t>1</a:t>
            </a:fld>
            <a:endParaRPr lang="en-US"/>
          </a:p>
        </p:txBody>
      </p:sp>
      <p:sp>
        <p:nvSpPr>
          <p:cNvPr id="9" name="Title 1"/>
          <p:cNvSpPr txBox="1">
            <a:spLocks/>
          </p:cNvSpPr>
          <p:nvPr/>
        </p:nvSpPr>
        <p:spPr>
          <a:xfrm>
            <a:off x="1674967" y="0"/>
            <a:ext cx="5600700" cy="103136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altLang="it-IT" sz="2000" b="1" dirty="0" err="1">
                <a:solidFill>
                  <a:srgbClr val="0070C0"/>
                </a:solidFill>
              </a:rPr>
              <a:t>Italian</a:t>
            </a:r>
            <a:r>
              <a:rPr lang="it-IT" altLang="it-IT" sz="2000" b="1" dirty="0">
                <a:solidFill>
                  <a:srgbClr val="0070C0"/>
                </a:solidFill>
              </a:rPr>
              <a:t> </a:t>
            </a:r>
            <a:r>
              <a:rPr lang="it-IT" altLang="it-IT" sz="2000" b="1" dirty="0" err="1">
                <a:solidFill>
                  <a:srgbClr val="0070C0"/>
                </a:solidFill>
              </a:rPr>
              <a:t>physicists</a:t>
            </a:r>
            <a:r>
              <a:rPr lang="it-IT" altLang="it-IT" sz="2000" b="1" dirty="0">
                <a:solidFill>
                  <a:srgbClr val="0070C0"/>
                </a:solidFill>
              </a:rPr>
              <a:t> </a:t>
            </a:r>
            <a:r>
              <a:rPr lang="it-IT" altLang="it-IT" sz="2000" b="1" dirty="0" err="1">
                <a:solidFill>
                  <a:srgbClr val="0070C0"/>
                </a:solidFill>
              </a:rPr>
              <a:t>between</a:t>
            </a:r>
            <a:r>
              <a:rPr lang="it-IT" altLang="it-IT" sz="2000" b="1" dirty="0">
                <a:solidFill>
                  <a:srgbClr val="0070C0"/>
                </a:solidFill>
              </a:rPr>
              <a:t> </a:t>
            </a:r>
            <a:r>
              <a:rPr lang="it-IT" altLang="it-IT" sz="2000" b="1" dirty="0" err="1">
                <a:solidFill>
                  <a:srgbClr val="0070C0"/>
                </a:solidFill>
              </a:rPr>
              <a:t>scientific</a:t>
            </a:r>
            <a:r>
              <a:rPr lang="it-IT" altLang="it-IT" sz="2000" b="1" dirty="0">
                <a:solidFill>
                  <a:srgbClr val="0070C0"/>
                </a:solidFill>
              </a:rPr>
              <a:t> </a:t>
            </a:r>
            <a:r>
              <a:rPr lang="it-IT" altLang="it-IT" sz="2000" b="1" dirty="0" err="1">
                <a:solidFill>
                  <a:srgbClr val="0070C0"/>
                </a:solidFill>
              </a:rPr>
              <a:t>research</a:t>
            </a:r>
            <a:r>
              <a:rPr lang="it-IT" altLang="it-IT" sz="2000" b="1" dirty="0">
                <a:solidFill>
                  <a:srgbClr val="0070C0"/>
                </a:solidFill>
              </a:rPr>
              <a:t> and public engagement: </a:t>
            </a:r>
            <a:r>
              <a:rPr lang="it-IT" altLang="it-IT" sz="2000" b="1" dirty="0" smtClean="0">
                <a:solidFill>
                  <a:srgbClr val="0070C0"/>
                </a:solidFill>
              </a:rPr>
              <a:t>from </a:t>
            </a:r>
            <a:r>
              <a:rPr lang="it-IT" altLang="it-IT" sz="2000" b="1" dirty="0">
                <a:solidFill>
                  <a:srgbClr val="0070C0"/>
                </a:solidFill>
              </a:rPr>
              <a:t>the </a:t>
            </a:r>
            <a:r>
              <a:rPr lang="it-IT" altLang="it-IT" sz="2000" b="1" dirty="0" err="1">
                <a:solidFill>
                  <a:srgbClr val="0070C0"/>
                </a:solidFill>
              </a:rPr>
              <a:t>Congress</a:t>
            </a:r>
            <a:r>
              <a:rPr lang="it-IT" altLang="it-IT" sz="2000" b="1" dirty="0">
                <a:solidFill>
                  <a:srgbClr val="0070C0"/>
                </a:solidFill>
              </a:rPr>
              <a:t> of Vienna to the rise of the Republic</a:t>
            </a:r>
            <a:r>
              <a:rPr lang="it-IT" altLang="it-IT" sz="2000" dirty="0">
                <a:solidFill>
                  <a:srgbClr val="0070C0"/>
                </a:solidFill>
              </a:rPr>
              <a:t> </a:t>
            </a:r>
            <a:r>
              <a:rPr lang="it-IT" sz="2000" b="1" dirty="0" smtClean="0">
                <a:solidFill>
                  <a:srgbClr val="0070C0"/>
                </a:solidFill>
              </a:rPr>
              <a:t>(HISTSEN)</a:t>
            </a:r>
            <a:endParaRPr lang="en-US" sz="2000" dirty="0">
              <a:solidFill>
                <a:srgbClr val="0070C0"/>
              </a:solidFill>
            </a:endParaRPr>
          </a:p>
        </p:txBody>
      </p:sp>
      <p:pic>
        <p:nvPicPr>
          <p:cNvPr id="8" name="Immagin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17963" cy="1031360"/>
          </a:xfrm>
          <a:prstGeom prst="rect">
            <a:avLst/>
          </a:prstGeom>
        </p:spPr>
      </p:pic>
      <p:pic>
        <p:nvPicPr>
          <p:cNvPr id="10" name="Immagine 9" descr="stemma-unige.jpg"/>
          <p:cNvPicPr>
            <a:picLocks noChangeAspect="1"/>
          </p:cNvPicPr>
          <p:nvPr/>
        </p:nvPicPr>
        <p:blipFill>
          <a:blip r:embed="rId3"/>
          <a:stretch>
            <a:fillRect/>
          </a:stretch>
        </p:blipFill>
        <p:spPr>
          <a:xfrm>
            <a:off x="8259233" y="0"/>
            <a:ext cx="804607" cy="1031360"/>
          </a:xfrm>
          <a:prstGeom prst="rect">
            <a:avLst/>
          </a:prstGeom>
        </p:spPr>
      </p:pic>
      <p:pic>
        <p:nvPicPr>
          <p:cNvPr id="11" name="Immagine 10" descr="logodipGe.jpg"/>
          <p:cNvPicPr>
            <a:picLocks noChangeAspect="1"/>
          </p:cNvPicPr>
          <p:nvPr/>
        </p:nvPicPr>
        <p:blipFill>
          <a:blip r:embed="rId4"/>
          <a:stretch>
            <a:fillRect/>
          </a:stretch>
        </p:blipFill>
        <p:spPr>
          <a:xfrm>
            <a:off x="7327900" y="0"/>
            <a:ext cx="826866" cy="1031360"/>
          </a:xfrm>
          <a:prstGeom prst="rect">
            <a:avLst/>
          </a:prstGeom>
        </p:spPr>
      </p:pic>
    </p:spTree>
    <p:extLst>
      <p:ext uri="{BB962C8B-B14F-4D97-AF65-F5344CB8AC3E}">
        <p14:creationId xmlns:p14="http://schemas.microsoft.com/office/powerpoint/2010/main" val="3616314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s-ES" smtClean="0"/>
              <a:t>Roma, March 2018 - PTA   </a:t>
            </a:r>
            <a:endParaRPr lang="en-US"/>
          </a:p>
        </p:txBody>
      </p:sp>
      <p:sp>
        <p:nvSpPr>
          <p:cNvPr id="3" name="Slide Number Placeholder 2"/>
          <p:cNvSpPr>
            <a:spLocks noGrp="1"/>
          </p:cNvSpPr>
          <p:nvPr>
            <p:ph type="sldNum" sz="quarter" idx="12"/>
          </p:nvPr>
        </p:nvSpPr>
        <p:spPr/>
        <p:txBody>
          <a:bodyPr/>
          <a:lstStyle/>
          <a:p>
            <a:fld id="{FAAF7FDE-11B9-AF4A-8390-A43FBA897EAE}" type="slidenum">
              <a:rPr lang="en-US" smtClean="0"/>
              <a:pPr/>
              <a:t>10</a:t>
            </a:fld>
            <a:endParaRPr lang="en-US"/>
          </a:p>
        </p:txBody>
      </p:sp>
      <p:sp>
        <p:nvSpPr>
          <p:cNvPr id="4" name="TextBox 3"/>
          <p:cNvSpPr txBox="1"/>
          <p:nvPr/>
        </p:nvSpPr>
        <p:spPr>
          <a:xfrm>
            <a:off x="319315" y="1206500"/>
            <a:ext cx="8621485" cy="5432256"/>
          </a:xfrm>
          <a:prstGeom prst="rect">
            <a:avLst/>
          </a:prstGeom>
          <a:noFill/>
        </p:spPr>
        <p:txBody>
          <a:bodyPr wrap="square" rtlCol="0">
            <a:spAutoFit/>
          </a:bodyPr>
          <a:lstStyle/>
          <a:p>
            <a:pPr>
              <a:spcAft>
                <a:spcPts val="600"/>
              </a:spcAft>
            </a:pPr>
            <a:r>
              <a:rPr lang="it-IT" sz="2200" b="1" dirty="0" err="1" smtClean="0">
                <a:solidFill>
                  <a:srgbClr val="0070C0"/>
                </a:solidFill>
              </a:rPr>
              <a:t>Ch</a:t>
            </a:r>
            <a:r>
              <a:rPr lang="it-IT" sz="2200" b="1" dirty="0" smtClean="0">
                <a:solidFill>
                  <a:srgbClr val="0070C0"/>
                </a:solidFill>
              </a:rPr>
              <a:t>. </a:t>
            </a:r>
            <a:r>
              <a:rPr lang="it-IT" sz="2200" b="1" dirty="0">
                <a:solidFill>
                  <a:srgbClr val="0070C0"/>
                </a:solidFill>
              </a:rPr>
              <a:t>2 – </a:t>
            </a:r>
            <a:r>
              <a:rPr lang="it-IT" sz="2200" b="1" dirty="0" err="1" smtClean="0">
                <a:solidFill>
                  <a:srgbClr val="0070C0"/>
                </a:solidFill>
              </a:rPr>
              <a:t>Institutional</a:t>
            </a:r>
            <a:r>
              <a:rPr lang="it-IT" sz="2200" b="1" dirty="0" smtClean="0">
                <a:solidFill>
                  <a:srgbClr val="0070C0"/>
                </a:solidFill>
              </a:rPr>
              <a:t> </a:t>
            </a:r>
            <a:r>
              <a:rPr lang="it-IT" sz="2200" b="1" dirty="0" err="1" smtClean="0">
                <a:solidFill>
                  <a:srgbClr val="0070C0"/>
                </a:solidFill>
              </a:rPr>
              <a:t>framework</a:t>
            </a:r>
            <a:endParaRPr lang="it-IT" sz="2200" dirty="0">
              <a:solidFill>
                <a:srgbClr val="0070C0"/>
              </a:solidFill>
            </a:endParaRPr>
          </a:p>
          <a:p>
            <a:r>
              <a:rPr lang="it-IT" sz="2000" dirty="0"/>
              <a:t>2.1 Savoia e Nizza alla Francia: Matteucci all’opera (1860)</a:t>
            </a:r>
          </a:p>
          <a:p>
            <a:r>
              <a:rPr lang="it-IT" sz="2000" dirty="0"/>
              <a:t>2.2 “Per Grazia di Dio e per volontà della Nazione”: Matteucci sempre all’opera </a:t>
            </a:r>
            <a:r>
              <a:rPr lang="it-IT" sz="2000" dirty="0" smtClean="0"/>
              <a:t>	(</a:t>
            </a:r>
            <a:r>
              <a:rPr lang="it-IT" sz="2000" dirty="0"/>
              <a:t>1861)</a:t>
            </a:r>
          </a:p>
          <a:p>
            <a:r>
              <a:rPr lang="it-IT" sz="2000" dirty="0"/>
              <a:t>2.3 “Intanto scortico ranocchi”: Matteucci e la questione romana (1861)</a:t>
            </a:r>
          </a:p>
          <a:p>
            <a:r>
              <a:rPr lang="it-IT" sz="2000" dirty="0"/>
              <a:t>2.4 Un nuovo sistema elettorale per l’Italia unita: Cantoni e lo scrutinio di lista </a:t>
            </a:r>
            <a:r>
              <a:rPr lang="it-IT" sz="2000" dirty="0" smtClean="0"/>
              <a:t>	(</a:t>
            </a:r>
            <a:r>
              <a:rPr lang="it-IT" sz="2000" dirty="0"/>
              <a:t>1882)</a:t>
            </a:r>
          </a:p>
          <a:p>
            <a:r>
              <a:rPr lang="it-IT" sz="2000" dirty="0"/>
              <a:t>2.5 Fumare di più, fumare meglio: Blaserna e i monopoli di Stato (1896)</a:t>
            </a:r>
          </a:p>
          <a:p>
            <a:r>
              <a:rPr lang="it-IT" sz="2000" dirty="0"/>
              <a:t>2.6 Blaserna e il Regio Esercito Italiano (1896-1897)</a:t>
            </a:r>
          </a:p>
          <a:p>
            <a:r>
              <a:rPr lang="it-IT" sz="2000" dirty="0"/>
              <a:t>2.7 La “Somalia Italiana” (1905)</a:t>
            </a:r>
          </a:p>
          <a:p>
            <a:r>
              <a:rPr lang="it-IT" sz="2000" dirty="0"/>
              <a:t>2.8 Leonardi Cattolica e la Regia Marina (1910-1913)</a:t>
            </a:r>
          </a:p>
          <a:p>
            <a:r>
              <a:rPr lang="it-IT" sz="2000" dirty="0"/>
              <a:t>2.9 In tempo di guerra: Marconi al fronte (1915-1916)</a:t>
            </a:r>
          </a:p>
          <a:p>
            <a:r>
              <a:rPr lang="it-IT" sz="2000" dirty="0"/>
              <a:t>2.10 Marconi parla in Senato (1915-1917)</a:t>
            </a:r>
          </a:p>
          <a:p>
            <a:r>
              <a:rPr lang="it-IT" sz="2000" dirty="0"/>
              <a:t>2.11 Volterra sul campo e a tavolino (1915-1919)</a:t>
            </a:r>
          </a:p>
          <a:p>
            <a:r>
              <a:rPr lang="it-IT" sz="2000" dirty="0"/>
              <a:t>2.12 Guerra e Scienza in Aula (1916)</a:t>
            </a:r>
          </a:p>
          <a:p>
            <a:r>
              <a:rPr lang="it-IT" sz="2000" dirty="0"/>
              <a:t>2.13 Corbino e i Pieni Poteri al Governo del Re (1922)</a:t>
            </a:r>
          </a:p>
          <a:p>
            <a:r>
              <a:rPr lang="it-IT" sz="2000" dirty="0"/>
              <a:t>2.14 Il Re d’Italia diventa Imperatore d’Etiopia (1936</a:t>
            </a:r>
            <a:r>
              <a:rPr lang="it-IT" sz="2000" dirty="0" smtClean="0"/>
              <a:t>)</a:t>
            </a:r>
            <a:endParaRPr lang="it-IT" sz="2000" dirty="0"/>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17963" cy="1031360"/>
          </a:xfrm>
          <a:prstGeom prst="rect">
            <a:avLst/>
          </a:prstGeom>
        </p:spPr>
      </p:pic>
      <p:pic>
        <p:nvPicPr>
          <p:cNvPr id="7" name="Immagine 6" descr="stemma-unige.jpg"/>
          <p:cNvPicPr>
            <a:picLocks noChangeAspect="1"/>
          </p:cNvPicPr>
          <p:nvPr/>
        </p:nvPicPr>
        <p:blipFill>
          <a:blip r:embed="rId3"/>
          <a:stretch>
            <a:fillRect/>
          </a:stretch>
        </p:blipFill>
        <p:spPr>
          <a:xfrm>
            <a:off x="8259233" y="0"/>
            <a:ext cx="804607" cy="1031360"/>
          </a:xfrm>
          <a:prstGeom prst="rect">
            <a:avLst/>
          </a:prstGeom>
        </p:spPr>
      </p:pic>
      <p:pic>
        <p:nvPicPr>
          <p:cNvPr id="8" name="Immagine 7" descr="logodipGe.jpg"/>
          <p:cNvPicPr>
            <a:picLocks noChangeAspect="1"/>
          </p:cNvPicPr>
          <p:nvPr/>
        </p:nvPicPr>
        <p:blipFill>
          <a:blip r:embed="rId4"/>
          <a:stretch>
            <a:fillRect/>
          </a:stretch>
        </p:blipFill>
        <p:spPr>
          <a:xfrm>
            <a:off x="7327900" y="0"/>
            <a:ext cx="826866" cy="1031360"/>
          </a:xfrm>
          <a:prstGeom prst="rect">
            <a:avLst/>
          </a:prstGeom>
        </p:spPr>
      </p:pic>
      <p:sp>
        <p:nvSpPr>
          <p:cNvPr id="9" name="Title 1"/>
          <p:cNvSpPr txBox="1">
            <a:spLocks/>
          </p:cNvSpPr>
          <p:nvPr/>
        </p:nvSpPr>
        <p:spPr>
          <a:xfrm>
            <a:off x="1674967" y="0"/>
            <a:ext cx="5600700" cy="103136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altLang="it-IT" sz="2000" b="1" dirty="0" err="1">
                <a:solidFill>
                  <a:schemeClr val="accent1"/>
                </a:solidFill>
              </a:rPr>
              <a:t>Italian</a:t>
            </a:r>
            <a:r>
              <a:rPr lang="it-IT" altLang="it-IT" sz="2000" b="1" dirty="0">
                <a:solidFill>
                  <a:schemeClr val="accent1"/>
                </a:solidFill>
              </a:rPr>
              <a:t> </a:t>
            </a:r>
            <a:r>
              <a:rPr lang="it-IT" altLang="it-IT" sz="2000" b="1" dirty="0" err="1">
                <a:solidFill>
                  <a:schemeClr val="accent1"/>
                </a:solidFill>
              </a:rPr>
              <a:t>physicists</a:t>
            </a:r>
            <a:r>
              <a:rPr lang="it-IT" altLang="it-IT" sz="2000" b="1" dirty="0">
                <a:solidFill>
                  <a:schemeClr val="accent1"/>
                </a:solidFill>
              </a:rPr>
              <a:t> </a:t>
            </a:r>
            <a:r>
              <a:rPr lang="it-IT" altLang="it-IT" sz="2000" b="1" dirty="0" err="1">
                <a:solidFill>
                  <a:schemeClr val="accent1"/>
                </a:solidFill>
              </a:rPr>
              <a:t>between</a:t>
            </a:r>
            <a:r>
              <a:rPr lang="it-IT" altLang="it-IT" sz="2000" b="1" dirty="0">
                <a:solidFill>
                  <a:schemeClr val="accent1"/>
                </a:solidFill>
              </a:rPr>
              <a:t> </a:t>
            </a:r>
            <a:r>
              <a:rPr lang="it-IT" altLang="it-IT" sz="2000" b="1" dirty="0" err="1">
                <a:solidFill>
                  <a:schemeClr val="accent1"/>
                </a:solidFill>
              </a:rPr>
              <a:t>scientific</a:t>
            </a:r>
            <a:r>
              <a:rPr lang="it-IT" altLang="it-IT" sz="2000" b="1" dirty="0">
                <a:solidFill>
                  <a:schemeClr val="accent1"/>
                </a:solidFill>
              </a:rPr>
              <a:t> </a:t>
            </a:r>
            <a:r>
              <a:rPr lang="it-IT" altLang="it-IT" sz="2000" b="1" dirty="0" err="1">
                <a:solidFill>
                  <a:schemeClr val="accent1"/>
                </a:solidFill>
              </a:rPr>
              <a:t>research</a:t>
            </a:r>
            <a:r>
              <a:rPr lang="it-IT" altLang="it-IT" sz="2000" b="1" dirty="0">
                <a:solidFill>
                  <a:schemeClr val="accent1"/>
                </a:solidFill>
              </a:rPr>
              <a:t> and public engagement: </a:t>
            </a:r>
            <a:r>
              <a:rPr lang="it-IT" altLang="it-IT" sz="2000" b="1" dirty="0" smtClean="0">
                <a:solidFill>
                  <a:schemeClr val="accent1"/>
                </a:solidFill>
              </a:rPr>
              <a:t>from </a:t>
            </a:r>
            <a:r>
              <a:rPr lang="it-IT" altLang="it-IT" sz="2000" b="1" dirty="0">
                <a:solidFill>
                  <a:schemeClr val="accent1"/>
                </a:solidFill>
              </a:rPr>
              <a:t>the </a:t>
            </a:r>
            <a:r>
              <a:rPr lang="it-IT" altLang="it-IT" sz="2000" b="1" dirty="0" err="1">
                <a:solidFill>
                  <a:schemeClr val="accent1"/>
                </a:solidFill>
              </a:rPr>
              <a:t>Congress</a:t>
            </a:r>
            <a:r>
              <a:rPr lang="it-IT" altLang="it-IT" sz="2000" b="1" dirty="0">
                <a:solidFill>
                  <a:schemeClr val="accent1"/>
                </a:solidFill>
              </a:rPr>
              <a:t> of Vienna to the rise of the Republic</a:t>
            </a:r>
            <a:r>
              <a:rPr lang="it-IT" altLang="it-IT" sz="2000" dirty="0"/>
              <a:t> </a:t>
            </a:r>
            <a:r>
              <a:rPr lang="it-IT" sz="2000" b="1" dirty="0" smtClean="0">
                <a:solidFill>
                  <a:srgbClr val="0070C0"/>
                </a:solidFill>
              </a:rPr>
              <a:t>(HISTSEN)</a:t>
            </a:r>
            <a:endParaRPr lang="en-US" sz="2000" dirty="0">
              <a:solidFill>
                <a:srgbClr val="0070C0"/>
              </a:solidFill>
            </a:endParaRPr>
          </a:p>
        </p:txBody>
      </p:sp>
    </p:spTree>
    <p:extLst>
      <p:ext uri="{BB962C8B-B14F-4D97-AF65-F5344CB8AC3E}">
        <p14:creationId xmlns:p14="http://schemas.microsoft.com/office/powerpoint/2010/main" val="41401337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s-ES" smtClean="0"/>
              <a:t>Roma, March 2018 - PTA   </a:t>
            </a:r>
            <a:endParaRPr lang="en-US"/>
          </a:p>
        </p:txBody>
      </p:sp>
      <p:sp>
        <p:nvSpPr>
          <p:cNvPr id="3" name="Slide Number Placeholder 2"/>
          <p:cNvSpPr>
            <a:spLocks noGrp="1"/>
          </p:cNvSpPr>
          <p:nvPr>
            <p:ph type="sldNum" sz="quarter" idx="12"/>
          </p:nvPr>
        </p:nvSpPr>
        <p:spPr/>
        <p:txBody>
          <a:bodyPr/>
          <a:lstStyle/>
          <a:p>
            <a:fld id="{FAAF7FDE-11B9-AF4A-8390-A43FBA897EAE}" type="slidenum">
              <a:rPr lang="en-US" smtClean="0"/>
              <a:pPr/>
              <a:t>11</a:t>
            </a:fld>
            <a:endParaRPr lang="en-US"/>
          </a:p>
        </p:txBody>
      </p:sp>
      <p:sp>
        <p:nvSpPr>
          <p:cNvPr id="4" name="TextBox 3"/>
          <p:cNvSpPr txBox="1"/>
          <p:nvPr/>
        </p:nvSpPr>
        <p:spPr>
          <a:xfrm>
            <a:off x="444500" y="1206500"/>
            <a:ext cx="8458200" cy="5432256"/>
          </a:xfrm>
          <a:prstGeom prst="rect">
            <a:avLst/>
          </a:prstGeom>
          <a:noFill/>
        </p:spPr>
        <p:txBody>
          <a:bodyPr wrap="square" rtlCol="0">
            <a:spAutoFit/>
          </a:bodyPr>
          <a:lstStyle/>
          <a:p>
            <a:pPr>
              <a:spcAft>
                <a:spcPts val="600"/>
              </a:spcAft>
            </a:pPr>
            <a:r>
              <a:rPr lang="it-IT" sz="2200" b="1" dirty="0" err="1" smtClean="0">
                <a:solidFill>
                  <a:srgbClr val="0070C0"/>
                </a:solidFill>
              </a:rPr>
              <a:t>Ch</a:t>
            </a:r>
            <a:r>
              <a:rPr lang="it-IT" sz="2200" b="1" dirty="0" smtClean="0">
                <a:solidFill>
                  <a:srgbClr val="0070C0"/>
                </a:solidFill>
              </a:rPr>
              <a:t>. 3 </a:t>
            </a:r>
            <a:r>
              <a:rPr lang="it-IT" sz="2200" b="1" dirty="0">
                <a:solidFill>
                  <a:srgbClr val="0070C0"/>
                </a:solidFill>
              </a:rPr>
              <a:t>– </a:t>
            </a:r>
            <a:r>
              <a:rPr lang="it-IT" sz="2200" b="1" dirty="0" err="1" smtClean="0">
                <a:solidFill>
                  <a:srgbClr val="0070C0"/>
                </a:solidFill>
              </a:rPr>
              <a:t>Education</a:t>
            </a:r>
            <a:r>
              <a:rPr lang="it-IT" sz="2200" b="1" dirty="0" smtClean="0">
                <a:solidFill>
                  <a:srgbClr val="0070C0"/>
                </a:solidFill>
              </a:rPr>
              <a:t>, </a:t>
            </a:r>
            <a:r>
              <a:rPr lang="it-IT" sz="2200" b="1" dirty="0" err="1" smtClean="0">
                <a:solidFill>
                  <a:srgbClr val="0070C0"/>
                </a:solidFill>
              </a:rPr>
              <a:t>University</a:t>
            </a:r>
            <a:r>
              <a:rPr lang="it-IT" sz="2200" b="1" dirty="0" smtClean="0">
                <a:solidFill>
                  <a:srgbClr val="0070C0"/>
                </a:solidFill>
              </a:rPr>
              <a:t> and </a:t>
            </a:r>
            <a:r>
              <a:rPr lang="it-IT" sz="2200" b="1" dirty="0" err="1" smtClean="0">
                <a:solidFill>
                  <a:srgbClr val="0070C0"/>
                </a:solidFill>
              </a:rPr>
              <a:t>Research</a:t>
            </a:r>
            <a:endParaRPr lang="it-IT" sz="2200" dirty="0">
              <a:solidFill>
                <a:srgbClr val="0070C0"/>
              </a:solidFill>
            </a:endParaRPr>
          </a:p>
          <a:p>
            <a:r>
              <a:rPr lang="it-IT" sz="2000" dirty="0"/>
              <a:t>3.1 La scuola nell’Italia unita: Matteucci e la legge Casati (1861)</a:t>
            </a:r>
          </a:p>
          <a:p>
            <a:r>
              <a:rPr lang="it-IT" sz="2000" dirty="0"/>
              <a:t>3.2 </a:t>
            </a:r>
            <a:r>
              <a:rPr lang="it-IT" sz="2000" i="1" dirty="0"/>
              <a:t>“Ma di soldati e di strade ferrate non vive solamente un popolo”: </a:t>
            </a:r>
            <a:r>
              <a:rPr lang="it-IT" sz="2000" dirty="0"/>
              <a:t>il progetto </a:t>
            </a:r>
            <a:r>
              <a:rPr lang="it-IT" sz="2000" dirty="0" smtClean="0"/>
              <a:t>	di </a:t>
            </a:r>
            <a:r>
              <a:rPr lang="it-IT" sz="2000" dirty="0"/>
              <a:t>Matteucci di riordinamento dell’istruzione superiore (1861)</a:t>
            </a:r>
          </a:p>
          <a:p>
            <a:r>
              <a:rPr lang="it-IT" sz="2000" dirty="0"/>
              <a:t>3.3 Come insegnare a insegnare: Matteucci e le scuole normali (1862)</a:t>
            </a:r>
          </a:p>
          <a:p>
            <a:r>
              <a:rPr lang="it-IT" sz="2000" dirty="0"/>
              <a:t>3.4 Non solo ferrovieri: Matteucci e le pensioni dei professori universitari (1864)</a:t>
            </a:r>
          </a:p>
          <a:p>
            <a:r>
              <a:rPr lang="it-IT" sz="2000" dirty="0"/>
              <a:t>3.5 I maestri vanno trattati meglio (1884)</a:t>
            </a:r>
          </a:p>
          <a:p>
            <a:r>
              <a:rPr lang="it-IT" sz="2000" dirty="0"/>
              <a:t>3.6 L’Università di Roma e Roma Capitale (1903)</a:t>
            </a:r>
          </a:p>
          <a:p>
            <a:r>
              <a:rPr lang="it-IT" sz="2000" dirty="0"/>
              <a:t>3.7 L’istituzione del Politecnico di Torino (1906)</a:t>
            </a:r>
          </a:p>
          <a:p>
            <a:r>
              <a:rPr lang="it-IT" sz="2000" dirty="0"/>
              <a:t>3.8 La fuga dei cervelli ovvero … la questione degli assistenti (1906-1919)</a:t>
            </a:r>
          </a:p>
          <a:p>
            <a:r>
              <a:rPr lang="it-IT" sz="2000" dirty="0"/>
              <a:t>3.9 I fisici contro la burocrazia (1908-1916)</a:t>
            </a:r>
          </a:p>
          <a:p>
            <a:r>
              <a:rPr lang="it-IT" sz="2000" dirty="0"/>
              <a:t>3.10 Quando il laboratorio è tutto: il professore emerito e le scienze </a:t>
            </a:r>
            <a:r>
              <a:rPr lang="it-IT" sz="2000" dirty="0" smtClean="0"/>
              <a:t>	sperimentali </a:t>
            </a:r>
            <a:r>
              <a:rPr lang="it-IT" sz="2000" dirty="0"/>
              <a:t>(1916-1919) </a:t>
            </a:r>
          </a:p>
          <a:p>
            <a:r>
              <a:rPr lang="it-IT" sz="2000" dirty="0"/>
              <a:t>3.11 Tutti a scuola: Corbino e la lotta contro l’analfabetismo (1921)</a:t>
            </a:r>
          </a:p>
          <a:p>
            <a:r>
              <a:rPr lang="it-IT" sz="2000" dirty="0"/>
              <a:t>3.12 Un problema per il Ministro: Corbino e l’esame di Stato (1921)</a:t>
            </a:r>
          </a:p>
          <a:p>
            <a:r>
              <a:rPr lang="it-IT" sz="2000" dirty="0"/>
              <a:t>3.13 Discussioni intorno alla Riforma Gentile (1925)</a:t>
            </a:r>
          </a:p>
          <a:p>
            <a:r>
              <a:rPr lang="it-IT" sz="2000" dirty="0"/>
              <a:t>3.14 Nuove discussioni intorno alla riforma Gentile (1927)</a:t>
            </a:r>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17963" cy="1031360"/>
          </a:xfrm>
          <a:prstGeom prst="rect">
            <a:avLst/>
          </a:prstGeom>
        </p:spPr>
      </p:pic>
      <p:pic>
        <p:nvPicPr>
          <p:cNvPr id="7" name="Immagine 6" descr="stemma-unige.jpg"/>
          <p:cNvPicPr>
            <a:picLocks noChangeAspect="1"/>
          </p:cNvPicPr>
          <p:nvPr/>
        </p:nvPicPr>
        <p:blipFill>
          <a:blip r:embed="rId3"/>
          <a:stretch>
            <a:fillRect/>
          </a:stretch>
        </p:blipFill>
        <p:spPr>
          <a:xfrm>
            <a:off x="8259233" y="0"/>
            <a:ext cx="804607" cy="1031360"/>
          </a:xfrm>
          <a:prstGeom prst="rect">
            <a:avLst/>
          </a:prstGeom>
        </p:spPr>
      </p:pic>
      <p:pic>
        <p:nvPicPr>
          <p:cNvPr id="8" name="Immagine 7" descr="logodipGe.jpg"/>
          <p:cNvPicPr>
            <a:picLocks noChangeAspect="1"/>
          </p:cNvPicPr>
          <p:nvPr/>
        </p:nvPicPr>
        <p:blipFill>
          <a:blip r:embed="rId4"/>
          <a:stretch>
            <a:fillRect/>
          </a:stretch>
        </p:blipFill>
        <p:spPr>
          <a:xfrm>
            <a:off x="7327900" y="0"/>
            <a:ext cx="826866" cy="1031360"/>
          </a:xfrm>
          <a:prstGeom prst="rect">
            <a:avLst/>
          </a:prstGeom>
        </p:spPr>
      </p:pic>
      <p:sp>
        <p:nvSpPr>
          <p:cNvPr id="9" name="Title 1"/>
          <p:cNvSpPr txBox="1">
            <a:spLocks/>
          </p:cNvSpPr>
          <p:nvPr/>
        </p:nvSpPr>
        <p:spPr>
          <a:xfrm>
            <a:off x="1674967" y="0"/>
            <a:ext cx="5600700" cy="103136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altLang="it-IT" sz="2000" b="1" dirty="0" err="1">
                <a:solidFill>
                  <a:schemeClr val="accent1"/>
                </a:solidFill>
              </a:rPr>
              <a:t>Italian</a:t>
            </a:r>
            <a:r>
              <a:rPr lang="it-IT" altLang="it-IT" sz="2000" b="1" dirty="0">
                <a:solidFill>
                  <a:schemeClr val="accent1"/>
                </a:solidFill>
              </a:rPr>
              <a:t> </a:t>
            </a:r>
            <a:r>
              <a:rPr lang="it-IT" altLang="it-IT" sz="2000" b="1" dirty="0" err="1">
                <a:solidFill>
                  <a:schemeClr val="accent1"/>
                </a:solidFill>
              </a:rPr>
              <a:t>physicists</a:t>
            </a:r>
            <a:r>
              <a:rPr lang="it-IT" altLang="it-IT" sz="2000" b="1" dirty="0">
                <a:solidFill>
                  <a:schemeClr val="accent1"/>
                </a:solidFill>
              </a:rPr>
              <a:t> </a:t>
            </a:r>
            <a:r>
              <a:rPr lang="it-IT" altLang="it-IT" sz="2000" b="1" dirty="0" err="1">
                <a:solidFill>
                  <a:schemeClr val="accent1"/>
                </a:solidFill>
              </a:rPr>
              <a:t>between</a:t>
            </a:r>
            <a:r>
              <a:rPr lang="it-IT" altLang="it-IT" sz="2000" b="1" dirty="0">
                <a:solidFill>
                  <a:schemeClr val="accent1"/>
                </a:solidFill>
              </a:rPr>
              <a:t> </a:t>
            </a:r>
            <a:r>
              <a:rPr lang="it-IT" altLang="it-IT" sz="2000" b="1" dirty="0" err="1">
                <a:solidFill>
                  <a:schemeClr val="accent1"/>
                </a:solidFill>
              </a:rPr>
              <a:t>scientific</a:t>
            </a:r>
            <a:r>
              <a:rPr lang="it-IT" altLang="it-IT" sz="2000" b="1" dirty="0">
                <a:solidFill>
                  <a:schemeClr val="accent1"/>
                </a:solidFill>
              </a:rPr>
              <a:t> </a:t>
            </a:r>
            <a:r>
              <a:rPr lang="it-IT" altLang="it-IT" sz="2000" b="1" dirty="0" err="1">
                <a:solidFill>
                  <a:schemeClr val="accent1"/>
                </a:solidFill>
              </a:rPr>
              <a:t>research</a:t>
            </a:r>
            <a:r>
              <a:rPr lang="it-IT" altLang="it-IT" sz="2000" b="1" dirty="0">
                <a:solidFill>
                  <a:schemeClr val="accent1"/>
                </a:solidFill>
              </a:rPr>
              <a:t> and public engagement: </a:t>
            </a:r>
            <a:r>
              <a:rPr lang="it-IT" altLang="it-IT" sz="2000" b="1" dirty="0" smtClean="0">
                <a:solidFill>
                  <a:schemeClr val="accent1"/>
                </a:solidFill>
              </a:rPr>
              <a:t>from </a:t>
            </a:r>
            <a:r>
              <a:rPr lang="it-IT" altLang="it-IT" sz="2000" b="1" dirty="0">
                <a:solidFill>
                  <a:schemeClr val="accent1"/>
                </a:solidFill>
              </a:rPr>
              <a:t>the </a:t>
            </a:r>
            <a:r>
              <a:rPr lang="it-IT" altLang="it-IT" sz="2000" b="1" dirty="0" err="1">
                <a:solidFill>
                  <a:schemeClr val="accent1"/>
                </a:solidFill>
              </a:rPr>
              <a:t>Congress</a:t>
            </a:r>
            <a:r>
              <a:rPr lang="it-IT" altLang="it-IT" sz="2000" b="1" dirty="0">
                <a:solidFill>
                  <a:schemeClr val="accent1"/>
                </a:solidFill>
              </a:rPr>
              <a:t> of Vienna to the rise of the Republic</a:t>
            </a:r>
            <a:r>
              <a:rPr lang="it-IT" altLang="it-IT" sz="2000" dirty="0"/>
              <a:t> </a:t>
            </a:r>
            <a:r>
              <a:rPr lang="it-IT" sz="2000" b="1" dirty="0" smtClean="0">
                <a:solidFill>
                  <a:srgbClr val="0070C0"/>
                </a:solidFill>
              </a:rPr>
              <a:t>(HISTSEN)</a:t>
            </a:r>
            <a:endParaRPr lang="en-US" sz="2000" dirty="0">
              <a:solidFill>
                <a:srgbClr val="0070C0"/>
              </a:solidFill>
            </a:endParaRPr>
          </a:p>
        </p:txBody>
      </p:sp>
    </p:spTree>
    <p:extLst>
      <p:ext uri="{BB962C8B-B14F-4D97-AF65-F5344CB8AC3E}">
        <p14:creationId xmlns:p14="http://schemas.microsoft.com/office/powerpoint/2010/main" val="1490537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s-ES" smtClean="0"/>
              <a:t>Roma, March 2018 - PTA   </a:t>
            </a:r>
            <a:endParaRPr lang="en-US"/>
          </a:p>
        </p:txBody>
      </p:sp>
      <p:sp>
        <p:nvSpPr>
          <p:cNvPr id="3" name="Slide Number Placeholder 2"/>
          <p:cNvSpPr>
            <a:spLocks noGrp="1"/>
          </p:cNvSpPr>
          <p:nvPr>
            <p:ph type="sldNum" sz="quarter" idx="12"/>
          </p:nvPr>
        </p:nvSpPr>
        <p:spPr/>
        <p:txBody>
          <a:bodyPr/>
          <a:lstStyle/>
          <a:p>
            <a:fld id="{FAAF7FDE-11B9-AF4A-8390-A43FBA897EAE}" type="slidenum">
              <a:rPr lang="en-US" smtClean="0"/>
              <a:pPr/>
              <a:t>12</a:t>
            </a:fld>
            <a:endParaRPr lang="en-US"/>
          </a:p>
        </p:txBody>
      </p:sp>
      <p:sp>
        <p:nvSpPr>
          <p:cNvPr id="4" name="TextBox 3"/>
          <p:cNvSpPr txBox="1"/>
          <p:nvPr/>
        </p:nvSpPr>
        <p:spPr>
          <a:xfrm>
            <a:off x="393700" y="1256454"/>
            <a:ext cx="8554357" cy="4508927"/>
          </a:xfrm>
          <a:prstGeom prst="rect">
            <a:avLst/>
          </a:prstGeom>
          <a:noFill/>
        </p:spPr>
        <p:txBody>
          <a:bodyPr wrap="square" rtlCol="0">
            <a:spAutoFit/>
          </a:bodyPr>
          <a:lstStyle/>
          <a:p>
            <a:pPr>
              <a:spcAft>
                <a:spcPts val="600"/>
              </a:spcAft>
            </a:pPr>
            <a:r>
              <a:rPr lang="it-IT" sz="2200" b="1" dirty="0" err="1" smtClean="0">
                <a:solidFill>
                  <a:srgbClr val="0070C0"/>
                </a:solidFill>
              </a:rPr>
              <a:t>Ch</a:t>
            </a:r>
            <a:r>
              <a:rPr lang="it-IT" sz="2200" b="1" dirty="0" smtClean="0">
                <a:solidFill>
                  <a:srgbClr val="0070C0"/>
                </a:solidFill>
              </a:rPr>
              <a:t>. </a:t>
            </a:r>
            <a:r>
              <a:rPr lang="it-IT" sz="2200" b="1" dirty="0">
                <a:solidFill>
                  <a:srgbClr val="0070C0"/>
                </a:solidFill>
              </a:rPr>
              <a:t>4 – </a:t>
            </a:r>
            <a:r>
              <a:rPr lang="it-IT" sz="2200" b="1" dirty="0" smtClean="0">
                <a:solidFill>
                  <a:srgbClr val="0070C0"/>
                </a:solidFill>
              </a:rPr>
              <a:t>Science </a:t>
            </a:r>
            <a:r>
              <a:rPr lang="it-IT" sz="2200" b="1" dirty="0" err="1" smtClean="0">
                <a:solidFill>
                  <a:srgbClr val="0070C0"/>
                </a:solidFill>
              </a:rPr>
              <a:t>for</a:t>
            </a:r>
            <a:r>
              <a:rPr lang="it-IT" sz="2200" b="1" dirty="0" smtClean="0">
                <a:solidFill>
                  <a:srgbClr val="0070C0"/>
                </a:solidFill>
              </a:rPr>
              <a:t> the </a:t>
            </a:r>
            <a:r>
              <a:rPr lang="it-IT" sz="2200" b="1" dirty="0" err="1" smtClean="0">
                <a:solidFill>
                  <a:srgbClr val="0070C0"/>
                </a:solidFill>
              </a:rPr>
              <a:t>Environment</a:t>
            </a:r>
            <a:endParaRPr lang="it-IT" sz="2200" dirty="0">
              <a:solidFill>
                <a:srgbClr val="0070C0"/>
              </a:solidFill>
            </a:endParaRPr>
          </a:p>
          <a:p>
            <a:r>
              <a:rPr lang="it-IT" sz="2000" dirty="0"/>
              <a:t>4.1 Uno sguardo al cielo … e al portafoglio (1873)</a:t>
            </a:r>
          </a:p>
          <a:p>
            <a:r>
              <a:rPr lang="it-IT" sz="2000" dirty="0"/>
              <a:t>4.2 La meteorologia per l’agricoltura (1876-1891)</a:t>
            </a:r>
          </a:p>
          <a:p>
            <a:r>
              <a:rPr lang="it-IT" sz="2000" dirty="0"/>
              <a:t>4.3 La ricerca in meteorologia e in geodinamica (1891-1893)</a:t>
            </a:r>
          </a:p>
          <a:p>
            <a:r>
              <a:rPr lang="it-IT" sz="2000" dirty="0"/>
              <a:t>4.4 La vicenda dei consorzi di difesa contro la grandine (1898-1904)</a:t>
            </a:r>
          </a:p>
          <a:p>
            <a:r>
              <a:rPr lang="it-IT" sz="2000" dirty="0"/>
              <a:t>4.5 Il sismografo previsore (1904)</a:t>
            </a:r>
          </a:p>
          <a:p>
            <a:r>
              <a:rPr lang="it-IT" sz="2000" dirty="0"/>
              <a:t>4.6 Il terremoto della Calabria del 1905 (1906)</a:t>
            </a:r>
          </a:p>
          <a:p>
            <a:r>
              <a:rPr lang="it-IT" sz="2000" dirty="0"/>
              <a:t>4.7 Il terremoto di Messina del 1908 (1909-1911)</a:t>
            </a:r>
          </a:p>
          <a:p>
            <a:r>
              <a:rPr lang="it-IT" sz="2000" dirty="0"/>
              <a:t>4.8 Il comitato talassografico (1909-1920)</a:t>
            </a:r>
          </a:p>
          <a:p>
            <a:r>
              <a:rPr lang="it-IT" sz="2000" dirty="0"/>
              <a:t>4.9 La vicenda della stazione zoologica di Napoli  (1915-1920)</a:t>
            </a:r>
          </a:p>
          <a:p>
            <a:r>
              <a:rPr lang="it-IT" sz="2000" dirty="0"/>
              <a:t>4.10 Dalla tutela delle bellezze naturali all’istituzione dei Parchi Nazionali </a:t>
            </a:r>
            <a:r>
              <a:rPr lang="it-IT" sz="2000" dirty="0" smtClean="0"/>
              <a:t>	(</a:t>
            </a:r>
            <a:r>
              <a:rPr lang="it-IT" sz="2000" dirty="0"/>
              <a:t>1920-1922)</a:t>
            </a:r>
          </a:p>
          <a:p>
            <a:r>
              <a:rPr lang="it-IT" sz="2000" dirty="0"/>
              <a:t>4.11 Verso un nuovo concetto di bonifica: Corbino e la legge sulle </a:t>
            </a:r>
            <a:r>
              <a:rPr lang="it-IT" sz="2000" dirty="0" smtClean="0"/>
              <a:t>	trasformazioni 	fondiarie </a:t>
            </a:r>
            <a:r>
              <a:rPr lang="it-IT" sz="2000" dirty="0"/>
              <a:t>(1924-1925)</a:t>
            </a:r>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17963" cy="1031360"/>
          </a:xfrm>
          <a:prstGeom prst="rect">
            <a:avLst/>
          </a:prstGeom>
        </p:spPr>
      </p:pic>
      <p:pic>
        <p:nvPicPr>
          <p:cNvPr id="7" name="Immagine 6" descr="stemma-unige.jpg"/>
          <p:cNvPicPr>
            <a:picLocks noChangeAspect="1"/>
          </p:cNvPicPr>
          <p:nvPr/>
        </p:nvPicPr>
        <p:blipFill>
          <a:blip r:embed="rId3"/>
          <a:stretch>
            <a:fillRect/>
          </a:stretch>
        </p:blipFill>
        <p:spPr>
          <a:xfrm>
            <a:off x="8259233" y="0"/>
            <a:ext cx="804607" cy="1031360"/>
          </a:xfrm>
          <a:prstGeom prst="rect">
            <a:avLst/>
          </a:prstGeom>
        </p:spPr>
      </p:pic>
      <p:pic>
        <p:nvPicPr>
          <p:cNvPr id="8" name="Immagine 7" descr="logodipGe.jpg"/>
          <p:cNvPicPr>
            <a:picLocks noChangeAspect="1"/>
          </p:cNvPicPr>
          <p:nvPr/>
        </p:nvPicPr>
        <p:blipFill>
          <a:blip r:embed="rId4"/>
          <a:stretch>
            <a:fillRect/>
          </a:stretch>
        </p:blipFill>
        <p:spPr>
          <a:xfrm>
            <a:off x="7327900" y="0"/>
            <a:ext cx="826866" cy="1031360"/>
          </a:xfrm>
          <a:prstGeom prst="rect">
            <a:avLst/>
          </a:prstGeom>
        </p:spPr>
      </p:pic>
      <p:sp>
        <p:nvSpPr>
          <p:cNvPr id="9" name="Title 1"/>
          <p:cNvSpPr txBox="1">
            <a:spLocks/>
          </p:cNvSpPr>
          <p:nvPr/>
        </p:nvSpPr>
        <p:spPr>
          <a:xfrm>
            <a:off x="1674967" y="0"/>
            <a:ext cx="5600700" cy="103136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altLang="it-IT" sz="2000" b="1" dirty="0" err="1">
                <a:solidFill>
                  <a:schemeClr val="accent1"/>
                </a:solidFill>
              </a:rPr>
              <a:t>Italian</a:t>
            </a:r>
            <a:r>
              <a:rPr lang="it-IT" altLang="it-IT" sz="2000" b="1" dirty="0">
                <a:solidFill>
                  <a:schemeClr val="accent1"/>
                </a:solidFill>
              </a:rPr>
              <a:t> </a:t>
            </a:r>
            <a:r>
              <a:rPr lang="it-IT" altLang="it-IT" sz="2000" b="1" dirty="0" err="1">
                <a:solidFill>
                  <a:schemeClr val="accent1"/>
                </a:solidFill>
              </a:rPr>
              <a:t>physicists</a:t>
            </a:r>
            <a:r>
              <a:rPr lang="it-IT" altLang="it-IT" sz="2000" b="1" dirty="0">
                <a:solidFill>
                  <a:schemeClr val="accent1"/>
                </a:solidFill>
              </a:rPr>
              <a:t> </a:t>
            </a:r>
            <a:r>
              <a:rPr lang="it-IT" altLang="it-IT" sz="2000" b="1" dirty="0" err="1">
                <a:solidFill>
                  <a:schemeClr val="accent1"/>
                </a:solidFill>
              </a:rPr>
              <a:t>between</a:t>
            </a:r>
            <a:r>
              <a:rPr lang="it-IT" altLang="it-IT" sz="2000" b="1" dirty="0">
                <a:solidFill>
                  <a:schemeClr val="accent1"/>
                </a:solidFill>
              </a:rPr>
              <a:t> </a:t>
            </a:r>
            <a:r>
              <a:rPr lang="it-IT" altLang="it-IT" sz="2000" b="1" dirty="0" err="1">
                <a:solidFill>
                  <a:schemeClr val="accent1"/>
                </a:solidFill>
              </a:rPr>
              <a:t>scientific</a:t>
            </a:r>
            <a:r>
              <a:rPr lang="it-IT" altLang="it-IT" sz="2000" b="1" dirty="0">
                <a:solidFill>
                  <a:schemeClr val="accent1"/>
                </a:solidFill>
              </a:rPr>
              <a:t> </a:t>
            </a:r>
            <a:r>
              <a:rPr lang="it-IT" altLang="it-IT" sz="2000" b="1" dirty="0" err="1">
                <a:solidFill>
                  <a:schemeClr val="accent1"/>
                </a:solidFill>
              </a:rPr>
              <a:t>research</a:t>
            </a:r>
            <a:r>
              <a:rPr lang="it-IT" altLang="it-IT" sz="2000" b="1" dirty="0">
                <a:solidFill>
                  <a:schemeClr val="accent1"/>
                </a:solidFill>
              </a:rPr>
              <a:t> and public engagement: </a:t>
            </a:r>
            <a:r>
              <a:rPr lang="it-IT" altLang="it-IT" sz="2000" b="1" dirty="0" smtClean="0">
                <a:solidFill>
                  <a:schemeClr val="accent1"/>
                </a:solidFill>
              </a:rPr>
              <a:t>from </a:t>
            </a:r>
            <a:r>
              <a:rPr lang="it-IT" altLang="it-IT" sz="2000" b="1" dirty="0">
                <a:solidFill>
                  <a:schemeClr val="accent1"/>
                </a:solidFill>
              </a:rPr>
              <a:t>the </a:t>
            </a:r>
            <a:r>
              <a:rPr lang="it-IT" altLang="it-IT" sz="2000" b="1" dirty="0" err="1">
                <a:solidFill>
                  <a:schemeClr val="accent1"/>
                </a:solidFill>
              </a:rPr>
              <a:t>Congress</a:t>
            </a:r>
            <a:r>
              <a:rPr lang="it-IT" altLang="it-IT" sz="2000" b="1" dirty="0">
                <a:solidFill>
                  <a:schemeClr val="accent1"/>
                </a:solidFill>
              </a:rPr>
              <a:t> of Vienna to the rise of the Republic</a:t>
            </a:r>
            <a:r>
              <a:rPr lang="it-IT" altLang="it-IT" sz="2000" dirty="0"/>
              <a:t> </a:t>
            </a:r>
            <a:r>
              <a:rPr lang="it-IT" sz="2000" b="1" dirty="0" smtClean="0">
                <a:solidFill>
                  <a:srgbClr val="0070C0"/>
                </a:solidFill>
              </a:rPr>
              <a:t>(HISTSEN)</a:t>
            </a:r>
            <a:endParaRPr lang="en-US" sz="2000" dirty="0">
              <a:solidFill>
                <a:srgbClr val="0070C0"/>
              </a:solidFill>
            </a:endParaRPr>
          </a:p>
        </p:txBody>
      </p:sp>
    </p:spTree>
    <p:extLst>
      <p:ext uri="{BB962C8B-B14F-4D97-AF65-F5344CB8AC3E}">
        <p14:creationId xmlns:p14="http://schemas.microsoft.com/office/powerpoint/2010/main" val="30364855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s-ES" dirty="0" smtClean="0"/>
              <a:t>Roma, March 2018 - PTA   </a:t>
            </a:r>
            <a:endParaRPr lang="en-US" dirty="0"/>
          </a:p>
        </p:txBody>
      </p:sp>
      <p:sp>
        <p:nvSpPr>
          <p:cNvPr id="3" name="Slide Number Placeholder 2"/>
          <p:cNvSpPr>
            <a:spLocks noGrp="1"/>
          </p:cNvSpPr>
          <p:nvPr>
            <p:ph type="sldNum" sz="quarter" idx="12"/>
          </p:nvPr>
        </p:nvSpPr>
        <p:spPr/>
        <p:txBody>
          <a:bodyPr/>
          <a:lstStyle/>
          <a:p>
            <a:fld id="{FAAF7FDE-11B9-AF4A-8390-A43FBA897EAE}" type="slidenum">
              <a:rPr lang="en-US" smtClean="0"/>
              <a:pPr/>
              <a:t>13</a:t>
            </a:fld>
            <a:endParaRPr lang="en-US"/>
          </a:p>
        </p:txBody>
      </p:sp>
      <p:sp>
        <p:nvSpPr>
          <p:cNvPr id="4" name="TextBox 3"/>
          <p:cNvSpPr txBox="1"/>
          <p:nvPr/>
        </p:nvSpPr>
        <p:spPr>
          <a:xfrm>
            <a:off x="232229" y="1282700"/>
            <a:ext cx="8911771" cy="5401479"/>
          </a:xfrm>
          <a:prstGeom prst="rect">
            <a:avLst/>
          </a:prstGeom>
          <a:noFill/>
        </p:spPr>
        <p:txBody>
          <a:bodyPr wrap="square" rtlCol="0">
            <a:spAutoFit/>
          </a:bodyPr>
          <a:lstStyle/>
          <a:p>
            <a:pPr>
              <a:spcAft>
                <a:spcPts val="600"/>
              </a:spcAft>
            </a:pPr>
            <a:r>
              <a:rPr lang="it-IT" sz="2200" b="1" dirty="0" err="1" smtClean="0">
                <a:solidFill>
                  <a:srgbClr val="0070C0"/>
                </a:solidFill>
              </a:rPr>
              <a:t>Ch</a:t>
            </a:r>
            <a:r>
              <a:rPr lang="it-IT" sz="2200" b="1" dirty="0" smtClean="0">
                <a:solidFill>
                  <a:srgbClr val="0070C0"/>
                </a:solidFill>
              </a:rPr>
              <a:t>. </a:t>
            </a:r>
            <a:r>
              <a:rPr lang="it-IT" sz="2200" b="1" dirty="0">
                <a:solidFill>
                  <a:srgbClr val="0070C0"/>
                </a:solidFill>
              </a:rPr>
              <a:t>5 – </a:t>
            </a:r>
            <a:r>
              <a:rPr lang="it-IT" sz="2200" b="1" dirty="0" smtClean="0">
                <a:solidFill>
                  <a:srgbClr val="0070C0"/>
                </a:solidFill>
              </a:rPr>
              <a:t>Economy and </a:t>
            </a:r>
            <a:r>
              <a:rPr lang="it-IT" sz="2200" b="1" dirty="0" err="1" smtClean="0">
                <a:solidFill>
                  <a:srgbClr val="0070C0"/>
                </a:solidFill>
              </a:rPr>
              <a:t>Infrastructures</a:t>
            </a:r>
            <a:endParaRPr lang="it-IT" sz="2200" dirty="0">
              <a:solidFill>
                <a:srgbClr val="0070C0"/>
              </a:solidFill>
            </a:endParaRPr>
          </a:p>
          <a:p>
            <a:r>
              <a:rPr lang="it-IT" sz="2000" dirty="0"/>
              <a:t>5.1 La prima linea telegrafica nel Regno di Sardegna (1851)</a:t>
            </a:r>
          </a:p>
          <a:p>
            <a:r>
              <a:rPr lang="it-IT" sz="2000" dirty="0"/>
              <a:t>5.2 Il filo che unisce: la linea telegrafica da Torino al confine lombardo (1852)</a:t>
            </a:r>
          </a:p>
          <a:p>
            <a:r>
              <a:rPr lang="it-IT" sz="2000" dirty="0"/>
              <a:t>5.3 La propulsione idropneumatica sul piano dei Giovi … ovvero quando lo Stato </a:t>
            </a:r>
            <a:r>
              <a:rPr lang="it-IT" sz="2000" dirty="0" smtClean="0"/>
              <a:t>	finanzia </a:t>
            </a:r>
            <a:r>
              <a:rPr lang="it-IT" sz="2000" dirty="0"/>
              <a:t>un esperimento scientifico-tecnologico (1854)</a:t>
            </a:r>
          </a:p>
          <a:p>
            <a:r>
              <a:rPr lang="it-IT" sz="2000" dirty="0"/>
              <a:t>5.4</a:t>
            </a:r>
            <a:r>
              <a:rPr lang="it-IT" sz="2000" i="1" dirty="0"/>
              <a:t> </a:t>
            </a:r>
            <a:r>
              <a:rPr lang="it-IT" sz="2000" dirty="0"/>
              <a:t>Dalla telegrafia alla radiotelegrafia: Marconi e la “stazione ultrapotente” (</a:t>
            </a:r>
            <a:r>
              <a:rPr lang="it-IT" sz="2000" dirty="0" smtClean="0"/>
              <a:t>1903-	1911</a:t>
            </a:r>
            <a:r>
              <a:rPr lang="it-IT" sz="2000" dirty="0"/>
              <a:t>)</a:t>
            </a:r>
          </a:p>
          <a:p>
            <a:r>
              <a:rPr lang="it-IT" sz="2000" dirty="0"/>
              <a:t>5.5 L’inizio della posta aerea (1917)</a:t>
            </a:r>
          </a:p>
          <a:p>
            <a:r>
              <a:rPr lang="it-IT" sz="2000" dirty="0"/>
              <a:t>5.6 Provvedimenti per la ricerca e l’uso delle sostanze radioattive (1919-1925)</a:t>
            </a:r>
          </a:p>
          <a:p>
            <a:r>
              <a:rPr lang="it-IT" sz="2000" dirty="0"/>
              <a:t>5.7 Un carbone povero per un’Italia ricca: il caso della lignite (1916-1923)</a:t>
            </a:r>
          </a:p>
          <a:p>
            <a:r>
              <a:rPr lang="it-IT" sz="2000" dirty="0"/>
              <a:t>5.8 La derivazione delle acque pubbliche (1920-1922)</a:t>
            </a:r>
          </a:p>
          <a:p>
            <a:r>
              <a:rPr lang="it-IT" sz="2000" dirty="0"/>
              <a:t>5.9 L’elettrificazione delle ferrovie (1920 - 1923)</a:t>
            </a:r>
          </a:p>
          <a:p>
            <a:r>
              <a:rPr lang="it-IT" sz="2000" dirty="0"/>
              <a:t>5.10 Verso l’unificazione della legislazione mineraria (1925-1927</a:t>
            </a:r>
            <a:r>
              <a:rPr lang="it-IT" sz="2000" dirty="0" smtClean="0"/>
              <a:t>)</a:t>
            </a:r>
          </a:p>
          <a:p>
            <a:endParaRPr lang="it-IT" sz="800" dirty="0" smtClean="0"/>
          </a:p>
          <a:p>
            <a:r>
              <a:rPr lang="it-IT" sz="2200" b="1" dirty="0" smtClean="0">
                <a:solidFill>
                  <a:srgbClr val="0070C0"/>
                </a:solidFill>
              </a:rPr>
              <a:t>Cap</a:t>
            </a:r>
            <a:r>
              <a:rPr lang="it-IT" sz="2200" b="1" dirty="0">
                <a:solidFill>
                  <a:srgbClr val="0070C0"/>
                </a:solidFill>
              </a:rPr>
              <a:t>. 6</a:t>
            </a:r>
            <a:r>
              <a:rPr lang="it-IT" sz="2200" b="1" dirty="0" smtClean="0">
                <a:solidFill>
                  <a:srgbClr val="0070C0"/>
                </a:solidFill>
              </a:rPr>
              <a:t> -  </a:t>
            </a:r>
            <a:r>
              <a:rPr lang="it-IT" sz="2200" b="1" dirty="0" err="1" smtClean="0">
                <a:solidFill>
                  <a:srgbClr val="0070C0"/>
                </a:solidFill>
              </a:rPr>
              <a:t>Presentations</a:t>
            </a:r>
            <a:r>
              <a:rPr lang="it-IT" sz="2200" b="1" dirty="0" smtClean="0">
                <a:solidFill>
                  <a:srgbClr val="0070C0"/>
                </a:solidFill>
              </a:rPr>
              <a:t>, </a:t>
            </a:r>
            <a:r>
              <a:rPr lang="it-IT" sz="2200" b="1" dirty="0" err="1" smtClean="0">
                <a:solidFill>
                  <a:srgbClr val="0070C0"/>
                </a:solidFill>
              </a:rPr>
              <a:t>Celebration</a:t>
            </a:r>
            <a:r>
              <a:rPr lang="it-IT" sz="2200" b="1" dirty="0" smtClean="0">
                <a:solidFill>
                  <a:srgbClr val="0070C0"/>
                </a:solidFill>
              </a:rPr>
              <a:t>, </a:t>
            </a:r>
            <a:r>
              <a:rPr lang="it-IT" sz="2200" b="1" dirty="0" err="1" smtClean="0">
                <a:solidFill>
                  <a:srgbClr val="0070C0"/>
                </a:solidFill>
              </a:rPr>
              <a:t>Obituaries</a:t>
            </a:r>
            <a:endParaRPr lang="it-IT" sz="2200" b="1" dirty="0" smtClean="0">
              <a:solidFill>
                <a:srgbClr val="0070C0"/>
              </a:solidFill>
            </a:endParaRPr>
          </a:p>
          <a:p>
            <a:endParaRPr lang="it-IT" sz="800" b="1" dirty="0" smtClean="0"/>
          </a:p>
          <a:p>
            <a:r>
              <a:rPr lang="it-IT" sz="2200" b="1" dirty="0" smtClean="0">
                <a:solidFill>
                  <a:srgbClr val="0070C0"/>
                </a:solidFill>
              </a:rPr>
              <a:t>Cap</a:t>
            </a:r>
            <a:r>
              <a:rPr lang="it-IT" sz="2200" b="1" dirty="0">
                <a:solidFill>
                  <a:srgbClr val="0070C0"/>
                </a:solidFill>
              </a:rPr>
              <a:t>. 7 -  </a:t>
            </a:r>
            <a:r>
              <a:rPr lang="it-IT" sz="2200" b="1" dirty="0" err="1" smtClean="0">
                <a:solidFill>
                  <a:srgbClr val="0070C0"/>
                </a:solidFill>
              </a:rPr>
              <a:t>Scientific</a:t>
            </a:r>
            <a:r>
              <a:rPr lang="it-IT" sz="2200" b="1" dirty="0" smtClean="0">
                <a:solidFill>
                  <a:srgbClr val="0070C0"/>
                </a:solidFill>
              </a:rPr>
              <a:t> </a:t>
            </a:r>
            <a:r>
              <a:rPr lang="it-IT" sz="2200" b="1" dirty="0" err="1" smtClean="0">
                <a:solidFill>
                  <a:srgbClr val="0070C0"/>
                </a:solidFill>
              </a:rPr>
              <a:t>biographies</a:t>
            </a:r>
            <a:endParaRPr lang="it-IT" sz="2200" dirty="0"/>
          </a:p>
          <a:p>
            <a:endParaRPr lang="it-IT" dirty="0"/>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17963" cy="1031360"/>
          </a:xfrm>
          <a:prstGeom prst="rect">
            <a:avLst/>
          </a:prstGeom>
        </p:spPr>
      </p:pic>
      <p:pic>
        <p:nvPicPr>
          <p:cNvPr id="7" name="Immagine 6" descr="stemma-unige.jpg"/>
          <p:cNvPicPr>
            <a:picLocks noChangeAspect="1"/>
          </p:cNvPicPr>
          <p:nvPr/>
        </p:nvPicPr>
        <p:blipFill>
          <a:blip r:embed="rId3"/>
          <a:stretch>
            <a:fillRect/>
          </a:stretch>
        </p:blipFill>
        <p:spPr>
          <a:xfrm>
            <a:off x="8259233" y="0"/>
            <a:ext cx="804607" cy="1031360"/>
          </a:xfrm>
          <a:prstGeom prst="rect">
            <a:avLst/>
          </a:prstGeom>
        </p:spPr>
      </p:pic>
      <p:pic>
        <p:nvPicPr>
          <p:cNvPr id="8" name="Immagine 7" descr="logodipGe.jpg"/>
          <p:cNvPicPr>
            <a:picLocks noChangeAspect="1"/>
          </p:cNvPicPr>
          <p:nvPr/>
        </p:nvPicPr>
        <p:blipFill>
          <a:blip r:embed="rId4"/>
          <a:stretch>
            <a:fillRect/>
          </a:stretch>
        </p:blipFill>
        <p:spPr>
          <a:xfrm>
            <a:off x="7327900" y="0"/>
            <a:ext cx="826866" cy="1031360"/>
          </a:xfrm>
          <a:prstGeom prst="rect">
            <a:avLst/>
          </a:prstGeom>
        </p:spPr>
      </p:pic>
      <p:sp>
        <p:nvSpPr>
          <p:cNvPr id="9" name="Title 1"/>
          <p:cNvSpPr txBox="1">
            <a:spLocks/>
          </p:cNvSpPr>
          <p:nvPr/>
        </p:nvSpPr>
        <p:spPr>
          <a:xfrm>
            <a:off x="1674967" y="0"/>
            <a:ext cx="5600700" cy="103136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altLang="it-IT" sz="2000" b="1" dirty="0" err="1">
                <a:solidFill>
                  <a:schemeClr val="accent1"/>
                </a:solidFill>
              </a:rPr>
              <a:t>Italian</a:t>
            </a:r>
            <a:r>
              <a:rPr lang="it-IT" altLang="it-IT" sz="2000" b="1" dirty="0">
                <a:solidFill>
                  <a:schemeClr val="accent1"/>
                </a:solidFill>
              </a:rPr>
              <a:t> </a:t>
            </a:r>
            <a:r>
              <a:rPr lang="it-IT" altLang="it-IT" sz="2000" b="1" dirty="0" err="1">
                <a:solidFill>
                  <a:schemeClr val="accent1"/>
                </a:solidFill>
              </a:rPr>
              <a:t>physicists</a:t>
            </a:r>
            <a:r>
              <a:rPr lang="it-IT" altLang="it-IT" sz="2000" b="1" dirty="0">
                <a:solidFill>
                  <a:schemeClr val="accent1"/>
                </a:solidFill>
              </a:rPr>
              <a:t> </a:t>
            </a:r>
            <a:r>
              <a:rPr lang="it-IT" altLang="it-IT" sz="2000" b="1" dirty="0" err="1">
                <a:solidFill>
                  <a:schemeClr val="accent1"/>
                </a:solidFill>
              </a:rPr>
              <a:t>between</a:t>
            </a:r>
            <a:r>
              <a:rPr lang="it-IT" altLang="it-IT" sz="2000" b="1" dirty="0">
                <a:solidFill>
                  <a:schemeClr val="accent1"/>
                </a:solidFill>
              </a:rPr>
              <a:t> </a:t>
            </a:r>
            <a:r>
              <a:rPr lang="it-IT" altLang="it-IT" sz="2000" b="1" dirty="0" err="1">
                <a:solidFill>
                  <a:schemeClr val="accent1"/>
                </a:solidFill>
              </a:rPr>
              <a:t>scientific</a:t>
            </a:r>
            <a:r>
              <a:rPr lang="it-IT" altLang="it-IT" sz="2000" b="1" dirty="0">
                <a:solidFill>
                  <a:schemeClr val="accent1"/>
                </a:solidFill>
              </a:rPr>
              <a:t> </a:t>
            </a:r>
            <a:r>
              <a:rPr lang="it-IT" altLang="it-IT" sz="2000" b="1" dirty="0" err="1">
                <a:solidFill>
                  <a:schemeClr val="accent1"/>
                </a:solidFill>
              </a:rPr>
              <a:t>research</a:t>
            </a:r>
            <a:r>
              <a:rPr lang="it-IT" altLang="it-IT" sz="2000" b="1" dirty="0">
                <a:solidFill>
                  <a:schemeClr val="accent1"/>
                </a:solidFill>
              </a:rPr>
              <a:t> and public engagement: </a:t>
            </a:r>
            <a:r>
              <a:rPr lang="it-IT" altLang="it-IT" sz="2000" b="1" dirty="0" smtClean="0">
                <a:solidFill>
                  <a:schemeClr val="accent1"/>
                </a:solidFill>
              </a:rPr>
              <a:t>from </a:t>
            </a:r>
            <a:r>
              <a:rPr lang="it-IT" altLang="it-IT" sz="2000" b="1" dirty="0">
                <a:solidFill>
                  <a:schemeClr val="accent1"/>
                </a:solidFill>
              </a:rPr>
              <a:t>the </a:t>
            </a:r>
            <a:r>
              <a:rPr lang="it-IT" altLang="it-IT" sz="2000" b="1" dirty="0" err="1">
                <a:solidFill>
                  <a:schemeClr val="accent1"/>
                </a:solidFill>
              </a:rPr>
              <a:t>Congress</a:t>
            </a:r>
            <a:r>
              <a:rPr lang="it-IT" altLang="it-IT" sz="2000" b="1" dirty="0">
                <a:solidFill>
                  <a:schemeClr val="accent1"/>
                </a:solidFill>
              </a:rPr>
              <a:t> of Vienna to the rise of the Republic</a:t>
            </a:r>
            <a:r>
              <a:rPr lang="it-IT" altLang="it-IT" sz="2000" dirty="0"/>
              <a:t> </a:t>
            </a:r>
            <a:r>
              <a:rPr lang="it-IT" sz="2000" b="1" dirty="0" smtClean="0">
                <a:solidFill>
                  <a:srgbClr val="0070C0"/>
                </a:solidFill>
              </a:rPr>
              <a:t>(HISTSEN)</a:t>
            </a:r>
            <a:endParaRPr lang="en-US" sz="2000" dirty="0">
              <a:solidFill>
                <a:srgbClr val="0070C0"/>
              </a:solidFill>
            </a:endParaRPr>
          </a:p>
        </p:txBody>
      </p:sp>
    </p:spTree>
    <p:extLst>
      <p:ext uri="{BB962C8B-B14F-4D97-AF65-F5344CB8AC3E}">
        <p14:creationId xmlns:p14="http://schemas.microsoft.com/office/powerpoint/2010/main" val="39095424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s-ES" smtClean="0"/>
              <a:t>Roma, March 2018 - PTA   </a:t>
            </a:r>
            <a:endParaRPr lang="en-US"/>
          </a:p>
        </p:txBody>
      </p:sp>
      <p:sp>
        <p:nvSpPr>
          <p:cNvPr id="3" name="Slide Number Placeholder 2"/>
          <p:cNvSpPr>
            <a:spLocks noGrp="1"/>
          </p:cNvSpPr>
          <p:nvPr>
            <p:ph type="sldNum" sz="quarter" idx="12"/>
          </p:nvPr>
        </p:nvSpPr>
        <p:spPr/>
        <p:txBody>
          <a:bodyPr/>
          <a:lstStyle/>
          <a:p>
            <a:fld id="{FAAF7FDE-11B9-AF4A-8390-A43FBA897EAE}" type="slidenum">
              <a:rPr lang="en-US" smtClean="0"/>
              <a:pPr/>
              <a:t>14</a:t>
            </a:fld>
            <a:endParaRPr lang="en-US"/>
          </a:p>
        </p:txBody>
      </p:sp>
      <p:sp>
        <p:nvSpPr>
          <p:cNvPr id="5" name="TextBox 4"/>
          <p:cNvSpPr txBox="1"/>
          <p:nvPr/>
        </p:nvSpPr>
        <p:spPr>
          <a:xfrm>
            <a:off x="145143" y="1031360"/>
            <a:ext cx="8853714" cy="5247590"/>
          </a:xfrm>
          <a:prstGeom prst="rect">
            <a:avLst/>
          </a:prstGeom>
          <a:noFill/>
        </p:spPr>
        <p:txBody>
          <a:bodyPr wrap="square" rtlCol="0">
            <a:spAutoFit/>
          </a:bodyPr>
          <a:lstStyle/>
          <a:p>
            <a:pPr>
              <a:spcAft>
                <a:spcPts val="600"/>
              </a:spcAft>
            </a:pPr>
            <a:r>
              <a:rPr lang="en-US" sz="2000" b="1" dirty="0" smtClean="0">
                <a:solidFill>
                  <a:srgbClr val="000000"/>
                </a:solidFill>
                <a:latin typeface="Arial"/>
                <a:cs typeface="Arial"/>
              </a:rPr>
              <a:t>Plan of activities 2018 - 2020 </a:t>
            </a:r>
          </a:p>
          <a:p>
            <a:pPr>
              <a:spcAft>
                <a:spcPts val="600"/>
              </a:spcAft>
              <a:buFont typeface="Arial" pitchFamily="34" charset="0"/>
              <a:buChar char="•"/>
            </a:pPr>
            <a:r>
              <a:rPr lang="it-IT" sz="2000" dirty="0" smtClean="0"/>
              <a:t> </a:t>
            </a:r>
            <a:r>
              <a:rPr lang="en-US" sz="2000" dirty="0" smtClean="0"/>
              <a:t>In 2018-2020 it is expected the extension of the research on Science and civil commitment to the </a:t>
            </a:r>
            <a:r>
              <a:rPr lang="en-US" sz="2000" b="1" dirty="0" smtClean="0">
                <a:solidFill>
                  <a:srgbClr val="0070C0"/>
                </a:solidFill>
              </a:rPr>
              <a:t>physicists elected Deputies </a:t>
            </a:r>
            <a:r>
              <a:rPr lang="en-US" sz="2000" dirty="0" smtClean="0"/>
              <a:t>between 1848 and 1943 (</a:t>
            </a:r>
            <a:r>
              <a:rPr lang="en-US" sz="2000" dirty="0" err="1" smtClean="0"/>
              <a:t>S.Gherardi</a:t>
            </a:r>
            <a:r>
              <a:rPr lang="en-US" sz="2000" dirty="0" smtClean="0"/>
              <a:t>, </a:t>
            </a:r>
            <a:r>
              <a:rPr lang="en-US" sz="2000" dirty="0" err="1" smtClean="0"/>
              <a:t>G.Cantoni</a:t>
            </a:r>
            <a:r>
              <a:rPr lang="en-US" sz="2000" dirty="0" smtClean="0"/>
              <a:t>, G. </a:t>
            </a:r>
            <a:r>
              <a:rPr lang="en-US" sz="2000" dirty="0" err="1" smtClean="0"/>
              <a:t>Govi</a:t>
            </a:r>
            <a:r>
              <a:rPr lang="en-US" sz="2000" dirty="0" smtClean="0"/>
              <a:t>, </a:t>
            </a:r>
            <a:r>
              <a:rPr lang="en-US" sz="2000" dirty="0" err="1" smtClean="0"/>
              <a:t>A.Battelli</a:t>
            </a:r>
            <a:r>
              <a:rPr lang="en-US" sz="2000" dirty="0" smtClean="0"/>
              <a:t>, </a:t>
            </a:r>
            <a:r>
              <a:rPr lang="en-US" sz="2000" dirty="0" err="1" smtClean="0"/>
              <a:t>P.Cardani</a:t>
            </a:r>
            <a:r>
              <a:rPr lang="en-US" sz="2000" dirty="0" smtClean="0"/>
              <a:t>).</a:t>
            </a:r>
          </a:p>
          <a:p>
            <a:pPr>
              <a:spcAft>
                <a:spcPts val="600"/>
              </a:spcAft>
              <a:buFont typeface="Arial" pitchFamily="34" charset="0"/>
              <a:buChar char="•"/>
            </a:pPr>
            <a:r>
              <a:rPr lang="en-US" sz="2000" dirty="0" smtClean="0"/>
              <a:t> Another physicist who will be studied is </a:t>
            </a:r>
            <a:r>
              <a:rPr lang="en-US" sz="2000" b="1" dirty="0" smtClean="0">
                <a:solidFill>
                  <a:srgbClr val="0070C0"/>
                </a:solidFill>
              </a:rPr>
              <a:t>Aldo </a:t>
            </a:r>
            <a:r>
              <a:rPr lang="en-US" sz="2000" b="1" dirty="0" err="1" smtClean="0">
                <a:solidFill>
                  <a:srgbClr val="0070C0"/>
                </a:solidFill>
              </a:rPr>
              <a:t>Pontremoli</a:t>
            </a:r>
            <a:r>
              <a:rPr lang="en-US" sz="2000" dirty="0" smtClean="0"/>
              <a:t>, not only in relation to his participation to the 1928 </a:t>
            </a:r>
            <a:r>
              <a:rPr lang="en-US" sz="2000" dirty="0" err="1" smtClean="0"/>
              <a:t>Nobili</a:t>
            </a:r>
            <a:r>
              <a:rPr lang="en-US" sz="2000" dirty="0" smtClean="0"/>
              <a:t> polar expedition in which he lost his life, but also on his activity as a volunteer in the Great War, as a member of some University Federations of students </a:t>
            </a:r>
            <a:r>
              <a:rPr lang="en-US" dirty="0" smtClean="0"/>
              <a:t>(</a:t>
            </a:r>
            <a:r>
              <a:rPr lang="en-US" dirty="0" err="1" smtClean="0"/>
              <a:t>Federazione</a:t>
            </a:r>
            <a:r>
              <a:rPr lang="en-US" dirty="0" smtClean="0"/>
              <a:t> </a:t>
            </a:r>
            <a:r>
              <a:rPr lang="en-US" dirty="0" err="1" smtClean="0"/>
              <a:t>universitaria</a:t>
            </a:r>
            <a:r>
              <a:rPr lang="en-US" dirty="0" smtClean="0"/>
              <a:t> </a:t>
            </a:r>
            <a:r>
              <a:rPr lang="en-US" dirty="0" err="1" smtClean="0"/>
              <a:t>italiana</a:t>
            </a:r>
            <a:r>
              <a:rPr lang="en-US" dirty="0" smtClean="0"/>
              <a:t>, </a:t>
            </a:r>
            <a:r>
              <a:rPr lang="en-US" dirty="0" err="1" smtClean="0"/>
              <a:t>Confederazione</a:t>
            </a:r>
            <a:r>
              <a:rPr lang="en-US" dirty="0" smtClean="0"/>
              <a:t> </a:t>
            </a:r>
            <a:r>
              <a:rPr lang="en-US" dirty="0" err="1" smtClean="0"/>
              <a:t>internazionale</a:t>
            </a:r>
            <a:r>
              <a:rPr lang="en-US" dirty="0" smtClean="0"/>
              <a:t> </a:t>
            </a:r>
            <a:r>
              <a:rPr lang="en-US" dirty="0" err="1" smtClean="0"/>
              <a:t>degli</a:t>
            </a:r>
            <a:r>
              <a:rPr lang="en-US" dirty="0" smtClean="0"/>
              <a:t> </a:t>
            </a:r>
            <a:r>
              <a:rPr lang="en-US" dirty="0" err="1" smtClean="0"/>
              <a:t>studenti</a:t>
            </a:r>
            <a:r>
              <a:rPr lang="en-US" dirty="0" smtClean="0"/>
              <a:t>, </a:t>
            </a:r>
            <a:r>
              <a:rPr lang="en-US" dirty="0" err="1" smtClean="0"/>
              <a:t>Federazione</a:t>
            </a:r>
            <a:r>
              <a:rPr lang="en-US" dirty="0" smtClean="0"/>
              <a:t> </a:t>
            </a:r>
            <a:r>
              <a:rPr lang="en-US" dirty="0" err="1" smtClean="0"/>
              <a:t>internazionale</a:t>
            </a:r>
            <a:r>
              <a:rPr lang="en-US" dirty="0" smtClean="0"/>
              <a:t> </a:t>
            </a:r>
            <a:r>
              <a:rPr lang="en-US" dirty="0" err="1" smtClean="0"/>
              <a:t>dell’Unione</a:t>
            </a:r>
            <a:r>
              <a:rPr lang="en-US" dirty="0" smtClean="0"/>
              <a:t> </a:t>
            </a:r>
            <a:r>
              <a:rPr lang="en-US" dirty="0" err="1" smtClean="0"/>
              <a:t>intellettuale</a:t>
            </a:r>
            <a:r>
              <a:rPr lang="en-US" dirty="0" smtClean="0"/>
              <a:t>) </a:t>
            </a:r>
            <a:r>
              <a:rPr lang="en-US" sz="2000" dirty="0" smtClean="0"/>
              <a:t>and in relation to his scientific activity at the Institute of Physics of Rome, where he graduated, became </a:t>
            </a:r>
            <a:r>
              <a:rPr lang="en-US" sz="2000" dirty="0" err="1" smtClean="0"/>
              <a:t>Corbino's</a:t>
            </a:r>
            <a:r>
              <a:rPr lang="en-US" sz="2000" dirty="0" smtClean="0"/>
              <a:t> assistant and collaborated with Fermi (on a 1923 joint work). </a:t>
            </a:r>
            <a:r>
              <a:rPr lang="en-US" sz="2000" dirty="0" err="1" smtClean="0"/>
              <a:t>Pontremoli</a:t>
            </a:r>
            <a:r>
              <a:rPr lang="en-US" sz="2000" dirty="0" smtClean="0"/>
              <a:t> was one of the first Italian physicists to go to the Cavendish Laboratory, directed by Rutherford, thanks to a scholarship of the “</a:t>
            </a:r>
            <a:r>
              <a:rPr lang="en-US" sz="2000" dirty="0" err="1" smtClean="0"/>
              <a:t>Associazione</a:t>
            </a:r>
            <a:r>
              <a:rPr lang="en-US" sz="2000" dirty="0" smtClean="0"/>
              <a:t> </a:t>
            </a:r>
            <a:r>
              <a:rPr lang="en-US" sz="2000" dirty="0" err="1" smtClean="0"/>
              <a:t>nazionale</a:t>
            </a:r>
            <a:r>
              <a:rPr lang="en-US" sz="2000" dirty="0" smtClean="0"/>
              <a:t> </a:t>
            </a:r>
            <a:r>
              <a:rPr lang="en-US" sz="2000" dirty="0" err="1" smtClean="0"/>
              <a:t>combattenti</a:t>
            </a:r>
            <a:r>
              <a:rPr lang="en-US" sz="2000" dirty="0" smtClean="0"/>
              <a:t>”.</a:t>
            </a:r>
          </a:p>
          <a:p>
            <a:pPr>
              <a:spcAft>
                <a:spcPts val="600"/>
              </a:spcAft>
              <a:buFont typeface="Arial" pitchFamily="34" charset="0"/>
              <a:buChar char="•"/>
            </a:pPr>
            <a:r>
              <a:rPr lang="en-US" sz="2000" dirty="0" smtClean="0"/>
              <a:t> As a conclusion of the research on the scientific contribution of the Italian physicists to the </a:t>
            </a:r>
            <a:r>
              <a:rPr lang="en-US" sz="2000" b="1" dirty="0" smtClean="0">
                <a:solidFill>
                  <a:srgbClr val="0070C0"/>
                </a:solidFill>
              </a:rPr>
              <a:t>Great War</a:t>
            </a:r>
            <a:r>
              <a:rPr lang="en-US" sz="2000" dirty="0" smtClean="0"/>
              <a:t>, and on the occasion of celebrations of the end of the war (2018), a monograph on “The physicists and the Great War” is in preparation.</a:t>
            </a:r>
            <a:endParaRPr lang="en-US" sz="2000" dirty="0"/>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17963" cy="1031360"/>
          </a:xfrm>
          <a:prstGeom prst="rect">
            <a:avLst/>
          </a:prstGeom>
        </p:spPr>
      </p:pic>
      <p:pic>
        <p:nvPicPr>
          <p:cNvPr id="8" name="Immagine 7" descr="stemma-unige.jpg"/>
          <p:cNvPicPr>
            <a:picLocks noChangeAspect="1"/>
          </p:cNvPicPr>
          <p:nvPr/>
        </p:nvPicPr>
        <p:blipFill>
          <a:blip r:embed="rId3"/>
          <a:stretch>
            <a:fillRect/>
          </a:stretch>
        </p:blipFill>
        <p:spPr>
          <a:xfrm>
            <a:off x="8259233" y="0"/>
            <a:ext cx="804607" cy="1031360"/>
          </a:xfrm>
          <a:prstGeom prst="rect">
            <a:avLst/>
          </a:prstGeom>
        </p:spPr>
      </p:pic>
      <p:pic>
        <p:nvPicPr>
          <p:cNvPr id="9" name="Immagine 8" descr="logodipGe.jpg"/>
          <p:cNvPicPr>
            <a:picLocks noChangeAspect="1"/>
          </p:cNvPicPr>
          <p:nvPr/>
        </p:nvPicPr>
        <p:blipFill>
          <a:blip r:embed="rId4"/>
          <a:stretch>
            <a:fillRect/>
          </a:stretch>
        </p:blipFill>
        <p:spPr>
          <a:xfrm>
            <a:off x="7327900" y="0"/>
            <a:ext cx="826866" cy="1031360"/>
          </a:xfrm>
          <a:prstGeom prst="rect">
            <a:avLst/>
          </a:prstGeom>
        </p:spPr>
      </p:pic>
      <p:sp>
        <p:nvSpPr>
          <p:cNvPr id="10" name="Title 1"/>
          <p:cNvSpPr txBox="1">
            <a:spLocks/>
          </p:cNvSpPr>
          <p:nvPr/>
        </p:nvSpPr>
        <p:spPr>
          <a:xfrm>
            <a:off x="1674967" y="0"/>
            <a:ext cx="5600700" cy="103136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altLang="it-IT" sz="2000" b="1" dirty="0" err="1">
                <a:solidFill>
                  <a:schemeClr val="accent1"/>
                </a:solidFill>
              </a:rPr>
              <a:t>Italian</a:t>
            </a:r>
            <a:r>
              <a:rPr lang="it-IT" altLang="it-IT" sz="2000" b="1" dirty="0">
                <a:solidFill>
                  <a:schemeClr val="accent1"/>
                </a:solidFill>
              </a:rPr>
              <a:t> </a:t>
            </a:r>
            <a:r>
              <a:rPr lang="it-IT" altLang="it-IT" sz="2000" b="1" dirty="0" err="1">
                <a:solidFill>
                  <a:schemeClr val="accent1"/>
                </a:solidFill>
              </a:rPr>
              <a:t>physicists</a:t>
            </a:r>
            <a:r>
              <a:rPr lang="it-IT" altLang="it-IT" sz="2000" b="1" dirty="0">
                <a:solidFill>
                  <a:schemeClr val="accent1"/>
                </a:solidFill>
              </a:rPr>
              <a:t> </a:t>
            </a:r>
            <a:r>
              <a:rPr lang="it-IT" altLang="it-IT" sz="2000" b="1" dirty="0" err="1">
                <a:solidFill>
                  <a:schemeClr val="accent1"/>
                </a:solidFill>
              </a:rPr>
              <a:t>between</a:t>
            </a:r>
            <a:r>
              <a:rPr lang="it-IT" altLang="it-IT" sz="2000" b="1" dirty="0">
                <a:solidFill>
                  <a:schemeClr val="accent1"/>
                </a:solidFill>
              </a:rPr>
              <a:t> </a:t>
            </a:r>
            <a:r>
              <a:rPr lang="it-IT" altLang="it-IT" sz="2000" b="1" dirty="0" err="1">
                <a:solidFill>
                  <a:schemeClr val="accent1"/>
                </a:solidFill>
              </a:rPr>
              <a:t>scientific</a:t>
            </a:r>
            <a:r>
              <a:rPr lang="it-IT" altLang="it-IT" sz="2000" b="1" dirty="0">
                <a:solidFill>
                  <a:schemeClr val="accent1"/>
                </a:solidFill>
              </a:rPr>
              <a:t> </a:t>
            </a:r>
            <a:r>
              <a:rPr lang="it-IT" altLang="it-IT" sz="2000" b="1" dirty="0" err="1">
                <a:solidFill>
                  <a:schemeClr val="accent1"/>
                </a:solidFill>
              </a:rPr>
              <a:t>research</a:t>
            </a:r>
            <a:r>
              <a:rPr lang="it-IT" altLang="it-IT" sz="2000" b="1" dirty="0">
                <a:solidFill>
                  <a:schemeClr val="accent1"/>
                </a:solidFill>
              </a:rPr>
              <a:t> and public engagement: </a:t>
            </a:r>
            <a:r>
              <a:rPr lang="it-IT" altLang="it-IT" sz="2000" b="1" dirty="0" smtClean="0">
                <a:solidFill>
                  <a:schemeClr val="accent1"/>
                </a:solidFill>
              </a:rPr>
              <a:t>from </a:t>
            </a:r>
            <a:r>
              <a:rPr lang="it-IT" altLang="it-IT" sz="2000" b="1" dirty="0">
                <a:solidFill>
                  <a:schemeClr val="accent1"/>
                </a:solidFill>
              </a:rPr>
              <a:t>the </a:t>
            </a:r>
            <a:r>
              <a:rPr lang="it-IT" altLang="it-IT" sz="2000" b="1" dirty="0" err="1">
                <a:solidFill>
                  <a:schemeClr val="accent1"/>
                </a:solidFill>
              </a:rPr>
              <a:t>Congress</a:t>
            </a:r>
            <a:r>
              <a:rPr lang="it-IT" altLang="it-IT" sz="2000" b="1" dirty="0">
                <a:solidFill>
                  <a:schemeClr val="accent1"/>
                </a:solidFill>
              </a:rPr>
              <a:t> of Vienna to the rise of the Republic</a:t>
            </a:r>
            <a:r>
              <a:rPr lang="it-IT" altLang="it-IT" sz="2000" dirty="0"/>
              <a:t> </a:t>
            </a:r>
            <a:r>
              <a:rPr lang="it-IT" sz="2000" b="1" dirty="0" smtClean="0">
                <a:solidFill>
                  <a:srgbClr val="0070C0"/>
                </a:solidFill>
              </a:rPr>
              <a:t>(HISTSEN)</a:t>
            </a:r>
            <a:endParaRPr lang="en-US" sz="2000" dirty="0">
              <a:solidFill>
                <a:srgbClr val="0070C0"/>
              </a:solidFill>
            </a:endParaRPr>
          </a:p>
        </p:txBody>
      </p:sp>
    </p:spTree>
    <p:extLst>
      <p:ext uri="{BB962C8B-B14F-4D97-AF65-F5344CB8AC3E}">
        <p14:creationId xmlns:p14="http://schemas.microsoft.com/office/powerpoint/2010/main" val="22341870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s-ES" smtClean="0"/>
              <a:t>Roma, March 2018 - PTA   </a:t>
            </a:r>
            <a:endParaRPr lang="en-US"/>
          </a:p>
        </p:txBody>
      </p:sp>
      <p:sp>
        <p:nvSpPr>
          <p:cNvPr id="3" name="Slide Number Placeholder 2"/>
          <p:cNvSpPr>
            <a:spLocks noGrp="1"/>
          </p:cNvSpPr>
          <p:nvPr>
            <p:ph type="sldNum" sz="quarter" idx="12"/>
          </p:nvPr>
        </p:nvSpPr>
        <p:spPr/>
        <p:txBody>
          <a:bodyPr/>
          <a:lstStyle/>
          <a:p>
            <a:fld id="{FAAF7FDE-11B9-AF4A-8390-A43FBA897EAE}" type="slidenum">
              <a:rPr lang="en-US" smtClean="0"/>
              <a:pPr/>
              <a:t>15</a:t>
            </a:fld>
            <a:endParaRPr lang="en-US"/>
          </a:p>
        </p:txBody>
      </p:sp>
      <p:sp>
        <p:nvSpPr>
          <p:cNvPr id="4" name="TextBox 3"/>
          <p:cNvSpPr txBox="1"/>
          <p:nvPr/>
        </p:nvSpPr>
        <p:spPr>
          <a:xfrm>
            <a:off x="415471" y="1460500"/>
            <a:ext cx="8499929" cy="4170372"/>
          </a:xfrm>
          <a:prstGeom prst="rect">
            <a:avLst/>
          </a:prstGeom>
          <a:noFill/>
        </p:spPr>
        <p:txBody>
          <a:bodyPr wrap="square" rtlCol="0">
            <a:spAutoFit/>
          </a:bodyPr>
          <a:lstStyle/>
          <a:p>
            <a:pPr>
              <a:spcAft>
                <a:spcPts val="600"/>
              </a:spcAft>
              <a:buFont typeface="Arial" pitchFamily="34" charset="0"/>
              <a:buChar char="•"/>
            </a:pPr>
            <a:r>
              <a:rPr lang="it-IT" sz="2000" dirty="0" smtClean="0"/>
              <a:t> </a:t>
            </a:r>
            <a:r>
              <a:rPr lang="en-US" sz="2000" dirty="0" smtClean="0"/>
              <a:t>At the end of the 1930s, two important Italian physicists, </a:t>
            </a:r>
            <a:r>
              <a:rPr lang="en-US" sz="2000" b="1" dirty="0" err="1" smtClean="0">
                <a:solidFill>
                  <a:srgbClr val="0070C0"/>
                </a:solidFill>
              </a:rPr>
              <a:t>Gleb</a:t>
            </a:r>
            <a:r>
              <a:rPr lang="en-US" sz="2000" b="1" dirty="0" smtClean="0">
                <a:solidFill>
                  <a:srgbClr val="0070C0"/>
                </a:solidFill>
              </a:rPr>
              <a:t> </a:t>
            </a:r>
            <a:r>
              <a:rPr lang="en-US" sz="2000" b="1" dirty="0" err="1" smtClean="0">
                <a:solidFill>
                  <a:srgbClr val="0070C0"/>
                </a:solidFill>
              </a:rPr>
              <a:t>Wataghin</a:t>
            </a:r>
            <a:r>
              <a:rPr lang="en-US" sz="2000" b="1" dirty="0" smtClean="0">
                <a:solidFill>
                  <a:srgbClr val="0070C0"/>
                </a:solidFill>
              </a:rPr>
              <a:t> </a:t>
            </a:r>
            <a:r>
              <a:rPr lang="en-US" sz="2000" dirty="0" smtClean="0"/>
              <a:t>and </a:t>
            </a:r>
            <a:r>
              <a:rPr lang="en-US" sz="2000" b="1" dirty="0" smtClean="0">
                <a:solidFill>
                  <a:srgbClr val="0070C0"/>
                </a:solidFill>
              </a:rPr>
              <a:t>Giuseppe </a:t>
            </a:r>
            <a:r>
              <a:rPr lang="en-US" sz="2000" b="1" dirty="0" err="1" smtClean="0">
                <a:solidFill>
                  <a:srgbClr val="0070C0"/>
                </a:solidFill>
              </a:rPr>
              <a:t>Occhialini</a:t>
            </a:r>
            <a:r>
              <a:rPr lang="en-US" sz="2000" dirty="0" smtClean="0"/>
              <a:t>, moved to Brazil promoting there the development of an important research activity on cosmic rays. This enterprise has not only a scientific value but also testifies to the civil commitment of the protagonists. We plan to study this research topic through the material available in São Paulo and the one recently collected at Berkeley (which shows the solidarity network between physicists abroad).</a:t>
            </a:r>
            <a:endParaRPr lang="it-IT" sz="2000" dirty="0" smtClean="0"/>
          </a:p>
          <a:p>
            <a:pPr>
              <a:spcAft>
                <a:spcPts val="600"/>
              </a:spcAft>
              <a:buFont typeface="Arial" pitchFamily="34" charset="0"/>
              <a:buChar char="•"/>
            </a:pPr>
            <a:r>
              <a:rPr lang="it-IT" sz="2000" dirty="0"/>
              <a:t> </a:t>
            </a:r>
            <a:r>
              <a:rPr lang="en-US" sz="2000" dirty="0" smtClean="0"/>
              <a:t>We will continue studying the methodology of </a:t>
            </a:r>
            <a:r>
              <a:rPr lang="en-US" sz="2000" b="1" dirty="0" err="1" smtClean="0">
                <a:solidFill>
                  <a:srgbClr val="0070C0"/>
                </a:solidFill>
              </a:rPr>
              <a:t>Ettore</a:t>
            </a:r>
            <a:r>
              <a:rPr lang="en-US" sz="2000" b="1" dirty="0" smtClean="0">
                <a:solidFill>
                  <a:srgbClr val="0070C0"/>
                </a:solidFill>
              </a:rPr>
              <a:t> </a:t>
            </a:r>
            <a:r>
              <a:rPr lang="en-US" sz="2000" b="1" dirty="0" err="1" smtClean="0">
                <a:solidFill>
                  <a:srgbClr val="0070C0"/>
                </a:solidFill>
              </a:rPr>
              <a:t>Majorana</a:t>
            </a:r>
            <a:r>
              <a:rPr lang="en-US" sz="2000" dirty="0" err="1" smtClean="0"/>
              <a:t>’s</a:t>
            </a:r>
            <a:r>
              <a:rPr lang="en-US" sz="2000" dirty="0" smtClean="0"/>
              <a:t> research activity and showing that many of his most important and still valid results originate from a brave and new methodological approach. To achieve this goal, previously unpublished materials belonging to the Family will be studied and compared with the material conserved in the </a:t>
            </a:r>
            <a:r>
              <a:rPr lang="en-US" sz="2000" dirty="0" err="1" smtClean="0"/>
              <a:t>Majorana</a:t>
            </a:r>
            <a:r>
              <a:rPr lang="en-US" sz="2000" dirty="0" smtClean="0"/>
              <a:t> archives in Pisa and in the </a:t>
            </a:r>
            <a:r>
              <a:rPr lang="en-US" sz="2000" dirty="0" err="1" smtClean="0"/>
              <a:t>Majorana</a:t>
            </a:r>
            <a:r>
              <a:rPr lang="en-US" sz="2000" dirty="0" smtClean="0"/>
              <a:t> Family archive in Catania.</a:t>
            </a:r>
            <a:endParaRPr lang="en-US" sz="2000" dirty="0"/>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17963" cy="1031360"/>
          </a:xfrm>
          <a:prstGeom prst="rect">
            <a:avLst/>
          </a:prstGeom>
        </p:spPr>
      </p:pic>
      <p:pic>
        <p:nvPicPr>
          <p:cNvPr id="7" name="Immagine 6" descr="stemma-unige.jpg"/>
          <p:cNvPicPr>
            <a:picLocks noChangeAspect="1"/>
          </p:cNvPicPr>
          <p:nvPr/>
        </p:nvPicPr>
        <p:blipFill>
          <a:blip r:embed="rId3"/>
          <a:stretch>
            <a:fillRect/>
          </a:stretch>
        </p:blipFill>
        <p:spPr>
          <a:xfrm>
            <a:off x="8259233" y="0"/>
            <a:ext cx="804607" cy="1031360"/>
          </a:xfrm>
          <a:prstGeom prst="rect">
            <a:avLst/>
          </a:prstGeom>
        </p:spPr>
      </p:pic>
      <p:pic>
        <p:nvPicPr>
          <p:cNvPr id="8" name="Immagine 7" descr="logodipGe.jpg"/>
          <p:cNvPicPr>
            <a:picLocks noChangeAspect="1"/>
          </p:cNvPicPr>
          <p:nvPr/>
        </p:nvPicPr>
        <p:blipFill>
          <a:blip r:embed="rId4"/>
          <a:stretch>
            <a:fillRect/>
          </a:stretch>
        </p:blipFill>
        <p:spPr>
          <a:xfrm>
            <a:off x="7327900" y="0"/>
            <a:ext cx="826866" cy="1031360"/>
          </a:xfrm>
          <a:prstGeom prst="rect">
            <a:avLst/>
          </a:prstGeom>
        </p:spPr>
      </p:pic>
      <p:sp>
        <p:nvSpPr>
          <p:cNvPr id="9" name="Title 1"/>
          <p:cNvSpPr txBox="1">
            <a:spLocks/>
          </p:cNvSpPr>
          <p:nvPr/>
        </p:nvSpPr>
        <p:spPr>
          <a:xfrm>
            <a:off x="1674967" y="0"/>
            <a:ext cx="5600700" cy="103136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altLang="it-IT" sz="2000" b="1" dirty="0" err="1">
                <a:solidFill>
                  <a:schemeClr val="accent1"/>
                </a:solidFill>
              </a:rPr>
              <a:t>Italian</a:t>
            </a:r>
            <a:r>
              <a:rPr lang="it-IT" altLang="it-IT" sz="2000" b="1" dirty="0">
                <a:solidFill>
                  <a:schemeClr val="accent1"/>
                </a:solidFill>
              </a:rPr>
              <a:t> </a:t>
            </a:r>
            <a:r>
              <a:rPr lang="it-IT" altLang="it-IT" sz="2000" b="1" dirty="0" err="1">
                <a:solidFill>
                  <a:schemeClr val="accent1"/>
                </a:solidFill>
              </a:rPr>
              <a:t>physicists</a:t>
            </a:r>
            <a:r>
              <a:rPr lang="it-IT" altLang="it-IT" sz="2000" b="1" dirty="0">
                <a:solidFill>
                  <a:schemeClr val="accent1"/>
                </a:solidFill>
              </a:rPr>
              <a:t> </a:t>
            </a:r>
            <a:r>
              <a:rPr lang="it-IT" altLang="it-IT" sz="2000" b="1" dirty="0" err="1">
                <a:solidFill>
                  <a:schemeClr val="accent1"/>
                </a:solidFill>
              </a:rPr>
              <a:t>between</a:t>
            </a:r>
            <a:r>
              <a:rPr lang="it-IT" altLang="it-IT" sz="2000" b="1" dirty="0">
                <a:solidFill>
                  <a:schemeClr val="accent1"/>
                </a:solidFill>
              </a:rPr>
              <a:t> </a:t>
            </a:r>
            <a:r>
              <a:rPr lang="it-IT" altLang="it-IT" sz="2000" b="1" dirty="0" err="1">
                <a:solidFill>
                  <a:schemeClr val="accent1"/>
                </a:solidFill>
              </a:rPr>
              <a:t>scientific</a:t>
            </a:r>
            <a:r>
              <a:rPr lang="it-IT" altLang="it-IT" sz="2000" b="1" dirty="0">
                <a:solidFill>
                  <a:schemeClr val="accent1"/>
                </a:solidFill>
              </a:rPr>
              <a:t> </a:t>
            </a:r>
            <a:r>
              <a:rPr lang="it-IT" altLang="it-IT" sz="2000" b="1" dirty="0" err="1">
                <a:solidFill>
                  <a:schemeClr val="accent1"/>
                </a:solidFill>
              </a:rPr>
              <a:t>research</a:t>
            </a:r>
            <a:r>
              <a:rPr lang="it-IT" altLang="it-IT" sz="2000" b="1" dirty="0">
                <a:solidFill>
                  <a:schemeClr val="accent1"/>
                </a:solidFill>
              </a:rPr>
              <a:t> and public engagement: </a:t>
            </a:r>
            <a:r>
              <a:rPr lang="it-IT" altLang="it-IT" sz="2000" b="1" dirty="0" smtClean="0">
                <a:solidFill>
                  <a:schemeClr val="accent1"/>
                </a:solidFill>
              </a:rPr>
              <a:t>from </a:t>
            </a:r>
            <a:r>
              <a:rPr lang="it-IT" altLang="it-IT" sz="2000" b="1" dirty="0">
                <a:solidFill>
                  <a:schemeClr val="accent1"/>
                </a:solidFill>
              </a:rPr>
              <a:t>the </a:t>
            </a:r>
            <a:r>
              <a:rPr lang="it-IT" altLang="it-IT" sz="2000" b="1" dirty="0" err="1">
                <a:solidFill>
                  <a:schemeClr val="accent1"/>
                </a:solidFill>
              </a:rPr>
              <a:t>Congress</a:t>
            </a:r>
            <a:r>
              <a:rPr lang="it-IT" altLang="it-IT" sz="2000" b="1" dirty="0">
                <a:solidFill>
                  <a:schemeClr val="accent1"/>
                </a:solidFill>
              </a:rPr>
              <a:t> of Vienna to the rise of the Republic</a:t>
            </a:r>
            <a:r>
              <a:rPr lang="it-IT" altLang="it-IT" sz="2000" dirty="0"/>
              <a:t> </a:t>
            </a:r>
            <a:r>
              <a:rPr lang="it-IT" sz="2000" b="1" dirty="0" smtClean="0">
                <a:solidFill>
                  <a:srgbClr val="0070C0"/>
                </a:solidFill>
              </a:rPr>
              <a:t>(HISTSEN)</a:t>
            </a:r>
            <a:endParaRPr lang="en-US" sz="2000" dirty="0">
              <a:solidFill>
                <a:srgbClr val="0070C0"/>
              </a:solidFill>
            </a:endParaRPr>
          </a:p>
        </p:txBody>
      </p:sp>
    </p:spTree>
    <p:extLst>
      <p:ext uri="{BB962C8B-B14F-4D97-AF65-F5344CB8AC3E}">
        <p14:creationId xmlns:p14="http://schemas.microsoft.com/office/powerpoint/2010/main" val="35313064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s-ES" smtClean="0"/>
              <a:t>Roma, March 2018 - PTA   </a:t>
            </a:r>
            <a:endParaRPr lang="en-US"/>
          </a:p>
        </p:txBody>
      </p:sp>
      <p:sp>
        <p:nvSpPr>
          <p:cNvPr id="3" name="Slide Number Placeholder 2"/>
          <p:cNvSpPr>
            <a:spLocks noGrp="1"/>
          </p:cNvSpPr>
          <p:nvPr>
            <p:ph type="sldNum" sz="quarter" idx="12"/>
          </p:nvPr>
        </p:nvSpPr>
        <p:spPr/>
        <p:txBody>
          <a:bodyPr/>
          <a:lstStyle/>
          <a:p>
            <a:fld id="{FAAF7FDE-11B9-AF4A-8390-A43FBA897EAE}" type="slidenum">
              <a:rPr lang="en-US" smtClean="0"/>
              <a:pPr/>
              <a:t>16</a:t>
            </a:fld>
            <a:endParaRPr lang="en-US"/>
          </a:p>
        </p:txBody>
      </p:sp>
      <p:sp>
        <p:nvSpPr>
          <p:cNvPr id="4" name="TextBox 3"/>
          <p:cNvSpPr txBox="1"/>
          <p:nvPr/>
        </p:nvSpPr>
        <p:spPr>
          <a:xfrm>
            <a:off x="223157" y="1409700"/>
            <a:ext cx="8688614" cy="3939540"/>
          </a:xfrm>
          <a:prstGeom prst="rect">
            <a:avLst/>
          </a:prstGeom>
          <a:noFill/>
        </p:spPr>
        <p:txBody>
          <a:bodyPr wrap="square" rtlCol="0">
            <a:spAutoFit/>
          </a:bodyPr>
          <a:lstStyle/>
          <a:p>
            <a:pPr>
              <a:spcAft>
                <a:spcPts val="600"/>
              </a:spcAft>
            </a:pPr>
            <a:r>
              <a:rPr lang="en-US" sz="2000" dirty="0" smtClean="0"/>
              <a:t>The research planned for the 2018-2020 period will pursue the activity carried out so far by expanding it both with respect to the time intervals considered and to the international dimension.</a:t>
            </a:r>
            <a:endParaRPr lang="en-US" sz="2000" b="1" dirty="0" smtClean="0"/>
          </a:p>
          <a:p>
            <a:pPr>
              <a:spcAft>
                <a:spcPts val="600"/>
              </a:spcAft>
              <a:buFont typeface="Arial" pitchFamily="34" charset="0"/>
              <a:buChar char="•"/>
            </a:pPr>
            <a:r>
              <a:rPr lang="en-US" sz="2000" dirty="0" smtClean="0"/>
              <a:t> By using the documents preserved by the </a:t>
            </a:r>
            <a:r>
              <a:rPr lang="en-US" sz="2000" b="1" dirty="0" err="1" smtClean="0">
                <a:solidFill>
                  <a:srgbClr val="0070C0"/>
                </a:solidFill>
              </a:rPr>
              <a:t>Segrè</a:t>
            </a:r>
            <a:r>
              <a:rPr lang="en-US" sz="2000" b="1" dirty="0" smtClean="0">
                <a:solidFill>
                  <a:srgbClr val="0070C0"/>
                </a:solidFill>
              </a:rPr>
              <a:t> Archives in Berkeley</a:t>
            </a:r>
            <a:r>
              <a:rPr lang="en-US" sz="2000" dirty="0" smtClean="0"/>
              <a:t>, only recently opened and  consulted by us in January 2018, we plan reconstructing all the scientific, academic and social aspects that preceded and followed the phase of forced migration, at the end of the 1930s, of many Italian physicists and their subsequent participation to the Manhattan project.</a:t>
            </a:r>
          </a:p>
          <a:p>
            <a:pPr>
              <a:spcAft>
                <a:spcPts val="600"/>
              </a:spcAft>
              <a:buFont typeface="Arial" pitchFamily="34" charset="0"/>
              <a:buChar char="•"/>
            </a:pPr>
            <a:r>
              <a:rPr lang="en-US" sz="2000" dirty="0" smtClean="0"/>
              <a:t> In particular we plan to analyze the scientific, academic and financial strategies put in place to resist and survive the consequences of racial laws, in a close and sympathetic synergy between the physicists involved and other protagonists of the migration. </a:t>
            </a:r>
            <a:endParaRPr lang="en-US" sz="2000" dirty="0"/>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17963" cy="1031360"/>
          </a:xfrm>
          <a:prstGeom prst="rect">
            <a:avLst/>
          </a:prstGeom>
        </p:spPr>
      </p:pic>
      <p:pic>
        <p:nvPicPr>
          <p:cNvPr id="7" name="Immagine 6" descr="stemma-unige.jpg"/>
          <p:cNvPicPr>
            <a:picLocks noChangeAspect="1"/>
          </p:cNvPicPr>
          <p:nvPr/>
        </p:nvPicPr>
        <p:blipFill>
          <a:blip r:embed="rId3"/>
          <a:stretch>
            <a:fillRect/>
          </a:stretch>
        </p:blipFill>
        <p:spPr>
          <a:xfrm>
            <a:off x="8259233" y="0"/>
            <a:ext cx="804607" cy="1031360"/>
          </a:xfrm>
          <a:prstGeom prst="rect">
            <a:avLst/>
          </a:prstGeom>
        </p:spPr>
      </p:pic>
      <p:pic>
        <p:nvPicPr>
          <p:cNvPr id="8" name="Immagine 7" descr="logodipGe.jpg"/>
          <p:cNvPicPr>
            <a:picLocks noChangeAspect="1"/>
          </p:cNvPicPr>
          <p:nvPr/>
        </p:nvPicPr>
        <p:blipFill>
          <a:blip r:embed="rId4"/>
          <a:stretch>
            <a:fillRect/>
          </a:stretch>
        </p:blipFill>
        <p:spPr>
          <a:xfrm>
            <a:off x="7327900" y="0"/>
            <a:ext cx="826866" cy="1031360"/>
          </a:xfrm>
          <a:prstGeom prst="rect">
            <a:avLst/>
          </a:prstGeom>
        </p:spPr>
      </p:pic>
      <p:sp>
        <p:nvSpPr>
          <p:cNvPr id="9" name="Title 1"/>
          <p:cNvSpPr txBox="1">
            <a:spLocks/>
          </p:cNvSpPr>
          <p:nvPr/>
        </p:nvSpPr>
        <p:spPr>
          <a:xfrm>
            <a:off x="1674967" y="0"/>
            <a:ext cx="5600700" cy="103136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altLang="it-IT" sz="2000" b="1" dirty="0" err="1">
                <a:solidFill>
                  <a:schemeClr val="accent1"/>
                </a:solidFill>
              </a:rPr>
              <a:t>Italian</a:t>
            </a:r>
            <a:r>
              <a:rPr lang="it-IT" altLang="it-IT" sz="2000" b="1" dirty="0">
                <a:solidFill>
                  <a:schemeClr val="accent1"/>
                </a:solidFill>
              </a:rPr>
              <a:t> </a:t>
            </a:r>
            <a:r>
              <a:rPr lang="it-IT" altLang="it-IT" sz="2000" b="1" dirty="0" err="1">
                <a:solidFill>
                  <a:schemeClr val="accent1"/>
                </a:solidFill>
              </a:rPr>
              <a:t>physicists</a:t>
            </a:r>
            <a:r>
              <a:rPr lang="it-IT" altLang="it-IT" sz="2000" b="1" dirty="0">
                <a:solidFill>
                  <a:schemeClr val="accent1"/>
                </a:solidFill>
              </a:rPr>
              <a:t> </a:t>
            </a:r>
            <a:r>
              <a:rPr lang="it-IT" altLang="it-IT" sz="2000" b="1" dirty="0" err="1">
                <a:solidFill>
                  <a:schemeClr val="accent1"/>
                </a:solidFill>
              </a:rPr>
              <a:t>between</a:t>
            </a:r>
            <a:r>
              <a:rPr lang="it-IT" altLang="it-IT" sz="2000" b="1" dirty="0">
                <a:solidFill>
                  <a:schemeClr val="accent1"/>
                </a:solidFill>
              </a:rPr>
              <a:t> </a:t>
            </a:r>
            <a:r>
              <a:rPr lang="it-IT" altLang="it-IT" sz="2000" b="1" dirty="0" err="1">
                <a:solidFill>
                  <a:schemeClr val="accent1"/>
                </a:solidFill>
              </a:rPr>
              <a:t>scientific</a:t>
            </a:r>
            <a:r>
              <a:rPr lang="it-IT" altLang="it-IT" sz="2000" b="1" dirty="0">
                <a:solidFill>
                  <a:schemeClr val="accent1"/>
                </a:solidFill>
              </a:rPr>
              <a:t> </a:t>
            </a:r>
            <a:r>
              <a:rPr lang="it-IT" altLang="it-IT" sz="2000" b="1" dirty="0" err="1">
                <a:solidFill>
                  <a:schemeClr val="accent1"/>
                </a:solidFill>
              </a:rPr>
              <a:t>research</a:t>
            </a:r>
            <a:r>
              <a:rPr lang="it-IT" altLang="it-IT" sz="2000" b="1" dirty="0">
                <a:solidFill>
                  <a:schemeClr val="accent1"/>
                </a:solidFill>
              </a:rPr>
              <a:t> and public engagement: </a:t>
            </a:r>
            <a:r>
              <a:rPr lang="it-IT" altLang="it-IT" sz="2000" b="1" dirty="0" smtClean="0">
                <a:solidFill>
                  <a:schemeClr val="accent1"/>
                </a:solidFill>
              </a:rPr>
              <a:t>from </a:t>
            </a:r>
            <a:r>
              <a:rPr lang="it-IT" altLang="it-IT" sz="2000" b="1" dirty="0">
                <a:solidFill>
                  <a:schemeClr val="accent1"/>
                </a:solidFill>
              </a:rPr>
              <a:t>the </a:t>
            </a:r>
            <a:r>
              <a:rPr lang="it-IT" altLang="it-IT" sz="2000" b="1" dirty="0" err="1">
                <a:solidFill>
                  <a:schemeClr val="accent1"/>
                </a:solidFill>
              </a:rPr>
              <a:t>Congress</a:t>
            </a:r>
            <a:r>
              <a:rPr lang="it-IT" altLang="it-IT" sz="2000" b="1" dirty="0">
                <a:solidFill>
                  <a:schemeClr val="accent1"/>
                </a:solidFill>
              </a:rPr>
              <a:t> of Vienna to the rise of the Republic</a:t>
            </a:r>
            <a:r>
              <a:rPr lang="it-IT" altLang="it-IT" sz="2000" dirty="0"/>
              <a:t> </a:t>
            </a:r>
            <a:r>
              <a:rPr lang="it-IT" sz="2000" b="1" dirty="0" smtClean="0">
                <a:solidFill>
                  <a:srgbClr val="0070C0"/>
                </a:solidFill>
              </a:rPr>
              <a:t>(HISTSEN)</a:t>
            </a:r>
            <a:endParaRPr lang="en-US" sz="2000" dirty="0">
              <a:solidFill>
                <a:srgbClr val="0070C0"/>
              </a:solidFill>
            </a:endParaRPr>
          </a:p>
        </p:txBody>
      </p:sp>
    </p:spTree>
    <p:extLst>
      <p:ext uri="{BB962C8B-B14F-4D97-AF65-F5344CB8AC3E}">
        <p14:creationId xmlns:p14="http://schemas.microsoft.com/office/powerpoint/2010/main" val="42132121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s-ES" smtClean="0"/>
              <a:t>Roma, March 2018 - PTA   </a:t>
            </a:r>
            <a:endParaRPr lang="en-US"/>
          </a:p>
        </p:txBody>
      </p:sp>
      <p:sp>
        <p:nvSpPr>
          <p:cNvPr id="3" name="Slide Number Placeholder 2"/>
          <p:cNvSpPr>
            <a:spLocks noGrp="1"/>
          </p:cNvSpPr>
          <p:nvPr>
            <p:ph type="sldNum" sz="quarter" idx="12"/>
          </p:nvPr>
        </p:nvSpPr>
        <p:spPr/>
        <p:txBody>
          <a:bodyPr/>
          <a:lstStyle/>
          <a:p>
            <a:fld id="{FAAF7FDE-11B9-AF4A-8390-A43FBA897EAE}" type="slidenum">
              <a:rPr lang="en-US" smtClean="0"/>
              <a:pPr/>
              <a:t>17</a:t>
            </a:fld>
            <a:endParaRPr lang="en-US"/>
          </a:p>
        </p:txBody>
      </p:sp>
      <p:sp>
        <p:nvSpPr>
          <p:cNvPr id="4" name="TextBox 3"/>
          <p:cNvSpPr txBox="1"/>
          <p:nvPr/>
        </p:nvSpPr>
        <p:spPr>
          <a:xfrm>
            <a:off x="223157" y="1333500"/>
            <a:ext cx="8654143" cy="5016758"/>
          </a:xfrm>
          <a:prstGeom prst="rect">
            <a:avLst/>
          </a:prstGeom>
          <a:noFill/>
        </p:spPr>
        <p:txBody>
          <a:bodyPr wrap="square" rtlCol="0">
            <a:spAutoFit/>
          </a:bodyPr>
          <a:lstStyle/>
          <a:p>
            <a:pPr>
              <a:spcAft>
                <a:spcPts val="600"/>
              </a:spcAft>
              <a:buFont typeface="Arial" pitchFamily="34" charset="0"/>
              <a:buChar char="•"/>
            </a:pPr>
            <a:r>
              <a:rPr lang="it-IT" sz="2000" dirty="0" smtClean="0"/>
              <a:t> </a:t>
            </a:r>
            <a:r>
              <a:rPr lang="en-US" sz="2000" dirty="0" smtClean="0"/>
              <a:t>We will analyze the participation of </a:t>
            </a:r>
            <a:r>
              <a:rPr lang="en-US" sz="2000" dirty="0" err="1" smtClean="0"/>
              <a:t>Enrico</a:t>
            </a:r>
            <a:r>
              <a:rPr lang="en-US" sz="2000" dirty="0" smtClean="0"/>
              <a:t> Fermi, Emilio </a:t>
            </a:r>
            <a:r>
              <a:rPr lang="en-US" sz="2000" dirty="0" err="1" smtClean="0"/>
              <a:t>Segrè</a:t>
            </a:r>
            <a:r>
              <a:rPr lang="en-US" sz="2000" dirty="0" smtClean="0"/>
              <a:t>, Bruno Rossi to the </a:t>
            </a:r>
            <a:r>
              <a:rPr lang="en-US" sz="2000" b="1" dirty="0" smtClean="0">
                <a:solidFill>
                  <a:srgbClr val="0070C0"/>
                </a:solidFill>
              </a:rPr>
              <a:t>Manhattan project </a:t>
            </a:r>
            <a:r>
              <a:rPr lang="en-US" sz="2000" dirty="0" smtClean="0"/>
              <a:t>in the USA, and Bruno </a:t>
            </a:r>
            <a:r>
              <a:rPr lang="en-US" sz="2000" dirty="0" err="1" smtClean="0"/>
              <a:t>Pontecorvo</a:t>
            </a:r>
            <a:r>
              <a:rPr lang="en-US" sz="2000" dirty="0" smtClean="0"/>
              <a:t> to the </a:t>
            </a:r>
            <a:r>
              <a:rPr lang="en-US" sz="2000" b="1" dirty="0" smtClean="0">
                <a:solidFill>
                  <a:srgbClr val="0070C0"/>
                </a:solidFill>
              </a:rPr>
              <a:t>Tube Alloys project </a:t>
            </a:r>
            <a:r>
              <a:rPr lang="en-US" sz="2000" dirty="0" smtClean="0"/>
              <a:t>in Canada.</a:t>
            </a:r>
          </a:p>
          <a:p>
            <a:pPr>
              <a:spcAft>
                <a:spcPts val="600"/>
              </a:spcAft>
              <a:buFont typeface="Arial" pitchFamily="34" charset="0"/>
              <a:buChar char="•"/>
            </a:pPr>
            <a:r>
              <a:rPr lang="en-US" sz="2000" dirty="0" smtClean="0"/>
              <a:t> The specific research activities carried out will be considered with a focus on the relationships between fundamental and applied aspects.</a:t>
            </a:r>
          </a:p>
          <a:p>
            <a:pPr>
              <a:spcAft>
                <a:spcPts val="600"/>
              </a:spcAft>
              <a:buFont typeface="Arial" pitchFamily="34" charset="0"/>
              <a:buChar char="•"/>
            </a:pPr>
            <a:r>
              <a:rPr lang="en-US" sz="2000" dirty="0" smtClean="0"/>
              <a:t> The contributions of these scientists to policy choices will also be analyzed as indicators of their civic engagement. Comparisons will be made between these activities and similar ones in Germany.</a:t>
            </a:r>
          </a:p>
          <a:p>
            <a:pPr>
              <a:spcAft>
                <a:spcPts val="600"/>
              </a:spcAft>
              <a:buFont typeface="Arial" pitchFamily="34" charset="0"/>
              <a:buChar char="•"/>
            </a:pPr>
            <a:r>
              <a:rPr lang="en-US" sz="2000" dirty="0" smtClean="0"/>
              <a:t> The primary sources that will be used come from a number of archives in Italy and abroad, e.g. Fermi archives in Chicago, </a:t>
            </a:r>
            <a:r>
              <a:rPr lang="en-US" sz="2000" dirty="0" err="1" smtClean="0"/>
              <a:t>Segrè</a:t>
            </a:r>
            <a:r>
              <a:rPr lang="en-US" sz="2000" dirty="0" smtClean="0"/>
              <a:t> archives in Berkeley, </a:t>
            </a:r>
            <a:r>
              <a:rPr lang="en-US" sz="2000" dirty="0" err="1" smtClean="0"/>
              <a:t>Pontecorvo</a:t>
            </a:r>
            <a:r>
              <a:rPr lang="en-US" sz="2000" dirty="0" smtClean="0"/>
              <a:t> archives at Churchill College in Cambridge, Heisenberg archives in Berlin, </a:t>
            </a:r>
            <a:r>
              <a:rPr lang="en-US" sz="2000" dirty="0" err="1" smtClean="0"/>
              <a:t>Amaldi</a:t>
            </a:r>
            <a:r>
              <a:rPr lang="en-US" sz="2000" dirty="0" smtClean="0"/>
              <a:t> archives in Rome and the archives of British intelligence in London.</a:t>
            </a:r>
          </a:p>
          <a:p>
            <a:pPr>
              <a:spcAft>
                <a:spcPts val="600"/>
              </a:spcAft>
              <a:buFont typeface="Arial" pitchFamily="34" charset="0"/>
              <a:buChar char="•"/>
            </a:pPr>
            <a:r>
              <a:rPr lang="en-US" sz="2000" dirty="0" smtClean="0"/>
              <a:t> Also the results achieved in 2018-2020 will be published as articles in international journals, monographs, book chapters, invited lectures and communications to national and international conferences. </a:t>
            </a:r>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17963" cy="1031360"/>
          </a:xfrm>
          <a:prstGeom prst="rect">
            <a:avLst/>
          </a:prstGeom>
        </p:spPr>
      </p:pic>
      <p:pic>
        <p:nvPicPr>
          <p:cNvPr id="7" name="Immagine 6" descr="stemma-unige.jpg"/>
          <p:cNvPicPr>
            <a:picLocks noChangeAspect="1"/>
          </p:cNvPicPr>
          <p:nvPr/>
        </p:nvPicPr>
        <p:blipFill>
          <a:blip r:embed="rId3"/>
          <a:stretch>
            <a:fillRect/>
          </a:stretch>
        </p:blipFill>
        <p:spPr>
          <a:xfrm>
            <a:off x="8259233" y="0"/>
            <a:ext cx="804607" cy="1031360"/>
          </a:xfrm>
          <a:prstGeom prst="rect">
            <a:avLst/>
          </a:prstGeom>
        </p:spPr>
      </p:pic>
      <p:pic>
        <p:nvPicPr>
          <p:cNvPr id="8" name="Immagine 7" descr="logodipGe.jpg"/>
          <p:cNvPicPr>
            <a:picLocks noChangeAspect="1"/>
          </p:cNvPicPr>
          <p:nvPr/>
        </p:nvPicPr>
        <p:blipFill>
          <a:blip r:embed="rId4"/>
          <a:stretch>
            <a:fillRect/>
          </a:stretch>
        </p:blipFill>
        <p:spPr>
          <a:xfrm>
            <a:off x="7327900" y="0"/>
            <a:ext cx="826866" cy="1031360"/>
          </a:xfrm>
          <a:prstGeom prst="rect">
            <a:avLst/>
          </a:prstGeom>
        </p:spPr>
      </p:pic>
      <p:sp>
        <p:nvSpPr>
          <p:cNvPr id="9" name="Title 1"/>
          <p:cNvSpPr txBox="1">
            <a:spLocks/>
          </p:cNvSpPr>
          <p:nvPr/>
        </p:nvSpPr>
        <p:spPr>
          <a:xfrm>
            <a:off x="1674967" y="0"/>
            <a:ext cx="5600700" cy="103136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altLang="it-IT" sz="2000" b="1" dirty="0" err="1">
                <a:solidFill>
                  <a:schemeClr val="accent1"/>
                </a:solidFill>
              </a:rPr>
              <a:t>Italian</a:t>
            </a:r>
            <a:r>
              <a:rPr lang="it-IT" altLang="it-IT" sz="2000" b="1" dirty="0">
                <a:solidFill>
                  <a:schemeClr val="accent1"/>
                </a:solidFill>
              </a:rPr>
              <a:t> </a:t>
            </a:r>
            <a:r>
              <a:rPr lang="it-IT" altLang="it-IT" sz="2000" b="1" dirty="0" err="1">
                <a:solidFill>
                  <a:schemeClr val="accent1"/>
                </a:solidFill>
              </a:rPr>
              <a:t>physicists</a:t>
            </a:r>
            <a:r>
              <a:rPr lang="it-IT" altLang="it-IT" sz="2000" b="1" dirty="0">
                <a:solidFill>
                  <a:schemeClr val="accent1"/>
                </a:solidFill>
              </a:rPr>
              <a:t> </a:t>
            </a:r>
            <a:r>
              <a:rPr lang="it-IT" altLang="it-IT" sz="2000" b="1" dirty="0" err="1">
                <a:solidFill>
                  <a:schemeClr val="accent1"/>
                </a:solidFill>
              </a:rPr>
              <a:t>between</a:t>
            </a:r>
            <a:r>
              <a:rPr lang="it-IT" altLang="it-IT" sz="2000" b="1" dirty="0">
                <a:solidFill>
                  <a:schemeClr val="accent1"/>
                </a:solidFill>
              </a:rPr>
              <a:t> </a:t>
            </a:r>
            <a:r>
              <a:rPr lang="it-IT" altLang="it-IT" sz="2000" b="1" dirty="0" err="1">
                <a:solidFill>
                  <a:schemeClr val="accent1"/>
                </a:solidFill>
              </a:rPr>
              <a:t>scientific</a:t>
            </a:r>
            <a:r>
              <a:rPr lang="it-IT" altLang="it-IT" sz="2000" b="1" dirty="0">
                <a:solidFill>
                  <a:schemeClr val="accent1"/>
                </a:solidFill>
              </a:rPr>
              <a:t> </a:t>
            </a:r>
            <a:r>
              <a:rPr lang="it-IT" altLang="it-IT" sz="2000" b="1" dirty="0" err="1">
                <a:solidFill>
                  <a:schemeClr val="accent1"/>
                </a:solidFill>
              </a:rPr>
              <a:t>research</a:t>
            </a:r>
            <a:r>
              <a:rPr lang="it-IT" altLang="it-IT" sz="2000" b="1" dirty="0">
                <a:solidFill>
                  <a:schemeClr val="accent1"/>
                </a:solidFill>
              </a:rPr>
              <a:t> and public engagement: </a:t>
            </a:r>
            <a:r>
              <a:rPr lang="it-IT" altLang="it-IT" sz="2000" b="1" dirty="0" smtClean="0">
                <a:solidFill>
                  <a:schemeClr val="accent1"/>
                </a:solidFill>
              </a:rPr>
              <a:t>from </a:t>
            </a:r>
            <a:r>
              <a:rPr lang="it-IT" altLang="it-IT" sz="2000" b="1" dirty="0">
                <a:solidFill>
                  <a:schemeClr val="accent1"/>
                </a:solidFill>
              </a:rPr>
              <a:t>the </a:t>
            </a:r>
            <a:r>
              <a:rPr lang="it-IT" altLang="it-IT" sz="2000" b="1" dirty="0" err="1">
                <a:solidFill>
                  <a:schemeClr val="accent1"/>
                </a:solidFill>
              </a:rPr>
              <a:t>Congress</a:t>
            </a:r>
            <a:r>
              <a:rPr lang="it-IT" altLang="it-IT" sz="2000" b="1" dirty="0">
                <a:solidFill>
                  <a:schemeClr val="accent1"/>
                </a:solidFill>
              </a:rPr>
              <a:t> of Vienna to the rise of the Republic</a:t>
            </a:r>
            <a:r>
              <a:rPr lang="it-IT" altLang="it-IT" sz="2000" dirty="0"/>
              <a:t> </a:t>
            </a:r>
            <a:r>
              <a:rPr lang="it-IT" sz="2000" b="1" dirty="0" smtClean="0">
                <a:solidFill>
                  <a:srgbClr val="0070C0"/>
                </a:solidFill>
              </a:rPr>
              <a:t>(HISTSEN)</a:t>
            </a:r>
            <a:endParaRPr lang="en-US" sz="2000" dirty="0">
              <a:solidFill>
                <a:srgbClr val="0070C0"/>
              </a:solidFill>
            </a:endParaRPr>
          </a:p>
        </p:txBody>
      </p:sp>
    </p:spTree>
    <p:extLst>
      <p:ext uri="{BB962C8B-B14F-4D97-AF65-F5344CB8AC3E}">
        <p14:creationId xmlns:p14="http://schemas.microsoft.com/office/powerpoint/2010/main" val="41446964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es-ES" smtClean="0"/>
              <a:t>Roma, March 2018 - PTA   </a:t>
            </a:r>
            <a:endParaRPr lang="en-US"/>
          </a:p>
        </p:txBody>
      </p:sp>
      <p:sp>
        <p:nvSpPr>
          <p:cNvPr id="3" name="Segnaposto numero diapositiva 2"/>
          <p:cNvSpPr>
            <a:spLocks noGrp="1"/>
          </p:cNvSpPr>
          <p:nvPr>
            <p:ph type="sldNum" sz="quarter" idx="12"/>
          </p:nvPr>
        </p:nvSpPr>
        <p:spPr/>
        <p:txBody>
          <a:bodyPr/>
          <a:lstStyle/>
          <a:p>
            <a:fld id="{FAAF7FDE-11B9-AF4A-8390-A43FBA897EAE}" type="slidenum">
              <a:rPr lang="en-US" smtClean="0"/>
              <a:pPr/>
              <a:t>18</a:t>
            </a:fld>
            <a:endParaRPr lang="en-US"/>
          </a:p>
        </p:txBody>
      </p:sp>
      <p:sp>
        <p:nvSpPr>
          <p:cNvPr id="4" name="Subtitle 2"/>
          <p:cNvSpPr txBox="1">
            <a:spLocks/>
          </p:cNvSpPr>
          <p:nvPr/>
        </p:nvSpPr>
        <p:spPr>
          <a:xfrm>
            <a:off x="342900" y="1204913"/>
            <a:ext cx="8623300" cy="5145087"/>
          </a:xfrm>
          <a:prstGeom prst="rect">
            <a:avLst/>
          </a:prstGeom>
        </p:spPr>
        <p:txBody>
          <a:bodyPr rtlCol="0">
            <a:normAutofit/>
          </a:bodyPr>
          <a:lstStyle/>
          <a:p>
            <a:pPr marL="342900" marR="0" lvl="0" indent="-342900" algn="l" defTabSz="457200" rtl="0" eaLnBrk="1" fontAlgn="auto" latinLnBrk="0" hangingPunct="1">
              <a:lnSpc>
                <a:spcPct val="110000"/>
              </a:lnSpc>
              <a:spcAft>
                <a:spcPts val="600"/>
              </a:spcAft>
              <a:buClrTx/>
              <a:buSzTx/>
              <a:buFont typeface="Arial"/>
              <a:buNone/>
              <a:tabLst/>
              <a:defRPr/>
            </a:pPr>
            <a:r>
              <a:rPr kumimoji="0" lang="en-US" sz="2200" b="1" i="0" u="none" strike="noStrike" kern="1200" cap="none" spc="0" normalizeH="0" baseline="0" noProof="0" dirty="0" smtClean="0">
                <a:ln>
                  <a:noFill/>
                </a:ln>
                <a:solidFill>
                  <a:schemeClr val="tx1"/>
                </a:solidFill>
                <a:effectLst/>
                <a:uLnTx/>
                <a:uFillTx/>
                <a:latin typeface="Arial"/>
                <a:ea typeface="+mn-ea"/>
                <a:cs typeface="Arial"/>
              </a:rPr>
              <a:t>Expected funding in </a:t>
            </a:r>
            <a:r>
              <a:rPr kumimoji="0" lang="en-US" sz="2200" b="1" i="0" u="none" strike="noStrike" kern="1200" cap="none" spc="0" normalizeH="0" baseline="0" noProof="0" smtClean="0">
                <a:ln>
                  <a:noFill/>
                </a:ln>
                <a:solidFill>
                  <a:schemeClr val="tx1"/>
                </a:solidFill>
                <a:effectLst/>
                <a:uLnTx/>
                <a:uFillTx/>
                <a:latin typeface="Arial"/>
                <a:ea typeface="+mn-ea"/>
                <a:cs typeface="Arial"/>
              </a:rPr>
              <a:t>the </a:t>
            </a:r>
            <a:r>
              <a:rPr kumimoji="0" lang="en-US" sz="2200" b="1" i="0" u="none" strike="noStrike" kern="1200" cap="none" spc="0" normalizeH="0" baseline="0" noProof="0" smtClean="0">
                <a:ln>
                  <a:noFill/>
                </a:ln>
                <a:solidFill>
                  <a:schemeClr val="tx1"/>
                </a:solidFill>
                <a:effectLst/>
                <a:uLnTx/>
                <a:uFillTx/>
                <a:latin typeface="Arial"/>
                <a:ea typeface="+mn-ea"/>
                <a:cs typeface="Arial"/>
              </a:rPr>
              <a:t>3-year </a:t>
            </a:r>
            <a:r>
              <a:rPr kumimoji="0" lang="en-US" sz="2200" b="1" i="0" u="none" strike="noStrike" kern="1200" cap="none" spc="0" normalizeH="0" baseline="0" noProof="0" dirty="0" smtClean="0">
                <a:ln>
                  <a:noFill/>
                </a:ln>
                <a:solidFill>
                  <a:schemeClr val="tx1"/>
                </a:solidFill>
                <a:effectLst/>
                <a:uLnTx/>
                <a:uFillTx/>
                <a:latin typeface="Arial"/>
                <a:ea typeface="+mn-ea"/>
                <a:cs typeface="Arial"/>
              </a:rPr>
              <a:t>period</a:t>
            </a:r>
          </a:p>
          <a:p>
            <a:pPr marL="342900" marR="0" lvl="0" indent="-342900" algn="l" defTabSz="457200" rtl="0" eaLnBrk="1" fontAlgn="auto" latinLnBrk="0" hangingPunct="1">
              <a:lnSpc>
                <a:spcPct val="110000"/>
              </a:lnSpc>
              <a:buClrTx/>
              <a:buSzTx/>
              <a:buFont typeface="Arial"/>
              <a:buNone/>
              <a:tabLst/>
              <a:defRPr/>
            </a:pPr>
            <a:endParaRPr kumimoji="0" lang="en-US" sz="900" b="1" i="0" u="none" strike="noStrike" kern="1200" cap="none" spc="0" normalizeH="0" baseline="0" noProof="0" dirty="0" smtClean="0">
              <a:ln>
                <a:noFill/>
              </a:ln>
              <a:solidFill>
                <a:schemeClr val="tx1"/>
              </a:solidFill>
              <a:effectLst/>
              <a:uLnTx/>
              <a:uFillTx/>
              <a:latin typeface="Arial"/>
              <a:ea typeface="+mn-ea"/>
              <a:cs typeface="Arial"/>
            </a:endParaRPr>
          </a:p>
          <a:p>
            <a:pPr marL="342900" marR="0" lvl="0" indent="-342900" algn="l" defTabSz="457200" rtl="0" eaLnBrk="1" fontAlgn="auto" latinLnBrk="0" hangingPunct="1">
              <a:lnSpc>
                <a:spcPct val="110000"/>
              </a:lnSpc>
              <a:spcAft>
                <a:spcPts val="600"/>
              </a:spcAft>
              <a:buClrTx/>
              <a:buSzTx/>
              <a:buFont typeface="Arial"/>
              <a:buNone/>
              <a:tabLst/>
              <a:defRPr/>
            </a:pPr>
            <a:r>
              <a:rPr kumimoji="0" lang="en-US" sz="2000" b="1" i="0" u="none" strike="noStrike" kern="1200" cap="none" spc="0" normalizeH="0" baseline="0" noProof="0" dirty="0" smtClean="0">
                <a:ln>
                  <a:noFill/>
                </a:ln>
                <a:solidFill>
                  <a:schemeClr val="tx1"/>
                </a:solidFill>
                <a:effectLst/>
                <a:uLnTx/>
                <a:uFillTx/>
                <a:latin typeface="Arial"/>
                <a:ea typeface="+mn-ea"/>
                <a:cs typeface="Arial"/>
              </a:rPr>
              <a:t>- Request of funding by Centro Fermi</a:t>
            </a:r>
            <a:endParaRPr kumimoji="0" lang="en-US" sz="1400" b="0" i="1" u="sng" strike="noStrike" kern="1200" cap="none" spc="0" normalizeH="0" baseline="0" noProof="0" dirty="0" smtClean="0">
              <a:ln>
                <a:noFill/>
              </a:ln>
              <a:solidFill>
                <a:schemeClr val="bg1">
                  <a:lumMod val="50000"/>
                </a:schemeClr>
              </a:solidFill>
              <a:effectLst/>
              <a:uLnTx/>
              <a:uFillTx/>
              <a:latin typeface="Arial"/>
              <a:ea typeface="+mn-ea"/>
              <a:cs typeface="Arial"/>
            </a:endParaRPr>
          </a:p>
          <a:p>
            <a:pPr>
              <a:lnSpc>
                <a:spcPct val="80000"/>
              </a:lnSpc>
              <a:defRPr/>
            </a:pPr>
            <a:r>
              <a:rPr lang="en-US" altLang="it-IT" sz="2000" dirty="0" smtClean="0">
                <a:cs typeface="Arial" panose="020B0604020202020204" pitchFamily="34" charset="0"/>
              </a:rPr>
              <a:t>It is expected a funding of 45000 € for covering the following costs: </a:t>
            </a:r>
          </a:p>
          <a:p>
            <a:pPr>
              <a:lnSpc>
                <a:spcPct val="80000"/>
              </a:lnSpc>
              <a:defRPr/>
            </a:pPr>
            <a:r>
              <a:rPr lang="en-US" altLang="it-IT" sz="2000" dirty="0" smtClean="0">
                <a:cs typeface="Arial" panose="020B0604020202020204" pitchFamily="34" charset="0"/>
              </a:rPr>
              <a:t>	</a:t>
            </a:r>
            <a:r>
              <a:rPr lang="en-US" altLang="it-IT" sz="2000" dirty="0" smtClean="0">
                <a:cs typeface="Arial" panose="020B0604020202020204" pitchFamily="34" charset="0"/>
                <a:sym typeface="Symbol" panose="05050102010706020507" pitchFamily="18" charset="2"/>
              </a:rPr>
              <a:t> </a:t>
            </a:r>
            <a:r>
              <a:rPr lang="en-US" altLang="it-IT" sz="2000" dirty="0" smtClean="0">
                <a:cs typeface="Arial" panose="020B0604020202020204" pitchFamily="34" charset="0"/>
              </a:rPr>
              <a:t>travel, accommodation, meals to/from archives, libraries, conferences etc.</a:t>
            </a:r>
          </a:p>
          <a:p>
            <a:pPr>
              <a:lnSpc>
                <a:spcPct val="80000"/>
              </a:lnSpc>
              <a:defRPr/>
            </a:pPr>
            <a:r>
              <a:rPr lang="en-US" altLang="it-IT" sz="2000" dirty="0" smtClean="0">
                <a:cs typeface="Arial" panose="020B0604020202020204" pitchFamily="34" charset="0"/>
              </a:rPr>
              <a:t>	</a:t>
            </a:r>
            <a:r>
              <a:rPr lang="en-US" altLang="it-IT" sz="2000" dirty="0" smtClean="0">
                <a:cs typeface="Arial" panose="020B0604020202020204" pitchFamily="34" charset="0"/>
                <a:sym typeface="Symbol" panose="05050102010706020507" pitchFamily="18" charset="2"/>
              </a:rPr>
              <a:t> conference fees</a:t>
            </a:r>
          </a:p>
          <a:p>
            <a:pPr>
              <a:lnSpc>
                <a:spcPct val="80000"/>
              </a:lnSpc>
              <a:defRPr/>
            </a:pPr>
            <a:r>
              <a:rPr lang="en-US" altLang="it-IT" sz="2000" dirty="0" smtClean="0">
                <a:cs typeface="Arial" panose="020B0604020202020204" pitchFamily="34" charset="0"/>
                <a:sym typeface="Symbol" panose="05050102010706020507" pitchFamily="18" charset="2"/>
              </a:rPr>
              <a:t>	 reproduction rights</a:t>
            </a:r>
          </a:p>
          <a:p>
            <a:pPr>
              <a:lnSpc>
                <a:spcPct val="80000"/>
              </a:lnSpc>
              <a:defRPr/>
            </a:pPr>
            <a:r>
              <a:rPr lang="en-US" altLang="it-IT" sz="2000" dirty="0" smtClean="0">
                <a:cs typeface="Arial" panose="020B0604020202020204" pitchFamily="34" charset="0"/>
              </a:rPr>
              <a:t>	</a:t>
            </a:r>
            <a:r>
              <a:rPr lang="en-US" altLang="it-IT" sz="2000" dirty="0" smtClean="0">
                <a:cs typeface="Arial" panose="020B0604020202020204" pitchFamily="34" charset="0"/>
                <a:sym typeface="Symbol" panose="05050102010706020507" pitchFamily="18" charset="2"/>
              </a:rPr>
              <a:t> </a:t>
            </a:r>
            <a:r>
              <a:rPr lang="en-US" altLang="it-IT" sz="2000" dirty="0" smtClean="0">
                <a:cs typeface="Arial" panose="020B0604020202020204" pitchFamily="34" charset="0"/>
              </a:rPr>
              <a:t>duplication and digitization expenses</a:t>
            </a:r>
          </a:p>
          <a:p>
            <a:pPr>
              <a:lnSpc>
                <a:spcPct val="80000"/>
              </a:lnSpc>
              <a:defRPr/>
            </a:pPr>
            <a:r>
              <a:rPr lang="en-US" altLang="it-IT" sz="2000" dirty="0" smtClean="0">
                <a:cs typeface="Arial" panose="020B0604020202020204" pitchFamily="34" charset="0"/>
                <a:sym typeface="Symbol" panose="05050102010706020507" pitchFamily="18" charset="2"/>
              </a:rPr>
              <a:t>	 Publication expenses</a:t>
            </a:r>
            <a:endParaRPr lang="en-US" altLang="it-IT" sz="2000" dirty="0" smtClean="0">
              <a:cs typeface="Arial" panose="020B0604020202020204" pitchFamily="34" charset="0"/>
            </a:endParaRPr>
          </a:p>
          <a:p>
            <a:pPr marL="342900" marR="0" lvl="0" indent="-342900" algn="l" defTabSz="457200" rtl="0" eaLnBrk="1" fontAlgn="auto" latinLnBrk="0" hangingPunct="1">
              <a:lnSpc>
                <a:spcPct val="110000"/>
              </a:lnSpc>
              <a:buClrTx/>
              <a:buSzTx/>
              <a:buFont typeface="Arial"/>
              <a:buNone/>
              <a:tabLst/>
              <a:defRPr/>
            </a:pPr>
            <a:r>
              <a:rPr kumimoji="0" lang="en-US" altLang="it-IT" sz="2000" b="0" i="0" u="none" strike="noStrike" kern="1200" cap="none" spc="0" normalizeH="0" baseline="0" noProof="0" dirty="0" smtClean="0">
                <a:ln>
                  <a:noFill/>
                </a:ln>
                <a:solidFill>
                  <a:schemeClr val="tx1"/>
                </a:solidFill>
                <a:effectLst/>
                <a:uLnTx/>
                <a:uFillTx/>
                <a:ea typeface="+mn-ea"/>
                <a:cs typeface="Arial" panose="020B0604020202020204" pitchFamily="34" charset="0"/>
              </a:rPr>
              <a:t>	</a:t>
            </a:r>
          </a:p>
          <a:p>
            <a:pPr marL="342900" marR="0" lvl="0" indent="-342900" algn="l" defTabSz="457200" rtl="0" eaLnBrk="1" fontAlgn="auto" latinLnBrk="0" hangingPunct="1">
              <a:lnSpc>
                <a:spcPct val="110000"/>
              </a:lnSpc>
              <a:spcAft>
                <a:spcPts val="600"/>
              </a:spcAft>
              <a:buClrTx/>
              <a:buSzTx/>
              <a:buFont typeface="Arial"/>
              <a:buNone/>
              <a:tabLst/>
              <a:defRPr/>
            </a:pPr>
            <a:r>
              <a:rPr kumimoji="0" lang="en-US" altLang="it-IT" sz="2000" b="1"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 Co-funding</a:t>
            </a:r>
          </a:p>
          <a:p>
            <a:pPr marL="342900" lvl="0" indent="-342900">
              <a:lnSpc>
                <a:spcPct val="110000"/>
              </a:lnSpc>
              <a:defRPr/>
            </a:pPr>
            <a:r>
              <a:rPr kumimoji="0" lang="en-US" altLang="it-IT" sz="2000" b="0" i="0" u="none" strike="noStrike" kern="1200" cap="none" spc="0" normalizeH="0" noProof="0" dirty="0" smtClean="0">
                <a:ln>
                  <a:noFill/>
                </a:ln>
                <a:effectLst/>
                <a:uLnTx/>
                <a:uFillTx/>
                <a:ea typeface="+mn-ea"/>
                <a:cs typeface="Arial" panose="020B0604020202020204" pitchFamily="34" charset="0"/>
              </a:rPr>
              <a:t>Expected around </a:t>
            </a:r>
            <a:r>
              <a:rPr lang="en-US" altLang="it-IT" sz="2000" dirty="0" smtClean="0">
                <a:cs typeface="Arial" panose="020B0604020202020204" pitchFamily="34" charset="0"/>
              </a:rPr>
              <a:t>15000 € from University of </a:t>
            </a:r>
            <a:r>
              <a:rPr kumimoji="0" lang="en-US" altLang="it-IT" sz="2000" b="0" i="0" u="none" strike="noStrike" kern="1200" cap="none" spc="0" normalizeH="0" noProof="0" dirty="0" err="1" smtClean="0">
                <a:ln>
                  <a:noFill/>
                </a:ln>
                <a:effectLst/>
                <a:uLnTx/>
                <a:uFillTx/>
                <a:ea typeface="+mn-ea"/>
                <a:cs typeface="Arial" panose="020B0604020202020204" pitchFamily="34" charset="0"/>
              </a:rPr>
              <a:t>Genova</a:t>
            </a:r>
            <a:r>
              <a:rPr kumimoji="0" lang="en-US" altLang="it-IT" sz="2000" b="0" i="0" u="none" strike="noStrike" kern="1200" cap="none" spc="0" normalizeH="0" noProof="0" dirty="0" smtClean="0">
                <a:ln>
                  <a:noFill/>
                </a:ln>
                <a:effectLst/>
                <a:uLnTx/>
                <a:uFillTx/>
                <a:ea typeface="+mn-ea"/>
                <a:cs typeface="Arial" panose="020B0604020202020204" pitchFamily="34" charset="0"/>
              </a:rPr>
              <a:t>, Torino, Roma, INFN </a:t>
            </a:r>
          </a:p>
          <a:p>
            <a:pPr marL="342900" marR="0" lvl="0" indent="-342900" algn="l" defTabSz="457200" rtl="0" eaLnBrk="1" fontAlgn="auto" latinLnBrk="0" hangingPunct="1">
              <a:lnSpc>
                <a:spcPct val="110000"/>
              </a:lnSpc>
              <a:buClrTx/>
              <a:buSzTx/>
              <a:buFont typeface="Arial"/>
              <a:buNone/>
              <a:tabLst/>
              <a:defRPr/>
            </a:pPr>
            <a:endParaRPr kumimoji="0" lang="en-US" sz="2000" b="0" i="1" u="none" strike="noStrike" kern="1200" cap="none" spc="0" normalizeH="0" baseline="0" noProof="0" dirty="0" smtClean="0">
              <a:ln>
                <a:noFill/>
              </a:ln>
              <a:solidFill>
                <a:schemeClr val="tx1"/>
              </a:solidFill>
              <a:effectLst/>
              <a:uLnTx/>
              <a:uFillTx/>
              <a:latin typeface="Arial"/>
              <a:ea typeface="+mn-ea"/>
              <a:cs typeface="Arial"/>
            </a:endParaRPr>
          </a:p>
          <a:p>
            <a:pPr marL="342900" marR="0" lvl="0" indent="-342900" algn="l" defTabSz="457200" rtl="0" eaLnBrk="1" fontAlgn="auto" latinLnBrk="0" hangingPunct="1">
              <a:lnSpc>
                <a:spcPct val="110000"/>
              </a:lnSpc>
              <a:buClrTx/>
              <a:buSzTx/>
              <a:buFont typeface="Arial"/>
              <a:buNone/>
              <a:tabLst/>
              <a:defRPr/>
            </a:pPr>
            <a:r>
              <a:rPr kumimoji="0" lang="en-US" sz="2000" b="1" i="0" u="none" strike="noStrike" kern="1200" cap="none" spc="0" normalizeH="0" baseline="0" noProof="0" dirty="0" smtClean="0">
                <a:ln>
                  <a:noFill/>
                </a:ln>
                <a:solidFill>
                  <a:schemeClr val="tx1"/>
                </a:solidFill>
                <a:effectLst/>
                <a:uLnTx/>
                <a:uFillTx/>
                <a:latin typeface="Arial"/>
                <a:ea typeface="+mn-ea"/>
                <a:cs typeface="Arial"/>
              </a:rPr>
              <a:t>- Potential external funding</a:t>
            </a:r>
          </a:p>
          <a:p>
            <a:pPr>
              <a:defRPr/>
            </a:pPr>
            <a:r>
              <a:rPr lang="en-US" altLang="it-IT" sz="2000" dirty="0" smtClean="0">
                <a:cs typeface="Arial" panose="020B0604020202020204" pitchFamily="34" charset="0"/>
              </a:rPr>
              <a:t>We plan the participation, as Centro Fermi, to external funding, as the occasion arises.</a:t>
            </a:r>
            <a:endParaRPr lang="en-US" sz="2000" dirty="0" smtClean="0">
              <a:cs typeface="Arial"/>
            </a:endParaRPr>
          </a:p>
          <a:p>
            <a:pPr marL="342900" marR="0" lvl="0" indent="-342900" algn="l" defTabSz="457200" rtl="0" eaLnBrk="1" fontAlgn="auto" latinLnBrk="0" hangingPunct="1">
              <a:lnSpc>
                <a:spcPct val="100000"/>
              </a:lnSpc>
              <a:spcBef>
                <a:spcPct val="20000"/>
              </a:spcBef>
              <a:spcAft>
                <a:spcPts val="0"/>
              </a:spcAft>
              <a:buClrTx/>
              <a:buSzTx/>
              <a:buFontTx/>
              <a:buChar char="-"/>
              <a:tabLst/>
              <a:defRPr/>
            </a:pPr>
            <a:endParaRPr kumimoji="0" lang="en-US" sz="1900" b="0" i="0" u="none" strike="noStrike" kern="1200" cap="none" spc="0" normalizeH="0" baseline="0" noProof="0" dirty="0">
              <a:ln>
                <a:noFill/>
              </a:ln>
              <a:solidFill>
                <a:schemeClr val="tx1"/>
              </a:solidFill>
              <a:effectLst/>
              <a:uLnTx/>
              <a:uFillTx/>
              <a:latin typeface="Arial"/>
              <a:ea typeface="+mn-ea"/>
              <a:cs typeface="Arial"/>
            </a:endParaRPr>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17963" cy="1031360"/>
          </a:xfrm>
          <a:prstGeom prst="rect">
            <a:avLst/>
          </a:prstGeom>
        </p:spPr>
      </p:pic>
      <p:pic>
        <p:nvPicPr>
          <p:cNvPr id="7" name="Immagine 6" descr="stemma-unige.jpg"/>
          <p:cNvPicPr>
            <a:picLocks noChangeAspect="1"/>
          </p:cNvPicPr>
          <p:nvPr/>
        </p:nvPicPr>
        <p:blipFill>
          <a:blip r:embed="rId3"/>
          <a:stretch>
            <a:fillRect/>
          </a:stretch>
        </p:blipFill>
        <p:spPr>
          <a:xfrm>
            <a:off x="8259233" y="0"/>
            <a:ext cx="804607" cy="1031360"/>
          </a:xfrm>
          <a:prstGeom prst="rect">
            <a:avLst/>
          </a:prstGeom>
        </p:spPr>
      </p:pic>
      <p:pic>
        <p:nvPicPr>
          <p:cNvPr id="8" name="Immagine 7" descr="logodipGe.jpg"/>
          <p:cNvPicPr>
            <a:picLocks noChangeAspect="1"/>
          </p:cNvPicPr>
          <p:nvPr/>
        </p:nvPicPr>
        <p:blipFill>
          <a:blip r:embed="rId4"/>
          <a:stretch>
            <a:fillRect/>
          </a:stretch>
        </p:blipFill>
        <p:spPr>
          <a:xfrm>
            <a:off x="7327900" y="0"/>
            <a:ext cx="826866" cy="1031360"/>
          </a:xfrm>
          <a:prstGeom prst="rect">
            <a:avLst/>
          </a:prstGeom>
        </p:spPr>
      </p:pic>
      <p:sp>
        <p:nvSpPr>
          <p:cNvPr id="9" name="Title 1"/>
          <p:cNvSpPr txBox="1">
            <a:spLocks/>
          </p:cNvSpPr>
          <p:nvPr/>
        </p:nvSpPr>
        <p:spPr>
          <a:xfrm>
            <a:off x="1674967" y="0"/>
            <a:ext cx="5600700" cy="103136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altLang="it-IT" sz="2000" b="1" dirty="0" err="1">
                <a:solidFill>
                  <a:schemeClr val="accent1"/>
                </a:solidFill>
              </a:rPr>
              <a:t>Italian</a:t>
            </a:r>
            <a:r>
              <a:rPr lang="it-IT" altLang="it-IT" sz="2000" b="1" dirty="0">
                <a:solidFill>
                  <a:schemeClr val="accent1"/>
                </a:solidFill>
              </a:rPr>
              <a:t> </a:t>
            </a:r>
            <a:r>
              <a:rPr lang="it-IT" altLang="it-IT" sz="2000" b="1" dirty="0" err="1">
                <a:solidFill>
                  <a:schemeClr val="accent1"/>
                </a:solidFill>
              </a:rPr>
              <a:t>physicists</a:t>
            </a:r>
            <a:r>
              <a:rPr lang="it-IT" altLang="it-IT" sz="2000" b="1" dirty="0">
                <a:solidFill>
                  <a:schemeClr val="accent1"/>
                </a:solidFill>
              </a:rPr>
              <a:t> </a:t>
            </a:r>
            <a:r>
              <a:rPr lang="it-IT" altLang="it-IT" sz="2000" b="1" dirty="0" err="1">
                <a:solidFill>
                  <a:schemeClr val="accent1"/>
                </a:solidFill>
              </a:rPr>
              <a:t>between</a:t>
            </a:r>
            <a:r>
              <a:rPr lang="it-IT" altLang="it-IT" sz="2000" b="1" dirty="0">
                <a:solidFill>
                  <a:schemeClr val="accent1"/>
                </a:solidFill>
              </a:rPr>
              <a:t> </a:t>
            </a:r>
            <a:r>
              <a:rPr lang="it-IT" altLang="it-IT" sz="2000" b="1" dirty="0" err="1">
                <a:solidFill>
                  <a:schemeClr val="accent1"/>
                </a:solidFill>
              </a:rPr>
              <a:t>scientific</a:t>
            </a:r>
            <a:r>
              <a:rPr lang="it-IT" altLang="it-IT" sz="2000" b="1" dirty="0">
                <a:solidFill>
                  <a:schemeClr val="accent1"/>
                </a:solidFill>
              </a:rPr>
              <a:t> </a:t>
            </a:r>
            <a:r>
              <a:rPr lang="it-IT" altLang="it-IT" sz="2000" b="1" dirty="0" err="1">
                <a:solidFill>
                  <a:schemeClr val="accent1"/>
                </a:solidFill>
              </a:rPr>
              <a:t>research</a:t>
            </a:r>
            <a:r>
              <a:rPr lang="it-IT" altLang="it-IT" sz="2000" b="1" dirty="0">
                <a:solidFill>
                  <a:schemeClr val="accent1"/>
                </a:solidFill>
              </a:rPr>
              <a:t> and public engagement: </a:t>
            </a:r>
            <a:r>
              <a:rPr lang="it-IT" altLang="it-IT" sz="2000" b="1" dirty="0" smtClean="0">
                <a:solidFill>
                  <a:schemeClr val="accent1"/>
                </a:solidFill>
              </a:rPr>
              <a:t>from </a:t>
            </a:r>
            <a:r>
              <a:rPr lang="it-IT" altLang="it-IT" sz="2000" b="1" dirty="0">
                <a:solidFill>
                  <a:schemeClr val="accent1"/>
                </a:solidFill>
              </a:rPr>
              <a:t>the </a:t>
            </a:r>
            <a:r>
              <a:rPr lang="it-IT" altLang="it-IT" sz="2000" b="1" dirty="0" err="1">
                <a:solidFill>
                  <a:schemeClr val="accent1"/>
                </a:solidFill>
              </a:rPr>
              <a:t>Congress</a:t>
            </a:r>
            <a:r>
              <a:rPr lang="it-IT" altLang="it-IT" sz="2000" b="1" dirty="0">
                <a:solidFill>
                  <a:schemeClr val="accent1"/>
                </a:solidFill>
              </a:rPr>
              <a:t> of Vienna to the rise of the Republic</a:t>
            </a:r>
            <a:r>
              <a:rPr lang="it-IT" altLang="it-IT" sz="2000" dirty="0"/>
              <a:t> </a:t>
            </a:r>
            <a:r>
              <a:rPr lang="it-IT" sz="2000" b="1" dirty="0" smtClean="0">
                <a:solidFill>
                  <a:srgbClr val="0070C0"/>
                </a:solidFill>
              </a:rPr>
              <a:t>(HISTSEN)</a:t>
            </a:r>
            <a:endParaRPr lang="en-US" sz="2000"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2248" y="1206499"/>
            <a:ext cx="8941752" cy="5322939"/>
          </a:xfrm>
        </p:spPr>
        <p:txBody>
          <a:bodyPr>
            <a:normAutofit fontScale="25000" lnSpcReduction="20000"/>
          </a:bodyPr>
          <a:lstStyle/>
          <a:p>
            <a:pPr algn="l">
              <a:lnSpc>
                <a:spcPct val="120000"/>
              </a:lnSpc>
              <a:spcBef>
                <a:spcPts val="600"/>
              </a:spcBef>
              <a:spcAft>
                <a:spcPts val="600"/>
              </a:spcAft>
            </a:pPr>
            <a:r>
              <a:rPr lang="en-US" sz="8000" b="1" dirty="0" smtClean="0">
                <a:solidFill>
                  <a:srgbClr val="000000"/>
                </a:solidFill>
                <a:latin typeface="Arial"/>
                <a:cs typeface="Arial"/>
              </a:rPr>
              <a:t>Project main goals and results achieved in 2017</a:t>
            </a:r>
            <a:endParaRPr lang="it-IT" sz="1400" i="1" dirty="0" smtClean="0">
              <a:solidFill>
                <a:srgbClr val="000000"/>
              </a:solidFill>
              <a:latin typeface="Arial"/>
              <a:cs typeface="Arial"/>
            </a:endParaRPr>
          </a:p>
          <a:p>
            <a:pPr algn="l">
              <a:lnSpc>
                <a:spcPct val="120000"/>
              </a:lnSpc>
              <a:spcBef>
                <a:spcPts val="600"/>
              </a:spcBef>
              <a:spcAft>
                <a:spcPts val="600"/>
              </a:spcAft>
            </a:pPr>
            <a:r>
              <a:rPr lang="en-US" sz="8000" dirty="0" smtClean="0">
                <a:solidFill>
                  <a:schemeClr val="tx1"/>
                </a:solidFill>
                <a:cs typeface="Arial" pitchFamily="34" charset="0"/>
              </a:rPr>
              <a:t>The </a:t>
            </a:r>
            <a:r>
              <a:rPr lang="en-US" sz="8000" dirty="0">
                <a:solidFill>
                  <a:schemeClr val="tx1"/>
                </a:solidFill>
                <a:cs typeface="Arial" pitchFamily="34" charset="0"/>
              </a:rPr>
              <a:t>purpose of this project is to provide a historical reconstruction of the scientific research and civil commitment of Italian physicists </a:t>
            </a:r>
            <a:r>
              <a:rPr lang="en-US" sz="8000" dirty="0" smtClean="0">
                <a:solidFill>
                  <a:schemeClr val="tx1"/>
                </a:solidFill>
                <a:cs typeface="Arial" pitchFamily="34" charset="0"/>
              </a:rPr>
              <a:t>in the period between </a:t>
            </a:r>
            <a:r>
              <a:rPr lang="en-US" sz="8000" dirty="0">
                <a:solidFill>
                  <a:schemeClr val="tx1"/>
                </a:solidFill>
                <a:cs typeface="Arial" pitchFamily="34" charset="0"/>
              </a:rPr>
              <a:t>1815 and </a:t>
            </a:r>
            <a:r>
              <a:rPr lang="en-US" sz="8000" dirty="0" smtClean="0">
                <a:solidFill>
                  <a:schemeClr val="tx1"/>
                </a:solidFill>
                <a:cs typeface="Arial" pitchFamily="34" charset="0"/>
              </a:rPr>
              <a:t>1943, with a further extension to the 1950s.</a:t>
            </a:r>
            <a:endParaRPr lang="it-IT" sz="8000" dirty="0" smtClean="0">
              <a:solidFill>
                <a:schemeClr val="tx1"/>
              </a:solidFill>
              <a:cs typeface="Arial" pitchFamily="34" charset="0"/>
            </a:endParaRPr>
          </a:p>
          <a:p>
            <a:pPr algn="l">
              <a:lnSpc>
                <a:spcPct val="120000"/>
              </a:lnSpc>
              <a:spcBef>
                <a:spcPts val="600"/>
              </a:spcBef>
              <a:spcAft>
                <a:spcPts val="600"/>
              </a:spcAft>
            </a:pPr>
            <a:r>
              <a:rPr lang="en-US" sz="8000" dirty="0" smtClean="0">
                <a:solidFill>
                  <a:schemeClr val="tx1"/>
                </a:solidFill>
                <a:cs typeface="Arial" pitchFamily="34" charset="0"/>
              </a:rPr>
              <a:t>Another goal is contributing to the development of the scientific culture outreach) through the analysis of cases-studies on the history of nineteenth-century physics</a:t>
            </a:r>
            <a:r>
              <a:rPr lang="it-IT" sz="8000" dirty="0" smtClean="0">
                <a:solidFill>
                  <a:schemeClr val="tx1"/>
                </a:solidFill>
                <a:cs typeface="Arial" pitchFamily="34" charset="0"/>
              </a:rPr>
              <a:t>.</a:t>
            </a:r>
            <a:endParaRPr lang="it-IT" sz="8000" dirty="0" smtClean="0">
              <a:solidFill>
                <a:schemeClr val="tx1"/>
              </a:solidFill>
            </a:endParaRPr>
          </a:p>
          <a:p>
            <a:pPr algn="l">
              <a:lnSpc>
                <a:spcPct val="120000"/>
              </a:lnSpc>
              <a:spcBef>
                <a:spcPts val="600"/>
              </a:spcBef>
              <a:spcAft>
                <a:spcPts val="600"/>
              </a:spcAft>
            </a:pPr>
            <a:r>
              <a:rPr lang="en-US" sz="8000" dirty="0" smtClean="0">
                <a:solidFill>
                  <a:schemeClr val="tx1"/>
                </a:solidFill>
              </a:rPr>
              <a:t>In 2017 the project addressed the following issues:</a:t>
            </a:r>
          </a:p>
          <a:p>
            <a:pPr algn="l">
              <a:lnSpc>
                <a:spcPct val="120000"/>
              </a:lnSpc>
              <a:spcBef>
                <a:spcPts val="600"/>
              </a:spcBef>
              <a:spcAft>
                <a:spcPts val="600"/>
              </a:spcAft>
            </a:pPr>
            <a:r>
              <a:rPr lang="en-US" sz="8800" b="1" dirty="0" smtClean="0">
                <a:solidFill>
                  <a:srgbClr val="FF0000"/>
                </a:solidFill>
              </a:rPr>
              <a:t>• </a:t>
            </a:r>
            <a:r>
              <a:rPr lang="en-US" sz="8000" b="1" dirty="0" smtClean="0">
                <a:solidFill>
                  <a:srgbClr val="FF0000"/>
                </a:solidFill>
              </a:rPr>
              <a:t>Physicists and the Risorgimento:</a:t>
            </a:r>
            <a:r>
              <a:rPr lang="en-US" sz="8000" b="1" dirty="0" smtClean="0">
                <a:solidFill>
                  <a:schemeClr val="tx1"/>
                </a:solidFill>
              </a:rPr>
              <a:t> </a:t>
            </a:r>
            <a:r>
              <a:rPr lang="en-US" sz="8000" dirty="0" smtClean="0">
                <a:solidFill>
                  <a:schemeClr val="tx1"/>
                </a:solidFill>
              </a:rPr>
              <a:t>it was studied the scientific activity and the political commitment of </a:t>
            </a:r>
            <a:r>
              <a:rPr lang="en-US" sz="8000" b="1" dirty="0" err="1" smtClean="0">
                <a:solidFill>
                  <a:srgbClr val="0070C0"/>
                </a:solidFill>
              </a:rPr>
              <a:t>Macedonio</a:t>
            </a:r>
            <a:r>
              <a:rPr lang="en-US" sz="8000" b="1" dirty="0" smtClean="0">
                <a:solidFill>
                  <a:srgbClr val="0070C0"/>
                </a:solidFill>
              </a:rPr>
              <a:t> </a:t>
            </a:r>
            <a:r>
              <a:rPr lang="en-US" sz="8000" b="1" dirty="0" err="1" smtClean="0">
                <a:solidFill>
                  <a:srgbClr val="0070C0"/>
                </a:solidFill>
              </a:rPr>
              <a:t>Melloni</a:t>
            </a:r>
            <a:r>
              <a:rPr lang="en-US" sz="8000" b="1" dirty="0" smtClean="0">
                <a:solidFill>
                  <a:srgbClr val="0070C0"/>
                </a:solidFill>
              </a:rPr>
              <a:t> </a:t>
            </a:r>
            <a:r>
              <a:rPr lang="en-US" sz="8000" dirty="0" smtClean="0">
                <a:solidFill>
                  <a:schemeClr val="tx1"/>
                </a:solidFill>
              </a:rPr>
              <a:t>by reconstructing the process leading to the development </a:t>
            </a:r>
            <a:r>
              <a:rPr lang="it-IT" sz="8000" dirty="0" smtClean="0">
                <a:solidFill>
                  <a:schemeClr val="tx1"/>
                </a:solidFill>
              </a:rPr>
              <a:t>in 1835 </a:t>
            </a:r>
            <a:r>
              <a:rPr lang="en-US" sz="8000" dirty="0" smtClean="0">
                <a:solidFill>
                  <a:schemeClr val="tx1"/>
                </a:solidFill>
              </a:rPr>
              <a:t>of</a:t>
            </a:r>
            <a:r>
              <a:rPr lang="it-IT" sz="8000" dirty="0" smtClean="0">
                <a:solidFill>
                  <a:schemeClr val="tx1"/>
                </a:solidFill>
              </a:rPr>
              <a:t> </a:t>
            </a:r>
            <a:r>
              <a:rPr lang="en-US" sz="8000" dirty="0" smtClean="0">
                <a:solidFill>
                  <a:schemeClr val="tx1"/>
                </a:solidFill>
              </a:rPr>
              <a:t>one of the most popular instrument in 1800s physics laboratory</a:t>
            </a:r>
            <a:r>
              <a:rPr lang="it-IT" sz="8000" dirty="0" smtClean="0">
                <a:solidFill>
                  <a:schemeClr val="tx1"/>
                </a:solidFill>
              </a:rPr>
              <a:t> </a:t>
            </a:r>
            <a:r>
              <a:rPr lang="mr-IN" sz="8000" dirty="0" smtClean="0">
                <a:solidFill>
                  <a:schemeClr val="tx1"/>
                </a:solidFill>
              </a:rPr>
              <a:t>–</a:t>
            </a:r>
            <a:r>
              <a:rPr lang="it-IT" sz="8000" dirty="0" smtClean="0">
                <a:solidFill>
                  <a:schemeClr val="tx1"/>
                </a:solidFill>
              </a:rPr>
              <a:t> the </a:t>
            </a:r>
            <a:r>
              <a:rPr lang="en-US" sz="8000" dirty="0" smtClean="0">
                <a:solidFill>
                  <a:schemeClr val="tx1"/>
                </a:solidFill>
              </a:rPr>
              <a:t>so-called “</a:t>
            </a:r>
            <a:r>
              <a:rPr lang="en-US" sz="8000" b="1" dirty="0" err="1" smtClean="0">
                <a:solidFill>
                  <a:srgbClr val="0070C0"/>
                </a:solidFill>
              </a:rPr>
              <a:t>Melloni’s</a:t>
            </a:r>
            <a:r>
              <a:rPr lang="en-US" sz="8000" b="1" dirty="0" smtClean="0">
                <a:solidFill>
                  <a:srgbClr val="0070C0"/>
                </a:solidFill>
              </a:rPr>
              <a:t> bench</a:t>
            </a:r>
            <a:r>
              <a:rPr lang="it-IT" sz="8000" dirty="0" smtClean="0">
                <a:solidFill>
                  <a:schemeClr val="tx1"/>
                </a:solidFill>
              </a:rPr>
              <a:t>” </a:t>
            </a:r>
            <a:r>
              <a:rPr lang="mr-IN" sz="8000" dirty="0" smtClean="0">
                <a:solidFill>
                  <a:schemeClr val="tx1"/>
                </a:solidFill>
              </a:rPr>
              <a:t>–</a:t>
            </a:r>
            <a:r>
              <a:rPr lang="it-IT" sz="8000" dirty="0" smtClean="0">
                <a:solidFill>
                  <a:schemeClr val="tx1"/>
                </a:solidFill>
              </a:rPr>
              <a:t> </a:t>
            </a:r>
            <a:r>
              <a:rPr lang="en-US" sz="8000" dirty="0" smtClean="0">
                <a:solidFill>
                  <a:schemeClr val="tx1"/>
                </a:solidFill>
              </a:rPr>
              <a:t>that made possible studying the properties of the thermal radiation </a:t>
            </a:r>
            <a:r>
              <a:rPr lang="it-IT" sz="8000" b="1" dirty="0" smtClean="0">
                <a:solidFill>
                  <a:srgbClr val="0070C0"/>
                </a:solidFill>
              </a:rPr>
              <a:t>[1]</a:t>
            </a:r>
            <a:r>
              <a:rPr lang="en-US" sz="8000" dirty="0" smtClean="0">
                <a:solidFill>
                  <a:schemeClr val="tx1">
                    <a:lumMod val="50000"/>
                    <a:lumOff val="50000"/>
                  </a:schemeClr>
                </a:solidFill>
                <a:latin typeface="Arial" pitchFamily="34" charset="0"/>
                <a:cs typeface="Arial" pitchFamily="34" charset="0"/>
              </a:rPr>
              <a:t>.</a:t>
            </a:r>
            <a:endParaRPr lang="it-IT" sz="8000" b="1" dirty="0" smtClean="0">
              <a:solidFill>
                <a:srgbClr val="0070C0"/>
              </a:solidFill>
            </a:endParaRPr>
          </a:p>
          <a:p>
            <a:pPr algn="l">
              <a:lnSpc>
                <a:spcPct val="120000"/>
              </a:lnSpc>
              <a:spcBef>
                <a:spcPts val="600"/>
              </a:spcBef>
              <a:spcAft>
                <a:spcPts val="600"/>
              </a:spcAft>
            </a:pPr>
            <a:r>
              <a:rPr lang="en-US" sz="8000" dirty="0" smtClean="0">
                <a:solidFill>
                  <a:schemeClr val="tx1"/>
                </a:solidFill>
              </a:rPr>
              <a:t>It was collected and published the correspondence of astronomer A. </a:t>
            </a:r>
            <a:r>
              <a:rPr lang="en-US" sz="8000" dirty="0" err="1" smtClean="0">
                <a:solidFill>
                  <a:schemeClr val="tx1"/>
                </a:solidFill>
              </a:rPr>
              <a:t>Colla</a:t>
            </a:r>
            <a:r>
              <a:rPr lang="en-US" sz="8000" dirty="0" smtClean="0">
                <a:solidFill>
                  <a:schemeClr val="tx1"/>
                </a:solidFill>
              </a:rPr>
              <a:t> with leading figures of the period on scientific and Risorgimento matters </a:t>
            </a:r>
            <a:r>
              <a:rPr lang="it-IT" sz="8000" b="1" dirty="0" smtClean="0">
                <a:solidFill>
                  <a:srgbClr val="0070C0"/>
                </a:solidFill>
              </a:rPr>
              <a:t>[3][9]</a:t>
            </a:r>
            <a:endParaRPr lang="it-IT" sz="8000" b="1" dirty="0">
              <a:solidFill>
                <a:srgbClr val="0070C0"/>
              </a:solidFill>
            </a:endParaRPr>
          </a:p>
          <a:p>
            <a:pPr algn="l"/>
            <a:endParaRPr lang="en-US" sz="8800" dirty="0" smtClean="0">
              <a:solidFill>
                <a:schemeClr val="tx1"/>
              </a:solidFill>
            </a:endParaRPr>
          </a:p>
          <a:p>
            <a:pPr algn="l"/>
            <a:endParaRPr lang="en-US" sz="8800" dirty="0" smtClean="0">
              <a:solidFill>
                <a:schemeClr val="tx1"/>
              </a:solidFill>
            </a:endParaRPr>
          </a:p>
          <a:p>
            <a:pPr algn="l"/>
            <a:endParaRPr lang="en-US" sz="8800" dirty="0">
              <a:solidFill>
                <a:schemeClr val="tx1"/>
              </a:solidFill>
            </a:endParaRPr>
          </a:p>
        </p:txBody>
      </p:sp>
      <p:sp>
        <p:nvSpPr>
          <p:cNvPr id="7" name="Slide Number Placeholder 6"/>
          <p:cNvSpPr>
            <a:spLocks noGrp="1"/>
          </p:cNvSpPr>
          <p:nvPr>
            <p:ph type="sldNum" sz="quarter" idx="12"/>
          </p:nvPr>
        </p:nvSpPr>
        <p:spPr/>
        <p:txBody>
          <a:bodyPr/>
          <a:lstStyle/>
          <a:p>
            <a:fld id="{FAAF7FDE-11B9-AF4A-8390-A43FBA897EAE}" type="slidenum">
              <a:rPr lang="en-US" smtClean="0"/>
              <a:pPr/>
              <a:t>2</a:t>
            </a:fld>
            <a:endParaRPr lang="en-US" dirty="0"/>
          </a:p>
        </p:txBody>
      </p:sp>
      <p:sp>
        <p:nvSpPr>
          <p:cNvPr id="11" name="Footer Placeholder 5"/>
          <p:cNvSpPr>
            <a:spLocks noGrp="1"/>
          </p:cNvSpPr>
          <p:nvPr>
            <p:ph type="ftr" sz="quarter" idx="11"/>
          </p:nvPr>
        </p:nvSpPr>
        <p:spPr>
          <a:xfrm>
            <a:off x="2874773" y="6473825"/>
            <a:ext cx="3429000" cy="365125"/>
          </a:xfrm>
        </p:spPr>
        <p:txBody>
          <a:bodyPr/>
          <a:lstStyle/>
          <a:p>
            <a:r>
              <a:rPr lang="es-ES" dirty="0" smtClean="0">
                <a:solidFill>
                  <a:schemeClr val="tx1"/>
                </a:solidFill>
              </a:rPr>
              <a:t>Roma, </a:t>
            </a:r>
            <a:r>
              <a:rPr lang="es-ES" dirty="0" err="1" smtClean="0">
                <a:solidFill>
                  <a:schemeClr val="tx1"/>
                </a:solidFill>
              </a:rPr>
              <a:t>March</a:t>
            </a:r>
            <a:r>
              <a:rPr lang="es-ES" dirty="0" smtClean="0">
                <a:solidFill>
                  <a:schemeClr val="tx1"/>
                </a:solidFill>
              </a:rPr>
              <a:t> 2018 - PTA   </a:t>
            </a:r>
            <a:endParaRPr lang="en-US" dirty="0">
              <a:solidFill>
                <a:schemeClr val="tx1"/>
              </a:solidFill>
            </a:endParaRPr>
          </a:p>
        </p:txBody>
      </p:sp>
      <p:sp>
        <p:nvSpPr>
          <p:cNvPr id="12" name="TextBox 4"/>
          <p:cNvSpPr txBox="1"/>
          <p:nvPr/>
        </p:nvSpPr>
        <p:spPr>
          <a:xfrm>
            <a:off x="7585088" y="194053"/>
            <a:ext cx="1558912" cy="369332"/>
          </a:xfrm>
          <a:prstGeom prst="rect">
            <a:avLst/>
          </a:prstGeom>
          <a:noFill/>
        </p:spPr>
        <p:txBody>
          <a:bodyPr wrap="square" rtlCol="0">
            <a:spAutoFit/>
          </a:bodyPr>
          <a:lstStyle/>
          <a:p>
            <a:pPr algn="ctr"/>
            <a:endParaRPr lang="en-US" i="1" dirty="0">
              <a:solidFill>
                <a:srgbClr val="FF0000"/>
              </a:solidFill>
            </a:endParaRPr>
          </a:p>
        </p:txBody>
      </p:sp>
      <p:pic>
        <p:nvPicPr>
          <p:cNvPr id="8" name="Immagin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17963" cy="1031360"/>
          </a:xfrm>
          <a:prstGeom prst="rect">
            <a:avLst/>
          </a:prstGeom>
        </p:spPr>
      </p:pic>
      <p:pic>
        <p:nvPicPr>
          <p:cNvPr id="13" name="Immagine 12" descr="stemma-unige.jpg"/>
          <p:cNvPicPr>
            <a:picLocks noChangeAspect="1"/>
          </p:cNvPicPr>
          <p:nvPr/>
        </p:nvPicPr>
        <p:blipFill>
          <a:blip r:embed="rId3"/>
          <a:stretch>
            <a:fillRect/>
          </a:stretch>
        </p:blipFill>
        <p:spPr>
          <a:xfrm>
            <a:off x="8259233" y="0"/>
            <a:ext cx="804607" cy="1031360"/>
          </a:xfrm>
          <a:prstGeom prst="rect">
            <a:avLst/>
          </a:prstGeom>
        </p:spPr>
      </p:pic>
      <p:pic>
        <p:nvPicPr>
          <p:cNvPr id="14" name="Immagine 13" descr="logodipGe.jpg"/>
          <p:cNvPicPr>
            <a:picLocks noChangeAspect="1"/>
          </p:cNvPicPr>
          <p:nvPr/>
        </p:nvPicPr>
        <p:blipFill>
          <a:blip r:embed="rId4"/>
          <a:stretch>
            <a:fillRect/>
          </a:stretch>
        </p:blipFill>
        <p:spPr>
          <a:xfrm>
            <a:off x="7327900" y="0"/>
            <a:ext cx="826866" cy="1031360"/>
          </a:xfrm>
          <a:prstGeom prst="rect">
            <a:avLst/>
          </a:prstGeom>
        </p:spPr>
      </p:pic>
      <p:sp>
        <p:nvSpPr>
          <p:cNvPr id="15" name="Title 1"/>
          <p:cNvSpPr txBox="1">
            <a:spLocks/>
          </p:cNvSpPr>
          <p:nvPr/>
        </p:nvSpPr>
        <p:spPr>
          <a:xfrm>
            <a:off x="1674967" y="0"/>
            <a:ext cx="5600700" cy="103136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altLang="it-IT" sz="2000" b="1" dirty="0" err="1">
                <a:solidFill>
                  <a:schemeClr val="accent1"/>
                </a:solidFill>
              </a:rPr>
              <a:t>Italian</a:t>
            </a:r>
            <a:r>
              <a:rPr lang="it-IT" altLang="it-IT" sz="2000" b="1" dirty="0">
                <a:solidFill>
                  <a:schemeClr val="accent1"/>
                </a:solidFill>
              </a:rPr>
              <a:t> </a:t>
            </a:r>
            <a:r>
              <a:rPr lang="it-IT" altLang="it-IT" sz="2000" b="1" dirty="0" err="1">
                <a:solidFill>
                  <a:schemeClr val="accent1"/>
                </a:solidFill>
              </a:rPr>
              <a:t>physicists</a:t>
            </a:r>
            <a:r>
              <a:rPr lang="it-IT" altLang="it-IT" sz="2000" b="1" dirty="0">
                <a:solidFill>
                  <a:schemeClr val="accent1"/>
                </a:solidFill>
              </a:rPr>
              <a:t> </a:t>
            </a:r>
            <a:r>
              <a:rPr lang="it-IT" altLang="it-IT" sz="2000" b="1" dirty="0" err="1">
                <a:solidFill>
                  <a:schemeClr val="accent1"/>
                </a:solidFill>
              </a:rPr>
              <a:t>between</a:t>
            </a:r>
            <a:r>
              <a:rPr lang="it-IT" altLang="it-IT" sz="2000" b="1" dirty="0">
                <a:solidFill>
                  <a:schemeClr val="accent1"/>
                </a:solidFill>
              </a:rPr>
              <a:t> </a:t>
            </a:r>
            <a:r>
              <a:rPr lang="it-IT" altLang="it-IT" sz="2000" b="1" dirty="0" err="1">
                <a:solidFill>
                  <a:schemeClr val="accent1"/>
                </a:solidFill>
              </a:rPr>
              <a:t>scientific</a:t>
            </a:r>
            <a:r>
              <a:rPr lang="it-IT" altLang="it-IT" sz="2000" b="1" dirty="0">
                <a:solidFill>
                  <a:schemeClr val="accent1"/>
                </a:solidFill>
              </a:rPr>
              <a:t> </a:t>
            </a:r>
            <a:r>
              <a:rPr lang="it-IT" altLang="it-IT" sz="2000" b="1" dirty="0" err="1">
                <a:solidFill>
                  <a:schemeClr val="accent1"/>
                </a:solidFill>
              </a:rPr>
              <a:t>research</a:t>
            </a:r>
            <a:r>
              <a:rPr lang="it-IT" altLang="it-IT" sz="2000" b="1" dirty="0">
                <a:solidFill>
                  <a:schemeClr val="accent1"/>
                </a:solidFill>
              </a:rPr>
              <a:t> and public engagement: </a:t>
            </a:r>
            <a:r>
              <a:rPr lang="it-IT" altLang="it-IT" sz="2000" b="1" dirty="0" smtClean="0">
                <a:solidFill>
                  <a:schemeClr val="accent1"/>
                </a:solidFill>
              </a:rPr>
              <a:t>from </a:t>
            </a:r>
            <a:r>
              <a:rPr lang="it-IT" altLang="it-IT" sz="2000" b="1" dirty="0">
                <a:solidFill>
                  <a:schemeClr val="accent1"/>
                </a:solidFill>
              </a:rPr>
              <a:t>the </a:t>
            </a:r>
            <a:r>
              <a:rPr lang="it-IT" altLang="it-IT" sz="2000" b="1" dirty="0" err="1">
                <a:solidFill>
                  <a:schemeClr val="accent1"/>
                </a:solidFill>
              </a:rPr>
              <a:t>Congress</a:t>
            </a:r>
            <a:r>
              <a:rPr lang="it-IT" altLang="it-IT" sz="2000" b="1" dirty="0">
                <a:solidFill>
                  <a:schemeClr val="accent1"/>
                </a:solidFill>
              </a:rPr>
              <a:t> of Vienna to the rise of the Republic</a:t>
            </a:r>
            <a:r>
              <a:rPr lang="it-IT" altLang="it-IT" sz="2000" dirty="0"/>
              <a:t> </a:t>
            </a:r>
            <a:r>
              <a:rPr lang="it-IT" sz="2000" b="1" dirty="0" smtClean="0">
                <a:solidFill>
                  <a:srgbClr val="0070C0"/>
                </a:solidFill>
              </a:rPr>
              <a:t>(HISTSEN)</a:t>
            </a:r>
            <a:endParaRPr lang="en-US" sz="2000" dirty="0">
              <a:solidFill>
                <a:srgbClr val="0070C0"/>
              </a:solidFill>
            </a:endParaRPr>
          </a:p>
        </p:txBody>
      </p:sp>
    </p:spTree>
    <p:extLst>
      <p:ext uri="{BB962C8B-B14F-4D97-AF65-F5344CB8AC3E}">
        <p14:creationId xmlns:p14="http://schemas.microsoft.com/office/powerpoint/2010/main" val="3952271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s-ES" smtClean="0"/>
              <a:t>Roma, March 2018 - PTA   </a:t>
            </a:r>
            <a:endParaRPr lang="en-US"/>
          </a:p>
        </p:txBody>
      </p:sp>
      <p:sp>
        <p:nvSpPr>
          <p:cNvPr id="3" name="Slide Number Placeholder 2"/>
          <p:cNvSpPr>
            <a:spLocks noGrp="1"/>
          </p:cNvSpPr>
          <p:nvPr>
            <p:ph type="sldNum" sz="quarter" idx="12"/>
          </p:nvPr>
        </p:nvSpPr>
        <p:spPr/>
        <p:txBody>
          <a:bodyPr/>
          <a:lstStyle/>
          <a:p>
            <a:fld id="{FAAF7FDE-11B9-AF4A-8390-A43FBA897EAE}" type="slidenum">
              <a:rPr lang="en-US" smtClean="0"/>
              <a:pPr/>
              <a:t>3</a:t>
            </a:fld>
            <a:endParaRPr lang="en-US"/>
          </a:p>
        </p:txBody>
      </p:sp>
      <p:sp>
        <p:nvSpPr>
          <p:cNvPr id="4" name="TextBox 3"/>
          <p:cNvSpPr txBox="1"/>
          <p:nvPr/>
        </p:nvSpPr>
        <p:spPr>
          <a:xfrm>
            <a:off x="368300" y="1339592"/>
            <a:ext cx="8695540" cy="4708981"/>
          </a:xfrm>
          <a:prstGeom prst="rect">
            <a:avLst/>
          </a:prstGeom>
          <a:noFill/>
        </p:spPr>
        <p:txBody>
          <a:bodyPr wrap="square" rtlCol="0">
            <a:spAutoFit/>
          </a:bodyPr>
          <a:lstStyle/>
          <a:p>
            <a:pPr>
              <a:spcBef>
                <a:spcPts val="600"/>
              </a:spcBef>
              <a:spcAft>
                <a:spcPts val="600"/>
              </a:spcAft>
            </a:pPr>
            <a:r>
              <a:rPr lang="en-US" sz="2000" b="1" dirty="0"/>
              <a:t>• </a:t>
            </a:r>
            <a:r>
              <a:rPr lang="en-US" sz="2000" b="1" dirty="0" smtClean="0">
                <a:solidFill>
                  <a:srgbClr val="FF0000"/>
                </a:solidFill>
              </a:rPr>
              <a:t>Senators-Physicists:</a:t>
            </a:r>
            <a:r>
              <a:rPr lang="en-US" sz="2000" dirty="0">
                <a:solidFill>
                  <a:srgbClr val="FF0000"/>
                </a:solidFill>
              </a:rPr>
              <a:t> </a:t>
            </a:r>
            <a:r>
              <a:rPr lang="en-US" sz="2000" dirty="0" smtClean="0"/>
              <a:t>it was completed the analysis of the Parliamentary activity of physicists and astronomers appointed by the King senators for life,</a:t>
            </a:r>
            <a:r>
              <a:rPr lang="en-US" altLang="it-IT" sz="2000" dirty="0" smtClean="0">
                <a:solidFill>
                  <a:schemeClr val="tx1">
                    <a:lumMod val="50000"/>
                    <a:lumOff val="50000"/>
                  </a:schemeClr>
                </a:solidFill>
                <a:latin typeface="Arial" pitchFamily="34" charset="0"/>
                <a:cs typeface="Arial" pitchFamily="34" charset="0"/>
                <a:sym typeface="Symbol" panose="05050102010706020507" pitchFamily="18" charset="2"/>
              </a:rPr>
              <a:t> </a:t>
            </a:r>
            <a:r>
              <a:rPr lang="en-US" altLang="it-IT" sz="2000" dirty="0">
                <a:cs typeface="Arial" pitchFamily="34" charset="0"/>
                <a:sym typeface="Symbol" panose="05050102010706020507" pitchFamily="18" charset="2"/>
              </a:rPr>
              <a:t>from the Charter of Carlo Alberto (</a:t>
            </a:r>
            <a:r>
              <a:rPr lang="en-US" altLang="it-IT" sz="2000" dirty="0" err="1">
                <a:cs typeface="Arial" pitchFamily="34" charset="0"/>
                <a:sym typeface="Symbol" panose="05050102010706020507" pitchFamily="18" charset="2"/>
              </a:rPr>
              <a:t>Statuto</a:t>
            </a:r>
            <a:r>
              <a:rPr lang="en-US" altLang="it-IT" sz="2000" dirty="0">
                <a:cs typeface="Arial" pitchFamily="34" charset="0"/>
                <a:sym typeface="Symbol" panose="05050102010706020507" pitchFamily="18" charset="2"/>
              </a:rPr>
              <a:t> </a:t>
            </a:r>
            <a:r>
              <a:rPr lang="en-US" altLang="it-IT" sz="2000" dirty="0" err="1">
                <a:cs typeface="Arial" pitchFamily="34" charset="0"/>
                <a:sym typeface="Symbol" panose="05050102010706020507" pitchFamily="18" charset="2"/>
              </a:rPr>
              <a:t>Albertino</a:t>
            </a:r>
            <a:r>
              <a:rPr lang="en-US" altLang="it-IT" sz="2000" dirty="0">
                <a:cs typeface="Arial" pitchFamily="34" charset="0"/>
                <a:sym typeface="Symbol" panose="05050102010706020507" pitchFamily="18" charset="2"/>
              </a:rPr>
              <a:t>) to the fall of fascism (1848-1943</a:t>
            </a:r>
            <a:r>
              <a:rPr lang="en-US" altLang="it-IT" sz="2000" dirty="0" smtClean="0">
                <a:cs typeface="Arial" pitchFamily="34" charset="0"/>
                <a:sym typeface="Symbol" panose="05050102010706020507" pitchFamily="18" charset="2"/>
              </a:rPr>
              <a:t>) (322 speeches amounting to 1423 pages of Parliamentary Acts, about 40 Bills and Central Office reports written by the senator-physicists and 22 personal files).</a:t>
            </a:r>
            <a:endParaRPr lang="en-US" altLang="it-IT" sz="2000" dirty="0">
              <a:cs typeface="Arial" pitchFamily="34" charset="0"/>
              <a:sym typeface="Symbol" panose="05050102010706020507" pitchFamily="18" charset="2"/>
            </a:endParaRPr>
          </a:p>
          <a:p>
            <a:pPr>
              <a:spcBef>
                <a:spcPts val="600"/>
              </a:spcBef>
              <a:spcAft>
                <a:spcPts val="600"/>
              </a:spcAft>
              <a:buFont typeface="Symbol" panose="05050102010706020507" pitchFamily="18" charset="2"/>
              <a:buChar char="·"/>
              <a:defRPr/>
            </a:pPr>
            <a:r>
              <a:rPr lang="en-US" sz="2000" dirty="0" smtClean="0"/>
              <a:t> Final draft of the book: </a:t>
            </a:r>
            <a:r>
              <a:rPr lang="en-US" sz="2000" b="1" dirty="0" smtClean="0">
                <a:solidFill>
                  <a:srgbClr val="0070C0"/>
                </a:solidFill>
              </a:rPr>
              <a:t>M. Leone e N. </a:t>
            </a:r>
            <a:r>
              <a:rPr lang="en-US" sz="2000" b="1" dirty="0" err="1" smtClean="0">
                <a:solidFill>
                  <a:srgbClr val="0070C0"/>
                </a:solidFill>
              </a:rPr>
              <a:t>Robotti</a:t>
            </a:r>
            <a:r>
              <a:rPr lang="en-US" sz="2000" b="1" dirty="0" smtClean="0">
                <a:solidFill>
                  <a:srgbClr val="0070C0"/>
                </a:solidFill>
              </a:rPr>
              <a:t>, </a:t>
            </a:r>
            <a:r>
              <a:rPr lang="en-US" sz="2000" b="1" dirty="0" err="1" smtClean="0">
                <a:solidFill>
                  <a:srgbClr val="0070C0"/>
                </a:solidFill>
              </a:rPr>
              <a:t>Scienza</a:t>
            </a:r>
            <a:r>
              <a:rPr lang="en-US" sz="2000" b="1" dirty="0" smtClean="0">
                <a:solidFill>
                  <a:srgbClr val="0070C0"/>
                </a:solidFill>
              </a:rPr>
              <a:t> e </a:t>
            </a:r>
            <a:r>
              <a:rPr lang="en-US" sz="2000" b="1" dirty="0" err="1" smtClean="0">
                <a:solidFill>
                  <a:srgbClr val="0070C0"/>
                </a:solidFill>
              </a:rPr>
              <a:t>impegno</a:t>
            </a:r>
            <a:r>
              <a:rPr lang="en-US" sz="2000" b="1" dirty="0" smtClean="0">
                <a:solidFill>
                  <a:srgbClr val="0070C0"/>
                </a:solidFill>
              </a:rPr>
              <a:t> </a:t>
            </a:r>
            <a:r>
              <a:rPr lang="en-US" sz="2000" b="1" dirty="0" err="1" smtClean="0">
                <a:solidFill>
                  <a:srgbClr val="0070C0"/>
                </a:solidFill>
              </a:rPr>
              <a:t>civile</a:t>
            </a:r>
            <a:r>
              <a:rPr lang="en-US" sz="2000" b="1" dirty="0" smtClean="0">
                <a:solidFill>
                  <a:srgbClr val="0070C0"/>
                </a:solidFill>
              </a:rPr>
              <a:t>: </a:t>
            </a:r>
            <a:r>
              <a:rPr lang="en-US" sz="2000" b="1" dirty="0" err="1" smtClean="0">
                <a:solidFill>
                  <a:srgbClr val="0070C0"/>
                </a:solidFill>
              </a:rPr>
              <a:t>i</a:t>
            </a:r>
            <a:r>
              <a:rPr lang="en-US" sz="2000" b="1" dirty="0" smtClean="0">
                <a:solidFill>
                  <a:srgbClr val="0070C0"/>
                </a:solidFill>
              </a:rPr>
              <a:t> </a:t>
            </a:r>
            <a:r>
              <a:rPr lang="en-US" sz="2000" b="1" dirty="0" err="1" smtClean="0">
                <a:solidFill>
                  <a:srgbClr val="0070C0"/>
                </a:solidFill>
              </a:rPr>
              <a:t>fisici</a:t>
            </a:r>
            <a:r>
              <a:rPr lang="en-US" sz="2000" b="1" dirty="0" smtClean="0">
                <a:solidFill>
                  <a:srgbClr val="0070C0"/>
                </a:solidFill>
              </a:rPr>
              <a:t> al </a:t>
            </a:r>
            <a:r>
              <a:rPr lang="en-US" sz="2000" b="1" dirty="0" err="1" smtClean="0">
                <a:solidFill>
                  <a:srgbClr val="0070C0"/>
                </a:solidFill>
              </a:rPr>
              <a:t>Senato</a:t>
            </a:r>
            <a:r>
              <a:rPr lang="en-US" sz="2000" b="1" dirty="0" smtClean="0">
                <a:solidFill>
                  <a:srgbClr val="0070C0"/>
                </a:solidFill>
              </a:rPr>
              <a:t> (1848 – 1943). </a:t>
            </a:r>
            <a:r>
              <a:rPr lang="en-US" sz="2000" dirty="0" smtClean="0"/>
              <a:t>The book covers the main results of the research and a selection of documents and iconographic material will be published by SIF in collaboration with Centro Fermi and Senate of the Republic within Fall 2018  </a:t>
            </a:r>
          </a:p>
          <a:p>
            <a:pPr>
              <a:spcBef>
                <a:spcPts val="600"/>
              </a:spcBef>
              <a:spcAft>
                <a:spcPts val="600"/>
              </a:spcAft>
              <a:buFont typeface="Symbol" panose="05050102010706020507" pitchFamily="18" charset="2"/>
              <a:buChar char="·"/>
              <a:defRPr/>
            </a:pPr>
            <a:r>
              <a:rPr lang="en-US" sz="2000" b="1" dirty="0" smtClean="0"/>
              <a:t> </a:t>
            </a:r>
            <a:r>
              <a:rPr lang="en-US" sz="2000" b="1" dirty="0" smtClean="0">
                <a:solidFill>
                  <a:srgbClr val="FF0000"/>
                </a:solidFill>
              </a:rPr>
              <a:t>Physicists and Great War</a:t>
            </a:r>
            <a:r>
              <a:rPr lang="en-US" sz="2000" dirty="0" smtClean="0">
                <a:solidFill>
                  <a:srgbClr val="FF0000"/>
                </a:solidFill>
              </a:rPr>
              <a:t>: </a:t>
            </a:r>
            <a:r>
              <a:rPr lang="en-US" sz="2000" dirty="0" smtClean="0"/>
              <a:t>it was studied how </a:t>
            </a:r>
            <a:r>
              <a:rPr lang="en-US" sz="2000" dirty="0" err="1" smtClean="0"/>
              <a:t>Pietro</a:t>
            </a:r>
            <a:r>
              <a:rPr lang="en-US" sz="2000" dirty="0" smtClean="0"/>
              <a:t> </a:t>
            </a:r>
            <a:r>
              <a:rPr lang="en-US" sz="2000" dirty="0" err="1" smtClean="0"/>
              <a:t>Cardani</a:t>
            </a:r>
            <a:r>
              <a:rPr lang="en-US" sz="2000" dirty="0" smtClean="0"/>
              <a:t> and Antonio </a:t>
            </a:r>
            <a:r>
              <a:rPr lang="en-US" sz="2000" dirty="0" err="1" smtClean="0"/>
              <a:t>Garbasso</a:t>
            </a:r>
            <a:r>
              <a:rPr lang="en-US" sz="2000" dirty="0" smtClean="0"/>
              <a:t> contributed to the Great War through the development of the “</a:t>
            </a:r>
            <a:r>
              <a:rPr lang="en-US" sz="2000" dirty="0" err="1" smtClean="0"/>
              <a:t>phonotelemetric</a:t>
            </a:r>
            <a:r>
              <a:rPr lang="en-US" sz="2000" dirty="0" smtClean="0"/>
              <a:t>” method making possible to establish the whereabouts of the enemy artillery (firing cannon) upon the basis of the sound emitted at the moment of the fire (cannon shot) without seeing the flash of light </a:t>
            </a:r>
            <a:r>
              <a:rPr lang="en-US" altLang="it-IT" sz="2000" b="1" dirty="0" smtClean="0">
                <a:solidFill>
                  <a:srgbClr val="0070C0"/>
                </a:solidFill>
                <a:cs typeface="Times New Roman" panose="02020603050405020304" pitchFamily="18" charset="0"/>
                <a:sym typeface="Times New Roman" panose="02020603050405020304" pitchFamily="18" charset="0"/>
              </a:rPr>
              <a:t>[5][6][7][8][14]</a:t>
            </a:r>
            <a:endParaRPr lang="en-US" altLang="it-IT" sz="2000" b="1" dirty="0">
              <a:solidFill>
                <a:srgbClr val="0070C0"/>
              </a:solidFill>
              <a:cs typeface="Times New Roman" panose="02020603050405020304" pitchFamily="18" charset="0"/>
              <a:sym typeface="Times New Roman" panose="02020603050405020304" pitchFamily="18" charset="0"/>
            </a:endParaRPr>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17963" cy="1031360"/>
          </a:xfrm>
          <a:prstGeom prst="rect">
            <a:avLst/>
          </a:prstGeom>
        </p:spPr>
      </p:pic>
      <p:pic>
        <p:nvPicPr>
          <p:cNvPr id="7" name="Immagine 6" descr="stemma-unige.jpg"/>
          <p:cNvPicPr>
            <a:picLocks noChangeAspect="1"/>
          </p:cNvPicPr>
          <p:nvPr/>
        </p:nvPicPr>
        <p:blipFill>
          <a:blip r:embed="rId3"/>
          <a:stretch>
            <a:fillRect/>
          </a:stretch>
        </p:blipFill>
        <p:spPr>
          <a:xfrm>
            <a:off x="8259233" y="0"/>
            <a:ext cx="804607" cy="1031360"/>
          </a:xfrm>
          <a:prstGeom prst="rect">
            <a:avLst/>
          </a:prstGeom>
        </p:spPr>
      </p:pic>
      <p:pic>
        <p:nvPicPr>
          <p:cNvPr id="8" name="Immagine 7" descr="logodipGe.jpg"/>
          <p:cNvPicPr>
            <a:picLocks noChangeAspect="1"/>
          </p:cNvPicPr>
          <p:nvPr/>
        </p:nvPicPr>
        <p:blipFill>
          <a:blip r:embed="rId4"/>
          <a:stretch>
            <a:fillRect/>
          </a:stretch>
        </p:blipFill>
        <p:spPr>
          <a:xfrm>
            <a:off x="7327900" y="0"/>
            <a:ext cx="826866" cy="1031360"/>
          </a:xfrm>
          <a:prstGeom prst="rect">
            <a:avLst/>
          </a:prstGeom>
        </p:spPr>
      </p:pic>
      <p:sp>
        <p:nvSpPr>
          <p:cNvPr id="9" name="Title 1"/>
          <p:cNvSpPr txBox="1">
            <a:spLocks/>
          </p:cNvSpPr>
          <p:nvPr/>
        </p:nvSpPr>
        <p:spPr>
          <a:xfrm>
            <a:off x="1674967" y="0"/>
            <a:ext cx="5600700" cy="103136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altLang="it-IT" sz="2000" b="1" dirty="0" err="1">
                <a:solidFill>
                  <a:schemeClr val="accent1"/>
                </a:solidFill>
              </a:rPr>
              <a:t>Italian</a:t>
            </a:r>
            <a:r>
              <a:rPr lang="it-IT" altLang="it-IT" sz="2000" b="1" dirty="0">
                <a:solidFill>
                  <a:schemeClr val="accent1"/>
                </a:solidFill>
              </a:rPr>
              <a:t> </a:t>
            </a:r>
            <a:r>
              <a:rPr lang="it-IT" altLang="it-IT" sz="2000" b="1" dirty="0" err="1">
                <a:solidFill>
                  <a:schemeClr val="accent1"/>
                </a:solidFill>
              </a:rPr>
              <a:t>physicists</a:t>
            </a:r>
            <a:r>
              <a:rPr lang="it-IT" altLang="it-IT" sz="2000" b="1" dirty="0">
                <a:solidFill>
                  <a:schemeClr val="accent1"/>
                </a:solidFill>
              </a:rPr>
              <a:t> </a:t>
            </a:r>
            <a:r>
              <a:rPr lang="it-IT" altLang="it-IT" sz="2000" b="1" dirty="0" err="1">
                <a:solidFill>
                  <a:schemeClr val="accent1"/>
                </a:solidFill>
              </a:rPr>
              <a:t>between</a:t>
            </a:r>
            <a:r>
              <a:rPr lang="it-IT" altLang="it-IT" sz="2000" b="1" dirty="0">
                <a:solidFill>
                  <a:schemeClr val="accent1"/>
                </a:solidFill>
              </a:rPr>
              <a:t> </a:t>
            </a:r>
            <a:r>
              <a:rPr lang="it-IT" altLang="it-IT" sz="2000" b="1" dirty="0" err="1">
                <a:solidFill>
                  <a:schemeClr val="accent1"/>
                </a:solidFill>
              </a:rPr>
              <a:t>scientific</a:t>
            </a:r>
            <a:r>
              <a:rPr lang="it-IT" altLang="it-IT" sz="2000" b="1" dirty="0">
                <a:solidFill>
                  <a:schemeClr val="accent1"/>
                </a:solidFill>
              </a:rPr>
              <a:t> </a:t>
            </a:r>
            <a:r>
              <a:rPr lang="it-IT" altLang="it-IT" sz="2000" b="1" dirty="0" err="1">
                <a:solidFill>
                  <a:schemeClr val="accent1"/>
                </a:solidFill>
              </a:rPr>
              <a:t>research</a:t>
            </a:r>
            <a:r>
              <a:rPr lang="it-IT" altLang="it-IT" sz="2000" b="1" dirty="0">
                <a:solidFill>
                  <a:schemeClr val="accent1"/>
                </a:solidFill>
              </a:rPr>
              <a:t> and public engagement: </a:t>
            </a:r>
            <a:r>
              <a:rPr lang="it-IT" altLang="it-IT" sz="2000" b="1" dirty="0" smtClean="0">
                <a:solidFill>
                  <a:schemeClr val="accent1"/>
                </a:solidFill>
              </a:rPr>
              <a:t>from </a:t>
            </a:r>
            <a:r>
              <a:rPr lang="it-IT" altLang="it-IT" sz="2000" b="1" dirty="0">
                <a:solidFill>
                  <a:schemeClr val="accent1"/>
                </a:solidFill>
              </a:rPr>
              <a:t>the </a:t>
            </a:r>
            <a:r>
              <a:rPr lang="it-IT" altLang="it-IT" sz="2000" b="1" dirty="0" err="1">
                <a:solidFill>
                  <a:schemeClr val="accent1"/>
                </a:solidFill>
              </a:rPr>
              <a:t>Congress</a:t>
            </a:r>
            <a:r>
              <a:rPr lang="it-IT" altLang="it-IT" sz="2000" b="1" dirty="0">
                <a:solidFill>
                  <a:schemeClr val="accent1"/>
                </a:solidFill>
              </a:rPr>
              <a:t> of Vienna to the rise of the Republic</a:t>
            </a:r>
            <a:r>
              <a:rPr lang="it-IT" altLang="it-IT" sz="2000" dirty="0"/>
              <a:t> </a:t>
            </a:r>
            <a:r>
              <a:rPr lang="it-IT" sz="2000" b="1" dirty="0" smtClean="0">
                <a:solidFill>
                  <a:srgbClr val="0070C0"/>
                </a:solidFill>
              </a:rPr>
              <a:t>(HISTSEN)</a:t>
            </a:r>
            <a:endParaRPr lang="en-US" sz="2000" dirty="0">
              <a:solidFill>
                <a:srgbClr val="0070C0"/>
              </a:solidFill>
            </a:endParaRPr>
          </a:p>
        </p:txBody>
      </p:sp>
    </p:spTree>
    <p:extLst>
      <p:ext uri="{BB962C8B-B14F-4D97-AF65-F5344CB8AC3E}">
        <p14:creationId xmlns:p14="http://schemas.microsoft.com/office/powerpoint/2010/main" val="2052347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17963" cy="1031360"/>
          </a:xfrm>
          <a:prstGeom prst="rect">
            <a:avLst/>
          </a:prstGeom>
        </p:spPr>
      </p:pic>
      <p:sp>
        <p:nvSpPr>
          <p:cNvPr id="3" name="Slide Number Placeholder 2"/>
          <p:cNvSpPr>
            <a:spLocks noGrp="1"/>
          </p:cNvSpPr>
          <p:nvPr>
            <p:ph type="sldNum" sz="quarter" idx="12"/>
          </p:nvPr>
        </p:nvSpPr>
        <p:spPr/>
        <p:txBody>
          <a:bodyPr/>
          <a:lstStyle/>
          <a:p>
            <a:fld id="{FAAF7FDE-11B9-AF4A-8390-A43FBA897EAE}" type="slidenum">
              <a:rPr lang="en-US" smtClean="0"/>
              <a:pPr/>
              <a:t>4</a:t>
            </a:fld>
            <a:endParaRPr lang="en-US"/>
          </a:p>
        </p:txBody>
      </p:sp>
      <p:sp>
        <p:nvSpPr>
          <p:cNvPr id="5" name="TextBox 4"/>
          <p:cNvSpPr txBox="1"/>
          <p:nvPr/>
        </p:nvSpPr>
        <p:spPr>
          <a:xfrm>
            <a:off x="254000" y="1071801"/>
            <a:ext cx="8686800" cy="5555367"/>
          </a:xfrm>
          <a:prstGeom prst="rect">
            <a:avLst/>
          </a:prstGeom>
          <a:noFill/>
        </p:spPr>
        <p:txBody>
          <a:bodyPr wrap="square" rtlCol="0">
            <a:spAutoFit/>
          </a:bodyPr>
          <a:lstStyle/>
          <a:p>
            <a:pPr>
              <a:spcAft>
                <a:spcPts val="600"/>
              </a:spcAft>
            </a:pPr>
            <a:r>
              <a:rPr lang="en-US" sz="2000" b="1" dirty="0" smtClean="0"/>
              <a:t>• </a:t>
            </a:r>
            <a:r>
              <a:rPr lang="en-US" sz="2000" b="1" dirty="0" err="1" smtClean="0">
                <a:solidFill>
                  <a:srgbClr val="FF0000"/>
                </a:solidFill>
              </a:rPr>
              <a:t>Battelli</a:t>
            </a:r>
            <a:r>
              <a:rPr lang="en-US" sz="2000" b="1" dirty="0" smtClean="0">
                <a:solidFill>
                  <a:srgbClr val="FF0000"/>
                </a:solidFill>
              </a:rPr>
              <a:t> and </a:t>
            </a:r>
            <a:r>
              <a:rPr lang="en-US" sz="2000" b="1" dirty="0" err="1" smtClean="0">
                <a:solidFill>
                  <a:srgbClr val="FF0000"/>
                </a:solidFill>
              </a:rPr>
              <a:t>Garbasso</a:t>
            </a:r>
            <a:r>
              <a:rPr lang="en-US" sz="2000" b="1" dirty="0" smtClean="0">
                <a:solidFill>
                  <a:srgbClr val="FF0000"/>
                </a:solidFill>
              </a:rPr>
              <a:t> in Pisa: </a:t>
            </a:r>
            <a:r>
              <a:rPr lang="en-US" sz="2000" dirty="0" smtClean="0"/>
              <a:t>it was analyzed the collaboration between the future Deputy, Antonio </a:t>
            </a:r>
            <a:r>
              <a:rPr lang="en-US" sz="2000" dirty="0" err="1" smtClean="0"/>
              <a:t>Battelli</a:t>
            </a:r>
            <a:r>
              <a:rPr lang="en-US" sz="2000" dirty="0" smtClean="0"/>
              <a:t>, and the future Senator, Antonio </a:t>
            </a:r>
            <a:r>
              <a:rPr lang="en-US" sz="2000" dirty="0" err="1" smtClean="0"/>
              <a:t>Garbasso</a:t>
            </a:r>
            <a:r>
              <a:rPr lang="en-US" sz="2000" dirty="0" smtClean="0"/>
              <a:t>. It was shown that this 3-years long collaboration, stimulated by the recently discovered X-rays, led to entrance of the “new physics” in Pisa and more generally in Italy </a:t>
            </a:r>
            <a:r>
              <a:rPr lang="en-US" sz="2000" b="1" dirty="0" smtClean="0">
                <a:solidFill>
                  <a:srgbClr val="0070C0"/>
                </a:solidFill>
              </a:rPr>
              <a:t>[12] </a:t>
            </a:r>
          </a:p>
          <a:p>
            <a:pPr>
              <a:spcAft>
                <a:spcPts val="600"/>
              </a:spcAft>
            </a:pPr>
            <a:r>
              <a:rPr lang="en-US" sz="2000" b="1" dirty="0" smtClean="0"/>
              <a:t>• </a:t>
            </a:r>
            <a:r>
              <a:rPr lang="en-US" sz="2000" b="1" dirty="0">
                <a:solidFill>
                  <a:srgbClr val="FF0000"/>
                </a:solidFill>
              </a:rPr>
              <a:t>Fermi in </a:t>
            </a:r>
            <a:r>
              <a:rPr lang="en-US" sz="2000" b="1" dirty="0" smtClean="0">
                <a:solidFill>
                  <a:srgbClr val="FF0000"/>
                </a:solidFill>
              </a:rPr>
              <a:t>Italy and towards America</a:t>
            </a:r>
            <a:r>
              <a:rPr lang="en-US" sz="2000" b="1" dirty="0"/>
              <a:t>: </a:t>
            </a:r>
            <a:r>
              <a:rPr lang="en-US" sz="2000" dirty="0" smtClean="0"/>
              <a:t>it was edited the </a:t>
            </a:r>
            <a:r>
              <a:rPr lang="en-US" sz="2000" dirty="0" err="1" smtClean="0"/>
              <a:t>english</a:t>
            </a:r>
            <a:r>
              <a:rPr lang="en-US" sz="2000" dirty="0" smtClean="0"/>
              <a:t> version of the book: </a:t>
            </a:r>
            <a:r>
              <a:rPr lang="en-US" sz="2000" b="1" dirty="0" err="1" smtClean="0">
                <a:solidFill>
                  <a:srgbClr val="0070C0"/>
                </a:solidFill>
              </a:rPr>
              <a:t>F.Guerra</a:t>
            </a:r>
            <a:r>
              <a:rPr lang="en-US" sz="2000" b="1" dirty="0">
                <a:solidFill>
                  <a:srgbClr val="0070C0"/>
                </a:solidFill>
              </a:rPr>
              <a:t>, </a:t>
            </a:r>
            <a:r>
              <a:rPr lang="en-US" sz="2000" b="1" dirty="0" err="1" smtClean="0">
                <a:solidFill>
                  <a:srgbClr val="0070C0"/>
                </a:solidFill>
              </a:rPr>
              <a:t>N.Robotti</a:t>
            </a:r>
            <a:r>
              <a:rPr lang="en-US" sz="2000" b="1" dirty="0" smtClean="0">
                <a:solidFill>
                  <a:srgbClr val="0070C0"/>
                </a:solidFill>
              </a:rPr>
              <a:t>, The lost notebook of </a:t>
            </a:r>
            <a:r>
              <a:rPr lang="en-US" sz="2000" b="1" dirty="0" err="1" smtClean="0">
                <a:solidFill>
                  <a:srgbClr val="0070C0"/>
                </a:solidFill>
              </a:rPr>
              <a:t>Enrico</a:t>
            </a:r>
            <a:r>
              <a:rPr lang="en-US" sz="2000" b="1" dirty="0" smtClean="0">
                <a:solidFill>
                  <a:srgbClr val="0070C0"/>
                </a:solidFill>
              </a:rPr>
              <a:t> Fermi. The </a:t>
            </a:r>
            <a:r>
              <a:rPr lang="en-US" sz="2000" b="1" dirty="0">
                <a:solidFill>
                  <a:srgbClr val="0070C0"/>
                </a:solidFill>
              </a:rPr>
              <a:t>True Story of the Discovery of Neutron-Induced </a:t>
            </a:r>
            <a:r>
              <a:rPr lang="en-US" sz="2000" b="1" dirty="0" smtClean="0">
                <a:solidFill>
                  <a:srgbClr val="0070C0"/>
                </a:solidFill>
              </a:rPr>
              <a:t>Radioactivity </a:t>
            </a:r>
            <a:r>
              <a:rPr lang="en-US" sz="2000" dirty="0" smtClean="0"/>
              <a:t>(Springer - SIF</a:t>
            </a:r>
            <a:r>
              <a:rPr lang="en-US" sz="2000" dirty="0"/>
              <a:t>) </a:t>
            </a:r>
            <a:r>
              <a:rPr lang="en-US" sz="2000" b="1" dirty="0">
                <a:solidFill>
                  <a:srgbClr val="0070C0"/>
                </a:solidFill>
              </a:rPr>
              <a:t>[2</a:t>
            </a:r>
            <a:r>
              <a:rPr lang="en-US" sz="2000" b="1" dirty="0" smtClean="0">
                <a:solidFill>
                  <a:srgbClr val="0070C0"/>
                </a:solidFill>
              </a:rPr>
              <a:t>]</a:t>
            </a:r>
            <a:endParaRPr lang="en-US" sz="2000" b="1" dirty="0">
              <a:solidFill>
                <a:srgbClr val="0070C0"/>
              </a:solidFill>
            </a:endParaRPr>
          </a:p>
          <a:p>
            <a:pPr>
              <a:spcAft>
                <a:spcPts val="600"/>
              </a:spcAft>
            </a:pPr>
            <a:r>
              <a:rPr lang="en-US" sz="2000" dirty="0" smtClean="0"/>
              <a:t>By drawing on the – still extant – original instrumentation used by Fermi, we managed to reconstruct Fermi’s experimental set-up employed in the discovery of the radioactivity induced by neutrons, with special reference to screens and counters </a:t>
            </a:r>
            <a:r>
              <a:rPr lang="en-US" sz="2000" b="1" dirty="0" smtClean="0">
                <a:solidFill>
                  <a:srgbClr val="0070C0"/>
                </a:solidFill>
              </a:rPr>
              <a:t>[11]</a:t>
            </a:r>
            <a:r>
              <a:rPr lang="en-US" sz="2000" dirty="0" smtClean="0"/>
              <a:t>. We also addressed the scientific, social and personal implications of Fermi’s move to America </a:t>
            </a:r>
            <a:r>
              <a:rPr lang="en-US" sz="2000" b="1" dirty="0" smtClean="0">
                <a:solidFill>
                  <a:srgbClr val="0070C0"/>
                </a:solidFill>
              </a:rPr>
              <a:t>[4]</a:t>
            </a:r>
          </a:p>
          <a:p>
            <a:pPr>
              <a:spcAft>
                <a:spcPts val="600"/>
              </a:spcAft>
            </a:pPr>
            <a:r>
              <a:rPr lang="en-US" sz="2000" b="1" dirty="0" smtClean="0"/>
              <a:t>• </a:t>
            </a:r>
            <a:r>
              <a:rPr lang="en-US" sz="2000" b="1" dirty="0" smtClean="0">
                <a:solidFill>
                  <a:srgbClr val="FF0000"/>
                </a:solidFill>
              </a:rPr>
              <a:t>Outreach</a:t>
            </a:r>
            <a:r>
              <a:rPr lang="en-US" sz="2000" dirty="0" smtClean="0"/>
              <a:t>: we attempted to fix one commonplace of physics education: the so-called “Rutherford experiment”. We have shown that such an experiment, as it is usually described in textbooks, never occurred and that it is actually a very rough synthesis of a series of alpha particles scattering experiment started by </a:t>
            </a:r>
            <a:r>
              <a:rPr lang="en-US" sz="2000" dirty="0" smtClean="0">
                <a:sym typeface="Symbol" panose="05050102010706020507" pitchFamily="18" charset="2"/>
              </a:rPr>
              <a:t>Rutherford in 1906 and culminating in Geiger &amp; Marsden’s 1913 experiments </a:t>
            </a:r>
            <a:r>
              <a:rPr lang="en-US" sz="2000" b="1" dirty="0" smtClean="0">
                <a:solidFill>
                  <a:srgbClr val="0070C0"/>
                </a:solidFill>
              </a:rPr>
              <a:t>[10][13]</a:t>
            </a:r>
            <a:endParaRPr lang="en-US" altLang="it-IT" sz="2000" dirty="0">
              <a:cs typeface="Times New Roman" panose="02020603050405020304" pitchFamily="18" charset="0"/>
              <a:sym typeface="Times New Roman" panose="02020603050405020304" pitchFamily="18" charset="0"/>
            </a:endParaRPr>
          </a:p>
        </p:txBody>
      </p:sp>
      <p:pic>
        <p:nvPicPr>
          <p:cNvPr id="8" name="Immagine 7" descr="stemma-unige.jpg"/>
          <p:cNvPicPr>
            <a:picLocks noChangeAspect="1"/>
          </p:cNvPicPr>
          <p:nvPr/>
        </p:nvPicPr>
        <p:blipFill>
          <a:blip r:embed="rId3"/>
          <a:stretch>
            <a:fillRect/>
          </a:stretch>
        </p:blipFill>
        <p:spPr>
          <a:xfrm>
            <a:off x="8259233" y="0"/>
            <a:ext cx="804607" cy="1031360"/>
          </a:xfrm>
          <a:prstGeom prst="rect">
            <a:avLst/>
          </a:prstGeom>
        </p:spPr>
      </p:pic>
      <p:pic>
        <p:nvPicPr>
          <p:cNvPr id="9" name="Immagine 8" descr="logodipGe.jpg"/>
          <p:cNvPicPr>
            <a:picLocks noChangeAspect="1"/>
          </p:cNvPicPr>
          <p:nvPr/>
        </p:nvPicPr>
        <p:blipFill>
          <a:blip r:embed="rId4"/>
          <a:stretch>
            <a:fillRect/>
          </a:stretch>
        </p:blipFill>
        <p:spPr>
          <a:xfrm>
            <a:off x="7327900" y="0"/>
            <a:ext cx="826866" cy="1031360"/>
          </a:xfrm>
          <a:prstGeom prst="rect">
            <a:avLst/>
          </a:prstGeom>
        </p:spPr>
      </p:pic>
      <p:sp>
        <p:nvSpPr>
          <p:cNvPr id="10" name="Title 1"/>
          <p:cNvSpPr txBox="1">
            <a:spLocks/>
          </p:cNvSpPr>
          <p:nvPr/>
        </p:nvSpPr>
        <p:spPr>
          <a:xfrm>
            <a:off x="1674967" y="0"/>
            <a:ext cx="5600700" cy="103136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altLang="it-IT" sz="2000" b="1" dirty="0" err="1">
                <a:solidFill>
                  <a:schemeClr val="accent1"/>
                </a:solidFill>
              </a:rPr>
              <a:t>Italian</a:t>
            </a:r>
            <a:r>
              <a:rPr lang="it-IT" altLang="it-IT" sz="2000" b="1" dirty="0">
                <a:solidFill>
                  <a:schemeClr val="accent1"/>
                </a:solidFill>
              </a:rPr>
              <a:t> </a:t>
            </a:r>
            <a:r>
              <a:rPr lang="it-IT" altLang="it-IT" sz="2000" b="1" dirty="0" err="1">
                <a:solidFill>
                  <a:schemeClr val="accent1"/>
                </a:solidFill>
              </a:rPr>
              <a:t>physicists</a:t>
            </a:r>
            <a:r>
              <a:rPr lang="it-IT" altLang="it-IT" sz="2000" b="1" dirty="0">
                <a:solidFill>
                  <a:schemeClr val="accent1"/>
                </a:solidFill>
              </a:rPr>
              <a:t> </a:t>
            </a:r>
            <a:r>
              <a:rPr lang="it-IT" altLang="it-IT" sz="2000" b="1" dirty="0" err="1">
                <a:solidFill>
                  <a:schemeClr val="accent1"/>
                </a:solidFill>
              </a:rPr>
              <a:t>between</a:t>
            </a:r>
            <a:r>
              <a:rPr lang="it-IT" altLang="it-IT" sz="2000" b="1" dirty="0">
                <a:solidFill>
                  <a:schemeClr val="accent1"/>
                </a:solidFill>
              </a:rPr>
              <a:t> </a:t>
            </a:r>
            <a:r>
              <a:rPr lang="it-IT" altLang="it-IT" sz="2000" b="1" dirty="0" err="1">
                <a:solidFill>
                  <a:schemeClr val="accent1"/>
                </a:solidFill>
              </a:rPr>
              <a:t>scientific</a:t>
            </a:r>
            <a:r>
              <a:rPr lang="it-IT" altLang="it-IT" sz="2000" b="1" dirty="0">
                <a:solidFill>
                  <a:schemeClr val="accent1"/>
                </a:solidFill>
              </a:rPr>
              <a:t> </a:t>
            </a:r>
            <a:r>
              <a:rPr lang="it-IT" altLang="it-IT" sz="2000" b="1" dirty="0" err="1">
                <a:solidFill>
                  <a:schemeClr val="accent1"/>
                </a:solidFill>
              </a:rPr>
              <a:t>research</a:t>
            </a:r>
            <a:r>
              <a:rPr lang="it-IT" altLang="it-IT" sz="2000" b="1" dirty="0">
                <a:solidFill>
                  <a:schemeClr val="accent1"/>
                </a:solidFill>
              </a:rPr>
              <a:t> and public engagement: </a:t>
            </a:r>
            <a:r>
              <a:rPr lang="it-IT" altLang="it-IT" sz="2000" b="1" dirty="0" smtClean="0">
                <a:solidFill>
                  <a:schemeClr val="accent1"/>
                </a:solidFill>
              </a:rPr>
              <a:t>from </a:t>
            </a:r>
            <a:r>
              <a:rPr lang="it-IT" altLang="it-IT" sz="2000" b="1" dirty="0">
                <a:solidFill>
                  <a:schemeClr val="accent1"/>
                </a:solidFill>
              </a:rPr>
              <a:t>the </a:t>
            </a:r>
            <a:r>
              <a:rPr lang="it-IT" altLang="it-IT" sz="2000" b="1" dirty="0" err="1">
                <a:solidFill>
                  <a:schemeClr val="accent1"/>
                </a:solidFill>
              </a:rPr>
              <a:t>Congress</a:t>
            </a:r>
            <a:r>
              <a:rPr lang="it-IT" altLang="it-IT" sz="2000" b="1" dirty="0">
                <a:solidFill>
                  <a:schemeClr val="accent1"/>
                </a:solidFill>
              </a:rPr>
              <a:t> of Vienna to the rise of the Republic</a:t>
            </a:r>
            <a:r>
              <a:rPr lang="it-IT" altLang="it-IT" sz="2000" dirty="0"/>
              <a:t> </a:t>
            </a:r>
            <a:r>
              <a:rPr lang="it-IT" sz="2000" b="1" dirty="0" smtClean="0">
                <a:solidFill>
                  <a:srgbClr val="0070C0"/>
                </a:solidFill>
              </a:rPr>
              <a:t>(HISTSEN)</a:t>
            </a:r>
            <a:endParaRPr lang="en-US" sz="2000" dirty="0">
              <a:solidFill>
                <a:srgbClr val="0070C0"/>
              </a:solidFill>
            </a:endParaRPr>
          </a:p>
        </p:txBody>
      </p:sp>
    </p:spTree>
    <p:extLst>
      <p:ext uri="{BB962C8B-B14F-4D97-AF65-F5344CB8AC3E}">
        <p14:creationId xmlns:p14="http://schemas.microsoft.com/office/powerpoint/2010/main" val="4005652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s-ES" smtClean="0"/>
              <a:t>Roma, March 2018 - PTA   </a:t>
            </a:r>
            <a:endParaRPr lang="en-US"/>
          </a:p>
        </p:txBody>
      </p:sp>
      <p:sp>
        <p:nvSpPr>
          <p:cNvPr id="3" name="Slide Number Placeholder 2"/>
          <p:cNvSpPr>
            <a:spLocks noGrp="1"/>
          </p:cNvSpPr>
          <p:nvPr>
            <p:ph type="sldNum" sz="quarter" idx="12"/>
          </p:nvPr>
        </p:nvSpPr>
        <p:spPr/>
        <p:txBody>
          <a:bodyPr/>
          <a:lstStyle/>
          <a:p>
            <a:fld id="{FAAF7FDE-11B9-AF4A-8390-A43FBA897EAE}" type="slidenum">
              <a:rPr lang="en-US" smtClean="0"/>
              <a:pPr/>
              <a:t>5</a:t>
            </a:fld>
            <a:endParaRPr lang="en-US"/>
          </a:p>
        </p:txBody>
      </p:sp>
      <p:sp>
        <p:nvSpPr>
          <p:cNvPr id="5" name="CasellaDiTesto 4"/>
          <p:cNvSpPr txBox="1"/>
          <p:nvPr/>
        </p:nvSpPr>
        <p:spPr>
          <a:xfrm>
            <a:off x="571500" y="1447800"/>
            <a:ext cx="8115299" cy="3754874"/>
          </a:xfrm>
          <a:prstGeom prst="rect">
            <a:avLst/>
          </a:prstGeom>
          <a:noFill/>
        </p:spPr>
        <p:txBody>
          <a:bodyPr wrap="square" rtlCol="0">
            <a:spAutoFit/>
          </a:bodyPr>
          <a:lstStyle/>
          <a:p>
            <a:pPr eaLnBrk="0" fontAlgn="base" hangingPunct="0">
              <a:spcBef>
                <a:spcPct val="0"/>
              </a:spcBef>
              <a:spcAft>
                <a:spcPct val="0"/>
              </a:spcAft>
            </a:pPr>
            <a:r>
              <a:rPr lang="it-IT" altLang="it-IT" sz="2000" b="1" dirty="0" smtClean="0">
                <a:latin typeface="Arial" pitchFamily="34" charset="0"/>
                <a:cs typeface="Arial" pitchFamily="34" charset="0"/>
              </a:rPr>
              <a:t>Main publications (</a:t>
            </a:r>
            <a:r>
              <a:rPr lang="it-IT" altLang="it-IT" sz="2000" b="1" dirty="0" smtClean="0">
                <a:latin typeface="Arial" pitchFamily="34" charset="0"/>
                <a:cs typeface="Arial" pitchFamily="34" charset="0"/>
              </a:rPr>
              <a:t>2017- 2018): </a:t>
            </a:r>
            <a:endParaRPr lang="it-IT" altLang="it-IT" sz="2000" b="1" dirty="0">
              <a:latin typeface="Arial" pitchFamily="34" charset="0"/>
              <a:cs typeface="Arial" pitchFamily="34" charset="0"/>
            </a:endParaRPr>
          </a:p>
          <a:p>
            <a:pPr eaLnBrk="0" fontAlgn="base" hangingPunct="0">
              <a:spcBef>
                <a:spcPct val="0"/>
              </a:spcBef>
              <a:spcAft>
                <a:spcPct val="0"/>
              </a:spcAft>
            </a:pPr>
            <a:endParaRPr lang="it-IT" altLang="it-IT" dirty="0"/>
          </a:p>
          <a:p>
            <a:pPr eaLnBrk="0" fontAlgn="base" hangingPunct="0">
              <a:spcBef>
                <a:spcPct val="0"/>
              </a:spcBef>
              <a:spcAft>
                <a:spcPct val="0"/>
              </a:spcAft>
            </a:pPr>
            <a:endParaRPr lang="it-IT" altLang="it-IT" dirty="0"/>
          </a:p>
          <a:p>
            <a:r>
              <a:rPr lang="it-IT" sz="2000" b="1" dirty="0"/>
              <a:t>E. Colombi, M. Leone, N. Robotti, </a:t>
            </a:r>
            <a:r>
              <a:rPr lang="it-IT" sz="2000" b="1" dirty="0" smtClean="0"/>
              <a:t>«The </a:t>
            </a:r>
            <a:r>
              <a:rPr lang="it-IT" sz="2000" b="1" dirty="0"/>
              <a:t>emergence of Melloni’s optical </a:t>
            </a:r>
            <a:r>
              <a:rPr lang="it-IT" sz="2000" b="1" dirty="0" smtClean="0"/>
              <a:t>bench»,  </a:t>
            </a:r>
            <a:r>
              <a:rPr lang="it-IT" sz="2000" b="1" dirty="0"/>
              <a:t>Eur. J. Phys. </a:t>
            </a:r>
            <a:r>
              <a:rPr lang="it-IT" sz="2000" b="1" dirty="0" smtClean="0"/>
              <a:t>38</a:t>
            </a:r>
            <a:r>
              <a:rPr lang="it-IT" sz="2000" b="1" dirty="0"/>
              <a:t>, </a:t>
            </a:r>
            <a:r>
              <a:rPr lang="it-IT" sz="2000" b="1" dirty="0" smtClean="0"/>
              <a:t> (2017)</a:t>
            </a:r>
          </a:p>
          <a:p>
            <a:endParaRPr lang="it-IT" sz="2000" b="1" dirty="0"/>
          </a:p>
          <a:p>
            <a:r>
              <a:rPr lang="en-US" sz="2000" b="1" dirty="0" err="1"/>
              <a:t>F.Guerra</a:t>
            </a:r>
            <a:r>
              <a:rPr lang="en-US" sz="2000" b="1" dirty="0"/>
              <a:t>, </a:t>
            </a:r>
            <a:r>
              <a:rPr lang="en-US" sz="2000" b="1" dirty="0" err="1"/>
              <a:t>N.Robotti</a:t>
            </a:r>
            <a:r>
              <a:rPr lang="en-US" sz="2000" b="1" dirty="0"/>
              <a:t>, </a:t>
            </a:r>
            <a:r>
              <a:rPr lang="en-US" sz="2000" b="1" i="1" dirty="0"/>
              <a:t>The lost notebook of Enrico Fermi. The True Story of the Discovery of Neutron-Induced </a:t>
            </a:r>
            <a:r>
              <a:rPr lang="en-US" sz="2000" b="1" i="1" dirty="0" smtClean="0"/>
              <a:t>Radioactivity</a:t>
            </a:r>
            <a:r>
              <a:rPr lang="en-US" sz="2000" b="1" dirty="0" smtClean="0"/>
              <a:t>, Springer – SIF,  (2018)</a:t>
            </a:r>
            <a:endParaRPr lang="it-IT" sz="2000" b="1" dirty="0"/>
          </a:p>
          <a:p>
            <a:endParaRPr lang="it-IT" sz="2000" b="1" dirty="0"/>
          </a:p>
          <a:p>
            <a:r>
              <a:rPr lang="it-IT" sz="2000" b="1" dirty="0"/>
              <a:t>M. Leone, N. Robotti, G. Verna,</a:t>
            </a:r>
            <a:r>
              <a:rPr lang="en-US" sz="2000" b="1" dirty="0"/>
              <a:t> </a:t>
            </a:r>
            <a:r>
              <a:rPr lang="en-US" sz="2000" b="1" dirty="0" smtClean="0"/>
              <a:t>“Rutherford’s </a:t>
            </a:r>
            <a:r>
              <a:rPr lang="en-US" sz="2000" b="1" dirty="0"/>
              <a:t>experiment’ on alpha particles scattering: the experiment that never was”, </a:t>
            </a:r>
            <a:r>
              <a:rPr lang="it-IT" sz="2000" b="1" dirty="0" err="1"/>
              <a:t>Phys</a:t>
            </a:r>
            <a:r>
              <a:rPr lang="it-IT" sz="2000" b="1" dirty="0"/>
              <a:t>. </a:t>
            </a:r>
            <a:r>
              <a:rPr lang="it-IT" sz="2000" b="1" dirty="0" err="1"/>
              <a:t>Educ</a:t>
            </a:r>
            <a:r>
              <a:rPr lang="it-IT" sz="2000" b="1" dirty="0"/>
              <a:t>. 52 (2018)</a:t>
            </a:r>
          </a:p>
          <a:p>
            <a:r>
              <a:rPr lang="it-IT" sz="2200" b="1" dirty="0"/>
              <a:t> </a:t>
            </a:r>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17963" cy="1031360"/>
          </a:xfrm>
          <a:prstGeom prst="rect">
            <a:avLst/>
          </a:prstGeom>
        </p:spPr>
      </p:pic>
      <p:pic>
        <p:nvPicPr>
          <p:cNvPr id="8" name="Immagine 7" descr="stemma-unige.jpg"/>
          <p:cNvPicPr>
            <a:picLocks noChangeAspect="1"/>
          </p:cNvPicPr>
          <p:nvPr/>
        </p:nvPicPr>
        <p:blipFill>
          <a:blip r:embed="rId3"/>
          <a:stretch>
            <a:fillRect/>
          </a:stretch>
        </p:blipFill>
        <p:spPr>
          <a:xfrm>
            <a:off x="8259233" y="0"/>
            <a:ext cx="804607" cy="1031360"/>
          </a:xfrm>
          <a:prstGeom prst="rect">
            <a:avLst/>
          </a:prstGeom>
        </p:spPr>
      </p:pic>
      <p:pic>
        <p:nvPicPr>
          <p:cNvPr id="9" name="Immagine 8" descr="logodipGe.jpg"/>
          <p:cNvPicPr>
            <a:picLocks noChangeAspect="1"/>
          </p:cNvPicPr>
          <p:nvPr/>
        </p:nvPicPr>
        <p:blipFill>
          <a:blip r:embed="rId4"/>
          <a:stretch>
            <a:fillRect/>
          </a:stretch>
        </p:blipFill>
        <p:spPr>
          <a:xfrm>
            <a:off x="7327900" y="0"/>
            <a:ext cx="826866" cy="1031360"/>
          </a:xfrm>
          <a:prstGeom prst="rect">
            <a:avLst/>
          </a:prstGeom>
        </p:spPr>
      </p:pic>
      <p:sp>
        <p:nvSpPr>
          <p:cNvPr id="10" name="Title 1"/>
          <p:cNvSpPr txBox="1">
            <a:spLocks/>
          </p:cNvSpPr>
          <p:nvPr/>
        </p:nvSpPr>
        <p:spPr>
          <a:xfrm>
            <a:off x="1674967" y="0"/>
            <a:ext cx="5600700" cy="103136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altLang="it-IT" sz="2000" b="1" dirty="0" err="1">
                <a:solidFill>
                  <a:schemeClr val="accent1"/>
                </a:solidFill>
              </a:rPr>
              <a:t>Italian</a:t>
            </a:r>
            <a:r>
              <a:rPr lang="it-IT" altLang="it-IT" sz="2000" b="1" dirty="0">
                <a:solidFill>
                  <a:schemeClr val="accent1"/>
                </a:solidFill>
              </a:rPr>
              <a:t> </a:t>
            </a:r>
            <a:r>
              <a:rPr lang="it-IT" altLang="it-IT" sz="2000" b="1" dirty="0" err="1">
                <a:solidFill>
                  <a:schemeClr val="accent1"/>
                </a:solidFill>
              </a:rPr>
              <a:t>physicists</a:t>
            </a:r>
            <a:r>
              <a:rPr lang="it-IT" altLang="it-IT" sz="2000" b="1" dirty="0">
                <a:solidFill>
                  <a:schemeClr val="accent1"/>
                </a:solidFill>
              </a:rPr>
              <a:t> </a:t>
            </a:r>
            <a:r>
              <a:rPr lang="it-IT" altLang="it-IT" sz="2000" b="1" dirty="0" err="1">
                <a:solidFill>
                  <a:schemeClr val="accent1"/>
                </a:solidFill>
              </a:rPr>
              <a:t>between</a:t>
            </a:r>
            <a:r>
              <a:rPr lang="it-IT" altLang="it-IT" sz="2000" b="1" dirty="0">
                <a:solidFill>
                  <a:schemeClr val="accent1"/>
                </a:solidFill>
              </a:rPr>
              <a:t> </a:t>
            </a:r>
            <a:r>
              <a:rPr lang="it-IT" altLang="it-IT" sz="2000" b="1" dirty="0" err="1">
                <a:solidFill>
                  <a:schemeClr val="accent1"/>
                </a:solidFill>
              </a:rPr>
              <a:t>scientific</a:t>
            </a:r>
            <a:r>
              <a:rPr lang="it-IT" altLang="it-IT" sz="2000" b="1" dirty="0">
                <a:solidFill>
                  <a:schemeClr val="accent1"/>
                </a:solidFill>
              </a:rPr>
              <a:t> </a:t>
            </a:r>
            <a:r>
              <a:rPr lang="it-IT" altLang="it-IT" sz="2000" b="1" dirty="0" err="1">
                <a:solidFill>
                  <a:schemeClr val="accent1"/>
                </a:solidFill>
              </a:rPr>
              <a:t>research</a:t>
            </a:r>
            <a:r>
              <a:rPr lang="it-IT" altLang="it-IT" sz="2000" b="1" dirty="0">
                <a:solidFill>
                  <a:schemeClr val="accent1"/>
                </a:solidFill>
              </a:rPr>
              <a:t> and public engagement: </a:t>
            </a:r>
            <a:r>
              <a:rPr lang="it-IT" altLang="it-IT" sz="2000" b="1" dirty="0" smtClean="0">
                <a:solidFill>
                  <a:schemeClr val="accent1"/>
                </a:solidFill>
              </a:rPr>
              <a:t>from </a:t>
            </a:r>
            <a:r>
              <a:rPr lang="it-IT" altLang="it-IT" sz="2000" b="1" dirty="0">
                <a:solidFill>
                  <a:schemeClr val="accent1"/>
                </a:solidFill>
              </a:rPr>
              <a:t>the </a:t>
            </a:r>
            <a:r>
              <a:rPr lang="it-IT" altLang="it-IT" sz="2000" b="1" dirty="0" err="1">
                <a:solidFill>
                  <a:schemeClr val="accent1"/>
                </a:solidFill>
              </a:rPr>
              <a:t>Congress</a:t>
            </a:r>
            <a:r>
              <a:rPr lang="it-IT" altLang="it-IT" sz="2000" b="1" dirty="0">
                <a:solidFill>
                  <a:schemeClr val="accent1"/>
                </a:solidFill>
              </a:rPr>
              <a:t> of Vienna to the rise of the Republic</a:t>
            </a:r>
            <a:r>
              <a:rPr lang="it-IT" altLang="it-IT" sz="2000" dirty="0"/>
              <a:t> </a:t>
            </a:r>
            <a:r>
              <a:rPr lang="it-IT" sz="2000" b="1" dirty="0" smtClean="0">
                <a:solidFill>
                  <a:srgbClr val="0070C0"/>
                </a:solidFill>
              </a:rPr>
              <a:t>(HISTSEN)</a:t>
            </a:r>
            <a:endParaRPr lang="en-US" sz="2000" dirty="0">
              <a:solidFill>
                <a:srgbClr val="0070C0"/>
              </a:solidFill>
            </a:endParaRPr>
          </a:p>
        </p:txBody>
      </p:sp>
    </p:spTree>
    <p:extLst>
      <p:ext uri="{BB962C8B-B14F-4D97-AF65-F5344CB8AC3E}">
        <p14:creationId xmlns:p14="http://schemas.microsoft.com/office/powerpoint/2010/main" val="7064366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s-ES" smtClean="0"/>
              <a:t>Roma, March 2018 - PTA   </a:t>
            </a:r>
            <a:endParaRPr lang="en-US"/>
          </a:p>
        </p:txBody>
      </p:sp>
      <p:sp>
        <p:nvSpPr>
          <p:cNvPr id="3" name="Slide Number Placeholder 2"/>
          <p:cNvSpPr>
            <a:spLocks noGrp="1"/>
          </p:cNvSpPr>
          <p:nvPr>
            <p:ph type="sldNum" sz="quarter" idx="12"/>
          </p:nvPr>
        </p:nvSpPr>
        <p:spPr/>
        <p:txBody>
          <a:bodyPr/>
          <a:lstStyle/>
          <a:p>
            <a:fld id="{FAAF7FDE-11B9-AF4A-8390-A43FBA897EAE}" type="slidenum">
              <a:rPr lang="en-US" smtClean="0"/>
              <a:pPr/>
              <a:t>6</a:t>
            </a:fld>
            <a:endParaRPr lang="en-US"/>
          </a:p>
        </p:txBody>
      </p:sp>
      <p:sp>
        <p:nvSpPr>
          <p:cNvPr id="4" name="TextBox 3"/>
          <p:cNvSpPr txBox="1"/>
          <p:nvPr/>
        </p:nvSpPr>
        <p:spPr>
          <a:xfrm>
            <a:off x="457200" y="1262648"/>
            <a:ext cx="8394700" cy="5093702"/>
          </a:xfrm>
          <a:prstGeom prst="rect">
            <a:avLst/>
          </a:prstGeom>
          <a:noFill/>
          <a:ln>
            <a:solidFill>
              <a:srgbClr val="C00000"/>
            </a:solidFill>
          </a:ln>
        </p:spPr>
        <p:txBody>
          <a:bodyPr wrap="square" rtlCol="0">
            <a:spAutoFit/>
          </a:bodyPr>
          <a:lstStyle/>
          <a:p>
            <a:r>
              <a:rPr lang="it-IT" sz="2000" b="1" dirty="0" smtClean="0">
                <a:solidFill>
                  <a:srgbClr val="FF0000"/>
                </a:solidFill>
              </a:rPr>
              <a:t>Publications 2017-2018</a:t>
            </a:r>
          </a:p>
          <a:p>
            <a:pPr>
              <a:spcBef>
                <a:spcPts val="600"/>
              </a:spcBef>
            </a:pPr>
            <a:r>
              <a:rPr lang="it-IT" dirty="0" smtClean="0"/>
              <a:t>1) E</a:t>
            </a:r>
            <a:r>
              <a:rPr lang="it-IT" dirty="0"/>
              <a:t>. Colombi, M. Leone, N. Robotti, “The emergence of Melloni’s optical bench”,  Eur. J. Phys. (2017) 38, 015802 </a:t>
            </a:r>
            <a:endParaRPr lang="it-IT" dirty="0" smtClean="0"/>
          </a:p>
          <a:p>
            <a:pPr>
              <a:spcBef>
                <a:spcPts val="600"/>
              </a:spcBef>
            </a:pPr>
            <a:r>
              <a:rPr lang="it-IT" dirty="0" smtClean="0"/>
              <a:t>2) F</a:t>
            </a:r>
            <a:r>
              <a:rPr lang="it-IT" dirty="0"/>
              <a:t>. Guerra, N. Robotti, The lost notebook of Enrico Fermi. </a:t>
            </a:r>
            <a:r>
              <a:rPr lang="en-US" dirty="0"/>
              <a:t>The True Story of the Discovery of Neutron-Induced Radioactivity, Springer </a:t>
            </a:r>
            <a:r>
              <a:rPr lang="en-US" dirty="0" err="1"/>
              <a:t>Verlag</a:t>
            </a:r>
            <a:r>
              <a:rPr lang="en-US" dirty="0"/>
              <a:t>, Berlin, Heidelberg, New York - </a:t>
            </a:r>
            <a:r>
              <a:rPr lang="en-US" dirty="0" err="1"/>
              <a:t>Società</a:t>
            </a:r>
            <a:r>
              <a:rPr lang="en-US" dirty="0"/>
              <a:t> </a:t>
            </a:r>
            <a:r>
              <a:rPr lang="en-US" dirty="0" err="1"/>
              <a:t>Italiana</a:t>
            </a:r>
            <a:r>
              <a:rPr lang="en-US" dirty="0"/>
              <a:t> di </a:t>
            </a:r>
            <a:r>
              <a:rPr lang="en-US" dirty="0" err="1"/>
              <a:t>Fisica</a:t>
            </a:r>
            <a:r>
              <a:rPr lang="en-US" dirty="0"/>
              <a:t>, Bologna </a:t>
            </a:r>
            <a:r>
              <a:rPr lang="en-US" dirty="0" smtClean="0"/>
              <a:t>2017</a:t>
            </a:r>
            <a:endParaRPr lang="it-IT" dirty="0"/>
          </a:p>
          <a:p>
            <a:pPr>
              <a:spcBef>
                <a:spcPts val="600"/>
              </a:spcBef>
            </a:pPr>
            <a:r>
              <a:rPr lang="it-IT" dirty="0" smtClean="0"/>
              <a:t>3) E</a:t>
            </a:r>
            <a:r>
              <a:rPr lang="it-IT" dirty="0"/>
              <a:t>. Colombi, M.G. Perazzo, Antonio Colla: carteggio dei corrispondenti, Deputazione di storia patria per le province parmensi, Parma </a:t>
            </a:r>
            <a:r>
              <a:rPr lang="it-IT" dirty="0" smtClean="0"/>
              <a:t>2017</a:t>
            </a:r>
            <a:endParaRPr lang="it-IT" dirty="0"/>
          </a:p>
          <a:p>
            <a:pPr>
              <a:spcBef>
                <a:spcPts val="600"/>
              </a:spcBef>
            </a:pPr>
            <a:r>
              <a:rPr lang="it-IT" dirty="0" smtClean="0"/>
              <a:t>4) F</a:t>
            </a:r>
            <a:r>
              <a:rPr lang="it-IT" dirty="0"/>
              <a:t>. Guerra, N. Robotti, “1938 – 1938. Il navigatore italiano è sbarcato nel nuovo mondo”, in A. Giardina (a cura di), Storia mondiale dell’Italia, Laterza, </a:t>
            </a:r>
            <a:r>
              <a:rPr lang="it-IT" dirty="0" err="1"/>
              <a:t>Roma-Bari</a:t>
            </a:r>
            <a:r>
              <a:rPr lang="it-IT" dirty="0"/>
              <a:t> </a:t>
            </a:r>
            <a:r>
              <a:rPr lang="it-IT" dirty="0" smtClean="0"/>
              <a:t>2017</a:t>
            </a:r>
            <a:endParaRPr lang="it-IT" dirty="0"/>
          </a:p>
          <a:p>
            <a:pPr>
              <a:spcBef>
                <a:spcPts val="600"/>
              </a:spcBef>
            </a:pPr>
            <a:r>
              <a:rPr lang="it-IT" dirty="0" smtClean="0"/>
              <a:t>5) E. Colombi, M. Leone, N. Robotti, “Cardani e la fonotelemetria: 1915-1918”, La Fisica nella Scuola (2017)</a:t>
            </a:r>
          </a:p>
          <a:p>
            <a:pPr>
              <a:spcBef>
                <a:spcPts val="600"/>
              </a:spcBef>
            </a:pPr>
            <a:r>
              <a:rPr lang="it-IT" dirty="0" smtClean="0"/>
              <a:t>6) N. Robotti, “The Italian Physicists and the Great War”, in A. Laurora, L. Romano (eds.), SISFA 2017, Università degli Studi di Bari, Bari 2017, 33</a:t>
            </a:r>
          </a:p>
          <a:p>
            <a:pPr>
              <a:spcBef>
                <a:spcPts val="600"/>
              </a:spcBef>
            </a:pPr>
            <a:r>
              <a:rPr lang="en-US" dirty="0" smtClean="0"/>
              <a:t>7) M. Leone, “Physicists in the Senate of the Kingdom of Italy: 1848-1943”, in A. </a:t>
            </a:r>
            <a:r>
              <a:rPr lang="en-US" dirty="0" err="1" smtClean="0"/>
              <a:t>Laurora</a:t>
            </a:r>
            <a:r>
              <a:rPr lang="en-US" dirty="0" smtClean="0"/>
              <a:t>, L. Romano (eds.), Bari 2017, 29</a:t>
            </a:r>
            <a:endParaRPr lang="it-IT" dirty="0"/>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17963" cy="1031360"/>
          </a:xfrm>
          <a:prstGeom prst="rect">
            <a:avLst/>
          </a:prstGeom>
        </p:spPr>
      </p:pic>
      <p:pic>
        <p:nvPicPr>
          <p:cNvPr id="7" name="Immagine 6" descr="stemma-unige.jpg"/>
          <p:cNvPicPr>
            <a:picLocks noChangeAspect="1"/>
          </p:cNvPicPr>
          <p:nvPr/>
        </p:nvPicPr>
        <p:blipFill>
          <a:blip r:embed="rId3"/>
          <a:stretch>
            <a:fillRect/>
          </a:stretch>
        </p:blipFill>
        <p:spPr>
          <a:xfrm>
            <a:off x="8259233" y="0"/>
            <a:ext cx="804607" cy="1031360"/>
          </a:xfrm>
          <a:prstGeom prst="rect">
            <a:avLst/>
          </a:prstGeom>
        </p:spPr>
      </p:pic>
      <p:pic>
        <p:nvPicPr>
          <p:cNvPr id="8" name="Immagine 7" descr="logodipGe.jpg"/>
          <p:cNvPicPr>
            <a:picLocks noChangeAspect="1"/>
          </p:cNvPicPr>
          <p:nvPr/>
        </p:nvPicPr>
        <p:blipFill>
          <a:blip r:embed="rId4"/>
          <a:stretch>
            <a:fillRect/>
          </a:stretch>
        </p:blipFill>
        <p:spPr>
          <a:xfrm>
            <a:off x="7327900" y="0"/>
            <a:ext cx="826866" cy="1031360"/>
          </a:xfrm>
          <a:prstGeom prst="rect">
            <a:avLst/>
          </a:prstGeom>
        </p:spPr>
      </p:pic>
      <p:sp>
        <p:nvSpPr>
          <p:cNvPr id="9" name="Title 1"/>
          <p:cNvSpPr txBox="1">
            <a:spLocks/>
          </p:cNvSpPr>
          <p:nvPr/>
        </p:nvSpPr>
        <p:spPr>
          <a:xfrm>
            <a:off x="1674967" y="0"/>
            <a:ext cx="5600700" cy="103136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altLang="it-IT" sz="2000" b="1" dirty="0" err="1">
                <a:solidFill>
                  <a:schemeClr val="accent1"/>
                </a:solidFill>
              </a:rPr>
              <a:t>Italian</a:t>
            </a:r>
            <a:r>
              <a:rPr lang="it-IT" altLang="it-IT" sz="2000" b="1" dirty="0">
                <a:solidFill>
                  <a:schemeClr val="accent1"/>
                </a:solidFill>
              </a:rPr>
              <a:t> </a:t>
            </a:r>
            <a:r>
              <a:rPr lang="it-IT" altLang="it-IT" sz="2000" b="1" dirty="0" err="1">
                <a:solidFill>
                  <a:schemeClr val="accent1"/>
                </a:solidFill>
              </a:rPr>
              <a:t>physicists</a:t>
            </a:r>
            <a:r>
              <a:rPr lang="it-IT" altLang="it-IT" sz="2000" b="1" dirty="0">
                <a:solidFill>
                  <a:schemeClr val="accent1"/>
                </a:solidFill>
              </a:rPr>
              <a:t> </a:t>
            </a:r>
            <a:r>
              <a:rPr lang="it-IT" altLang="it-IT" sz="2000" b="1" dirty="0" err="1">
                <a:solidFill>
                  <a:schemeClr val="accent1"/>
                </a:solidFill>
              </a:rPr>
              <a:t>between</a:t>
            </a:r>
            <a:r>
              <a:rPr lang="it-IT" altLang="it-IT" sz="2000" b="1" dirty="0">
                <a:solidFill>
                  <a:schemeClr val="accent1"/>
                </a:solidFill>
              </a:rPr>
              <a:t> </a:t>
            </a:r>
            <a:r>
              <a:rPr lang="it-IT" altLang="it-IT" sz="2000" b="1" dirty="0" err="1">
                <a:solidFill>
                  <a:schemeClr val="accent1"/>
                </a:solidFill>
              </a:rPr>
              <a:t>scientific</a:t>
            </a:r>
            <a:r>
              <a:rPr lang="it-IT" altLang="it-IT" sz="2000" b="1" dirty="0">
                <a:solidFill>
                  <a:schemeClr val="accent1"/>
                </a:solidFill>
              </a:rPr>
              <a:t> </a:t>
            </a:r>
            <a:r>
              <a:rPr lang="it-IT" altLang="it-IT" sz="2000" b="1" dirty="0" err="1">
                <a:solidFill>
                  <a:schemeClr val="accent1"/>
                </a:solidFill>
              </a:rPr>
              <a:t>research</a:t>
            </a:r>
            <a:r>
              <a:rPr lang="it-IT" altLang="it-IT" sz="2000" b="1" dirty="0">
                <a:solidFill>
                  <a:schemeClr val="accent1"/>
                </a:solidFill>
              </a:rPr>
              <a:t> and public engagement: </a:t>
            </a:r>
            <a:r>
              <a:rPr lang="it-IT" altLang="it-IT" sz="2000" b="1" dirty="0" smtClean="0">
                <a:solidFill>
                  <a:schemeClr val="accent1"/>
                </a:solidFill>
              </a:rPr>
              <a:t>from </a:t>
            </a:r>
            <a:r>
              <a:rPr lang="it-IT" altLang="it-IT" sz="2000" b="1" dirty="0">
                <a:solidFill>
                  <a:schemeClr val="accent1"/>
                </a:solidFill>
              </a:rPr>
              <a:t>the </a:t>
            </a:r>
            <a:r>
              <a:rPr lang="it-IT" altLang="it-IT" sz="2000" b="1" dirty="0" err="1">
                <a:solidFill>
                  <a:schemeClr val="accent1"/>
                </a:solidFill>
              </a:rPr>
              <a:t>Congress</a:t>
            </a:r>
            <a:r>
              <a:rPr lang="it-IT" altLang="it-IT" sz="2000" b="1" dirty="0">
                <a:solidFill>
                  <a:schemeClr val="accent1"/>
                </a:solidFill>
              </a:rPr>
              <a:t> of Vienna to the rise of the Republic</a:t>
            </a:r>
            <a:r>
              <a:rPr lang="it-IT" altLang="it-IT" sz="2000" dirty="0"/>
              <a:t> </a:t>
            </a:r>
            <a:r>
              <a:rPr lang="it-IT" sz="2000" b="1" dirty="0" smtClean="0">
                <a:solidFill>
                  <a:srgbClr val="0070C0"/>
                </a:solidFill>
              </a:rPr>
              <a:t>(HISTSEN)</a:t>
            </a:r>
            <a:endParaRPr lang="en-US" sz="2000" dirty="0">
              <a:solidFill>
                <a:srgbClr val="0070C0"/>
              </a:solidFill>
            </a:endParaRPr>
          </a:p>
        </p:txBody>
      </p:sp>
    </p:spTree>
    <p:extLst>
      <p:ext uri="{BB962C8B-B14F-4D97-AF65-F5344CB8AC3E}">
        <p14:creationId xmlns:p14="http://schemas.microsoft.com/office/powerpoint/2010/main" val="22837589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s-ES" smtClean="0"/>
              <a:t>Roma, March 2018 - PTA   </a:t>
            </a:r>
            <a:endParaRPr lang="en-US"/>
          </a:p>
        </p:txBody>
      </p:sp>
      <p:sp>
        <p:nvSpPr>
          <p:cNvPr id="3" name="Slide Number Placeholder 2"/>
          <p:cNvSpPr>
            <a:spLocks noGrp="1"/>
          </p:cNvSpPr>
          <p:nvPr>
            <p:ph type="sldNum" sz="quarter" idx="12"/>
          </p:nvPr>
        </p:nvSpPr>
        <p:spPr/>
        <p:txBody>
          <a:bodyPr/>
          <a:lstStyle/>
          <a:p>
            <a:fld id="{FAAF7FDE-11B9-AF4A-8390-A43FBA897EAE}" type="slidenum">
              <a:rPr lang="en-US" smtClean="0"/>
              <a:pPr/>
              <a:t>7</a:t>
            </a:fld>
            <a:endParaRPr lang="en-US"/>
          </a:p>
        </p:txBody>
      </p:sp>
      <p:sp>
        <p:nvSpPr>
          <p:cNvPr id="4" name="TextBox 3"/>
          <p:cNvSpPr txBox="1"/>
          <p:nvPr/>
        </p:nvSpPr>
        <p:spPr>
          <a:xfrm>
            <a:off x="292100" y="1219200"/>
            <a:ext cx="8771740" cy="4985980"/>
          </a:xfrm>
          <a:prstGeom prst="rect">
            <a:avLst/>
          </a:prstGeom>
          <a:noFill/>
          <a:ln>
            <a:solidFill>
              <a:srgbClr val="C00000"/>
            </a:solidFill>
          </a:ln>
        </p:spPr>
        <p:txBody>
          <a:bodyPr wrap="square" rtlCol="0">
            <a:spAutoFit/>
          </a:bodyPr>
          <a:lstStyle/>
          <a:p>
            <a:pPr>
              <a:spcBef>
                <a:spcPts val="600"/>
              </a:spcBef>
            </a:pPr>
            <a:r>
              <a:rPr lang="en-US" dirty="0" smtClean="0"/>
              <a:t>8) E. </a:t>
            </a:r>
            <a:r>
              <a:rPr lang="en-US" dirty="0" err="1" smtClean="0"/>
              <a:t>Colombi</a:t>
            </a:r>
            <a:r>
              <a:rPr lang="en-US" dirty="0" smtClean="0"/>
              <a:t>, F. Guerra, M. Leone, N. </a:t>
            </a:r>
            <a:r>
              <a:rPr lang="en-US" dirty="0" err="1" smtClean="0"/>
              <a:t>Robotti</a:t>
            </a:r>
            <a:r>
              <a:rPr lang="en-US" dirty="0" smtClean="0"/>
              <a:t>, “In the name of the motherland and science: civil and military commitment of Italian physicists between the nineteenth and twentieth centuries”, in </a:t>
            </a:r>
            <a:r>
              <a:rPr lang="en-US" dirty="0" err="1" smtClean="0"/>
              <a:t>M.Proietto</a:t>
            </a:r>
            <a:r>
              <a:rPr lang="en-US" dirty="0" smtClean="0"/>
              <a:t>, B. Campanile (a </a:t>
            </a:r>
            <a:r>
              <a:rPr lang="en-US" dirty="0" err="1" smtClean="0"/>
              <a:t>cura</a:t>
            </a:r>
            <a:r>
              <a:rPr lang="en-US" dirty="0" smtClean="0"/>
              <a:t> di), Book of abstracts ESHHS &amp; SISS, Bari 2017</a:t>
            </a:r>
            <a:endParaRPr lang="it-IT" dirty="0" smtClean="0"/>
          </a:p>
          <a:p>
            <a:pPr>
              <a:spcBef>
                <a:spcPts val="600"/>
              </a:spcBef>
            </a:pPr>
            <a:r>
              <a:rPr lang="it-IT" dirty="0" smtClean="0"/>
              <a:t>9) E. Colombi, M.G. Perazzo, “Antonio Colla: l’astronomo della Specola dell’Università di Parma e i suoi corrispondenti”, Book of abstracts 103° Congresso Nazionale SIF, Trento 2017</a:t>
            </a:r>
          </a:p>
          <a:p>
            <a:pPr>
              <a:spcBef>
                <a:spcPts val="600"/>
              </a:spcBef>
            </a:pPr>
            <a:r>
              <a:rPr lang="it-IT" dirty="0" smtClean="0"/>
              <a:t>10) M</a:t>
            </a:r>
            <a:r>
              <a:rPr lang="it-IT" dirty="0"/>
              <a:t>. Leone, N. Robotti, G. Verna, “L’Esperimento di Rutherford”, in Book of abstracts 103° Congresso Nazionale </a:t>
            </a:r>
            <a:r>
              <a:rPr lang="it-IT" dirty="0" smtClean="0"/>
              <a:t>SIF, Trento 2017 </a:t>
            </a:r>
            <a:endParaRPr lang="it-IT" dirty="0"/>
          </a:p>
          <a:p>
            <a:pPr>
              <a:spcBef>
                <a:spcPts val="600"/>
              </a:spcBef>
            </a:pPr>
            <a:r>
              <a:rPr lang="it-IT" dirty="0" smtClean="0"/>
              <a:t>11) F</a:t>
            </a:r>
            <a:r>
              <a:rPr lang="it-IT" dirty="0"/>
              <a:t>. Guerra, N. Robotti, “I primi contatori Geiger-Müller di Fermi: Roma marzo 1934 (relazione sponsorizzata da EPJ)”, in Book of abstracts 103° Congresso Nazionale </a:t>
            </a:r>
            <a:r>
              <a:rPr lang="it-IT" dirty="0" smtClean="0"/>
              <a:t>SIF, </a:t>
            </a:r>
            <a:r>
              <a:rPr lang="it-IT" dirty="0"/>
              <a:t>Trento, </a:t>
            </a:r>
            <a:r>
              <a:rPr lang="it-IT" dirty="0" smtClean="0"/>
              <a:t>2017</a:t>
            </a:r>
            <a:endParaRPr lang="it-IT" dirty="0"/>
          </a:p>
          <a:p>
            <a:pPr>
              <a:spcBef>
                <a:spcPts val="600"/>
              </a:spcBef>
            </a:pPr>
            <a:r>
              <a:rPr lang="it-IT" dirty="0" smtClean="0"/>
              <a:t>12) F. Guerra, N.Robotti, “Angelo </a:t>
            </a:r>
            <a:r>
              <a:rPr lang="it-IT" dirty="0"/>
              <a:t>Battelli e Antonio Garbasso: l’ingresso della </a:t>
            </a:r>
            <a:r>
              <a:rPr lang="it-IT" dirty="0" smtClean="0"/>
              <a:t>‘Nuova Fisica’ </a:t>
            </a:r>
            <a:r>
              <a:rPr lang="it-IT" dirty="0"/>
              <a:t>a </a:t>
            </a:r>
            <a:r>
              <a:rPr lang="it-IT" dirty="0" smtClean="0"/>
              <a:t>Pisa”, in </a:t>
            </a:r>
            <a:r>
              <a:rPr lang="it-IT" dirty="0"/>
              <a:t>"Fisica e fisici a Pisa nel </a:t>
            </a:r>
            <a:r>
              <a:rPr lang="it-IT" dirty="0" smtClean="0"/>
              <a:t>900” (a cura di P. Rossi), in corso di stampa</a:t>
            </a:r>
          </a:p>
          <a:p>
            <a:pPr>
              <a:spcBef>
                <a:spcPts val="600"/>
              </a:spcBef>
            </a:pPr>
            <a:r>
              <a:rPr lang="it-IT" dirty="0" smtClean="0"/>
              <a:t>13) </a:t>
            </a:r>
            <a:r>
              <a:rPr lang="it-IT" dirty="0"/>
              <a:t>M. Leone, N. Robotti, G. Verna</a:t>
            </a:r>
            <a:r>
              <a:rPr lang="it-IT" dirty="0" smtClean="0"/>
              <a:t>,</a:t>
            </a:r>
            <a:r>
              <a:rPr lang="en-US" dirty="0"/>
              <a:t> ‘Rutherford’s experiment’ on alpha particles scattering: the experiment that never </a:t>
            </a:r>
            <a:r>
              <a:rPr lang="en-US" dirty="0" smtClean="0"/>
              <a:t>was, </a:t>
            </a:r>
            <a:r>
              <a:rPr lang="it-IT" dirty="0" smtClean="0"/>
              <a:t>Phys</a:t>
            </a:r>
            <a:r>
              <a:rPr lang="it-IT" dirty="0"/>
              <a:t>. Educ. 52 (2018)</a:t>
            </a:r>
            <a:endParaRPr lang="it-IT" dirty="0" smtClean="0"/>
          </a:p>
          <a:p>
            <a:pPr latinLnBrk="1">
              <a:spcBef>
                <a:spcPts val="600"/>
              </a:spcBef>
            </a:pPr>
            <a:r>
              <a:rPr lang="it-IT" dirty="0" smtClean="0"/>
              <a:t>14) E. Colombi, M. Leone, N. </a:t>
            </a:r>
            <a:r>
              <a:rPr lang="it-IT" dirty="0" err="1" smtClean="0"/>
              <a:t>Robotti</a:t>
            </a:r>
            <a:r>
              <a:rPr lang="it-IT" dirty="0" smtClean="0"/>
              <a:t>, </a:t>
            </a:r>
            <a:r>
              <a:rPr lang="en-US" dirty="0" smtClean="0"/>
              <a:t>The </a:t>
            </a:r>
            <a:r>
              <a:rPr lang="en-US" dirty="0"/>
              <a:t>sounds of war: Antonio </a:t>
            </a:r>
            <a:r>
              <a:rPr lang="it-IT" dirty="0" err="1" smtClean="0"/>
              <a:t>Garbasso</a:t>
            </a:r>
            <a:r>
              <a:rPr lang="it-IT" dirty="0" smtClean="0"/>
              <a:t>, Pietro Cardani and the "</a:t>
            </a:r>
            <a:r>
              <a:rPr lang="it-IT" dirty="0" err="1" smtClean="0"/>
              <a:t>phonotelemetry</a:t>
            </a:r>
            <a:r>
              <a:rPr lang="it-IT" dirty="0" smtClean="0"/>
              <a:t>“, inviato a Eur. J. </a:t>
            </a:r>
            <a:r>
              <a:rPr lang="it-IT" dirty="0" err="1" smtClean="0"/>
              <a:t>Phys</a:t>
            </a:r>
            <a:endParaRPr lang="it-IT" dirty="0"/>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17963" cy="1031360"/>
          </a:xfrm>
          <a:prstGeom prst="rect">
            <a:avLst/>
          </a:prstGeom>
        </p:spPr>
      </p:pic>
      <p:pic>
        <p:nvPicPr>
          <p:cNvPr id="7" name="Immagine 6" descr="stemma-unige.jpg"/>
          <p:cNvPicPr>
            <a:picLocks noChangeAspect="1"/>
          </p:cNvPicPr>
          <p:nvPr/>
        </p:nvPicPr>
        <p:blipFill>
          <a:blip r:embed="rId3"/>
          <a:stretch>
            <a:fillRect/>
          </a:stretch>
        </p:blipFill>
        <p:spPr>
          <a:xfrm>
            <a:off x="8259233" y="0"/>
            <a:ext cx="804607" cy="1031360"/>
          </a:xfrm>
          <a:prstGeom prst="rect">
            <a:avLst/>
          </a:prstGeom>
        </p:spPr>
      </p:pic>
      <p:pic>
        <p:nvPicPr>
          <p:cNvPr id="8" name="Immagine 7" descr="logodipGe.jpg"/>
          <p:cNvPicPr>
            <a:picLocks noChangeAspect="1"/>
          </p:cNvPicPr>
          <p:nvPr/>
        </p:nvPicPr>
        <p:blipFill>
          <a:blip r:embed="rId4"/>
          <a:stretch>
            <a:fillRect/>
          </a:stretch>
        </p:blipFill>
        <p:spPr>
          <a:xfrm>
            <a:off x="7327900" y="0"/>
            <a:ext cx="826866" cy="1031360"/>
          </a:xfrm>
          <a:prstGeom prst="rect">
            <a:avLst/>
          </a:prstGeom>
        </p:spPr>
      </p:pic>
      <p:sp>
        <p:nvSpPr>
          <p:cNvPr id="9" name="Title 1"/>
          <p:cNvSpPr txBox="1">
            <a:spLocks/>
          </p:cNvSpPr>
          <p:nvPr/>
        </p:nvSpPr>
        <p:spPr>
          <a:xfrm>
            <a:off x="1674967" y="0"/>
            <a:ext cx="5600700" cy="103136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altLang="it-IT" sz="2000" b="1" dirty="0" err="1">
                <a:solidFill>
                  <a:schemeClr val="accent1"/>
                </a:solidFill>
              </a:rPr>
              <a:t>Italian</a:t>
            </a:r>
            <a:r>
              <a:rPr lang="it-IT" altLang="it-IT" sz="2000" b="1" dirty="0">
                <a:solidFill>
                  <a:schemeClr val="accent1"/>
                </a:solidFill>
              </a:rPr>
              <a:t> </a:t>
            </a:r>
            <a:r>
              <a:rPr lang="it-IT" altLang="it-IT" sz="2000" b="1" dirty="0" err="1">
                <a:solidFill>
                  <a:schemeClr val="accent1"/>
                </a:solidFill>
              </a:rPr>
              <a:t>physicists</a:t>
            </a:r>
            <a:r>
              <a:rPr lang="it-IT" altLang="it-IT" sz="2000" b="1" dirty="0">
                <a:solidFill>
                  <a:schemeClr val="accent1"/>
                </a:solidFill>
              </a:rPr>
              <a:t> </a:t>
            </a:r>
            <a:r>
              <a:rPr lang="it-IT" altLang="it-IT" sz="2000" b="1" dirty="0" err="1">
                <a:solidFill>
                  <a:schemeClr val="accent1"/>
                </a:solidFill>
              </a:rPr>
              <a:t>between</a:t>
            </a:r>
            <a:r>
              <a:rPr lang="it-IT" altLang="it-IT" sz="2000" b="1" dirty="0">
                <a:solidFill>
                  <a:schemeClr val="accent1"/>
                </a:solidFill>
              </a:rPr>
              <a:t> </a:t>
            </a:r>
            <a:r>
              <a:rPr lang="it-IT" altLang="it-IT" sz="2000" b="1" dirty="0" err="1">
                <a:solidFill>
                  <a:schemeClr val="accent1"/>
                </a:solidFill>
              </a:rPr>
              <a:t>scientific</a:t>
            </a:r>
            <a:r>
              <a:rPr lang="it-IT" altLang="it-IT" sz="2000" b="1" dirty="0">
                <a:solidFill>
                  <a:schemeClr val="accent1"/>
                </a:solidFill>
              </a:rPr>
              <a:t> </a:t>
            </a:r>
            <a:r>
              <a:rPr lang="it-IT" altLang="it-IT" sz="2000" b="1" dirty="0" err="1">
                <a:solidFill>
                  <a:schemeClr val="accent1"/>
                </a:solidFill>
              </a:rPr>
              <a:t>research</a:t>
            </a:r>
            <a:r>
              <a:rPr lang="it-IT" altLang="it-IT" sz="2000" b="1" dirty="0">
                <a:solidFill>
                  <a:schemeClr val="accent1"/>
                </a:solidFill>
              </a:rPr>
              <a:t> and public engagement: </a:t>
            </a:r>
            <a:r>
              <a:rPr lang="it-IT" altLang="it-IT" sz="2000" b="1" dirty="0" smtClean="0">
                <a:solidFill>
                  <a:schemeClr val="accent1"/>
                </a:solidFill>
              </a:rPr>
              <a:t>from </a:t>
            </a:r>
            <a:r>
              <a:rPr lang="it-IT" altLang="it-IT" sz="2000" b="1" dirty="0">
                <a:solidFill>
                  <a:schemeClr val="accent1"/>
                </a:solidFill>
              </a:rPr>
              <a:t>the </a:t>
            </a:r>
            <a:r>
              <a:rPr lang="it-IT" altLang="it-IT" sz="2000" b="1" dirty="0" err="1">
                <a:solidFill>
                  <a:schemeClr val="accent1"/>
                </a:solidFill>
              </a:rPr>
              <a:t>Congress</a:t>
            </a:r>
            <a:r>
              <a:rPr lang="it-IT" altLang="it-IT" sz="2000" b="1" dirty="0">
                <a:solidFill>
                  <a:schemeClr val="accent1"/>
                </a:solidFill>
              </a:rPr>
              <a:t> of Vienna to the rise of the Republic</a:t>
            </a:r>
            <a:r>
              <a:rPr lang="it-IT" altLang="it-IT" sz="2000" dirty="0"/>
              <a:t> </a:t>
            </a:r>
            <a:r>
              <a:rPr lang="it-IT" sz="2000" b="1" dirty="0" smtClean="0">
                <a:solidFill>
                  <a:srgbClr val="0070C0"/>
                </a:solidFill>
              </a:rPr>
              <a:t>(HISTSEN)</a:t>
            </a:r>
            <a:endParaRPr lang="en-US" sz="2000" dirty="0">
              <a:solidFill>
                <a:srgbClr val="0070C0"/>
              </a:solidFill>
            </a:endParaRPr>
          </a:p>
        </p:txBody>
      </p:sp>
    </p:spTree>
    <p:extLst>
      <p:ext uri="{BB962C8B-B14F-4D97-AF65-F5344CB8AC3E}">
        <p14:creationId xmlns:p14="http://schemas.microsoft.com/office/powerpoint/2010/main" val="233664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FAAF7FDE-11B9-AF4A-8390-A43FBA897EAE}" type="slidenum">
              <a:rPr lang="en-US" smtClean="0"/>
              <a:pPr/>
              <a:t>8</a:t>
            </a:fld>
            <a:endParaRPr lang="en-US"/>
          </a:p>
        </p:txBody>
      </p:sp>
      <p:sp>
        <p:nvSpPr>
          <p:cNvPr id="11" name="Footer Placeholder 5"/>
          <p:cNvSpPr>
            <a:spLocks noGrp="1"/>
          </p:cNvSpPr>
          <p:nvPr>
            <p:ph type="ftr" sz="quarter" idx="11"/>
          </p:nvPr>
        </p:nvSpPr>
        <p:spPr>
          <a:xfrm>
            <a:off x="2874773" y="6346876"/>
            <a:ext cx="3429000" cy="365125"/>
          </a:xfrm>
        </p:spPr>
        <p:txBody>
          <a:bodyPr/>
          <a:lstStyle/>
          <a:p>
            <a:r>
              <a:rPr lang="es-ES" smtClean="0">
                <a:solidFill>
                  <a:schemeClr val="tx1"/>
                </a:solidFill>
              </a:rPr>
              <a:t>Roma, March 2018 - PTA   </a:t>
            </a:r>
            <a:endParaRPr lang="en-US" dirty="0">
              <a:solidFill>
                <a:schemeClr val="tx1"/>
              </a:solidFill>
            </a:endParaRPr>
          </a:p>
        </p:txBody>
      </p:sp>
      <p:pic>
        <p:nvPicPr>
          <p:cNvPr id="8" name="Immagin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17963" cy="1031360"/>
          </a:xfrm>
          <a:prstGeom prst="rect">
            <a:avLst/>
          </a:prstGeom>
        </p:spPr>
      </p:pic>
      <p:sp>
        <p:nvSpPr>
          <p:cNvPr id="3" name="Subtitle 2"/>
          <p:cNvSpPr>
            <a:spLocks noGrp="1"/>
          </p:cNvSpPr>
          <p:nvPr>
            <p:ph type="subTitle" idx="1"/>
          </p:nvPr>
        </p:nvSpPr>
        <p:spPr>
          <a:xfrm>
            <a:off x="381000" y="1031360"/>
            <a:ext cx="8496300" cy="5826640"/>
          </a:xfrm>
        </p:spPr>
        <p:txBody>
          <a:bodyPr>
            <a:normAutofit fontScale="77500" lnSpcReduction="20000"/>
          </a:bodyPr>
          <a:lstStyle/>
          <a:p>
            <a:pPr algn="l">
              <a:lnSpc>
                <a:spcPct val="120000"/>
              </a:lnSpc>
              <a:spcBef>
                <a:spcPts val="600"/>
              </a:spcBef>
            </a:pPr>
            <a:r>
              <a:rPr lang="en-US" sz="2600" b="1" dirty="0" smtClean="0">
                <a:solidFill>
                  <a:srgbClr val="000000"/>
                </a:solidFill>
                <a:latin typeface="Arial"/>
                <a:cs typeface="Arial"/>
              </a:rPr>
              <a:t>Milestones 2018</a:t>
            </a:r>
            <a:r>
              <a:rPr lang="en-US" sz="2400" b="1" dirty="0" smtClean="0">
                <a:solidFill>
                  <a:srgbClr val="000000"/>
                </a:solidFill>
                <a:latin typeface="Arial"/>
                <a:cs typeface="Arial"/>
              </a:rPr>
              <a:t>                                                  </a:t>
            </a:r>
          </a:p>
          <a:p>
            <a:pPr algn="l">
              <a:lnSpc>
                <a:spcPct val="120000"/>
              </a:lnSpc>
              <a:spcBef>
                <a:spcPts val="600"/>
              </a:spcBef>
            </a:pPr>
            <a:r>
              <a:rPr lang="it-IT" sz="2600" b="1" dirty="0" err="1" smtClean="0">
                <a:solidFill>
                  <a:schemeClr val="tx1"/>
                </a:solidFill>
              </a:rPr>
              <a:t>Milestone</a:t>
            </a:r>
            <a:r>
              <a:rPr lang="it-IT" sz="2600" b="1" dirty="0" smtClean="0">
                <a:solidFill>
                  <a:schemeClr val="tx1"/>
                </a:solidFill>
              </a:rPr>
              <a:t> 1</a:t>
            </a:r>
            <a:endParaRPr lang="it-IT" sz="2600" b="1" dirty="0">
              <a:solidFill>
                <a:schemeClr val="tx1"/>
              </a:solidFill>
            </a:endParaRPr>
          </a:p>
          <a:p>
            <a:pPr algn="l">
              <a:lnSpc>
                <a:spcPct val="120000"/>
              </a:lnSpc>
              <a:spcBef>
                <a:spcPts val="0"/>
              </a:spcBef>
              <a:spcAft>
                <a:spcPts val="600"/>
              </a:spcAft>
            </a:pPr>
            <a:r>
              <a:rPr lang="it-IT" sz="2600" dirty="0" err="1" smtClean="0">
                <a:solidFill>
                  <a:schemeClr val="tx1"/>
                </a:solidFill>
              </a:rPr>
              <a:t>Publication</a:t>
            </a:r>
            <a:r>
              <a:rPr lang="it-IT" sz="2600" dirty="0" smtClean="0">
                <a:solidFill>
                  <a:schemeClr val="tx1"/>
                </a:solidFill>
              </a:rPr>
              <a:t> of the book “</a:t>
            </a:r>
            <a:r>
              <a:rPr lang="it-IT" sz="2600" dirty="0">
                <a:solidFill>
                  <a:schemeClr val="tx1"/>
                </a:solidFill>
              </a:rPr>
              <a:t>Scienza e impegno civile: i fisici al Senato (1848 – 1943</a:t>
            </a:r>
            <a:r>
              <a:rPr lang="it-IT" sz="2600" dirty="0" smtClean="0">
                <a:solidFill>
                  <a:schemeClr val="tx1"/>
                </a:solidFill>
              </a:rPr>
              <a:t>)” (</a:t>
            </a:r>
            <a:r>
              <a:rPr lang="it-IT" sz="2600" dirty="0" err="1" smtClean="0">
                <a:solidFill>
                  <a:schemeClr val="tx1"/>
                </a:solidFill>
              </a:rPr>
              <a:t>authors</a:t>
            </a:r>
            <a:r>
              <a:rPr lang="it-IT" sz="2600" dirty="0" smtClean="0">
                <a:solidFill>
                  <a:schemeClr val="tx1"/>
                </a:solidFill>
              </a:rPr>
              <a:t>: </a:t>
            </a:r>
            <a:r>
              <a:rPr lang="it-IT" sz="2600" dirty="0" err="1" smtClean="0">
                <a:solidFill>
                  <a:schemeClr val="tx1"/>
                </a:solidFill>
              </a:rPr>
              <a:t>M.Leone</a:t>
            </a:r>
            <a:r>
              <a:rPr lang="it-IT" sz="2600" dirty="0" smtClean="0">
                <a:solidFill>
                  <a:schemeClr val="tx1"/>
                </a:solidFill>
              </a:rPr>
              <a:t>, </a:t>
            </a:r>
            <a:r>
              <a:rPr lang="it-IT" sz="2600" dirty="0" err="1" smtClean="0">
                <a:solidFill>
                  <a:schemeClr val="tx1"/>
                </a:solidFill>
              </a:rPr>
              <a:t>N.Robotti</a:t>
            </a:r>
            <a:r>
              <a:rPr lang="it-IT" sz="2600" dirty="0" smtClean="0">
                <a:solidFill>
                  <a:schemeClr val="tx1"/>
                </a:solidFill>
              </a:rPr>
              <a:t>)</a:t>
            </a:r>
          </a:p>
          <a:p>
            <a:pPr algn="l">
              <a:lnSpc>
                <a:spcPct val="120000"/>
              </a:lnSpc>
              <a:spcBef>
                <a:spcPts val="600"/>
              </a:spcBef>
            </a:pPr>
            <a:r>
              <a:rPr lang="it-IT" sz="2600" b="1" dirty="0" err="1" smtClean="0">
                <a:solidFill>
                  <a:schemeClr val="tx1"/>
                </a:solidFill>
              </a:rPr>
              <a:t>Milestone</a:t>
            </a:r>
            <a:r>
              <a:rPr lang="it-IT" sz="2600" b="1" dirty="0" smtClean="0">
                <a:solidFill>
                  <a:schemeClr val="tx1"/>
                </a:solidFill>
              </a:rPr>
              <a:t> </a:t>
            </a:r>
            <a:r>
              <a:rPr lang="it-IT" sz="2600" b="1" dirty="0">
                <a:solidFill>
                  <a:schemeClr val="tx1"/>
                </a:solidFill>
              </a:rPr>
              <a:t>2</a:t>
            </a:r>
            <a:endParaRPr lang="it-IT" sz="2600" dirty="0">
              <a:solidFill>
                <a:schemeClr val="tx1"/>
              </a:solidFill>
            </a:endParaRPr>
          </a:p>
          <a:p>
            <a:pPr algn="l">
              <a:lnSpc>
                <a:spcPct val="120000"/>
              </a:lnSpc>
              <a:spcBef>
                <a:spcPts val="0"/>
              </a:spcBef>
              <a:spcAft>
                <a:spcPts val="600"/>
              </a:spcAft>
            </a:pPr>
            <a:r>
              <a:rPr lang="it-IT" sz="2600" dirty="0" err="1" smtClean="0">
                <a:solidFill>
                  <a:schemeClr val="tx1"/>
                </a:solidFill>
              </a:rPr>
              <a:t>Identification</a:t>
            </a:r>
            <a:r>
              <a:rPr lang="it-IT" sz="2600" dirty="0" smtClean="0">
                <a:solidFill>
                  <a:schemeClr val="tx1"/>
                </a:solidFill>
              </a:rPr>
              <a:t> </a:t>
            </a:r>
            <a:r>
              <a:rPr lang="it-IT" sz="2600" dirty="0" err="1" smtClean="0">
                <a:solidFill>
                  <a:schemeClr val="tx1"/>
                </a:solidFill>
              </a:rPr>
              <a:t>of</a:t>
            </a:r>
            <a:r>
              <a:rPr lang="it-IT" sz="2600" dirty="0" smtClean="0">
                <a:solidFill>
                  <a:schemeClr val="tx1"/>
                </a:solidFill>
              </a:rPr>
              <a:t> </a:t>
            </a:r>
            <a:r>
              <a:rPr lang="it-IT" sz="2600" dirty="0" err="1" smtClean="0">
                <a:solidFill>
                  <a:schemeClr val="tx1"/>
                </a:solidFill>
              </a:rPr>
              <a:t>relevant</a:t>
            </a:r>
            <a:r>
              <a:rPr lang="it-IT" sz="2600" dirty="0" smtClean="0">
                <a:solidFill>
                  <a:schemeClr val="tx1"/>
                </a:solidFill>
              </a:rPr>
              <a:t> </a:t>
            </a:r>
            <a:r>
              <a:rPr lang="it-IT" sz="2600" dirty="0" err="1" smtClean="0">
                <a:solidFill>
                  <a:schemeClr val="tx1"/>
                </a:solidFill>
              </a:rPr>
              <a:t>documents</a:t>
            </a:r>
            <a:r>
              <a:rPr lang="it-IT" sz="2600" dirty="0" smtClean="0">
                <a:solidFill>
                  <a:schemeClr val="tx1"/>
                </a:solidFill>
              </a:rPr>
              <a:t> </a:t>
            </a:r>
            <a:r>
              <a:rPr lang="it-IT" sz="2600" dirty="0" err="1" smtClean="0">
                <a:solidFill>
                  <a:schemeClr val="tx1"/>
                </a:solidFill>
              </a:rPr>
              <a:t>preserved</a:t>
            </a:r>
            <a:r>
              <a:rPr lang="it-IT" sz="2600" dirty="0" smtClean="0">
                <a:solidFill>
                  <a:schemeClr val="tx1"/>
                </a:solidFill>
              </a:rPr>
              <a:t> by the </a:t>
            </a:r>
            <a:r>
              <a:rPr lang="it-IT" sz="2600" dirty="0" err="1" smtClean="0">
                <a:solidFill>
                  <a:schemeClr val="tx1"/>
                </a:solidFill>
              </a:rPr>
              <a:t>Archives</a:t>
            </a:r>
            <a:r>
              <a:rPr lang="it-IT" sz="2600" dirty="0" smtClean="0">
                <a:solidFill>
                  <a:schemeClr val="tx1"/>
                </a:solidFill>
              </a:rPr>
              <a:t> of the </a:t>
            </a:r>
            <a:r>
              <a:rPr lang="it-IT" sz="2600" dirty="0" err="1" smtClean="0">
                <a:solidFill>
                  <a:schemeClr val="tx1"/>
                </a:solidFill>
              </a:rPr>
              <a:t>Chamber</a:t>
            </a:r>
            <a:r>
              <a:rPr lang="it-IT" sz="2600" dirty="0" smtClean="0">
                <a:solidFill>
                  <a:schemeClr val="tx1"/>
                </a:solidFill>
              </a:rPr>
              <a:t> </a:t>
            </a:r>
            <a:r>
              <a:rPr lang="it-IT" sz="2600" dirty="0" err="1" smtClean="0">
                <a:solidFill>
                  <a:schemeClr val="tx1"/>
                </a:solidFill>
              </a:rPr>
              <a:t>of</a:t>
            </a:r>
            <a:r>
              <a:rPr lang="it-IT" sz="2600" dirty="0" smtClean="0">
                <a:solidFill>
                  <a:schemeClr val="tx1"/>
                </a:solidFill>
              </a:rPr>
              <a:t> </a:t>
            </a:r>
            <a:r>
              <a:rPr lang="it-IT" sz="2600" dirty="0" err="1" smtClean="0">
                <a:solidFill>
                  <a:schemeClr val="tx1"/>
                </a:solidFill>
              </a:rPr>
              <a:t>Deputies</a:t>
            </a:r>
            <a:r>
              <a:rPr lang="it-IT" sz="2600" dirty="0" smtClean="0">
                <a:solidFill>
                  <a:schemeClr val="tx1"/>
                </a:solidFill>
              </a:rPr>
              <a:t>, </a:t>
            </a:r>
            <a:r>
              <a:rPr lang="it-IT" sz="2600" dirty="0" err="1" smtClean="0">
                <a:solidFill>
                  <a:schemeClr val="tx1"/>
                </a:solidFill>
              </a:rPr>
              <a:t>about</a:t>
            </a:r>
            <a:r>
              <a:rPr lang="it-IT" sz="2600" dirty="0" smtClean="0">
                <a:solidFill>
                  <a:schemeClr val="tx1"/>
                </a:solidFill>
              </a:rPr>
              <a:t> the </a:t>
            </a:r>
            <a:r>
              <a:rPr lang="it-IT" sz="2600" dirty="0" err="1" smtClean="0">
                <a:solidFill>
                  <a:schemeClr val="tx1"/>
                </a:solidFill>
              </a:rPr>
              <a:t>activity</a:t>
            </a:r>
            <a:r>
              <a:rPr lang="it-IT" sz="2600" dirty="0" smtClean="0">
                <a:solidFill>
                  <a:schemeClr val="tx1"/>
                </a:solidFill>
              </a:rPr>
              <a:t> of the </a:t>
            </a:r>
            <a:r>
              <a:rPr lang="it-IT" sz="2600" dirty="0" err="1" smtClean="0">
                <a:solidFill>
                  <a:schemeClr val="tx1"/>
                </a:solidFill>
              </a:rPr>
              <a:t>physicists</a:t>
            </a:r>
            <a:r>
              <a:rPr lang="it-IT" sz="2600" dirty="0" smtClean="0">
                <a:solidFill>
                  <a:schemeClr val="tx1"/>
                </a:solidFill>
              </a:rPr>
              <a:t> </a:t>
            </a:r>
            <a:r>
              <a:rPr lang="it-IT" sz="2600" dirty="0" err="1" smtClean="0">
                <a:solidFill>
                  <a:schemeClr val="tx1"/>
                </a:solidFill>
              </a:rPr>
              <a:t>elected</a:t>
            </a:r>
            <a:r>
              <a:rPr lang="it-IT" sz="2600" dirty="0" smtClean="0">
                <a:solidFill>
                  <a:schemeClr val="tx1"/>
                </a:solidFill>
              </a:rPr>
              <a:t> in the </a:t>
            </a:r>
            <a:r>
              <a:rPr lang="it-IT" sz="2600" dirty="0" err="1" smtClean="0">
                <a:solidFill>
                  <a:schemeClr val="tx1"/>
                </a:solidFill>
              </a:rPr>
              <a:t>period</a:t>
            </a:r>
            <a:r>
              <a:rPr lang="it-IT" sz="2600" dirty="0" smtClean="0">
                <a:solidFill>
                  <a:schemeClr val="tx1"/>
                </a:solidFill>
              </a:rPr>
              <a:t> 1848-1943</a:t>
            </a:r>
            <a:endParaRPr lang="it-IT" sz="2600" dirty="0"/>
          </a:p>
          <a:p>
            <a:pPr algn="l">
              <a:lnSpc>
                <a:spcPct val="120000"/>
              </a:lnSpc>
              <a:spcBef>
                <a:spcPts val="600"/>
              </a:spcBef>
            </a:pPr>
            <a:r>
              <a:rPr lang="it-IT" sz="2600" b="1" dirty="0">
                <a:solidFill>
                  <a:schemeClr val="tx1"/>
                </a:solidFill>
              </a:rPr>
              <a:t>Milestone 3</a:t>
            </a:r>
            <a:endParaRPr lang="it-IT" sz="2600" dirty="0">
              <a:solidFill>
                <a:schemeClr val="tx1"/>
              </a:solidFill>
            </a:endParaRPr>
          </a:p>
          <a:p>
            <a:pPr algn="l">
              <a:lnSpc>
                <a:spcPct val="120000"/>
              </a:lnSpc>
              <a:spcBef>
                <a:spcPts val="0"/>
              </a:spcBef>
              <a:spcAft>
                <a:spcPts val="600"/>
              </a:spcAft>
            </a:pPr>
            <a:r>
              <a:rPr lang="it-IT" sz="2600" dirty="0" err="1" smtClean="0">
                <a:solidFill>
                  <a:schemeClr val="tx1"/>
                </a:solidFill>
              </a:rPr>
              <a:t>Identification</a:t>
            </a:r>
            <a:r>
              <a:rPr lang="it-IT" sz="2600" dirty="0" smtClean="0">
                <a:solidFill>
                  <a:schemeClr val="tx1"/>
                </a:solidFill>
              </a:rPr>
              <a:t> and </a:t>
            </a:r>
            <a:r>
              <a:rPr lang="it-IT" sz="2600" dirty="0" err="1" smtClean="0">
                <a:solidFill>
                  <a:schemeClr val="tx1"/>
                </a:solidFill>
              </a:rPr>
              <a:t>study</a:t>
            </a:r>
            <a:r>
              <a:rPr lang="it-IT" sz="2600" dirty="0" smtClean="0">
                <a:solidFill>
                  <a:schemeClr val="tx1"/>
                </a:solidFill>
              </a:rPr>
              <a:t> of the </a:t>
            </a:r>
            <a:r>
              <a:rPr lang="it-IT" sz="2600" dirty="0" err="1" smtClean="0">
                <a:solidFill>
                  <a:schemeClr val="tx1"/>
                </a:solidFill>
              </a:rPr>
              <a:t>archival</a:t>
            </a:r>
            <a:r>
              <a:rPr lang="it-IT" sz="2600" dirty="0" smtClean="0">
                <a:solidFill>
                  <a:schemeClr val="tx1"/>
                </a:solidFill>
              </a:rPr>
              <a:t> </a:t>
            </a:r>
            <a:r>
              <a:rPr lang="it-IT" sz="2600" dirty="0" err="1" smtClean="0">
                <a:solidFill>
                  <a:schemeClr val="tx1"/>
                </a:solidFill>
              </a:rPr>
              <a:t>sources</a:t>
            </a:r>
            <a:r>
              <a:rPr lang="it-IT" sz="2600" dirty="0" smtClean="0">
                <a:solidFill>
                  <a:schemeClr val="tx1"/>
                </a:solidFill>
              </a:rPr>
              <a:t> </a:t>
            </a:r>
            <a:r>
              <a:rPr lang="it-IT" sz="2600" dirty="0" err="1" smtClean="0">
                <a:solidFill>
                  <a:schemeClr val="tx1"/>
                </a:solidFill>
              </a:rPr>
              <a:t>about</a:t>
            </a:r>
            <a:r>
              <a:rPr lang="it-IT" sz="2600" dirty="0" smtClean="0">
                <a:solidFill>
                  <a:schemeClr val="tx1"/>
                </a:solidFill>
              </a:rPr>
              <a:t> </a:t>
            </a:r>
            <a:r>
              <a:rPr lang="it-IT" sz="2600" dirty="0" err="1" smtClean="0">
                <a:solidFill>
                  <a:schemeClr val="tx1"/>
                </a:solidFill>
              </a:rPr>
              <a:t>scientific</a:t>
            </a:r>
            <a:r>
              <a:rPr lang="it-IT" sz="2600" dirty="0" smtClean="0">
                <a:solidFill>
                  <a:schemeClr val="tx1"/>
                </a:solidFill>
              </a:rPr>
              <a:t> </a:t>
            </a:r>
            <a:r>
              <a:rPr lang="it-IT" sz="2600" dirty="0" err="1" smtClean="0">
                <a:solidFill>
                  <a:schemeClr val="tx1"/>
                </a:solidFill>
              </a:rPr>
              <a:t>activity</a:t>
            </a:r>
            <a:r>
              <a:rPr lang="it-IT" sz="2600" dirty="0" smtClean="0">
                <a:solidFill>
                  <a:schemeClr val="tx1"/>
                </a:solidFill>
              </a:rPr>
              <a:t> and </a:t>
            </a:r>
            <a:r>
              <a:rPr lang="it-IT" sz="2600" dirty="0" err="1" smtClean="0">
                <a:solidFill>
                  <a:schemeClr val="tx1"/>
                </a:solidFill>
              </a:rPr>
              <a:t>civil</a:t>
            </a:r>
            <a:r>
              <a:rPr lang="it-IT" sz="2600" dirty="0" smtClean="0">
                <a:solidFill>
                  <a:schemeClr val="tx1"/>
                </a:solidFill>
              </a:rPr>
              <a:t> </a:t>
            </a:r>
            <a:r>
              <a:rPr lang="it-IT" sz="2600" dirty="0" err="1" smtClean="0">
                <a:solidFill>
                  <a:schemeClr val="tx1"/>
                </a:solidFill>
              </a:rPr>
              <a:t>commitment</a:t>
            </a:r>
            <a:r>
              <a:rPr lang="it-IT" sz="2600" dirty="0" smtClean="0">
                <a:solidFill>
                  <a:schemeClr val="tx1"/>
                </a:solidFill>
              </a:rPr>
              <a:t> of </a:t>
            </a:r>
            <a:r>
              <a:rPr lang="it-IT" sz="2600" dirty="0" err="1" smtClean="0">
                <a:solidFill>
                  <a:schemeClr val="tx1"/>
                </a:solidFill>
              </a:rPr>
              <a:t>physicist</a:t>
            </a:r>
            <a:r>
              <a:rPr lang="it-IT" sz="2600" dirty="0" smtClean="0">
                <a:solidFill>
                  <a:schemeClr val="tx1"/>
                </a:solidFill>
              </a:rPr>
              <a:t> Aldo Pontremoli, of </a:t>
            </a:r>
            <a:r>
              <a:rPr lang="it-IT" sz="2600" dirty="0" err="1" smtClean="0">
                <a:solidFill>
                  <a:schemeClr val="tx1"/>
                </a:solidFill>
              </a:rPr>
              <a:t>polar</a:t>
            </a:r>
            <a:r>
              <a:rPr lang="it-IT" sz="2600" dirty="0" smtClean="0">
                <a:solidFill>
                  <a:schemeClr val="tx1"/>
                </a:solidFill>
              </a:rPr>
              <a:t> </a:t>
            </a:r>
            <a:r>
              <a:rPr lang="it-IT" sz="2600" dirty="0" err="1" smtClean="0">
                <a:solidFill>
                  <a:schemeClr val="tx1"/>
                </a:solidFill>
              </a:rPr>
              <a:t>expedition</a:t>
            </a:r>
            <a:r>
              <a:rPr lang="it-IT" sz="2600" dirty="0" smtClean="0">
                <a:solidFill>
                  <a:schemeClr val="tx1"/>
                </a:solidFill>
              </a:rPr>
              <a:t> fame</a:t>
            </a:r>
            <a:endParaRPr lang="it-IT" sz="2600" dirty="0"/>
          </a:p>
          <a:p>
            <a:pPr algn="l">
              <a:lnSpc>
                <a:spcPct val="120000"/>
              </a:lnSpc>
              <a:spcBef>
                <a:spcPts val="600"/>
              </a:spcBef>
            </a:pPr>
            <a:r>
              <a:rPr lang="it-IT" sz="2600" b="1" dirty="0">
                <a:solidFill>
                  <a:schemeClr val="tx1"/>
                </a:solidFill>
              </a:rPr>
              <a:t>Milestone 4</a:t>
            </a:r>
            <a:endParaRPr lang="it-IT" sz="2600" dirty="0">
              <a:solidFill>
                <a:schemeClr val="tx1"/>
              </a:solidFill>
            </a:endParaRPr>
          </a:p>
          <a:p>
            <a:pPr algn="l">
              <a:lnSpc>
                <a:spcPct val="120000"/>
              </a:lnSpc>
              <a:spcBef>
                <a:spcPts val="0"/>
              </a:spcBef>
            </a:pPr>
            <a:r>
              <a:rPr lang="it-IT" sz="2600" dirty="0" err="1" smtClean="0">
                <a:solidFill>
                  <a:schemeClr val="tx1"/>
                </a:solidFill>
              </a:rPr>
              <a:t>Identification</a:t>
            </a:r>
            <a:r>
              <a:rPr lang="it-IT" sz="2600" dirty="0" smtClean="0">
                <a:solidFill>
                  <a:schemeClr val="tx1"/>
                </a:solidFill>
              </a:rPr>
              <a:t> in </a:t>
            </a:r>
            <a:r>
              <a:rPr lang="it-IT" sz="2600" dirty="0" err="1" smtClean="0">
                <a:solidFill>
                  <a:schemeClr val="tx1"/>
                </a:solidFill>
              </a:rPr>
              <a:t>Segrè</a:t>
            </a:r>
            <a:r>
              <a:rPr lang="it-IT" sz="2600" dirty="0" smtClean="0">
                <a:solidFill>
                  <a:schemeClr val="tx1"/>
                </a:solidFill>
              </a:rPr>
              <a:t> Archives (Berkeley) of </a:t>
            </a:r>
            <a:r>
              <a:rPr lang="it-IT" sz="2600" dirty="0" err="1" smtClean="0">
                <a:solidFill>
                  <a:schemeClr val="tx1"/>
                </a:solidFill>
              </a:rPr>
              <a:t>relevant</a:t>
            </a:r>
            <a:r>
              <a:rPr lang="it-IT" sz="2600" dirty="0" smtClean="0">
                <a:solidFill>
                  <a:schemeClr val="tx1"/>
                </a:solidFill>
              </a:rPr>
              <a:t> material </a:t>
            </a:r>
            <a:r>
              <a:rPr lang="it-IT" sz="2600" dirty="0" err="1" smtClean="0">
                <a:solidFill>
                  <a:schemeClr val="tx1"/>
                </a:solidFill>
              </a:rPr>
              <a:t>about</a:t>
            </a:r>
            <a:r>
              <a:rPr lang="it-IT" sz="2600" dirty="0" smtClean="0">
                <a:solidFill>
                  <a:schemeClr val="tx1"/>
                </a:solidFill>
              </a:rPr>
              <a:t> the birth and </a:t>
            </a:r>
            <a:r>
              <a:rPr lang="it-IT" sz="2600" dirty="0" err="1" smtClean="0">
                <a:solidFill>
                  <a:schemeClr val="tx1"/>
                </a:solidFill>
              </a:rPr>
              <a:t>development</a:t>
            </a:r>
            <a:r>
              <a:rPr lang="it-IT" sz="2600" dirty="0" smtClean="0">
                <a:solidFill>
                  <a:schemeClr val="tx1"/>
                </a:solidFill>
              </a:rPr>
              <a:t> of </a:t>
            </a:r>
            <a:r>
              <a:rPr lang="it-IT" sz="2600" dirty="0" err="1" smtClean="0">
                <a:solidFill>
                  <a:schemeClr val="tx1"/>
                </a:solidFill>
              </a:rPr>
              <a:t>nuclear</a:t>
            </a:r>
            <a:r>
              <a:rPr lang="it-IT" sz="2600" dirty="0" smtClean="0">
                <a:solidFill>
                  <a:schemeClr val="tx1"/>
                </a:solidFill>
              </a:rPr>
              <a:t> </a:t>
            </a:r>
            <a:r>
              <a:rPr lang="it-IT" sz="2600" dirty="0" err="1" smtClean="0">
                <a:solidFill>
                  <a:schemeClr val="tx1"/>
                </a:solidFill>
              </a:rPr>
              <a:t>physics</a:t>
            </a:r>
            <a:r>
              <a:rPr lang="it-IT" sz="2600" dirty="0" smtClean="0">
                <a:solidFill>
                  <a:schemeClr val="tx1"/>
                </a:solidFill>
              </a:rPr>
              <a:t> in Italy, with a focus on the </a:t>
            </a:r>
            <a:r>
              <a:rPr lang="it-IT" sz="2600" dirty="0" err="1" smtClean="0">
                <a:solidFill>
                  <a:schemeClr val="tx1"/>
                </a:solidFill>
              </a:rPr>
              <a:t>activity</a:t>
            </a:r>
            <a:r>
              <a:rPr lang="it-IT" sz="2600" dirty="0" smtClean="0">
                <a:solidFill>
                  <a:schemeClr val="tx1"/>
                </a:solidFill>
              </a:rPr>
              <a:t> of Fermi, Majorana, Pontecorvo and </a:t>
            </a:r>
            <a:r>
              <a:rPr lang="it-IT" sz="2600" dirty="0" err="1" smtClean="0">
                <a:solidFill>
                  <a:schemeClr val="tx1"/>
                </a:solidFill>
              </a:rPr>
              <a:t>Segrè</a:t>
            </a:r>
            <a:r>
              <a:rPr lang="it-IT" sz="2600" dirty="0" smtClean="0">
                <a:solidFill>
                  <a:schemeClr val="tx1"/>
                </a:solidFill>
              </a:rPr>
              <a:t>, and on the </a:t>
            </a:r>
            <a:r>
              <a:rPr lang="it-IT" sz="2600" dirty="0" err="1" smtClean="0">
                <a:solidFill>
                  <a:schemeClr val="tx1"/>
                </a:solidFill>
              </a:rPr>
              <a:t>reconstruction</a:t>
            </a:r>
            <a:r>
              <a:rPr lang="it-IT" sz="2600" dirty="0" smtClean="0">
                <a:solidFill>
                  <a:schemeClr val="tx1"/>
                </a:solidFill>
              </a:rPr>
              <a:t> of the network </a:t>
            </a:r>
            <a:r>
              <a:rPr lang="it-IT" sz="2600" dirty="0" err="1" smtClean="0">
                <a:solidFill>
                  <a:schemeClr val="tx1"/>
                </a:solidFill>
              </a:rPr>
              <a:t>of</a:t>
            </a:r>
            <a:r>
              <a:rPr lang="it-IT" sz="2600" dirty="0" smtClean="0">
                <a:solidFill>
                  <a:schemeClr val="tx1"/>
                </a:solidFill>
              </a:rPr>
              <a:t> </a:t>
            </a:r>
            <a:r>
              <a:rPr lang="it-IT" sz="2600" dirty="0" err="1" smtClean="0">
                <a:solidFill>
                  <a:schemeClr val="tx1"/>
                </a:solidFill>
              </a:rPr>
              <a:t>solidarity</a:t>
            </a:r>
            <a:r>
              <a:rPr lang="it-IT" sz="2600" dirty="0" smtClean="0">
                <a:solidFill>
                  <a:schemeClr val="tx1"/>
                </a:solidFill>
              </a:rPr>
              <a:t> </a:t>
            </a:r>
            <a:r>
              <a:rPr lang="it-IT" sz="2600" dirty="0" err="1" smtClean="0">
                <a:solidFill>
                  <a:schemeClr val="tx1"/>
                </a:solidFill>
              </a:rPr>
              <a:t>between</a:t>
            </a:r>
            <a:r>
              <a:rPr lang="it-IT" sz="2600" dirty="0" smtClean="0">
                <a:solidFill>
                  <a:schemeClr val="tx1"/>
                </a:solidFill>
              </a:rPr>
              <a:t> the </a:t>
            </a:r>
            <a:r>
              <a:rPr lang="it-IT" sz="2600" dirty="0" err="1" smtClean="0">
                <a:solidFill>
                  <a:schemeClr val="tx1"/>
                </a:solidFill>
              </a:rPr>
              <a:t>physicists</a:t>
            </a:r>
            <a:r>
              <a:rPr lang="it-IT" sz="2600" dirty="0" smtClean="0">
                <a:solidFill>
                  <a:schemeClr val="tx1"/>
                </a:solidFill>
              </a:rPr>
              <a:t> </a:t>
            </a:r>
            <a:r>
              <a:rPr lang="it-IT" sz="2600" dirty="0" err="1" smtClean="0">
                <a:solidFill>
                  <a:schemeClr val="tx1"/>
                </a:solidFill>
              </a:rPr>
              <a:t>forced</a:t>
            </a:r>
            <a:r>
              <a:rPr lang="it-IT" sz="2600" dirty="0" smtClean="0">
                <a:solidFill>
                  <a:schemeClr val="tx1"/>
                </a:solidFill>
              </a:rPr>
              <a:t> </a:t>
            </a:r>
            <a:r>
              <a:rPr lang="it-IT" sz="2600" dirty="0" err="1" smtClean="0">
                <a:solidFill>
                  <a:schemeClr val="tx1"/>
                </a:solidFill>
              </a:rPr>
              <a:t>to</a:t>
            </a:r>
            <a:r>
              <a:rPr lang="it-IT" sz="2600" dirty="0" smtClean="0">
                <a:solidFill>
                  <a:schemeClr val="tx1"/>
                </a:solidFill>
              </a:rPr>
              <a:t> migrate </a:t>
            </a:r>
            <a:r>
              <a:rPr lang="it-IT" sz="2600" dirty="0" err="1" smtClean="0">
                <a:solidFill>
                  <a:schemeClr val="tx1"/>
                </a:solidFill>
              </a:rPr>
              <a:t>to</a:t>
            </a:r>
            <a:r>
              <a:rPr lang="it-IT" sz="2600" dirty="0" smtClean="0">
                <a:solidFill>
                  <a:schemeClr val="tx1"/>
                </a:solidFill>
              </a:rPr>
              <a:t> America </a:t>
            </a:r>
            <a:r>
              <a:rPr lang="it-IT" sz="2600" dirty="0" err="1" smtClean="0">
                <a:solidFill>
                  <a:schemeClr val="tx1"/>
                </a:solidFill>
              </a:rPr>
              <a:t>as</a:t>
            </a:r>
            <a:r>
              <a:rPr lang="it-IT" sz="2600" dirty="0" smtClean="0">
                <a:solidFill>
                  <a:schemeClr val="tx1"/>
                </a:solidFill>
              </a:rPr>
              <a:t> a </a:t>
            </a:r>
            <a:r>
              <a:rPr lang="it-IT" sz="2600" dirty="0" err="1" smtClean="0">
                <a:solidFill>
                  <a:schemeClr val="tx1"/>
                </a:solidFill>
              </a:rPr>
              <a:t>result</a:t>
            </a:r>
            <a:r>
              <a:rPr lang="it-IT" sz="2600" dirty="0" smtClean="0">
                <a:solidFill>
                  <a:schemeClr val="tx1"/>
                </a:solidFill>
              </a:rPr>
              <a:t> </a:t>
            </a:r>
            <a:r>
              <a:rPr lang="it-IT" sz="2600" dirty="0" err="1" smtClean="0">
                <a:solidFill>
                  <a:schemeClr val="tx1"/>
                </a:solidFill>
              </a:rPr>
              <a:t>of</a:t>
            </a:r>
            <a:r>
              <a:rPr lang="it-IT" sz="2600" dirty="0" smtClean="0">
                <a:solidFill>
                  <a:schemeClr val="tx1"/>
                </a:solidFill>
              </a:rPr>
              <a:t> the </a:t>
            </a:r>
            <a:r>
              <a:rPr lang="it-IT" sz="2600" dirty="0" err="1" smtClean="0">
                <a:solidFill>
                  <a:schemeClr val="tx1"/>
                </a:solidFill>
              </a:rPr>
              <a:t>racial</a:t>
            </a:r>
            <a:r>
              <a:rPr lang="it-IT" sz="2600" dirty="0" smtClean="0">
                <a:solidFill>
                  <a:schemeClr val="tx1"/>
                </a:solidFill>
              </a:rPr>
              <a:t> </a:t>
            </a:r>
            <a:r>
              <a:rPr lang="it-IT" sz="2600" dirty="0" err="1" smtClean="0">
                <a:solidFill>
                  <a:schemeClr val="tx1"/>
                </a:solidFill>
              </a:rPr>
              <a:t>laws</a:t>
            </a:r>
            <a:endParaRPr lang="it-IT" sz="2600" dirty="0" smtClean="0">
              <a:solidFill>
                <a:schemeClr val="tx1"/>
              </a:solidFill>
            </a:endParaRPr>
          </a:p>
        </p:txBody>
      </p:sp>
      <p:pic>
        <p:nvPicPr>
          <p:cNvPr id="13" name="Immagine 12" descr="stemma-unige.jpg"/>
          <p:cNvPicPr>
            <a:picLocks noChangeAspect="1"/>
          </p:cNvPicPr>
          <p:nvPr/>
        </p:nvPicPr>
        <p:blipFill>
          <a:blip r:embed="rId3"/>
          <a:stretch>
            <a:fillRect/>
          </a:stretch>
        </p:blipFill>
        <p:spPr>
          <a:xfrm>
            <a:off x="8259233" y="0"/>
            <a:ext cx="804607" cy="1031360"/>
          </a:xfrm>
          <a:prstGeom prst="rect">
            <a:avLst/>
          </a:prstGeom>
        </p:spPr>
      </p:pic>
      <p:pic>
        <p:nvPicPr>
          <p:cNvPr id="14" name="Immagine 13" descr="logodipGe.jpg"/>
          <p:cNvPicPr>
            <a:picLocks noChangeAspect="1"/>
          </p:cNvPicPr>
          <p:nvPr/>
        </p:nvPicPr>
        <p:blipFill>
          <a:blip r:embed="rId4"/>
          <a:stretch>
            <a:fillRect/>
          </a:stretch>
        </p:blipFill>
        <p:spPr>
          <a:xfrm>
            <a:off x="7327900" y="0"/>
            <a:ext cx="826866" cy="1031360"/>
          </a:xfrm>
          <a:prstGeom prst="rect">
            <a:avLst/>
          </a:prstGeom>
        </p:spPr>
      </p:pic>
      <p:sp>
        <p:nvSpPr>
          <p:cNvPr id="9" name="Title 1"/>
          <p:cNvSpPr txBox="1">
            <a:spLocks/>
          </p:cNvSpPr>
          <p:nvPr/>
        </p:nvSpPr>
        <p:spPr>
          <a:xfrm>
            <a:off x="1674967" y="0"/>
            <a:ext cx="5600700" cy="103136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altLang="it-IT" sz="2000" b="1" dirty="0" err="1">
                <a:solidFill>
                  <a:schemeClr val="accent1"/>
                </a:solidFill>
              </a:rPr>
              <a:t>Italian</a:t>
            </a:r>
            <a:r>
              <a:rPr lang="it-IT" altLang="it-IT" sz="2000" b="1" dirty="0">
                <a:solidFill>
                  <a:schemeClr val="accent1"/>
                </a:solidFill>
              </a:rPr>
              <a:t> </a:t>
            </a:r>
            <a:r>
              <a:rPr lang="it-IT" altLang="it-IT" sz="2000" b="1" dirty="0" err="1">
                <a:solidFill>
                  <a:schemeClr val="accent1"/>
                </a:solidFill>
              </a:rPr>
              <a:t>physicists</a:t>
            </a:r>
            <a:r>
              <a:rPr lang="it-IT" altLang="it-IT" sz="2000" b="1" dirty="0">
                <a:solidFill>
                  <a:schemeClr val="accent1"/>
                </a:solidFill>
              </a:rPr>
              <a:t> </a:t>
            </a:r>
            <a:r>
              <a:rPr lang="it-IT" altLang="it-IT" sz="2000" b="1" dirty="0" err="1">
                <a:solidFill>
                  <a:schemeClr val="accent1"/>
                </a:solidFill>
              </a:rPr>
              <a:t>between</a:t>
            </a:r>
            <a:r>
              <a:rPr lang="it-IT" altLang="it-IT" sz="2000" b="1" dirty="0">
                <a:solidFill>
                  <a:schemeClr val="accent1"/>
                </a:solidFill>
              </a:rPr>
              <a:t> </a:t>
            </a:r>
            <a:r>
              <a:rPr lang="it-IT" altLang="it-IT" sz="2000" b="1" dirty="0" err="1">
                <a:solidFill>
                  <a:schemeClr val="accent1"/>
                </a:solidFill>
              </a:rPr>
              <a:t>scientific</a:t>
            </a:r>
            <a:r>
              <a:rPr lang="it-IT" altLang="it-IT" sz="2000" b="1" dirty="0">
                <a:solidFill>
                  <a:schemeClr val="accent1"/>
                </a:solidFill>
              </a:rPr>
              <a:t> </a:t>
            </a:r>
            <a:r>
              <a:rPr lang="it-IT" altLang="it-IT" sz="2000" b="1" dirty="0" err="1">
                <a:solidFill>
                  <a:schemeClr val="accent1"/>
                </a:solidFill>
              </a:rPr>
              <a:t>research</a:t>
            </a:r>
            <a:r>
              <a:rPr lang="it-IT" altLang="it-IT" sz="2000" b="1" dirty="0">
                <a:solidFill>
                  <a:schemeClr val="accent1"/>
                </a:solidFill>
              </a:rPr>
              <a:t> and public engagement: </a:t>
            </a:r>
            <a:r>
              <a:rPr lang="it-IT" altLang="it-IT" sz="2000" b="1" dirty="0" smtClean="0">
                <a:solidFill>
                  <a:schemeClr val="accent1"/>
                </a:solidFill>
              </a:rPr>
              <a:t>from </a:t>
            </a:r>
            <a:r>
              <a:rPr lang="it-IT" altLang="it-IT" sz="2000" b="1" dirty="0">
                <a:solidFill>
                  <a:schemeClr val="accent1"/>
                </a:solidFill>
              </a:rPr>
              <a:t>the </a:t>
            </a:r>
            <a:r>
              <a:rPr lang="it-IT" altLang="it-IT" sz="2000" b="1" dirty="0" err="1">
                <a:solidFill>
                  <a:schemeClr val="accent1"/>
                </a:solidFill>
              </a:rPr>
              <a:t>Congress</a:t>
            </a:r>
            <a:r>
              <a:rPr lang="it-IT" altLang="it-IT" sz="2000" b="1" dirty="0">
                <a:solidFill>
                  <a:schemeClr val="accent1"/>
                </a:solidFill>
              </a:rPr>
              <a:t> of Vienna to the rise of the Republic</a:t>
            </a:r>
            <a:r>
              <a:rPr lang="it-IT" altLang="it-IT" sz="2000" dirty="0"/>
              <a:t> </a:t>
            </a:r>
            <a:r>
              <a:rPr lang="it-IT" sz="2000" b="1" dirty="0" smtClean="0">
                <a:solidFill>
                  <a:srgbClr val="0070C0"/>
                </a:solidFill>
              </a:rPr>
              <a:t>(HISTSEN)</a:t>
            </a:r>
            <a:endParaRPr lang="en-US" sz="2000" dirty="0">
              <a:solidFill>
                <a:srgbClr val="0070C0"/>
              </a:solidFill>
            </a:endParaRPr>
          </a:p>
        </p:txBody>
      </p:sp>
    </p:spTree>
    <p:extLst>
      <p:ext uri="{BB962C8B-B14F-4D97-AF65-F5344CB8AC3E}">
        <p14:creationId xmlns:p14="http://schemas.microsoft.com/office/powerpoint/2010/main" val="3887323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s-ES" smtClean="0"/>
              <a:t>Roma, March 2018 - PTA   </a:t>
            </a:r>
            <a:endParaRPr lang="en-US"/>
          </a:p>
        </p:txBody>
      </p:sp>
      <p:sp>
        <p:nvSpPr>
          <p:cNvPr id="3" name="Slide Number Placeholder 2"/>
          <p:cNvSpPr>
            <a:spLocks noGrp="1"/>
          </p:cNvSpPr>
          <p:nvPr>
            <p:ph type="sldNum" sz="quarter" idx="12"/>
          </p:nvPr>
        </p:nvSpPr>
        <p:spPr/>
        <p:txBody>
          <a:bodyPr/>
          <a:lstStyle/>
          <a:p>
            <a:fld id="{FAAF7FDE-11B9-AF4A-8390-A43FBA897EAE}" type="slidenum">
              <a:rPr lang="en-US" smtClean="0"/>
              <a:pPr/>
              <a:t>9</a:t>
            </a:fld>
            <a:endParaRPr lang="en-US"/>
          </a:p>
        </p:txBody>
      </p:sp>
      <p:sp>
        <p:nvSpPr>
          <p:cNvPr id="4" name="TextBox 3"/>
          <p:cNvSpPr txBox="1"/>
          <p:nvPr/>
        </p:nvSpPr>
        <p:spPr>
          <a:xfrm>
            <a:off x="427512" y="1231900"/>
            <a:ext cx="8259288" cy="5093702"/>
          </a:xfrm>
          <a:prstGeom prst="rect">
            <a:avLst/>
          </a:prstGeom>
          <a:noFill/>
          <a:ln>
            <a:noFill/>
          </a:ln>
        </p:spPr>
        <p:txBody>
          <a:bodyPr wrap="square" rtlCol="0">
            <a:spAutoFit/>
          </a:bodyPr>
          <a:lstStyle/>
          <a:p>
            <a:r>
              <a:rPr lang="it-IT" sz="2000" dirty="0" smtClean="0"/>
              <a:t>The </a:t>
            </a:r>
            <a:r>
              <a:rPr lang="it-IT" sz="2000" dirty="0" err="1" smtClean="0"/>
              <a:t>publication</a:t>
            </a:r>
            <a:r>
              <a:rPr lang="it-IT" sz="2000" dirty="0" smtClean="0"/>
              <a:t> in 2018 </a:t>
            </a:r>
            <a:r>
              <a:rPr lang="it-IT" sz="2000" dirty="0" err="1" smtClean="0"/>
              <a:t>of</a:t>
            </a:r>
            <a:r>
              <a:rPr lang="it-IT" sz="2000" dirty="0" smtClean="0"/>
              <a:t> the book “Scienza </a:t>
            </a:r>
            <a:r>
              <a:rPr lang="it-IT" sz="2000" dirty="0"/>
              <a:t>e impegno civile: i fisici al Senato (1848 – 1943)” </a:t>
            </a:r>
            <a:r>
              <a:rPr lang="it-IT" sz="2000" dirty="0" err="1" smtClean="0"/>
              <a:t>concludes</a:t>
            </a:r>
            <a:r>
              <a:rPr lang="it-IT" sz="2000" dirty="0" smtClean="0"/>
              <a:t> </a:t>
            </a:r>
            <a:r>
              <a:rPr lang="it-IT" sz="2000" dirty="0" err="1" smtClean="0"/>
              <a:t>this</a:t>
            </a:r>
            <a:r>
              <a:rPr lang="it-IT" sz="2000" dirty="0" smtClean="0"/>
              <a:t> </a:t>
            </a:r>
            <a:r>
              <a:rPr lang="it-IT" sz="2000" dirty="0" err="1" smtClean="0"/>
              <a:t>research</a:t>
            </a:r>
            <a:r>
              <a:rPr lang="it-IT" sz="2000" dirty="0" smtClean="0"/>
              <a:t> </a:t>
            </a:r>
            <a:r>
              <a:rPr lang="it-IT" sz="2000" dirty="0" err="1" smtClean="0"/>
              <a:t>topic</a:t>
            </a:r>
            <a:r>
              <a:rPr lang="it-IT" sz="2000" dirty="0" smtClean="0"/>
              <a:t>.  </a:t>
            </a:r>
          </a:p>
          <a:p>
            <a:endParaRPr lang="it-IT" dirty="0"/>
          </a:p>
          <a:p>
            <a:r>
              <a:rPr lang="it-IT" sz="2200" b="1" dirty="0" smtClean="0">
                <a:solidFill>
                  <a:srgbClr val="0070C0"/>
                </a:solidFill>
              </a:rPr>
              <a:t>CONTENTS</a:t>
            </a:r>
          </a:p>
          <a:p>
            <a:endParaRPr lang="it-IT" sz="800" b="1" dirty="0" smtClean="0"/>
          </a:p>
          <a:p>
            <a:r>
              <a:rPr lang="it-IT" sz="2200" b="1" dirty="0" err="1" smtClean="0">
                <a:solidFill>
                  <a:srgbClr val="0070C0"/>
                </a:solidFill>
              </a:rPr>
              <a:t>Introduction</a:t>
            </a:r>
            <a:endParaRPr lang="it-IT" sz="2200" b="1" dirty="0">
              <a:solidFill>
                <a:srgbClr val="0070C0"/>
              </a:solidFill>
            </a:endParaRPr>
          </a:p>
          <a:p>
            <a:endParaRPr lang="it-IT" sz="800" b="1" dirty="0">
              <a:solidFill>
                <a:srgbClr val="0070C0"/>
              </a:solidFill>
            </a:endParaRPr>
          </a:p>
          <a:p>
            <a:pPr>
              <a:spcAft>
                <a:spcPts val="600"/>
              </a:spcAft>
            </a:pPr>
            <a:r>
              <a:rPr lang="it-IT" sz="2200" b="1" dirty="0" err="1" smtClean="0">
                <a:solidFill>
                  <a:srgbClr val="0070C0"/>
                </a:solidFill>
              </a:rPr>
              <a:t>Ch</a:t>
            </a:r>
            <a:r>
              <a:rPr lang="it-IT" sz="2200" b="1" dirty="0" smtClean="0">
                <a:solidFill>
                  <a:srgbClr val="0070C0"/>
                </a:solidFill>
              </a:rPr>
              <a:t>. </a:t>
            </a:r>
            <a:r>
              <a:rPr lang="it-IT" sz="2200" b="1" dirty="0">
                <a:solidFill>
                  <a:srgbClr val="0070C0"/>
                </a:solidFill>
              </a:rPr>
              <a:t>1 – </a:t>
            </a:r>
            <a:r>
              <a:rPr lang="it-IT" sz="2200" b="1" dirty="0" smtClean="0">
                <a:solidFill>
                  <a:srgbClr val="0070C0"/>
                </a:solidFill>
              </a:rPr>
              <a:t>The Senator </a:t>
            </a:r>
            <a:r>
              <a:rPr lang="it-IT" sz="2200" b="1" dirty="0" err="1" smtClean="0">
                <a:solidFill>
                  <a:srgbClr val="0070C0"/>
                </a:solidFill>
              </a:rPr>
              <a:t>Physicists</a:t>
            </a:r>
            <a:endParaRPr lang="it-IT" sz="2200" dirty="0">
              <a:solidFill>
                <a:srgbClr val="0070C0"/>
              </a:solidFill>
            </a:endParaRPr>
          </a:p>
          <a:p>
            <a:r>
              <a:rPr lang="it-IT" sz="2000" dirty="0"/>
              <a:t>1.1 La costruzione dell’Italia e i “Senatori Fisici”</a:t>
            </a:r>
          </a:p>
          <a:p>
            <a:r>
              <a:rPr lang="it-IT" sz="2000" dirty="0"/>
              <a:t>1.2 Come funzionava il Senato:  lo Statuto Albertino</a:t>
            </a:r>
          </a:p>
          <a:p>
            <a:r>
              <a:rPr lang="it-IT" sz="2000" dirty="0"/>
              <a:t>1.3 Come si diventa Senatori ?</a:t>
            </a:r>
          </a:p>
          <a:p>
            <a:r>
              <a:rPr lang="it-IT" sz="2000" dirty="0"/>
              <a:t>1.4 Commissioni, Alta Corte di Giustizia, e altro</a:t>
            </a:r>
          </a:p>
          <a:p>
            <a:r>
              <a:rPr lang="it-IT" sz="2000" dirty="0"/>
              <a:t>1.5 I tre “Palazzi”</a:t>
            </a:r>
          </a:p>
          <a:p>
            <a:r>
              <a:rPr lang="it-IT" sz="2000" dirty="0"/>
              <a:t>1.6 Chi erano i Senatori Fisici del Regno?</a:t>
            </a:r>
          </a:p>
          <a:p>
            <a:r>
              <a:rPr lang="it-IT" sz="2000" dirty="0"/>
              <a:t>1.7 Un po’ di statistiche (analisi dati)</a:t>
            </a:r>
          </a:p>
          <a:p>
            <a:r>
              <a:rPr lang="it-IT" sz="2000" dirty="0"/>
              <a:t>1.8 I Senatori Fisici e la politica</a:t>
            </a:r>
          </a:p>
          <a:p>
            <a:r>
              <a:rPr lang="it-IT" sz="2000" dirty="0"/>
              <a:t>1.9 Di cosa si sono occupati i Senatori Fisici? </a:t>
            </a:r>
            <a:r>
              <a:rPr lang="it-IT" dirty="0"/>
              <a:t> </a:t>
            </a:r>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17963" cy="1031360"/>
          </a:xfrm>
          <a:prstGeom prst="rect">
            <a:avLst/>
          </a:prstGeom>
        </p:spPr>
      </p:pic>
      <p:pic>
        <p:nvPicPr>
          <p:cNvPr id="7" name="Immagine 6" descr="stemma-unige.jpg"/>
          <p:cNvPicPr>
            <a:picLocks noChangeAspect="1"/>
          </p:cNvPicPr>
          <p:nvPr/>
        </p:nvPicPr>
        <p:blipFill>
          <a:blip r:embed="rId3"/>
          <a:stretch>
            <a:fillRect/>
          </a:stretch>
        </p:blipFill>
        <p:spPr>
          <a:xfrm>
            <a:off x="8259233" y="0"/>
            <a:ext cx="804607" cy="1031360"/>
          </a:xfrm>
          <a:prstGeom prst="rect">
            <a:avLst/>
          </a:prstGeom>
        </p:spPr>
      </p:pic>
      <p:pic>
        <p:nvPicPr>
          <p:cNvPr id="8" name="Immagine 7" descr="logodipGe.jpg"/>
          <p:cNvPicPr>
            <a:picLocks noChangeAspect="1"/>
          </p:cNvPicPr>
          <p:nvPr/>
        </p:nvPicPr>
        <p:blipFill>
          <a:blip r:embed="rId4"/>
          <a:stretch>
            <a:fillRect/>
          </a:stretch>
        </p:blipFill>
        <p:spPr>
          <a:xfrm>
            <a:off x="7327900" y="0"/>
            <a:ext cx="826866" cy="1031360"/>
          </a:xfrm>
          <a:prstGeom prst="rect">
            <a:avLst/>
          </a:prstGeom>
        </p:spPr>
      </p:pic>
      <p:sp>
        <p:nvSpPr>
          <p:cNvPr id="9" name="Title 1"/>
          <p:cNvSpPr txBox="1">
            <a:spLocks/>
          </p:cNvSpPr>
          <p:nvPr/>
        </p:nvSpPr>
        <p:spPr>
          <a:xfrm>
            <a:off x="1674967" y="0"/>
            <a:ext cx="5600700" cy="103136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altLang="it-IT" sz="2000" b="1" dirty="0" err="1">
                <a:solidFill>
                  <a:schemeClr val="accent1"/>
                </a:solidFill>
              </a:rPr>
              <a:t>Italian</a:t>
            </a:r>
            <a:r>
              <a:rPr lang="it-IT" altLang="it-IT" sz="2000" b="1" dirty="0">
                <a:solidFill>
                  <a:schemeClr val="accent1"/>
                </a:solidFill>
              </a:rPr>
              <a:t> </a:t>
            </a:r>
            <a:r>
              <a:rPr lang="it-IT" altLang="it-IT" sz="2000" b="1" dirty="0" err="1">
                <a:solidFill>
                  <a:schemeClr val="accent1"/>
                </a:solidFill>
              </a:rPr>
              <a:t>physicists</a:t>
            </a:r>
            <a:r>
              <a:rPr lang="it-IT" altLang="it-IT" sz="2000" b="1" dirty="0">
                <a:solidFill>
                  <a:schemeClr val="accent1"/>
                </a:solidFill>
              </a:rPr>
              <a:t> </a:t>
            </a:r>
            <a:r>
              <a:rPr lang="it-IT" altLang="it-IT" sz="2000" b="1" dirty="0" err="1">
                <a:solidFill>
                  <a:schemeClr val="accent1"/>
                </a:solidFill>
              </a:rPr>
              <a:t>between</a:t>
            </a:r>
            <a:r>
              <a:rPr lang="it-IT" altLang="it-IT" sz="2000" b="1" dirty="0">
                <a:solidFill>
                  <a:schemeClr val="accent1"/>
                </a:solidFill>
              </a:rPr>
              <a:t> </a:t>
            </a:r>
            <a:r>
              <a:rPr lang="it-IT" altLang="it-IT" sz="2000" b="1" dirty="0" err="1">
                <a:solidFill>
                  <a:schemeClr val="accent1"/>
                </a:solidFill>
              </a:rPr>
              <a:t>scientific</a:t>
            </a:r>
            <a:r>
              <a:rPr lang="it-IT" altLang="it-IT" sz="2000" b="1" dirty="0">
                <a:solidFill>
                  <a:schemeClr val="accent1"/>
                </a:solidFill>
              </a:rPr>
              <a:t> </a:t>
            </a:r>
            <a:r>
              <a:rPr lang="it-IT" altLang="it-IT" sz="2000" b="1" dirty="0" err="1">
                <a:solidFill>
                  <a:schemeClr val="accent1"/>
                </a:solidFill>
              </a:rPr>
              <a:t>research</a:t>
            </a:r>
            <a:r>
              <a:rPr lang="it-IT" altLang="it-IT" sz="2000" b="1" dirty="0">
                <a:solidFill>
                  <a:schemeClr val="accent1"/>
                </a:solidFill>
              </a:rPr>
              <a:t> and public engagement: </a:t>
            </a:r>
            <a:r>
              <a:rPr lang="it-IT" altLang="it-IT" sz="2000" b="1" dirty="0" smtClean="0">
                <a:solidFill>
                  <a:schemeClr val="accent1"/>
                </a:solidFill>
              </a:rPr>
              <a:t>from </a:t>
            </a:r>
            <a:r>
              <a:rPr lang="it-IT" altLang="it-IT" sz="2000" b="1" dirty="0">
                <a:solidFill>
                  <a:schemeClr val="accent1"/>
                </a:solidFill>
              </a:rPr>
              <a:t>the </a:t>
            </a:r>
            <a:r>
              <a:rPr lang="it-IT" altLang="it-IT" sz="2000" b="1" dirty="0" err="1">
                <a:solidFill>
                  <a:schemeClr val="accent1"/>
                </a:solidFill>
              </a:rPr>
              <a:t>Congress</a:t>
            </a:r>
            <a:r>
              <a:rPr lang="it-IT" altLang="it-IT" sz="2000" b="1" dirty="0">
                <a:solidFill>
                  <a:schemeClr val="accent1"/>
                </a:solidFill>
              </a:rPr>
              <a:t> of Vienna to the rise of the Republic</a:t>
            </a:r>
            <a:r>
              <a:rPr lang="it-IT" altLang="it-IT" sz="2000" dirty="0"/>
              <a:t> </a:t>
            </a:r>
            <a:r>
              <a:rPr lang="it-IT" sz="2000" b="1" dirty="0" smtClean="0">
                <a:solidFill>
                  <a:srgbClr val="0070C0"/>
                </a:solidFill>
              </a:rPr>
              <a:t>(HISTSEN)</a:t>
            </a:r>
            <a:endParaRPr lang="en-US" sz="2000" dirty="0">
              <a:solidFill>
                <a:srgbClr val="0070C0"/>
              </a:solidFill>
            </a:endParaRPr>
          </a:p>
        </p:txBody>
      </p:sp>
    </p:spTree>
    <p:extLst>
      <p:ext uri="{BB962C8B-B14F-4D97-AF65-F5344CB8AC3E}">
        <p14:creationId xmlns:p14="http://schemas.microsoft.com/office/powerpoint/2010/main" val="1878933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11387</TotalTime>
  <Words>2910</Words>
  <Application>Microsoft Office PowerPoint</Application>
  <PresentationFormat>On-screen Show (4:3)</PresentationFormat>
  <Paragraphs>218</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Mangal</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Centro Fermi</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Titolo del Progetto</dc:title>
  <dc:creator>Giancarlo Righini</dc:creator>
  <cp:lastModifiedBy>Nadia</cp:lastModifiedBy>
  <cp:revision>173</cp:revision>
  <dcterms:created xsi:type="dcterms:W3CDTF">2015-11-27T18:27:11Z</dcterms:created>
  <dcterms:modified xsi:type="dcterms:W3CDTF">2018-03-09T16:51:24Z</dcterms:modified>
</cp:coreProperties>
</file>