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Layouts/slideLayout1.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b="def" i="def"/>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b="def" i="def"/>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b="def" i="def"/>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Shape 17"/>
          <p:cNvSpPr/>
          <p:nvPr>
            <p:ph type="sldImg"/>
          </p:nvPr>
        </p:nvSpPr>
        <p:spPr>
          <a:xfrm>
            <a:off x="1143000" y="685800"/>
            <a:ext cx="4572000" cy="3429000"/>
          </a:xfrm>
          <a:prstGeom prst="rect">
            <a:avLst/>
          </a:prstGeom>
        </p:spPr>
        <p:txBody>
          <a:bodyPr/>
          <a:lstStyle/>
          <a:p>
            <a:pPr/>
          </a:p>
        </p:txBody>
      </p:sp>
      <p:sp>
        <p:nvSpPr>
          <p:cNvPr id="18" name="Shape 18"/>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showMasterSp="1" showMasterPhAnim="1">
  <p:cSld name="Default">
    <p:spTree>
      <p:nvGrpSpPr>
        <p:cNvPr id="1" name=""/>
        <p:cNvGrpSpPr/>
        <p:nvPr/>
      </p:nvGrpSpPr>
      <p:grpSpPr>
        <a:xfrm>
          <a:off x="0" y="0"/>
          <a:ext cx="0" cy="0"/>
          <a:chOff x="0" y="0"/>
          <a:chExt cx="0" cy="0"/>
        </a:xfrm>
      </p:grpSpPr>
      <p:sp>
        <p:nvSpPr>
          <p:cNvPr id="11" name="Numero diapositiva"/>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Numero diapositiva"/>
          <p:cNvSpPr txBox="1"/>
          <p:nvPr>
            <p:ph type="sldNum" sz="quarter" idx="2"/>
          </p:nvPr>
        </p:nvSpPr>
        <p:spPr>
          <a:xfrm>
            <a:off x="8422818" y="6404292"/>
            <a:ext cx="263983" cy="269241"/>
          </a:xfrm>
          <a:prstGeom prst="rect">
            <a:avLst/>
          </a:prstGeom>
          <a:ln w="12700">
            <a:miter lim="400000"/>
          </a:ln>
        </p:spPr>
        <p:txBody>
          <a:bodyPr wrap="none" lIns="45719" rIns="45719" anchor="ctr">
            <a:spAutoFit/>
          </a:bodyPr>
          <a:lstStyle>
            <a:lvl1pPr algn="r">
              <a:defRPr sz="1200">
                <a:solidFill>
                  <a:srgbClr val="898989"/>
                </a:solidFill>
              </a:defRPr>
            </a:lvl1pPr>
          </a:lstStyle>
          <a:p>
            <a:pPr/>
            <a:fld id="{86CB4B4D-7CA3-9044-876B-883B54F8677D}" type="slidenum"/>
          </a:p>
        </p:txBody>
      </p:sp>
      <p:sp>
        <p:nvSpPr>
          <p:cNvPr id="3" name="Titolo Testo"/>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lstStyle/>
          <a:p>
            <a:pPr/>
            <a:r>
              <a:t>Titolo Testo</a:t>
            </a:r>
          </a:p>
        </p:txBody>
      </p:sp>
      <p:sp>
        <p:nvSpPr>
          <p:cNvPr id="4" name="Corpo livello uno…"/>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lstStyle/>
          <a:p>
            <a:pPr/>
            <a:r>
              <a:t>Corpo livello uno</a:t>
            </a:r>
          </a:p>
          <a:p>
            <a:pPr lvl="1"/>
            <a:r>
              <a:t>Corpo livello due</a:t>
            </a:r>
          </a:p>
          <a:p>
            <a:pPr lvl="2"/>
            <a:r>
              <a:t>Corpo livello tre</a:t>
            </a:r>
          </a:p>
          <a:p>
            <a:pPr lvl="3"/>
            <a:r>
              <a:t>Corpo livello quattro</a:t>
            </a:r>
          </a:p>
          <a:p>
            <a:pPr lvl="4"/>
            <a:r>
              <a:t>Corpo livello cinque</a:t>
            </a:r>
          </a:p>
        </p:txBody>
      </p:sp>
    </p:spTree>
  </p:cSld>
  <p:clrMap bg1="lt1" tx1="dk1" bg2="lt2" tx2="dk2" accent1="accent1" accent2="accent2" accent3="accent3" accent4="accent4" accent5="accent5" accent6="accent6" hlink="hlink" folHlink="folHlink"/>
  <p:sldLayoutIdLst>
    <p:sldLayoutId id="2147483649" r:id="rId2"/>
  </p:sldLayoutIdLst>
  <p:transition xmlns:p14="http://schemas.microsoft.com/office/powerpoint/2010/main" spd="med" advClick="1"/>
  <p:txStyles>
    <p:titleStyle>
      <a:lvl1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5pPr>
      <a:lvl6pPr marL="0" marR="0" indent="4572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6pPr>
      <a:lvl7pPr marL="0" marR="0" indent="9144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7pPr>
      <a:lvl8pPr marL="0" marR="0" indent="13716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8pPr>
      <a:lvl9pPr marL="0" marR="0" indent="1828800" algn="ctr" defTabSz="457200" rtl="0" latinLnBrk="0">
        <a:lnSpc>
          <a:spcPct val="100000"/>
        </a:lnSpc>
        <a:spcBef>
          <a:spcPts val="0"/>
        </a:spcBef>
        <a:spcAft>
          <a:spcPts val="0"/>
        </a:spcAft>
        <a:buClrTx/>
        <a:buSzTx/>
        <a:buFontTx/>
        <a:buNone/>
        <a:tabLst/>
        <a:defRPr b="0" baseline="0" cap="none" i="0" spc="0" strike="noStrike" sz="4400" u="none">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4pPr>
      <a:lvl5pPr marL="22352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5pPr>
      <a:lvl6pPr marL="26924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6pPr>
      <a:lvl7pPr marL="31496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7pPr>
      <a:lvl8pPr marL="36068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8pPr>
      <a:lvl9pPr marL="4064000" marR="0" indent="-406400" algn="l" defTabSz="457200" rtl="0" latinLnBrk="0">
        <a:lnSpc>
          <a:spcPct val="100000"/>
        </a:lnSpc>
        <a:spcBef>
          <a:spcPts val="700"/>
        </a:spcBef>
        <a:spcAft>
          <a:spcPts val="0"/>
        </a:spcAft>
        <a:buClrTx/>
        <a:buSzPct val="100000"/>
        <a:buFont typeface="Arial"/>
        <a:buChar char=""/>
        <a:tabLst/>
        <a:defRPr b="0" baseline="0" cap="none" i="0" spc="0" strike="noStrike" sz="3200" u="none">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1pPr>
      <a:lvl2pPr marL="0" marR="0" indent="4572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2pPr>
      <a:lvl3pPr marL="0" marR="0" indent="9144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3pPr>
      <a:lvl4pPr marL="0" marR="0" indent="13716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4pPr>
      <a:lvl5pPr marL="0" marR="0" indent="182880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alibri"/>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 name="Coordinator:…"/>
          <p:cNvSpPr txBox="1"/>
          <p:nvPr>
            <p:ph type="body" idx="4294967295"/>
          </p:nvPr>
        </p:nvSpPr>
        <p:spPr>
          <a:xfrm>
            <a:off x="285750" y="1133475"/>
            <a:ext cx="8643938" cy="5145088"/>
          </a:xfrm>
          <a:prstGeom prst="rect">
            <a:avLst/>
          </a:prstGeom>
        </p:spPr>
        <p:txBody>
          <a:bodyPr>
            <a:normAutofit fontScale="100000" lnSpcReduction="0"/>
          </a:bodyPr>
          <a:lstStyle/>
          <a:p>
            <a:pPr marL="0" indent="0">
              <a:lnSpc>
                <a:spcPct val="90000"/>
              </a:lnSpc>
              <a:spcBef>
                <a:spcPts val="400"/>
              </a:spcBef>
              <a:buSzTx/>
              <a:buNone/>
              <a:defRPr b="1" sz="1900">
                <a:latin typeface="Arial"/>
                <a:ea typeface="Arial"/>
                <a:cs typeface="Arial"/>
                <a:sym typeface="Arial"/>
              </a:defRPr>
            </a:pPr>
            <a:r>
              <a:t>Coordinator:</a:t>
            </a:r>
          </a:p>
          <a:p>
            <a:pPr marL="0" indent="0">
              <a:lnSpc>
                <a:spcPct val="90000"/>
              </a:lnSpc>
              <a:spcBef>
                <a:spcPts val="400"/>
              </a:spcBef>
              <a:buSzTx/>
              <a:buNone/>
              <a:defRPr sz="1900">
                <a:latin typeface="Arial"/>
                <a:ea typeface="Arial"/>
                <a:cs typeface="Arial"/>
                <a:sym typeface="Arial"/>
              </a:defRPr>
            </a:pPr>
            <a:r>
              <a:t>Raffaella Simili</a:t>
            </a:r>
          </a:p>
          <a:p>
            <a:pPr marL="0" indent="0">
              <a:lnSpc>
                <a:spcPct val="90000"/>
              </a:lnSpc>
              <a:spcBef>
                <a:spcPts val="400"/>
              </a:spcBef>
              <a:buSzTx/>
              <a:buNone/>
              <a:defRPr sz="1900">
                <a:latin typeface="Arial"/>
                <a:ea typeface="Arial"/>
                <a:cs typeface="Arial"/>
                <a:sym typeface="Arial"/>
              </a:defRPr>
            </a:pPr>
            <a:r>
              <a:t>Sandra Linguerri</a:t>
            </a:r>
            <a:endParaRPr b="1"/>
          </a:p>
          <a:p>
            <a:pPr marL="0" indent="0">
              <a:lnSpc>
                <a:spcPct val="90000"/>
              </a:lnSpc>
              <a:spcBef>
                <a:spcPts val="400"/>
              </a:spcBef>
              <a:buSzTx/>
              <a:buNone/>
              <a:defRPr b="1" sz="1900">
                <a:latin typeface="Arial"/>
                <a:ea typeface="Arial"/>
                <a:cs typeface="Arial"/>
                <a:sym typeface="Arial"/>
              </a:defRPr>
            </a:pPr>
            <a:r>
              <a:t>Participants: </a:t>
            </a:r>
            <a:endParaRPr i="1" sz="1300"/>
          </a:p>
          <a:p>
            <a:pPr marL="0" indent="0">
              <a:lnSpc>
                <a:spcPct val="90000"/>
              </a:lnSpc>
              <a:spcBef>
                <a:spcPts val="400"/>
              </a:spcBef>
              <a:buSzTx/>
              <a:buNone/>
              <a:defRPr sz="1900">
                <a:latin typeface="Arial"/>
                <a:ea typeface="Arial"/>
                <a:cs typeface="Arial"/>
                <a:sym typeface="Arial"/>
              </a:defRPr>
            </a:pPr>
            <a:r>
              <a:t>Miriam Focaccia (CF grant 01/03/2016-28/02/2019)</a:t>
            </a:r>
          </a:p>
          <a:p>
            <a:pPr marL="0" indent="0">
              <a:lnSpc>
                <a:spcPct val="90000"/>
              </a:lnSpc>
              <a:spcBef>
                <a:spcPts val="400"/>
              </a:spcBef>
              <a:buSzTx/>
              <a:buNone/>
              <a:defRPr b="1" sz="1900">
                <a:latin typeface="Arial"/>
                <a:ea typeface="Arial"/>
                <a:cs typeface="Arial"/>
                <a:sym typeface="Arial"/>
              </a:defRPr>
            </a:pPr>
            <a:r>
              <a:t>Place of Work &amp; Collaborations:  </a:t>
            </a:r>
          </a:p>
          <a:p>
            <a:pPr marL="0" indent="0">
              <a:lnSpc>
                <a:spcPct val="90000"/>
              </a:lnSpc>
              <a:spcBef>
                <a:spcPts val="300"/>
              </a:spcBef>
              <a:buSzTx/>
              <a:buNone/>
              <a:defRPr sz="1700"/>
            </a:pPr>
            <a:r>
              <a:t>Dip. di Filosofia e Comunicazione, Università degli Studi di Bologna;</a:t>
            </a:r>
          </a:p>
          <a:p>
            <a:pPr marL="0" indent="0">
              <a:lnSpc>
                <a:spcPct val="90000"/>
              </a:lnSpc>
              <a:spcBef>
                <a:spcPts val="300"/>
              </a:spcBef>
              <a:buSzTx/>
              <a:buNone/>
              <a:defRPr sz="1800"/>
            </a:pPr>
            <a:r>
              <a:t>Museo storico della fisica e Centro di studi e ricerche "Enrico Fermi“</a:t>
            </a:r>
          </a:p>
          <a:p>
            <a:pPr marL="0" indent="0">
              <a:lnSpc>
                <a:spcPct val="90000"/>
              </a:lnSpc>
              <a:spcBef>
                <a:spcPts val="300"/>
              </a:spcBef>
              <a:buSzTx/>
              <a:buNone/>
              <a:defRPr sz="1700"/>
            </a:pPr>
            <a:r>
              <a:t>(tra il Centro Fermi e detto Dipartimento è stata accesa un’apposita convenzione)</a:t>
            </a:r>
          </a:p>
          <a:p>
            <a:pPr marL="0" indent="0">
              <a:lnSpc>
                <a:spcPct val="90000"/>
              </a:lnSpc>
              <a:spcBef>
                <a:spcPts val="300"/>
              </a:spcBef>
              <a:buSzTx/>
              <a:buNone/>
              <a:defRPr sz="1700"/>
            </a:pPr>
          </a:p>
          <a:p>
            <a:pPr marL="0" indent="0" algn="just">
              <a:lnSpc>
                <a:spcPct val="90000"/>
              </a:lnSpc>
              <a:spcBef>
                <a:spcPts val="0"/>
              </a:spcBef>
              <a:buSzTx/>
              <a:buNone/>
              <a:defRPr sz="1700">
                <a:latin typeface="Arial"/>
                <a:ea typeface="Arial"/>
                <a:cs typeface="Arial"/>
                <a:sym typeface="Arial"/>
              </a:defRPr>
            </a:pPr>
            <a:r>
              <a:t>Società Italiana di Storia della Scienza (SISS)</a:t>
            </a:r>
          </a:p>
          <a:p>
            <a:pPr marL="0" indent="0" algn="just">
              <a:lnSpc>
                <a:spcPct val="90000"/>
              </a:lnSpc>
              <a:spcBef>
                <a:spcPts val="0"/>
              </a:spcBef>
              <a:buSzTx/>
              <a:buNone/>
              <a:defRPr sz="1700">
                <a:latin typeface="Arial"/>
                <a:ea typeface="Arial"/>
                <a:cs typeface="Arial"/>
                <a:sym typeface="Arial"/>
              </a:defRPr>
            </a:pPr>
            <a:r>
              <a:t>Società Italiana di Fisica (SIF)</a:t>
            </a:r>
          </a:p>
          <a:p>
            <a:pPr marL="0" indent="0" algn="just">
              <a:lnSpc>
                <a:spcPct val="90000"/>
              </a:lnSpc>
              <a:spcBef>
                <a:spcPts val="0"/>
              </a:spcBef>
              <a:buSzTx/>
              <a:buNone/>
              <a:defRPr sz="1700">
                <a:latin typeface="Arial"/>
                <a:ea typeface="Arial"/>
                <a:cs typeface="Arial"/>
                <a:sym typeface="Arial"/>
              </a:defRPr>
            </a:pPr>
            <a:r>
              <a:t>Accademia nazionale dei Lincei, Roma</a:t>
            </a:r>
          </a:p>
          <a:p>
            <a:pPr marL="0" indent="0" algn="just">
              <a:lnSpc>
                <a:spcPct val="90000"/>
              </a:lnSpc>
              <a:spcBef>
                <a:spcPts val="0"/>
              </a:spcBef>
              <a:buSzTx/>
              <a:buNone/>
              <a:defRPr sz="1700">
                <a:latin typeface="Arial"/>
                <a:ea typeface="Arial"/>
                <a:cs typeface="Arial"/>
                <a:sym typeface="Arial"/>
              </a:defRPr>
            </a:pPr>
            <a:r>
              <a:t>Accademia nazionale delle Scienze, detta dei XL, Roma</a:t>
            </a:r>
          </a:p>
          <a:p>
            <a:pPr marL="0" indent="0" algn="just">
              <a:lnSpc>
                <a:spcPct val="90000"/>
              </a:lnSpc>
              <a:spcBef>
                <a:spcPts val="0"/>
              </a:spcBef>
              <a:buSzTx/>
              <a:buNone/>
              <a:defRPr sz="1700">
                <a:latin typeface="Arial"/>
                <a:ea typeface="Arial"/>
                <a:cs typeface="Arial"/>
                <a:sym typeface="Arial"/>
              </a:defRPr>
            </a:pPr>
            <a:r>
              <a:t>Accademia dell’Istituto delle Scienze di Bologna</a:t>
            </a:r>
          </a:p>
          <a:p>
            <a:pPr marL="0" indent="0" algn="just">
              <a:lnSpc>
                <a:spcPct val="90000"/>
              </a:lnSpc>
              <a:spcBef>
                <a:spcPts val="0"/>
              </a:spcBef>
              <a:buSzTx/>
              <a:buNone/>
              <a:defRPr sz="1700">
                <a:latin typeface="Arial"/>
                <a:ea typeface="Arial"/>
                <a:cs typeface="Arial"/>
                <a:sym typeface="Arial"/>
              </a:defRPr>
            </a:pPr>
            <a:r>
              <a:t>Department of History and Philosophy of Science, University of Cambridge, UK</a:t>
            </a:r>
          </a:p>
          <a:p>
            <a:pPr marL="0" indent="0" algn="just">
              <a:lnSpc>
                <a:spcPct val="90000"/>
              </a:lnSpc>
              <a:spcBef>
                <a:spcPts val="0"/>
              </a:spcBef>
              <a:buSzTx/>
              <a:buNone/>
              <a:defRPr sz="1700">
                <a:latin typeface="Arial"/>
                <a:ea typeface="Arial"/>
                <a:cs typeface="Arial"/>
                <a:sym typeface="Arial"/>
              </a:defRPr>
            </a:pPr>
            <a:r>
              <a:t>Equipe Euromath, Iméra, Marsiglia. </a:t>
            </a:r>
          </a:p>
        </p:txBody>
      </p:sp>
      <p:sp>
        <p:nvSpPr>
          <p:cNvPr id="21"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sp>
        <p:nvSpPr>
          <p:cNvPr id="22"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23"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4" name="Elettrificazione e Illuminazione in Italia tra il XIX e XX Secolo"/>
          <p:cNvSpPr txBox="1"/>
          <p:nvPr/>
        </p:nvSpPr>
        <p:spPr>
          <a:xfrm>
            <a:off x="2652712" y="182562"/>
            <a:ext cx="3651251" cy="850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defRPr sz="2000"/>
            </a:lvl1pPr>
          </a:lstStyle>
          <a:p>
            <a:pPr/>
            <a:r>
              <a:t>Elettrificazione e Illuminazione in Italia tra il XIX e XX Secolo</a:t>
            </a:r>
          </a:p>
        </p:txBody>
      </p:sp>
      <p:pic>
        <p:nvPicPr>
          <p:cNvPr id="25"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9" name="Titolo"/>
          <p:cNvSpPr txBox="1"/>
          <p:nvPr>
            <p:ph type="title" idx="4294967295"/>
          </p:nvPr>
        </p:nvSpPr>
        <p:spPr>
          <a:xfrm>
            <a:off x="457200" y="274637"/>
            <a:ext cx="8229600" cy="1143001"/>
          </a:xfrm>
          <a:prstGeom prst="rect">
            <a:avLst/>
          </a:prstGeom>
        </p:spPr>
        <p:txBody>
          <a:bodyPr>
            <a:normAutofit fontScale="100000" lnSpcReduction="0"/>
          </a:bodyPr>
          <a:lstStyle/>
          <a:p>
            <a:pPr/>
          </a:p>
        </p:txBody>
      </p:sp>
      <p:pic>
        <p:nvPicPr>
          <p:cNvPr id="80" name="Elettrificazione e Illuminazione in Italia tra il XIX e XX Secolo.jpg" descr="Elettrificazione e Illuminazione in Italia tra il XIX e XX Secolo.jpg"/>
          <p:cNvPicPr>
            <a:picLocks noChangeAspect="1"/>
          </p:cNvPicPr>
          <p:nvPr/>
        </p:nvPicPr>
        <p:blipFill>
          <a:blip r:embed="rId2">
            <a:extLst/>
          </a:blip>
          <a:stretch>
            <a:fillRect/>
          </a:stretch>
        </p:blipFill>
        <p:spPr>
          <a:xfrm>
            <a:off x="2349500" y="0"/>
            <a:ext cx="5021263" cy="6696075"/>
          </a:xfrm>
          <a:prstGeom prst="rect">
            <a:avLst/>
          </a:prstGeom>
          <a:ln w="12700">
            <a:miter lim="400000"/>
          </a:ln>
        </p:spPr>
      </p:pic>
      <p:sp>
        <p:nvSpPr>
          <p:cNvPr id="81" name="Roma, March 2018 - PTA"/>
          <p:cNvSpPr txBox="1"/>
          <p:nvPr/>
        </p:nvSpPr>
        <p:spPr>
          <a:xfrm>
            <a:off x="3124200"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98989"/>
                </a:solidFill>
              </a:defRPr>
            </a:lvl1pPr>
          </a:lstStyle>
          <a:p>
            <a:pPr/>
            <a:r>
              <a:t>Roma, March 2018 - PTA   </a:t>
            </a:r>
          </a:p>
        </p:txBody>
      </p:sp>
      <p:sp>
        <p:nvSpPr>
          <p:cNvPr id="82" name="Numero diapositiva"/>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4" name="Proprio in virtù delle letture divulgative riguardanti la luce e l’elettrificazione del trasporto elettrico, per il biennio 2019-2020, pare particolarmente interessante focalizzarsi sulla storia della comunicazione scientifica in Italia tra Otto e Novecento.…"/>
          <p:cNvSpPr txBox="1"/>
          <p:nvPr>
            <p:ph type="body" idx="4294967295"/>
          </p:nvPr>
        </p:nvSpPr>
        <p:spPr>
          <a:xfrm>
            <a:off x="271462" y="839787"/>
            <a:ext cx="8615363" cy="5510214"/>
          </a:xfrm>
          <a:prstGeom prst="rect">
            <a:avLst/>
          </a:prstGeom>
        </p:spPr>
        <p:txBody>
          <a:bodyPr>
            <a:normAutofit fontScale="100000" lnSpcReduction="0"/>
          </a:bodyPr>
          <a:lstStyle/>
          <a:p>
            <a:pPr marL="0" indent="0" algn="just">
              <a:spcBef>
                <a:spcPts val="200"/>
              </a:spcBef>
              <a:buSzTx/>
              <a:buNone/>
              <a:defRPr sz="1200">
                <a:latin typeface="Times New Roman"/>
                <a:ea typeface="Times New Roman"/>
                <a:cs typeface="Times New Roman"/>
                <a:sym typeface="Times New Roman"/>
              </a:defRPr>
            </a:pPr>
            <a:r>
              <a:t>Proprio in virtù delle letture divulgative riguardanti la luce e l’elettrificazione del trasporto elettrico, per il biennio 2019-2020, pare particolarmente interessante focalizzarsi sulla storia della comunicazione scientifica in Italia tra Otto e Novecento.</a:t>
            </a:r>
          </a:p>
          <a:p>
            <a:pPr marL="0" indent="0" algn="just">
              <a:spcBef>
                <a:spcPts val="200"/>
              </a:spcBef>
              <a:buSzTx/>
              <a:buNone/>
              <a:defRPr sz="1200">
                <a:latin typeface="Times New Roman"/>
                <a:ea typeface="Times New Roman"/>
                <a:cs typeface="Times New Roman"/>
                <a:sym typeface="Times New Roman"/>
              </a:defRPr>
            </a:pPr>
            <a:r>
              <a:t>Il progetto, pensato nel contesto della rinnovata sede storica del Museo storico della fisica e Centro di studi e ricerche "Enrico Fermi", intende focalizzarsi sulla storia della comunicazione scientifica a partire dalla fondazione dell’Istituto di Fisica medesimo e in particolare dal 1890, anno di nascita del ‘Circolo fisico’ che, attraverso conferenze, seminari e incontri, aveva proprio l’obiettivo di divulgare la scienza, e nello specifico la fisica, non solo nei confronti di specialisti, ma verso un pubblico più ampio.</a:t>
            </a:r>
          </a:p>
          <a:p>
            <a:pPr marL="0" indent="0" algn="just">
              <a:spcBef>
                <a:spcPts val="200"/>
              </a:spcBef>
              <a:buSzTx/>
              <a:buNone/>
              <a:defRPr sz="1200">
                <a:latin typeface="Times New Roman"/>
                <a:ea typeface="Times New Roman"/>
                <a:cs typeface="Times New Roman"/>
                <a:sym typeface="Times New Roman"/>
              </a:defRPr>
            </a:pPr>
            <a:r>
              <a:t>A questa attività si affiancarono i congressi promossi da varie Società scientifiche (SIF, SIPS, AEI, …) e da prestigiose Accademie italiane e straniere, nonché l’operato di riviste specializzate (Nuovo Cimento, Scientia, Il Politecnico, …). Elemento fondamentale per la divulgazione e la promozione della scienza furono poi i numerosi e stretti rapporti internazionali che i protagonisti di tali attività seppero allacciare e mantenere con colleghi scienziati di fama, quali per esempio William Thomson (Lord Kelvin) e Hermann von Helmholtz, all’interno di una visione internazionale della scienza medesima.</a:t>
            </a:r>
          </a:p>
          <a:p>
            <a:pPr marL="0" indent="0" algn="just">
              <a:spcBef>
                <a:spcPts val="200"/>
              </a:spcBef>
              <a:buSzTx/>
              <a:buNone/>
              <a:defRPr sz="1200">
                <a:latin typeface="Times New Roman"/>
                <a:ea typeface="Times New Roman"/>
                <a:cs typeface="Times New Roman"/>
                <a:sym typeface="Times New Roman"/>
              </a:defRPr>
            </a:pPr>
            <a:r>
              <a:t>S’intende prendere altresì in considerazione l’attività museale e l’organizzazione di mostre, a partire dalle prime esperienze legate alla realtà delle esposizioni nazionali e internazionali: Parigi 1881; Milano, 1881; Torino, 1884; Milano, 1906; Bruxelles, 1910; Torino-Firenze-Roma, 1911, quando, in occasione dei festeggiamenti dei primi cinquant’anni dell’Unità d’Italia, la comunità scientifica promosse una riflessione riguardante lo sviluppo della scienza nel paese, riflessione che trovò espressione nella pubblicazione dell’opera “Cinquanta anni di Storia italiana” curata da Pietro Blaserna.</a:t>
            </a:r>
          </a:p>
          <a:p>
            <a:pPr marL="0" indent="0" algn="just">
              <a:spcBef>
                <a:spcPts val="200"/>
              </a:spcBef>
              <a:buSzTx/>
              <a:buNone/>
              <a:defRPr sz="1200">
                <a:latin typeface="Times New Roman"/>
                <a:ea typeface="Times New Roman"/>
                <a:cs typeface="Times New Roman"/>
                <a:sym typeface="Times New Roman"/>
              </a:defRPr>
            </a:pPr>
            <a:r>
              <a:t>Furono molti gli scienziati che presero parte a questo tipo di iniziative: dallo stesso Blaserna –fondatore dell’Istituto di Fisica romano- a Vito Volterra; da Quirino Majorana ad Alfonso Sella; da Guglielmo Mengarini a Michele Cantone; da Tullio Levi Civita a Orso Mario Corbino. Tutti scienziati illustri perfettamente consapevoli dell’importanza di veicolare la scienza e le nuove scoperte, sia teoriche sia applicative, verso una audience il più ampia e variegata possibile.</a:t>
            </a:r>
          </a:p>
          <a:p>
            <a:pPr marL="0" indent="0" algn="just">
              <a:spcBef>
                <a:spcPts val="200"/>
              </a:spcBef>
              <a:buSzTx/>
              <a:buNone/>
              <a:defRPr sz="1200">
                <a:latin typeface="Times New Roman"/>
                <a:ea typeface="Times New Roman"/>
                <a:cs typeface="Times New Roman"/>
                <a:sym typeface="Times New Roman"/>
              </a:defRPr>
            </a:pPr>
            <a:r>
              <a:t>Proprio Corbino, insieme a Guglielmo Marconi e con Enrico Fermi segretario, organizzò a Roma il primo Congresso internazionale di Fisica nucleare nel 1931, i cui lavori si svolsero nella sede di via Panisperna. Al congresso parteciparono i principali fisici del tempo tra i quali, per fare qualche nome, Niels Bohr, Werner Heisenberg, Jean Baptiste Perrin e Wolfang Pauli, e le scienziate Marie Curie e Lise Meitner. </a:t>
            </a:r>
          </a:p>
          <a:p>
            <a:pPr marL="0" indent="0" algn="just">
              <a:spcBef>
                <a:spcPts val="200"/>
              </a:spcBef>
              <a:buSzTx/>
              <a:buNone/>
              <a:defRPr sz="1200">
                <a:latin typeface="Times New Roman"/>
                <a:ea typeface="Times New Roman"/>
                <a:cs typeface="Times New Roman"/>
                <a:sym typeface="Times New Roman"/>
              </a:defRPr>
            </a:pPr>
            <a:r>
              <a:t>Si intende infine mettere in evidenza i ruoli istituzionali ricoperti da questi studiosi e l’importanza del loro coinvolgimento nella politica italiana nel perseguire il fine di offrire un’immagine pubblica e condivisibile della scienza.</a:t>
            </a:r>
          </a:p>
        </p:txBody>
      </p:sp>
      <p:sp>
        <p:nvSpPr>
          <p:cNvPr id="85" name="Numero diapositiva"/>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86" name="Elettrificazione e Illuminazione in Italia tra il XIX e XX Secolo: comunicazione e divulgazione scientifica in Italia tra Otto e Novecento"/>
          <p:cNvSpPr txBox="1"/>
          <p:nvPr/>
        </p:nvSpPr>
        <p:spPr>
          <a:xfrm>
            <a:off x="2652712" y="114934"/>
            <a:ext cx="3651251" cy="78232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defRPr sz="1400"/>
            </a:lvl1pPr>
          </a:lstStyle>
          <a:p>
            <a:pPr/>
            <a:r>
              <a:t>Elettrificazione e Illuminazione in Italia tra il XIX e XX Secolo: comunicazione e divulgazione scientifica in Italia tra Otto e Novecento</a:t>
            </a:r>
          </a:p>
        </p:txBody>
      </p:sp>
      <p:sp>
        <p:nvSpPr>
          <p:cNvPr id="87"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88"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pic>
        <p:nvPicPr>
          <p:cNvPr id="89" name="image.jpeg" descr="image.jpeg"/>
          <p:cNvPicPr>
            <a:picLocks noChangeAspect="1"/>
          </p:cNvPicPr>
          <p:nvPr/>
        </p:nvPicPr>
        <p:blipFill>
          <a:blip r:embed="rId2">
            <a:extLst/>
          </a:blip>
          <a:stretch>
            <a:fillRect/>
          </a:stretch>
        </p:blipFill>
        <p:spPr>
          <a:xfrm>
            <a:off x="0" y="0"/>
            <a:ext cx="1717675" cy="660400"/>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91" name="Expected funding in the 3-year period:…"/>
          <p:cNvSpPr txBox="1"/>
          <p:nvPr>
            <p:ph type="body" sz="half" idx="4294967295"/>
          </p:nvPr>
        </p:nvSpPr>
        <p:spPr>
          <a:xfrm>
            <a:off x="342900" y="1519237"/>
            <a:ext cx="8442325" cy="2408238"/>
          </a:xfrm>
          <a:prstGeom prst="rect">
            <a:avLst/>
          </a:prstGeom>
        </p:spPr>
        <p:txBody>
          <a:bodyPr>
            <a:normAutofit fontScale="100000" lnSpcReduction="0"/>
          </a:bodyPr>
          <a:lstStyle/>
          <a:p>
            <a:pPr marL="0" indent="0">
              <a:spcBef>
                <a:spcPts val="400"/>
              </a:spcBef>
              <a:buSzTx/>
              <a:buNone/>
              <a:defRPr b="1" sz="2000">
                <a:latin typeface="Arial"/>
                <a:ea typeface="Arial"/>
                <a:cs typeface="Arial"/>
                <a:sym typeface="Arial"/>
              </a:defRPr>
            </a:pPr>
            <a:r>
              <a:t>Expected funding in the 3-year period:</a:t>
            </a:r>
          </a:p>
          <a:p>
            <a:pPr marL="0" indent="0">
              <a:spcBef>
                <a:spcPts val="400"/>
              </a:spcBef>
              <a:buFontTx/>
              <a:buChar char="-"/>
              <a:defRPr b="1" sz="2000">
                <a:latin typeface="Arial"/>
                <a:ea typeface="Arial"/>
                <a:cs typeface="Arial"/>
                <a:sym typeface="Arial"/>
              </a:defRPr>
            </a:pPr>
            <a:r>
              <a:t>Request of funding by Centro Fermi</a:t>
            </a:r>
          </a:p>
          <a:p>
            <a:pPr marL="0" indent="0">
              <a:spcBef>
                <a:spcPts val="300"/>
              </a:spcBef>
              <a:buSzTx/>
              <a:buNone/>
              <a:defRPr i="1" sz="1400">
                <a:solidFill>
                  <a:srgbClr val="7F7F7F"/>
                </a:solidFill>
                <a:latin typeface="Arial"/>
                <a:ea typeface="Arial"/>
                <a:cs typeface="Arial"/>
                <a:sym typeface="Arial"/>
              </a:defRPr>
            </a:pPr>
            <a:r>
              <a:t>Grant : number and period requested</a:t>
            </a:r>
          </a:p>
          <a:p>
            <a:pPr marL="0" indent="0">
              <a:spcBef>
                <a:spcPts val="300"/>
              </a:spcBef>
              <a:buSzTx/>
              <a:buNone/>
              <a:defRPr i="1" sz="1400">
                <a:solidFill>
                  <a:srgbClr val="7F7F7F"/>
                </a:solidFill>
                <a:latin typeface="Arial"/>
                <a:ea typeface="Arial"/>
                <a:cs typeface="Arial"/>
                <a:sym typeface="Arial"/>
              </a:defRPr>
            </a:pPr>
            <a:r>
              <a:t>Specific Consumables/inventory </a:t>
            </a:r>
            <a:r>
              <a:rPr u="sng"/>
              <a:t>per year</a:t>
            </a:r>
            <a:endParaRPr u="sng"/>
          </a:p>
          <a:p>
            <a:pPr marL="0" indent="0">
              <a:buSzTx/>
              <a:buNone/>
              <a:defRPr i="1" sz="1800">
                <a:solidFill>
                  <a:srgbClr val="898989"/>
                </a:solidFill>
                <a:latin typeface="Arial"/>
                <a:ea typeface="Arial"/>
                <a:cs typeface="Arial"/>
                <a:sym typeface="Arial"/>
              </a:defRPr>
            </a:pPr>
          </a:p>
          <a:p>
            <a:pPr marL="0" indent="0">
              <a:spcBef>
                <a:spcPts val="400"/>
              </a:spcBef>
              <a:buSzTx/>
              <a:buNone/>
              <a:defRPr b="1" sz="2000">
                <a:latin typeface="Arial"/>
                <a:ea typeface="Arial"/>
                <a:cs typeface="Arial"/>
                <a:sym typeface="Arial"/>
              </a:defRPr>
            </a:pPr>
            <a:r>
              <a:t>- Potential external funding</a:t>
            </a:r>
          </a:p>
        </p:txBody>
      </p:sp>
      <p:sp>
        <p:nvSpPr>
          <p:cNvPr id="92" name="Numero diapositiva"/>
          <p:cNvSpPr txBox="1"/>
          <p:nvPr>
            <p:ph type="sldNum" sz="quarter" idx="2"/>
          </p:nvPr>
        </p:nvSpPr>
        <p:spPr>
          <a:xfrm>
            <a:off x="8422818" y="6404292"/>
            <a:ext cx="263983"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94" name="Elettrificazione e Illuminazione in Italia tra il XIX e XX Secolo"/>
          <p:cNvSpPr txBox="1"/>
          <p:nvPr/>
        </p:nvSpPr>
        <p:spPr>
          <a:xfrm>
            <a:off x="3073400" y="121126"/>
            <a:ext cx="3230563" cy="78486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lvl1pPr>
          </a:lstStyle>
          <a:p>
            <a:pPr/>
            <a:r>
              <a:t>Elettrificazione e Illuminazione in Italia tra il XIX e XX Secolo</a:t>
            </a:r>
          </a:p>
        </p:txBody>
      </p:sp>
      <p:sp>
        <p:nvSpPr>
          <p:cNvPr id="95"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pic>
        <p:nvPicPr>
          <p:cNvPr id="96"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 name="Project main goals and results achieved in 2017…"/>
          <p:cNvSpPr txBox="1"/>
          <p:nvPr>
            <p:ph type="body" idx="4294967295"/>
          </p:nvPr>
        </p:nvSpPr>
        <p:spPr>
          <a:xfrm>
            <a:off x="300037" y="1204912"/>
            <a:ext cx="8485188" cy="5145088"/>
          </a:xfrm>
          <a:prstGeom prst="rect">
            <a:avLst/>
          </a:prstGeom>
        </p:spPr>
        <p:txBody>
          <a:bodyPr>
            <a:normAutofit fontScale="100000" lnSpcReduction="0"/>
          </a:bodyPr>
          <a:lstStyle/>
          <a:p>
            <a:pPr marL="0" indent="0">
              <a:lnSpc>
                <a:spcPct val="90000"/>
              </a:lnSpc>
              <a:spcBef>
                <a:spcPts val="400"/>
              </a:spcBef>
              <a:buSzTx/>
              <a:buNone/>
              <a:defRPr b="1" sz="2000">
                <a:latin typeface="Arial"/>
                <a:ea typeface="Arial"/>
                <a:cs typeface="Arial"/>
                <a:sym typeface="Arial"/>
              </a:defRPr>
            </a:pPr>
            <a:r>
              <a:t>Project main goals and results achieved in 2017</a:t>
            </a:r>
          </a:p>
          <a:p>
            <a:pPr marL="0" indent="0">
              <a:lnSpc>
                <a:spcPct val="90000"/>
              </a:lnSpc>
              <a:spcBef>
                <a:spcPts val="300"/>
              </a:spcBef>
              <a:buSzTx/>
              <a:buNone/>
              <a:defRPr i="1" sz="1400">
                <a:latin typeface="Arial"/>
                <a:ea typeface="Arial"/>
                <a:cs typeface="Arial"/>
                <a:sym typeface="Arial"/>
              </a:defRPr>
            </a:pPr>
          </a:p>
          <a:p>
            <a:pPr marL="0" indent="0" algn="just">
              <a:lnSpc>
                <a:spcPct val="110000"/>
              </a:lnSpc>
              <a:spcBef>
                <a:spcPts val="0"/>
              </a:spcBef>
              <a:buSzTx/>
              <a:buNone/>
              <a:defRPr sz="1400">
                <a:latin typeface="Times New Roman"/>
                <a:ea typeface="Times New Roman"/>
                <a:cs typeface="Times New Roman"/>
                <a:sym typeface="Times New Roman"/>
              </a:defRPr>
            </a:pPr>
            <a:r>
              <a:t>ll progetto “Elettrificazione e Illuminazione in Italia tra il XIX e XX Secolo”, ideato nel corso delle celebrazioni dell'International Year of Light – IYL 2015, intende individuare e reperire materiali legati a un momento importante nella storia italiana circa la nascita della tecnologia e lo sviluppo dell’uso della corrente elettrica in Italia.</a:t>
            </a:r>
          </a:p>
          <a:p>
            <a:pPr marL="0" indent="0" algn="just">
              <a:lnSpc>
                <a:spcPct val="90000"/>
              </a:lnSpc>
              <a:spcBef>
                <a:spcPts val="300"/>
              </a:spcBef>
              <a:buSzTx/>
              <a:buNone/>
              <a:defRPr sz="1400">
                <a:latin typeface="Times New Roman"/>
                <a:ea typeface="Times New Roman"/>
                <a:cs typeface="Times New Roman"/>
                <a:sym typeface="Times New Roman"/>
              </a:defRPr>
            </a:pPr>
            <a:r>
              <a:t>Innanzitutto è stato esaminato il ruolo che hanno giocato le esposizioni universali nonché quelle organizzate in territorio nazionale. </a:t>
            </a:r>
          </a:p>
          <a:p>
            <a:pPr marL="0" indent="0" algn="just">
              <a:lnSpc>
                <a:spcPct val="90000"/>
              </a:lnSpc>
              <a:spcBef>
                <a:spcPts val="300"/>
              </a:spcBef>
              <a:buSzTx/>
              <a:buNone/>
              <a:defRPr sz="1400">
                <a:latin typeface="Times New Roman"/>
                <a:ea typeface="Times New Roman"/>
                <a:cs typeface="Times New Roman"/>
                <a:sym typeface="Times New Roman"/>
              </a:defRPr>
            </a:pPr>
            <a:r>
              <a:t>Sono state studiate e approfondite le figure poco note di Alessandro Cruto e Arturo Malignani, inventori geniali, studiosi autodidatti, curiosi, che ebbero un ruolo importante nella messa a punto della lampadina elettrica a incandescenza.</a:t>
            </a:r>
          </a:p>
          <a:p>
            <a:pPr marL="0" indent="0" algn="just">
              <a:lnSpc>
                <a:spcPct val="90000"/>
              </a:lnSpc>
              <a:spcBef>
                <a:spcPts val="300"/>
              </a:spcBef>
              <a:buSzTx/>
              <a:buNone/>
              <a:defRPr sz="1400">
                <a:latin typeface="Times New Roman"/>
                <a:ea typeface="Times New Roman"/>
                <a:cs typeface="Times New Roman"/>
                <a:sym typeface="Times New Roman"/>
              </a:defRPr>
            </a:pPr>
            <a:r>
              <a:t>Alessandro Cruto, originario di Piossaco, in provincia di Torino, nel maggio del 1880 fu in grado di realizzare una lampadina elettrica con filamento di carbonio puro: nello stesso anno, Thomas Alva Edison iniziava la produzione delle sue lampade a carbone vegetale. Il primo brevetto depositato da Cruto risale al 1882.</a:t>
            </a:r>
          </a:p>
          <a:p>
            <a:pPr marL="0" indent="0" algn="just">
              <a:lnSpc>
                <a:spcPct val="90000"/>
              </a:lnSpc>
              <a:spcBef>
                <a:spcPts val="300"/>
              </a:spcBef>
              <a:buSzTx/>
              <a:buNone/>
              <a:defRPr sz="1400">
                <a:latin typeface="Times New Roman"/>
                <a:ea typeface="Times New Roman"/>
                <a:cs typeface="Times New Roman"/>
                <a:sym typeface="Times New Roman"/>
              </a:defRPr>
            </a:pPr>
            <a:r>
              <a:t>Arturo Malignani, nato a Udine nel 1865, come Cruto impiantò un piccolo laboratorio domestico e iniziò ad interessarsi delle questioni relative allo sviluppo dell’industria elettrica, risolvendo il problema dello svuotamento delle ampolle delle lampadine medesime: brevettato il proprio metodo, la Società Edison di Milano firmò con lui un contratto nel 1895. L’anno successivo Malignani volava in America per incontrare Edison in persona il quale, completamente convinto, acquistò il brevetto del collega italiano, facendone il più ricco imprenditore di Udine.</a:t>
            </a:r>
          </a:p>
          <a:p>
            <a:pPr marL="0" indent="0" algn="just">
              <a:lnSpc>
                <a:spcPct val="90000"/>
              </a:lnSpc>
              <a:spcBef>
                <a:spcPts val="300"/>
              </a:spcBef>
              <a:buSzTx/>
              <a:buNone/>
              <a:defRPr sz="1400">
                <a:latin typeface="Times New Roman"/>
                <a:ea typeface="Times New Roman"/>
                <a:cs typeface="Times New Roman"/>
                <a:sym typeface="Times New Roman"/>
              </a:defRPr>
            </a:pPr>
            <a:r>
              <a:t>Le ricerche si sono concentrate sull’analisi e lo studio del copioso materiale manoscritto e in gran parte inedito conservato presso l’archivio storico del Museo Leonardo da Vinci di Milano, mentre sono stati presi contatti con “The Thomas A. Edison Papers”, New Jersey, USA, con l’archivio storico di Edison spa-Milano, nonché col museo “Sogno di Luce” di Alpignano, dedicato ad Alessandro Cruto e alla storia dell’illuminazione. Si è altresì consultata la letteratura tecnica e specialistica coeva, nonché testi, riviste e quotidiani indirizzati ad un pubblico più vasto ed eterogeneo.</a:t>
            </a:r>
          </a:p>
        </p:txBody>
      </p:sp>
      <p:sp>
        <p:nvSpPr>
          <p:cNvPr id="28"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9"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30" name="Elettrificazione e Illuminazione in Italia tra il XIX e XX Secolo"/>
          <p:cNvSpPr txBox="1"/>
          <p:nvPr/>
        </p:nvSpPr>
        <p:spPr>
          <a:xfrm>
            <a:off x="2652712" y="182562"/>
            <a:ext cx="3651251" cy="850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defRPr sz="2000"/>
            </a:lvl1pPr>
          </a:lstStyle>
          <a:p>
            <a:pPr/>
            <a:r>
              <a:t>Elettrificazione e Illuminazione in Italia tra il XIX e XX Secolo</a:t>
            </a:r>
          </a:p>
        </p:txBody>
      </p:sp>
      <p:sp>
        <p:nvSpPr>
          <p:cNvPr id="31"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pic>
        <p:nvPicPr>
          <p:cNvPr id="32"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 name="Si è proseguito con l’analisi della situazione nella capitale. A Roma spicca la figura, poco studiata, di Guglielmo Mengarini, assistente di Blaserna all’Istituto di Fisica di via Panisperna, spirito poliedrico e personaggio di spicco dell’entourage culturale capitolino, considerato dai suoi contemporanei come il “padre della scuola elettrotecnica di Roma”. Egli progettò l’impianto di trasmissione industriale di energia elettrica funzionante a corrente alternata monofase su potenza e distanza significative, poi realizzato dalla centrale di Tivoli a Roma per il trasporto dell’energia elettrica nella capitale.…"/>
          <p:cNvSpPr txBox="1"/>
          <p:nvPr>
            <p:ph type="body" idx="4294967295"/>
          </p:nvPr>
        </p:nvSpPr>
        <p:spPr>
          <a:xfrm>
            <a:off x="300037" y="1204912"/>
            <a:ext cx="8485188" cy="5145088"/>
          </a:xfrm>
          <a:prstGeom prst="rect">
            <a:avLst/>
          </a:prstGeom>
        </p:spPr>
        <p:txBody>
          <a:bodyPr>
            <a:normAutofit fontScale="100000" lnSpcReduction="0"/>
          </a:bodyPr>
          <a:lstStyle/>
          <a:p>
            <a:pPr marL="0" indent="0" algn="just">
              <a:lnSpc>
                <a:spcPct val="90000"/>
              </a:lnSpc>
              <a:spcBef>
                <a:spcPts val="300"/>
              </a:spcBef>
              <a:buSzTx/>
              <a:buNone/>
              <a:defRPr sz="1400">
                <a:latin typeface="Times New Roman"/>
                <a:ea typeface="Times New Roman"/>
                <a:cs typeface="Times New Roman"/>
                <a:sym typeface="Times New Roman"/>
              </a:defRPr>
            </a:pPr>
            <a:r>
              <a:t>Si è proseguito con l’analisi della situazione nella capitale. A Roma spicca la figura, poco studiata, di Guglielmo Mengarini, assistente di Blaserna all’Istituto di Fisica di via Panisperna, spirito poliedrico e personaggio di spicco dell’entourage culturale capitolino, considerato dai suoi contemporanei come il “padre della scuola elettrotecnica di Roma”. Egli progettò l’impianto di trasmissione industriale di energia elettrica funzionante a corrente alternata monofase su potenza e distanza significative, poi realizzato dalla centrale di Tivoli a Roma per il trasporto dell’energia elettrica nella capitale.</a:t>
            </a:r>
          </a:p>
          <a:p>
            <a:pPr marL="0" indent="0" algn="just">
              <a:lnSpc>
                <a:spcPct val="90000"/>
              </a:lnSpc>
              <a:spcBef>
                <a:spcPts val="300"/>
              </a:spcBef>
              <a:buSzTx/>
              <a:buNone/>
              <a:defRPr sz="1400">
                <a:latin typeface="Times New Roman"/>
                <a:ea typeface="Times New Roman"/>
                <a:cs typeface="Times New Roman"/>
                <a:sym typeface="Times New Roman"/>
              </a:defRPr>
            </a:pPr>
            <a:r>
              <a:t>L’Italia degli ultimi decenni del XIX secolo si stava lentamente trasformando e in campo elettrotecnico, grazie soprattutto agli studi di illustri studiosi e pionieri, primi fra tutti Antonio Pacinotti e Galileo Ferraris che per primi cominciarono</a:t>
            </a:r>
            <a:r>
              <a:rPr b="1"/>
              <a:t> </a:t>
            </a:r>
            <a:r>
              <a:t>ad interessarsi alle questioni applicative dell’elettricit</a:t>
            </a:r>
            <a:r>
              <a:t>à</a:t>
            </a:r>
            <a:r>
              <a:t>, il paese non si trovò del tutto impreparato rispetto alle discussioni che si stavano aprendo a livello internazionale.</a:t>
            </a:r>
          </a:p>
          <a:p>
            <a:pPr marL="0" indent="0" algn="just">
              <a:lnSpc>
                <a:spcPct val="90000"/>
              </a:lnSpc>
              <a:spcBef>
                <a:spcPts val="300"/>
              </a:spcBef>
              <a:buSzTx/>
              <a:buNone/>
              <a:defRPr sz="1400">
                <a:latin typeface="Times New Roman"/>
                <a:ea typeface="Times New Roman"/>
                <a:cs typeface="Times New Roman"/>
                <a:sym typeface="Times New Roman"/>
              </a:defRPr>
            </a:pPr>
            <a:r>
              <a:t>Se negli anni Ottanta gli effetti economici dell’elettricit</a:t>
            </a:r>
            <a:r>
              <a:t>à </a:t>
            </a:r>
            <a:r>
              <a:t>rimasero abbastanza circoscritti alla sua applicazione nel campo dell’illuminazione e dell’elettrificazione dei trasporti urbani, con gli anni Novanta del XIX secolo si aprì, a sua volta, una nuova fase per l’industria elettrica: la corrente alternata, grazie alle ultime innovazioni tecnologiche, prese definitivamente il sopravvento, implicando così la possibilit</a:t>
            </a:r>
            <a:r>
              <a:t>à </a:t>
            </a:r>
            <a:r>
              <a:t>del trasporto dell’energia a lunga distanza oltre che dell’utilizzo dell’energia idraulica quale forza motrice e quale fonte di luce e, determinante da un punto di vista tecnologico era stata la possibilit</a:t>
            </a:r>
            <a:r>
              <a:t>à </a:t>
            </a:r>
            <a:r>
              <a:t>di fruire di motori a campi magnetici rotanti e di trasformatori .</a:t>
            </a:r>
          </a:p>
          <a:p>
            <a:pPr marL="0" indent="0" algn="just">
              <a:lnSpc>
                <a:spcPct val="90000"/>
              </a:lnSpc>
              <a:spcBef>
                <a:spcPts val="300"/>
              </a:spcBef>
              <a:buSzTx/>
              <a:buNone/>
              <a:defRPr sz="1400">
                <a:latin typeface="Times New Roman"/>
                <a:ea typeface="Times New Roman"/>
                <a:cs typeface="Times New Roman"/>
                <a:sym typeface="Times New Roman"/>
              </a:defRPr>
            </a:pPr>
            <a:r>
              <a:t>Questi elementi portarono alle prime realizzazioni di generazione idroelettrica tra le quali quella di Tivoli, progettata appunto da Mengarini.</a:t>
            </a:r>
          </a:p>
          <a:p>
            <a:pPr marL="0" indent="0" algn="just">
              <a:lnSpc>
                <a:spcPct val="90000"/>
              </a:lnSpc>
              <a:spcBef>
                <a:spcPts val="300"/>
              </a:spcBef>
              <a:buSzTx/>
              <a:buNone/>
              <a:defRPr sz="1400">
                <a:latin typeface="Times New Roman"/>
                <a:ea typeface="Times New Roman"/>
                <a:cs typeface="Times New Roman"/>
                <a:sym typeface="Times New Roman"/>
              </a:defRPr>
            </a:pPr>
            <a:r>
              <a:t>Si stava avviando, almeno in una specifica area del Paese, un processo di industrializzazione, consistente anche se faticoso, </a:t>
            </a:r>
            <a:r>
              <a:t>che</a:t>
            </a:r>
            <a:r>
              <a:t> presentava aspetti di innovazione e modernit</a:t>
            </a:r>
            <a:r>
              <a:t>à </a:t>
            </a:r>
            <a:r>
              <a:t>incentrati su una solida tradizione scientifico-tecnologica, oltre che su un rinnovato dinamismo a livello delle istituzioni di formazione e di ricerca.</a:t>
            </a:r>
          </a:p>
          <a:p>
            <a:pPr marL="0" indent="0" algn="just">
              <a:lnSpc>
                <a:spcPct val="90000"/>
              </a:lnSpc>
              <a:spcBef>
                <a:spcPts val="300"/>
              </a:spcBef>
              <a:buSzTx/>
              <a:buNone/>
              <a:defRPr sz="1400">
                <a:latin typeface="Times New Roman"/>
                <a:ea typeface="Times New Roman"/>
                <a:cs typeface="Times New Roman"/>
                <a:sym typeface="Times New Roman"/>
              </a:defRPr>
            </a:pPr>
            <a:r>
              <a:t>E sebbene in maniera assai limitata e stentata, stavano prendendo il via corsi specializzati di elettrotecnica.</a:t>
            </a:r>
          </a:p>
          <a:p>
            <a:pPr marL="0" indent="0" algn="just">
              <a:lnSpc>
                <a:spcPct val="90000"/>
              </a:lnSpc>
              <a:spcBef>
                <a:spcPts val="300"/>
              </a:spcBef>
              <a:buSzTx/>
              <a:buNone/>
              <a:defRPr sz="1400">
                <a:latin typeface="Times New Roman"/>
                <a:ea typeface="Times New Roman"/>
                <a:cs typeface="Times New Roman"/>
                <a:sym typeface="Times New Roman"/>
              </a:defRPr>
            </a:pPr>
            <a:r>
              <a:t>Non si deve scordare infatti come, nel 1886, fu sempre Mengarini che promosse a Panisperna un corso libero di Elettrotecnica, il primo in Italia a livello universitario. </a:t>
            </a:r>
          </a:p>
        </p:txBody>
      </p:sp>
      <p:sp>
        <p:nvSpPr>
          <p:cNvPr id="35"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36"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37" name="Elettrificazione e Illuminazione in Italia tra il XIX e XX Secolo"/>
          <p:cNvSpPr txBox="1"/>
          <p:nvPr/>
        </p:nvSpPr>
        <p:spPr>
          <a:xfrm>
            <a:off x="2652712" y="182562"/>
            <a:ext cx="3651251" cy="850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defRPr sz="2000"/>
            </a:lvl1pPr>
          </a:lstStyle>
          <a:p>
            <a:pPr/>
            <a:r>
              <a:t>Elettrificazione e Illuminazione in Italia tra il XIX e XX Secolo</a:t>
            </a:r>
          </a:p>
        </p:txBody>
      </p:sp>
      <p:sp>
        <p:nvSpPr>
          <p:cNvPr id="38"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pic>
        <p:nvPicPr>
          <p:cNvPr id="39"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 name="Tivoli, le cascate dell’Aniene"/>
          <p:cNvSpPr txBox="1"/>
          <p:nvPr>
            <p:ph type="title" idx="4294967295"/>
          </p:nvPr>
        </p:nvSpPr>
        <p:spPr>
          <a:xfrm>
            <a:off x="457200" y="274637"/>
            <a:ext cx="8229600" cy="1143001"/>
          </a:xfrm>
          <a:prstGeom prst="rect">
            <a:avLst/>
          </a:prstGeom>
        </p:spPr>
        <p:txBody>
          <a:bodyPr>
            <a:normAutofit fontScale="100000" lnSpcReduction="0"/>
          </a:bodyPr>
          <a:lstStyle/>
          <a:p>
            <a:pPr/>
            <a:r>
              <a:t>Tivoli, le cascate dell’Aniene</a:t>
            </a:r>
          </a:p>
        </p:txBody>
      </p:sp>
      <p:pic>
        <p:nvPicPr>
          <p:cNvPr id="42" name="image19.jpg" descr="image19.jpg"/>
          <p:cNvPicPr>
            <a:picLocks noChangeAspect="1"/>
          </p:cNvPicPr>
          <p:nvPr/>
        </p:nvPicPr>
        <p:blipFill>
          <a:blip r:embed="rId2">
            <a:extLst/>
          </a:blip>
          <a:stretch>
            <a:fillRect/>
          </a:stretch>
        </p:blipFill>
        <p:spPr>
          <a:xfrm>
            <a:off x="1879600" y="1790700"/>
            <a:ext cx="5384800" cy="4144963"/>
          </a:xfrm>
          <a:prstGeom prst="rect">
            <a:avLst/>
          </a:prstGeom>
          <a:ln w="12700">
            <a:miter lim="400000"/>
          </a:ln>
        </p:spPr>
      </p:pic>
      <p:sp>
        <p:nvSpPr>
          <p:cNvPr id="43" name="Roma, March 2018 - PTA"/>
          <p:cNvSpPr txBox="1"/>
          <p:nvPr/>
        </p:nvSpPr>
        <p:spPr>
          <a:xfrm>
            <a:off x="3124200"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98989"/>
                </a:solidFill>
              </a:defRPr>
            </a:lvl1pPr>
          </a:lstStyle>
          <a:p>
            <a:pPr/>
            <a:r>
              <a:t>Roma, March 2018 - PTA   </a:t>
            </a:r>
          </a:p>
        </p:txBody>
      </p:sp>
      <p:sp>
        <p:nvSpPr>
          <p:cNvPr id="44"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 name="I risultati di tali ricerche sono stati elaborati in articoli e presentati in convegni:…"/>
          <p:cNvSpPr txBox="1"/>
          <p:nvPr>
            <p:ph type="body" idx="4294967295"/>
          </p:nvPr>
        </p:nvSpPr>
        <p:spPr>
          <a:xfrm>
            <a:off x="300037" y="1204912"/>
            <a:ext cx="8485188" cy="5145088"/>
          </a:xfrm>
          <a:prstGeom prst="rect">
            <a:avLst/>
          </a:prstGeom>
        </p:spPr>
        <p:txBody>
          <a:bodyPr>
            <a:normAutofit fontScale="100000" lnSpcReduction="0"/>
          </a:bodyPr>
          <a:lstStyle/>
          <a:p>
            <a:pPr marL="0" indent="0" algn="just">
              <a:spcBef>
                <a:spcPts val="300"/>
              </a:spcBef>
              <a:buSzTx/>
              <a:buNone/>
              <a:defRPr sz="1400">
                <a:latin typeface="Times New Roman"/>
                <a:ea typeface="Times New Roman"/>
                <a:cs typeface="Times New Roman"/>
                <a:sym typeface="Times New Roman"/>
              </a:defRPr>
            </a:pPr>
            <a:r>
              <a:t>I risultati di tali ricerche sono stati elaborati in articoli e presentati in convegni:</a:t>
            </a:r>
          </a:p>
          <a:p>
            <a:pPr marL="0" indent="0" algn="just">
              <a:lnSpc>
                <a:spcPct val="150000"/>
              </a:lnSpc>
              <a:buSzTx/>
              <a:buNone/>
              <a:defRPr sz="1400">
                <a:latin typeface="Times New Roman"/>
                <a:ea typeface="Times New Roman"/>
                <a:cs typeface="Times New Roman"/>
                <a:sym typeface="Times New Roman"/>
              </a:defRPr>
            </a:pPr>
          </a:p>
          <a:p>
            <a:pPr marL="0" indent="0" algn="just">
              <a:lnSpc>
                <a:spcPct val="150000"/>
              </a:lnSpc>
              <a:spcBef>
                <a:spcPts val="300"/>
              </a:spcBef>
              <a:buFontTx/>
              <a:buChar char="▪"/>
              <a:defRPr sz="1400">
                <a:latin typeface="Times New Roman"/>
                <a:ea typeface="Times New Roman"/>
                <a:cs typeface="Times New Roman"/>
                <a:sym typeface="Times New Roman"/>
              </a:defRPr>
            </a:pPr>
            <a:r>
              <a:t> 	2017- M. Focaccia, </a:t>
            </a:r>
            <a:r>
              <a:rPr i="1"/>
              <a:t>Alessandro Cruto e Arturo Malignani: inventori-imprenditori dell’industria elettrica italiana</a:t>
            </a:r>
            <a:r>
              <a:t>, PHYSIS, Rivista Internazionale di Storia della Scienza 2016/1-2, a. 51, pp. 213-224;</a:t>
            </a:r>
          </a:p>
          <a:p>
            <a:pPr marL="0" indent="0" algn="just">
              <a:lnSpc>
                <a:spcPct val="150000"/>
              </a:lnSpc>
              <a:spcBef>
                <a:spcPts val="300"/>
              </a:spcBef>
              <a:buSzTx/>
              <a:buNone/>
              <a:defRPr sz="1400">
                <a:latin typeface="Times New Roman"/>
                <a:ea typeface="Times New Roman"/>
                <a:cs typeface="Times New Roman"/>
                <a:sym typeface="Times New Roman"/>
              </a:defRPr>
            </a:pPr>
            <a:r>
              <a:t>	2017- M. Focaccia, </a:t>
            </a:r>
            <a:r>
              <a:rPr i="1"/>
              <a:t>Le capitali della luce. Il Nord Italia, </a:t>
            </a:r>
            <a:r>
              <a:t>QUADERNI DI STORIA DELLA FISICA, N. 19 - 2017, pp. 5-45.</a:t>
            </a:r>
          </a:p>
          <a:p>
            <a:pPr marL="0" indent="0" algn="just">
              <a:buSzTx/>
              <a:buNone/>
              <a:defRPr sz="1400">
                <a:latin typeface="Times New Roman"/>
                <a:ea typeface="Times New Roman"/>
                <a:cs typeface="Times New Roman"/>
                <a:sym typeface="Times New Roman"/>
              </a:defRPr>
            </a:pPr>
          </a:p>
          <a:p>
            <a:pPr marL="0" indent="0" algn="just">
              <a:lnSpc>
                <a:spcPct val="150000"/>
              </a:lnSpc>
              <a:spcBef>
                <a:spcPts val="300"/>
              </a:spcBef>
              <a:buFontTx/>
              <a:buChar char="▪"/>
              <a:defRPr i="1" sz="1400">
                <a:latin typeface="Times New Roman"/>
                <a:ea typeface="Times New Roman"/>
                <a:cs typeface="Times New Roman"/>
                <a:sym typeface="Times New Roman"/>
              </a:defRPr>
            </a:pPr>
            <a:r>
              <a:t>2017 (relazione previa selezione) Guglielmo Mengarini. Un pioniere dell’elettrotecnica in Italia, CIII Congresso Nazionale della Societ</a:t>
            </a:r>
            <a:r>
              <a:t>à </a:t>
            </a:r>
            <a:r>
              <a:t>Italiana di Fisica, Sezione di Storia della fisica e didattica della fisica, Universit</a:t>
            </a:r>
            <a:r>
              <a:t>à </a:t>
            </a:r>
            <a:r>
              <a:t>di Trento, 13 settembre;</a:t>
            </a:r>
          </a:p>
          <a:p>
            <a:pPr marL="0" indent="0" algn="just">
              <a:lnSpc>
                <a:spcPct val="150000"/>
              </a:lnSpc>
              <a:spcBef>
                <a:spcPts val="300"/>
              </a:spcBef>
              <a:buSzTx/>
              <a:buNone/>
              <a:defRPr sz="1400">
                <a:latin typeface="Times New Roman"/>
                <a:ea typeface="Times New Roman"/>
                <a:cs typeface="Times New Roman"/>
                <a:sym typeface="Times New Roman"/>
              </a:defRPr>
            </a:pPr>
            <a:r>
              <a:t>	2017 (seminario su invito) </a:t>
            </a:r>
            <a:r>
              <a:rPr i="1"/>
              <a:t>Uno scienziato galantuomo a via Panisperna. Pietro Blaserna e la nascita dell’Istituto fisico di Roma</a:t>
            </a:r>
            <a:r>
              <a:t>, Seminario di Storia della Facolt</a:t>
            </a:r>
            <a:r>
              <a:t>à </a:t>
            </a:r>
            <a:r>
              <a:t>di Scienze, La Sapienza, Roma, 17 maggio;</a:t>
            </a:r>
          </a:p>
          <a:p>
            <a:pPr marL="0" indent="0" algn="just">
              <a:lnSpc>
                <a:spcPct val="150000"/>
              </a:lnSpc>
              <a:spcBef>
                <a:spcPts val="300"/>
              </a:spcBef>
              <a:buSzTx/>
              <a:buNone/>
              <a:defRPr sz="1400">
                <a:latin typeface="Times New Roman"/>
                <a:ea typeface="Times New Roman"/>
                <a:cs typeface="Times New Roman"/>
                <a:sym typeface="Times New Roman"/>
              </a:defRPr>
            </a:pPr>
            <a:r>
              <a:t>	2016 (relazione previa selezione) </a:t>
            </a:r>
            <a:r>
              <a:rPr i="1"/>
              <a:t>Alessandro Cruto e Arturo Malignani: due inedite figure di inven- tori/imprenditori dell’industria elettrica italiana, </a:t>
            </a:r>
            <a:r>
              <a:t>Convegno “Scienza, Innovazione, Istituzioni”, Fondazione Guglielmo Marconi, Sasso Marconi, Bologna, 16 settembre.</a:t>
            </a:r>
          </a:p>
        </p:txBody>
      </p:sp>
      <p:sp>
        <p:nvSpPr>
          <p:cNvPr id="47"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8"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49" name="Elettrificazione e Illuminazione in Italia tra il XIX e XX Secolo"/>
          <p:cNvSpPr txBox="1"/>
          <p:nvPr/>
        </p:nvSpPr>
        <p:spPr>
          <a:xfrm>
            <a:off x="2652712" y="182562"/>
            <a:ext cx="3651251" cy="850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defRPr sz="2000"/>
            </a:lvl1pPr>
          </a:lstStyle>
          <a:p>
            <a:pPr/>
            <a:r>
              <a:t>Elettrificazione e Illuminazione in Italia tra il XIX e XX Secolo</a:t>
            </a:r>
          </a:p>
        </p:txBody>
      </p:sp>
      <p:sp>
        <p:nvSpPr>
          <p:cNvPr id="50"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pic>
        <p:nvPicPr>
          <p:cNvPr id="51"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3" name="Milestones 2018…"/>
          <p:cNvSpPr txBox="1"/>
          <p:nvPr>
            <p:ph type="body" idx="4294967295"/>
          </p:nvPr>
        </p:nvSpPr>
        <p:spPr>
          <a:xfrm>
            <a:off x="271462" y="1204912"/>
            <a:ext cx="8615363" cy="5145088"/>
          </a:xfrm>
          <a:prstGeom prst="rect">
            <a:avLst/>
          </a:prstGeom>
        </p:spPr>
        <p:txBody>
          <a:bodyPr>
            <a:normAutofit fontScale="100000" lnSpcReduction="0"/>
          </a:bodyPr>
          <a:lstStyle/>
          <a:p>
            <a:pPr marL="0" indent="0">
              <a:spcBef>
                <a:spcPts val="500"/>
              </a:spcBef>
              <a:buSzTx/>
              <a:buNone/>
              <a:defRPr b="1" sz="2400">
                <a:latin typeface="Arial"/>
                <a:ea typeface="Arial"/>
                <a:cs typeface="Arial"/>
                <a:sym typeface="Arial"/>
              </a:defRPr>
            </a:pPr>
            <a:r>
              <a:t>Milestones 2018 </a:t>
            </a:r>
          </a:p>
          <a:p>
            <a:pPr marL="0" indent="0">
              <a:buSzTx/>
              <a:buNone/>
              <a:defRPr b="1" sz="2400">
                <a:latin typeface="Arial"/>
                <a:ea typeface="Arial"/>
                <a:cs typeface="Arial"/>
                <a:sym typeface="Arial"/>
              </a:defRPr>
            </a:pPr>
          </a:p>
          <a:p>
            <a:pPr marL="0" indent="0">
              <a:spcBef>
                <a:spcPts val="500"/>
              </a:spcBef>
              <a:buSzTx/>
              <a:buNone/>
              <a:defRPr b="1" sz="2400">
                <a:latin typeface="Arial"/>
                <a:ea typeface="Arial"/>
                <a:cs typeface="Arial"/>
                <a:sym typeface="Arial"/>
              </a:defRPr>
            </a:pPr>
            <a:r>
              <a:t>Pubblicazione di articoli</a:t>
            </a:r>
          </a:p>
          <a:p>
            <a:pPr marL="0" indent="0">
              <a:spcBef>
                <a:spcPts val="500"/>
              </a:spcBef>
              <a:buSzTx/>
              <a:buNone/>
              <a:defRPr b="1" sz="2400">
                <a:latin typeface="Times New Roman"/>
                <a:ea typeface="Times New Roman"/>
                <a:cs typeface="Times New Roman"/>
                <a:sym typeface="Times New Roman"/>
              </a:defRPr>
            </a:pPr>
            <a:r>
              <a:t>Attività convegnistica nazionale e internazionale (ESHS London 2018; AHA 133rd Annual Meeting , Chicago 2019)</a:t>
            </a:r>
          </a:p>
          <a:p>
            <a:pPr marL="0" indent="0">
              <a:spcBef>
                <a:spcPts val="500"/>
              </a:spcBef>
              <a:buSzTx/>
              <a:buNone/>
              <a:defRPr b="1" sz="2400">
                <a:latin typeface="Times New Roman"/>
                <a:ea typeface="Times New Roman"/>
                <a:cs typeface="Times New Roman"/>
                <a:sym typeface="Times New Roman"/>
              </a:defRPr>
            </a:pPr>
            <a:r>
              <a:t>Alta divulgazione scientifica: organizzazione di eventi, seminari, giornate di studio (Accademia delle Scienze di Bologna, Academia Nazionale delle Scienze detta dei XL, Fondazione Marconi)</a:t>
            </a:r>
          </a:p>
        </p:txBody>
      </p:sp>
      <p:sp>
        <p:nvSpPr>
          <p:cNvPr id="54"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55" name="Elettrificazione e Illuminazione in Italia tra il XIX e XX Secolo"/>
          <p:cNvSpPr txBox="1"/>
          <p:nvPr/>
        </p:nvSpPr>
        <p:spPr>
          <a:xfrm>
            <a:off x="2652712" y="182562"/>
            <a:ext cx="3651251" cy="850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defRPr sz="2000"/>
            </a:lvl1pPr>
          </a:lstStyle>
          <a:p>
            <a:pPr/>
            <a:r>
              <a:t>Elettrificazione e Illuminazione in Italia tra il XIX e XX Secolo</a:t>
            </a:r>
          </a:p>
        </p:txBody>
      </p:sp>
      <p:sp>
        <p:nvSpPr>
          <p:cNvPr id="56"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57"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pic>
        <p:nvPicPr>
          <p:cNvPr id="58"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0" name="Plan of activities 2018 - 2020…"/>
          <p:cNvSpPr txBox="1"/>
          <p:nvPr>
            <p:ph type="body" idx="4294967295"/>
          </p:nvPr>
        </p:nvSpPr>
        <p:spPr>
          <a:xfrm>
            <a:off x="271462" y="1204912"/>
            <a:ext cx="8615363" cy="5145088"/>
          </a:xfrm>
          <a:prstGeom prst="rect">
            <a:avLst/>
          </a:prstGeom>
        </p:spPr>
        <p:txBody>
          <a:bodyPr>
            <a:normAutofit fontScale="100000" lnSpcReduction="0"/>
          </a:bodyPr>
          <a:lstStyle/>
          <a:p>
            <a:pPr marL="0" indent="0">
              <a:lnSpc>
                <a:spcPct val="90000"/>
              </a:lnSpc>
              <a:spcBef>
                <a:spcPts val="400"/>
              </a:spcBef>
              <a:buSzTx/>
              <a:buNone/>
              <a:defRPr b="1" sz="1900">
                <a:latin typeface="Arial"/>
                <a:ea typeface="Arial"/>
                <a:cs typeface="Arial"/>
                <a:sym typeface="Arial"/>
              </a:defRPr>
            </a:pPr>
            <a:r>
              <a:t>Plan of activities 2018 - 2020 </a:t>
            </a:r>
          </a:p>
          <a:p>
            <a:pPr marL="0" indent="0">
              <a:lnSpc>
                <a:spcPct val="90000"/>
              </a:lnSpc>
              <a:spcBef>
                <a:spcPts val="200"/>
              </a:spcBef>
              <a:buSzTx/>
              <a:buNone/>
              <a:defRPr i="1" sz="1100">
                <a:latin typeface="Arial"/>
                <a:ea typeface="Arial"/>
                <a:cs typeface="Arial"/>
                <a:sym typeface="Arial"/>
              </a:defRPr>
            </a:pPr>
          </a:p>
          <a:p>
            <a:pPr marL="0" indent="0">
              <a:lnSpc>
                <a:spcPct val="90000"/>
              </a:lnSpc>
              <a:spcBef>
                <a:spcPts val="300"/>
              </a:spcBef>
              <a:buSzTx/>
              <a:buNone/>
              <a:defRPr sz="1300">
                <a:latin typeface="Times New Roman"/>
                <a:ea typeface="Times New Roman"/>
                <a:cs typeface="Times New Roman"/>
                <a:sym typeface="Times New Roman"/>
              </a:defRPr>
            </a:pPr>
            <a:r>
              <a:t>Le ricerche stanno proseguendo con lo studio e l’analisi dell’elettrificazione dei trasporti nazionali. </a:t>
            </a:r>
          </a:p>
          <a:p>
            <a:pPr marL="0" indent="0" algn="just">
              <a:lnSpc>
                <a:spcPct val="140000"/>
              </a:lnSpc>
              <a:spcBef>
                <a:spcPts val="300"/>
              </a:spcBef>
              <a:buSzTx/>
              <a:buNone/>
              <a:defRPr sz="1300">
                <a:latin typeface="Times New Roman"/>
                <a:ea typeface="Times New Roman"/>
                <a:cs typeface="Times New Roman"/>
                <a:sym typeface="Times New Roman"/>
              </a:defRPr>
            </a:pPr>
            <a:r>
              <a:t>In un momento storico in cui il problema di collegare per mezzo di trasporti ferroviari le regioni del nuovo stato unitario era sentito con particolare forza dal governo nazionale, insieme all’elettrificazione massiccia dell’illuminazione, quella del trasporto pubblico, inizialmente portata all’interno dei percorsi cittadini, fu la manifestazione più visibile di quella rivoluzione tecnica che pareva imporsi sul piano sociale e culturale ancor prima di affermarsi nell’uso pratico. Erano anni, questi, in cui scienziati, imprenditori ed industriali all’avanguardia si stavano impegnando assiduamente per produrre energia elettrica e utilizzarla a fini pratici.</a:t>
            </a:r>
          </a:p>
          <a:p>
            <a:pPr marL="0" indent="0" algn="just">
              <a:lnSpc>
                <a:spcPct val="140000"/>
              </a:lnSpc>
              <a:spcBef>
                <a:spcPts val="300"/>
              </a:spcBef>
              <a:buSzTx/>
              <a:buNone/>
              <a:defRPr sz="1300">
                <a:latin typeface="Times New Roman"/>
                <a:ea typeface="Times New Roman"/>
                <a:cs typeface="Times New Roman"/>
                <a:sym typeface="Times New Roman"/>
              </a:defRPr>
            </a:pPr>
            <a:r>
              <a:t>I trasporti in generale hanno sempre avuto un’influenza imponente sulla società nel suo complesso: al progresso dei primi è corrisposta la modernizzazione della seconda; le distanze e i confini sono diventati meno lontani, così come gli ostacoli naturali, mentre, a partire già dall’inizio dell’Ottocento, ci si abituava a viaggi meno accidentali, più tranquilli e regolari. Del resto non si può scordare l’importanza delle vie di comunicazione per la dinamicità e il posizionamento delle attività umane stesse, prime fra tutte quelle industriali; così come fondamentali sono state a livello politico, economico e tecnologico.</a:t>
            </a:r>
          </a:p>
          <a:p>
            <a:pPr marL="0" indent="0" algn="just">
              <a:lnSpc>
                <a:spcPct val="140000"/>
              </a:lnSpc>
              <a:spcBef>
                <a:spcPts val="300"/>
              </a:spcBef>
              <a:buSzTx/>
              <a:buNone/>
              <a:defRPr sz="1300">
                <a:latin typeface="Times New Roman"/>
                <a:ea typeface="Times New Roman"/>
                <a:cs typeface="Times New Roman"/>
                <a:sym typeface="Times New Roman"/>
              </a:defRPr>
            </a:pPr>
            <a:r>
              <a:t>Partendo dai lavori della commissione Nicoli-Grismayer istituita nel 1897, si intende partire dall’analisi di alcune linee di trasporto ferroviario elettrico sperimentali, dalla Valtellina alla Milano-Monza, dalla Bologna-San Felice alla Roma-Frascati,  e dalle soluzioni tecniche approntate, in relazione anche alla nuova presa di coscienza del valore del ‘carbone bianco’ di cui l’Italia è particolarmente ricca, per ricostruire il nuovo quadro che  si venne a delineare con l’inizio del XX secolo.</a:t>
            </a:r>
          </a:p>
        </p:txBody>
      </p:sp>
      <p:sp>
        <p:nvSpPr>
          <p:cNvPr id="61"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2" name="Elettrificazione e Illuminazione in Italia tra il XIX e XX Secolo"/>
          <p:cNvSpPr txBox="1"/>
          <p:nvPr/>
        </p:nvSpPr>
        <p:spPr>
          <a:xfrm>
            <a:off x="2652712" y="182562"/>
            <a:ext cx="3651251" cy="850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defRPr sz="2000"/>
            </a:lvl1pPr>
          </a:lstStyle>
          <a:p>
            <a:pPr/>
            <a:r>
              <a:t>Elettrificazione e Illuminazione in Italia tra il XIX e XX Secolo</a:t>
            </a:r>
          </a:p>
        </p:txBody>
      </p:sp>
      <p:sp>
        <p:nvSpPr>
          <p:cNvPr id="63"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64"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pic>
        <p:nvPicPr>
          <p:cNvPr id="65"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7" name="Si stanno esaminando opere specialistiche coeve, nonché la saggistica e la letteratura critica sull’argomento;…"/>
          <p:cNvSpPr txBox="1"/>
          <p:nvPr>
            <p:ph type="body" idx="4294967295"/>
          </p:nvPr>
        </p:nvSpPr>
        <p:spPr>
          <a:xfrm>
            <a:off x="271462" y="1204912"/>
            <a:ext cx="8615363" cy="5145088"/>
          </a:xfrm>
          <a:prstGeom prst="rect">
            <a:avLst/>
          </a:prstGeom>
        </p:spPr>
        <p:txBody>
          <a:bodyPr>
            <a:normAutofit fontScale="100000" lnSpcReduction="0"/>
          </a:bodyPr>
          <a:lstStyle/>
          <a:p>
            <a:pPr marL="0" indent="0" algn="just">
              <a:lnSpc>
                <a:spcPct val="150000"/>
              </a:lnSpc>
              <a:spcBef>
                <a:spcPts val="300"/>
              </a:spcBef>
              <a:buSzTx/>
              <a:buNone/>
              <a:defRPr sz="1500">
                <a:latin typeface="Times New Roman"/>
                <a:ea typeface="Times New Roman"/>
                <a:cs typeface="Times New Roman"/>
                <a:sym typeface="Times New Roman"/>
              </a:defRPr>
            </a:pPr>
            <a:r>
              <a:t>Si stanno esaminando opere specialistiche coeve, nonché la saggistica e la letteratura critica sull’argomento;</a:t>
            </a:r>
          </a:p>
          <a:p>
            <a:pPr marL="0" indent="0" algn="just">
              <a:lnSpc>
                <a:spcPct val="150000"/>
              </a:lnSpc>
              <a:spcBef>
                <a:spcPts val="300"/>
              </a:spcBef>
              <a:buSzTx/>
              <a:buNone/>
              <a:defRPr sz="1500">
                <a:latin typeface="Times New Roman"/>
                <a:ea typeface="Times New Roman"/>
                <a:cs typeface="Times New Roman"/>
                <a:sym typeface="Times New Roman"/>
              </a:defRPr>
            </a:pPr>
            <a:r>
              <a:t>si sta proseguendo con lo spoglio di riviste tecniche e scientifiche (Il Nuovo Cimento, Il Politecnico, </a:t>
            </a:r>
            <a:r>
              <a:rPr sz="1600"/>
              <a:t>L’energia elettrica; La Lumière électrique; L'éclairage électrique</a:t>
            </a:r>
            <a:r>
              <a:t>) oltre che di riviste di cultura e società del tempo (L’Illustrazione italiana, La Nuova Antologia) per poter procedere ad un’analisi comparata tra la situazione italiana e ciò che stava accadendo negli Stati Uniti e nel resto d’Europa, con un’attenzione particolare a Gran Bretagna e Germania, per offrire uno studio che abbracci non solo le novità tecniche e scientifiche, ma che illustri i cambiamenti economici, sociali e culturali che questa rivoluzione del trasporto elettrico, contestualmente alla  ‘elettrificazione’ della nazione e alla scoperta delle potenzialità del ‘carbone bianco’ portarono in Italia.</a:t>
            </a:r>
          </a:p>
        </p:txBody>
      </p:sp>
      <p:sp>
        <p:nvSpPr>
          <p:cNvPr id="68"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69" name="Elettrificazione e Illuminazione in Italia tra il XIX e XX Secolo"/>
          <p:cNvSpPr txBox="1"/>
          <p:nvPr/>
        </p:nvSpPr>
        <p:spPr>
          <a:xfrm>
            <a:off x="2652712" y="182562"/>
            <a:ext cx="3651251" cy="85090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lnSpc>
                <a:spcPct val="80000"/>
              </a:lnSpc>
              <a:defRPr sz="2000"/>
            </a:lvl1pPr>
          </a:lstStyle>
          <a:p>
            <a:pPr/>
            <a:r>
              <a:t>Elettrificazione e Illuminazione in Italia tra il XIX e XX Secolo</a:t>
            </a:r>
          </a:p>
        </p:txBody>
      </p:sp>
      <p:sp>
        <p:nvSpPr>
          <p:cNvPr id="70" name="Roma, March 2018 - PTA"/>
          <p:cNvSpPr txBox="1"/>
          <p:nvPr/>
        </p:nvSpPr>
        <p:spPr>
          <a:xfrm>
            <a:off x="2874962" y="6394767"/>
            <a:ext cx="3429001"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lvl1pPr>
          </a:lstStyle>
          <a:p>
            <a:pPr/>
            <a:r>
              <a:t>Roma, March 2018 - PTA   </a:t>
            </a:r>
          </a:p>
        </p:txBody>
      </p:sp>
      <p:sp>
        <p:nvSpPr>
          <p:cNvPr id="71" name="Other Logo"/>
          <p:cNvSpPr txBox="1"/>
          <p:nvPr/>
        </p:nvSpPr>
        <p:spPr>
          <a:xfrm>
            <a:off x="7585075" y="193675"/>
            <a:ext cx="1200150" cy="6248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i="1">
                <a:solidFill>
                  <a:srgbClr val="FF0000"/>
                </a:solidFill>
              </a:defRPr>
            </a:lvl1pPr>
          </a:lstStyle>
          <a:p>
            <a:pPr/>
            <a:r>
              <a:t>Other Logo</a:t>
            </a:r>
          </a:p>
        </p:txBody>
      </p:sp>
      <p:pic>
        <p:nvPicPr>
          <p:cNvPr id="72" name="image.jpeg" descr="image.jpeg"/>
          <p:cNvPicPr>
            <a:picLocks noChangeAspect="1"/>
          </p:cNvPicPr>
          <p:nvPr/>
        </p:nvPicPr>
        <p:blipFill>
          <a:blip r:embed="rId2">
            <a:extLst/>
          </a:blip>
          <a:stretch>
            <a:fillRect/>
          </a:stretch>
        </p:blipFill>
        <p:spPr>
          <a:xfrm>
            <a:off x="0" y="0"/>
            <a:ext cx="1717675" cy="1031875"/>
          </a:xfrm>
          <a:prstGeom prst="rect">
            <a:avLst/>
          </a:prstGeom>
          <a:ln w="12700">
            <a:miter lim="400000"/>
          </a:ln>
        </p:spPr>
      </p:pic>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 name="La ferrovia elettrica all’esposizione di Milano, 1881"/>
          <p:cNvSpPr txBox="1"/>
          <p:nvPr>
            <p:ph type="title" idx="4294967295"/>
          </p:nvPr>
        </p:nvSpPr>
        <p:spPr>
          <a:xfrm>
            <a:off x="457200" y="274637"/>
            <a:ext cx="8229600" cy="1143001"/>
          </a:xfrm>
          <a:prstGeom prst="rect">
            <a:avLst/>
          </a:prstGeom>
        </p:spPr>
        <p:txBody>
          <a:bodyPr>
            <a:normAutofit fontScale="100000" lnSpcReduction="0"/>
          </a:bodyPr>
          <a:lstStyle>
            <a:lvl1pPr defTabSz="406908">
              <a:defRPr sz="3559"/>
            </a:lvl1pPr>
          </a:lstStyle>
          <a:p>
            <a:pPr/>
            <a:r>
              <a:t>La ferrovia elettrica all’esposizione di Milano, 1881</a:t>
            </a:r>
          </a:p>
        </p:txBody>
      </p:sp>
      <p:pic>
        <p:nvPicPr>
          <p:cNvPr id="75" name="image12.jpg" descr="image12.jpg"/>
          <p:cNvPicPr>
            <a:picLocks noChangeAspect="1"/>
          </p:cNvPicPr>
          <p:nvPr/>
        </p:nvPicPr>
        <p:blipFill>
          <a:blip r:embed="rId2">
            <a:extLst/>
          </a:blip>
          <a:stretch>
            <a:fillRect/>
          </a:stretch>
        </p:blipFill>
        <p:spPr>
          <a:xfrm>
            <a:off x="1879600" y="1801812"/>
            <a:ext cx="5384800" cy="4122738"/>
          </a:xfrm>
          <a:prstGeom prst="rect">
            <a:avLst/>
          </a:prstGeom>
          <a:ln w="12700">
            <a:miter lim="400000"/>
          </a:ln>
        </p:spPr>
      </p:pic>
      <p:sp>
        <p:nvSpPr>
          <p:cNvPr id="76" name="Roma, March 2018 - PTA"/>
          <p:cNvSpPr txBox="1"/>
          <p:nvPr/>
        </p:nvSpPr>
        <p:spPr>
          <a:xfrm>
            <a:off x="3124200" y="6404292"/>
            <a:ext cx="2895600" cy="269241"/>
          </a:xfrm>
          <a:prstGeom prst="rect">
            <a:avLst/>
          </a:prstGeom>
          <a:ln w="12700">
            <a:miter lim="400000"/>
          </a:ln>
          <a:extLst>
            <a:ext uri="{C572A759-6A51-4108-AA02-DFA0A04FC94B}">
              <ma14:wrappingTextBoxFlag xmlns:ma14="http://schemas.microsoft.com/office/mac/drawingml/2011/main" val="1"/>
            </a:ext>
          </a:extLst>
        </p:spPr>
        <p:txBody>
          <a:bodyPr lIns="45719" rIns="45719" anchor="ctr">
            <a:spAutoFit/>
          </a:bodyPr>
          <a:lstStyle>
            <a:lvl1pPr algn="ctr">
              <a:defRPr sz="1200">
                <a:solidFill>
                  <a:srgbClr val="898989"/>
                </a:solidFill>
              </a:defRPr>
            </a:lvl1pPr>
          </a:lstStyle>
          <a:p>
            <a:pPr/>
            <a:r>
              <a:t>Roma, March 2018 - PTA   </a:t>
            </a:r>
          </a:p>
        </p:txBody>
      </p:sp>
      <p:sp>
        <p:nvSpPr>
          <p:cNvPr id="77" name="Numero diapositiva"/>
          <p:cNvSpPr txBox="1"/>
          <p:nvPr>
            <p:ph type="sldNum" sz="quarter" idx="2"/>
          </p:nvPr>
        </p:nvSpPr>
        <p:spPr>
          <a:xfrm>
            <a:off x="8502739" y="6404292"/>
            <a:ext cx="184061" cy="2692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Calibri"/>
        <a:ea typeface="Calibri"/>
        <a:cs typeface="Calibri"/>
      </a:majorFont>
      <a:minorFont>
        <a:latin typeface="Helvetica"/>
        <a:ea typeface="Helvetica"/>
        <a:cs typeface="Helvetica"/>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sx="100000" sy="100000" kx="0" ky="0" algn="b" rotWithShape="0" blurRad="38100" dist="20000" dir="540000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outerShdw sx="100000" sy="100000" kx="0" ky="0" algn="b" rotWithShape="0" blurRad="38100" dist="20000" dir="5400000">
            <a:srgbClr val="000000">
              <a:alpha val="38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