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9" r:id="rId4"/>
    <p:sldId id="273" r:id="rId5"/>
    <p:sldId id="262" r:id="rId6"/>
    <p:sldId id="269" r:id="rId7"/>
    <p:sldId id="264" r:id="rId8"/>
    <p:sldId id="265" r:id="rId9"/>
    <p:sldId id="266" r:id="rId10"/>
    <p:sldId id="268" r:id="rId11"/>
    <p:sldId id="277" r:id="rId12"/>
    <p:sldId id="278" r:id="rId13"/>
    <p:sldId id="279" r:id="rId14"/>
    <p:sldId id="280" r:id="rId15"/>
    <p:sldId id="281" r:id="rId16"/>
    <p:sldId id="276" r:id="rId17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620C2-82F9-494D-A36B-3264AA8CDAED}" type="datetimeFigureOut">
              <a:rPr lang="it-IT" smtClean="0"/>
              <a:t>08/03/18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0EAEE-F438-42D1-8A2C-D6EA085F7C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02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0B5A-2AB2-4934-9C82-58C2225D17CD}" type="datetime1">
              <a:rPr lang="it-IT" smtClean="0"/>
              <a:t>08/03/18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78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6D6D-79E4-4C75-9F1F-94C49F3863F8}" type="datetime1">
              <a:rPr lang="it-IT" smtClean="0"/>
              <a:t>08/03/18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81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0366-82C9-4171-AD26-C3F60BE11D8E}" type="datetime1">
              <a:rPr lang="it-IT" smtClean="0"/>
              <a:t>08/03/18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5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3EAB-BD1C-4AA6-B193-574A1BADC9AF}" type="datetime1">
              <a:rPr lang="it-IT" smtClean="0"/>
              <a:t>08/03/18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49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110B-AAC6-4D25-A21B-E45EF511C9A8}" type="datetime1">
              <a:rPr lang="it-IT" smtClean="0"/>
              <a:t>08/03/18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5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6D3E-DC0D-46CB-9745-EA95F31406E2}" type="datetime1">
              <a:rPr lang="it-IT" smtClean="0"/>
              <a:t>08/03/18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67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1B62-898E-4D0C-B2D4-E7279784E895}" type="datetime1">
              <a:rPr lang="it-IT" smtClean="0"/>
              <a:t>08/03/18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61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AB26-64FA-4512-960E-D22D4C0705F2}" type="datetime1">
              <a:rPr lang="it-IT" smtClean="0"/>
              <a:t>08/03/18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40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CE77-9817-4392-9AFE-4871A654F466}" type="datetime1">
              <a:rPr lang="it-IT" smtClean="0"/>
              <a:t>08/03/18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59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1B64-CA2D-43A3-B7B4-B8D82D5F26EF}" type="datetime1">
              <a:rPr lang="it-IT" smtClean="0"/>
              <a:t>08/03/18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4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F204-4923-469B-A11D-3B395ED3ADA0}" type="datetime1">
              <a:rPr lang="it-IT" smtClean="0"/>
              <a:t>08/03/18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85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>
                <a:lumMod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B92C-045E-4B65-A7C7-9F3DB984E9A1}" type="datetime1">
              <a:rPr lang="it-IT" smtClean="0"/>
              <a:t>08/03/18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118E7-7C0F-4BCD-B332-7DAA5C2DE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07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>
                <a:solidFill>
                  <a:schemeClr val="accent5">
                    <a:lumMod val="50000"/>
                  </a:schemeClr>
                </a:solidFill>
              </a:rPr>
              <a:t>1</a:t>
            </a:fld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842730" y="1356202"/>
            <a:ext cx="861215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4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Giornate di Studio </a:t>
            </a:r>
            <a:br>
              <a:rPr lang="it-IT" sz="5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4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Progetti del Centro Fermi </a:t>
            </a:r>
          </a:p>
          <a:p>
            <a:pPr algn="ctr"/>
            <a:r>
              <a:rPr lang="it-IT" sz="4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2018-2020</a:t>
            </a:r>
          </a:p>
          <a:p>
            <a:pPr algn="ctr"/>
            <a:endParaRPr lang="it-IT" sz="4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4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8 - 9 </a:t>
            </a:r>
            <a:r>
              <a:rPr lang="it-IT" sz="4400" b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Marzo 2018</a:t>
            </a:r>
            <a:endParaRPr lang="it-IT" sz="5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35902" y="6259810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8F1FFB8-C170-42FA-8AE5-46C36EE2E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12700"/>
            <a:ext cx="2077098" cy="124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3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10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06" y="-673748"/>
            <a:ext cx="3131975" cy="5219959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14" name="Rettangolo 13"/>
          <p:cNvSpPr/>
          <p:nvPr/>
        </p:nvSpPr>
        <p:spPr>
          <a:xfrm>
            <a:off x="1444496" y="711959"/>
            <a:ext cx="70003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Iter Amministrativo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33066" y="3541854"/>
            <a:ext cx="86770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Entro il 15/12 acquisizione della relazione scientifica conclusiva e nuova richiesta di fabbisogno per l’annualità successiva</a:t>
            </a:r>
          </a:p>
        </p:txBody>
      </p:sp>
      <p:sp>
        <p:nvSpPr>
          <p:cNvPr id="18" name="Gallone 17"/>
          <p:cNvSpPr/>
          <p:nvPr/>
        </p:nvSpPr>
        <p:spPr>
          <a:xfrm>
            <a:off x="487817" y="3670366"/>
            <a:ext cx="145249" cy="2708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33066" y="1660324"/>
            <a:ext cx="86770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Entro il 30/09, l’Amministrazione del Centro Fermi o su proposta del Responsabile scientifico, procederà alla ricognizione dei  Centri di Costo per verificare il livello di spesa raggiunto e l’eventuale rimodulazione.</a:t>
            </a:r>
          </a:p>
        </p:txBody>
      </p:sp>
      <p:sp>
        <p:nvSpPr>
          <p:cNvPr id="10" name="Gallone 9"/>
          <p:cNvSpPr/>
          <p:nvPr/>
        </p:nvSpPr>
        <p:spPr>
          <a:xfrm>
            <a:off x="487817" y="1742813"/>
            <a:ext cx="145249" cy="2708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6068D2B-7E0F-4977-9979-1DBB61F74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12700"/>
            <a:ext cx="2077098" cy="1246962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F7CA82F-5FED-4D7C-8BC8-1A6A4C139192}"/>
              </a:ext>
            </a:extLst>
          </p:cNvPr>
          <p:cNvSpPr/>
          <p:nvPr/>
        </p:nvSpPr>
        <p:spPr>
          <a:xfrm>
            <a:off x="335902" y="6259810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 animBg="1"/>
      <p:bldP spid="9" grpId="0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11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06" y="-673748"/>
            <a:ext cx="3131975" cy="5219959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6" name="Rettangolo 5"/>
          <p:cNvSpPr/>
          <p:nvPr/>
        </p:nvSpPr>
        <p:spPr>
          <a:xfrm>
            <a:off x="669147" y="1220886"/>
            <a:ext cx="87454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Il nuovo sistema di Contabilità Analitica</a:t>
            </a:r>
          </a:p>
          <a:p>
            <a:pPr algn="ctr"/>
            <a:r>
              <a:rPr lang="it-IT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Gestione dei Progetti di Ricerca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3961DFC-774D-4796-9A51-F71A7E113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9" y="2851651"/>
            <a:ext cx="2980944" cy="2542032"/>
          </a:xfrm>
          <a:prstGeom prst="rect">
            <a:avLst/>
          </a:prstGeom>
        </p:spPr>
      </p:pic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C5DA2C43-D4C0-4F62-AD35-7E7A2864E780}"/>
              </a:ext>
            </a:extLst>
          </p:cNvPr>
          <p:cNvSpPr/>
          <p:nvPr/>
        </p:nvSpPr>
        <p:spPr>
          <a:xfrm rot="16200000">
            <a:off x="4839604" y="3623333"/>
            <a:ext cx="216690" cy="1035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C5614D7-6167-4F50-8813-44126ACFE72A}"/>
              </a:ext>
            </a:extLst>
          </p:cNvPr>
          <p:cNvSpPr/>
          <p:nvPr/>
        </p:nvSpPr>
        <p:spPr>
          <a:xfrm>
            <a:off x="5636827" y="3588108"/>
            <a:ext cx="34316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6000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TeamGov</a:t>
            </a:r>
            <a:endParaRPr lang="it-IT" sz="4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806BDC5-39E0-41D5-9C4B-FE1F271EF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12700"/>
            <a:ext cx="2077098" cy="1246962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B12B3A1-C2F5-49EC-8AEE-0004B3A5A309}"/>
              </a:ext>
            </a:extLst>
          </p:cNvPr>
          <p:cNvSpPr/>
          <p:nvPr/>
        </p:nvSpPr>
        <p:spPr>
          <a:xfrm>
            <a:off x="335902" y="6259810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animBg="1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12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06" y="-673748"/>
            <a:ext cx="3131975" cy="5219959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6" name="Rettangolo 5"/>
          <p:cNvSpPr/>
          <p:nvPr/>
        </p:nvSpPr>
        <p:spPr>
          <a:xfrm>
            <a:off x="682026" y="1463258"/>
            <a:ext cx="874543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Elenco degli OB.FU.</a:t>
            </a:r>
          </a:p>
          <a:p>
            <a:pPr algn="ctr"/>
            <a:r>
              <a:rPr lang="it-IT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(obiettivi-funzione)</a:t>
            </a:r>
          </a:p>
          <a:p>
            <a:pPr algn="ctr"/>
            <a:endParaRPr lang="it-IT" sz="4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Progetti di Ricerca del Centro Fermi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806BDC5-39E0-41D5-9C4B-FE1F271EF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12700"/>
            <a:ext cx="2077098" cy="1246962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B12B3A1-C2F5-49EC-8AEE-0004B3A5A309}"/>
              </a:ext>
            </a:extLst>
          </p:cNvPr>
          <p:cNvSpPr/>
          <p:nvPr/>
        </p:nvSpPr>
        <p:spPr>
          <a:xfrm>
            <a:off x="335902" y="6259810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7369B137-A018-4947-8D65-2092F0E890BA}"/>
              </a:ext>
            </a:extLst>
          </p:cNvPr>
          <p:cNvSpPr/>
          <p:nvPr/>
        </p:nvSpPr>
        <p:spPr>
          <a:xfrm rot="16200000">
            <a:off x="5322873" y="1800813"/>
            <a:ext cx="327770" cy="6452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22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13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B12B3A1-C2F5-49EC-8AEE-0004B3A5A309}"/>
              </a:ext>
            </a:extLst>
          </p:cNvPr>
          <p:cNvSpPr/>
          <p:nvPr/>
        </p:nvSpPr>
        <p:spPr>
          <a:xfrm>
            <a:off x="335902" y="6259810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8EC308-C049-4528-BEE8-BB13BC9A5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8" y="160432"/>
            <a:ext cx="9173099" cy="605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14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B12B3A1-C2F5-49EC-8AEE-0004B3A5A309}"/>
              </a:ext>
            </a:extLst>
          </p:cNvPr>
          <p:cNvSpPr/>
          <p:nvPr/>
        </p:nvSpPr>
        <p:spPr>
          <a:xfrm>
            <a:off x="335902" y="6374539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5CC625-E8DE-4DA8-86BA-230B5EC50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7" y="177808"/>
            <a:ext cx="9172800" cy="61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15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D8DA98C-F269-47F7-B194-ACA4D6199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12700"/>
            <a:ext cx="2077098" cy="1246962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0D09CA2-6F68-4FED-B472-BFCD301A25D5}"/>
              </a:ext>
            </a:extLst>
          </p:cNvPr>
          <p:cNvSpPr/>
          <p:nvPr/>
        </p:nvSpPr>
        <p:spPr>
          <a:xfrm>
            <a:off x="335902" y="6259810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E63A5C-658E-49FB-8E05-81DD360D7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4" y="2470342"/>
            <a:ext cx="9931400" cy="303459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6404941-3581-4450-BB79-ED864FF1BAC1}"/>
              </a:ext>
            </a:extLst>
          </p:cNvPr>
          <p:cNvSpPr/>
          <p:nvPr/>
        </p:nvSpPr>
        <p:spPr>
          <a:xfrm>
            <a:off x="54367" y="1356202"/>
            <a:ext cx="11742334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38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Situazione lavori di restauro della Sede istituzionale</a:t>
            </a:r>
          </a:p>
        </p:txBody>
      </p:sp>
    </p:spTree>
    <p:extLst>
      <p:ext uri="{BB962C8B-B14F-4D97-AF65-F5344CB8AC3E}">
        <p14:creationId xmlns:p14="http://schemas.microsoft.com/office/powerpoint/2010/main" val="5307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16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06" y="-673748"/>
            <a:ext cx="3131975" cy="5219959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14" name="Rettangolo 13"/>
          <p:cNvSpPr/>
          <p:nvPr/>
        </p:nvSpPr>
        <p:spPr>
          <a:xfrm>
            <a:off x="676561" y="1495120"/>
            <a:ext cx="877223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8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Grazie per l’attenzione.</a:t>
            </a:r>
          </a:p>
          <a:p>
            <a:endParaRPr lang="it-IT" sz="28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8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it-IT" sz="28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Buona giornata e buon lavoro a tutti.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D8DA98C-F269-47F7-B194-ACA4D6199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12700"/>
            <a:ext cx="2077098" cy="1246962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0D09CA2-6F68-4FED-B472-BFCD301A25D5}"/>
              </a:ext>
            </a:extLst>
          </p:cNvPr>
          <p:cNvSpPr/>
          <p:nvPr/>
        </p:nvSpPr>
        <p:spPr>
          <a:xfrm>
            <a:off x="335902" y="6259810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7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2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06" y="-673748"/>
            <a:ext cx="3131975" cy="5219959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6" name="Rettangolo 5"/>
          <p:cNvSpPr/>
          <p:nvPr/>
        </p:nvSpPr>
        <p:spPr>
          <a:xfrm>
            <a:off x="936888" y="1180458"/>
            <a:ext cx="67866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Riforma Contabilità EPR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23836" y="2060110"/>
            <a:ext cx="1217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2003</a:t>
            </a:r>
            <a:endParaRPr lang="it-IT" sz="2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399239" y="2056528"/>
            <a:ext cx="1217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2009</a:t>
            </a:r>
            <a:endParaRPr lang="it-IT" sz="2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918514" y="2063315"/>
            <a:ext cx="1217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2011</a:t>
            </a:r>
            <a:endParaRPr lang="it-IT" sz="2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378574" y="2056527"/>
            <a:ext cx="1217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2013</a:t>
            </a:r>
            <a:endParaRPr lang="it-IT" sz="2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Freccia a destra 22"/>
          <p:cNvSpPr/>
          <p:nvPr/>
        </p:nvSpPr>
        <p:spPr>
          <a:xfrm>
            <a:off x="3518642" y="2183204"/>
            <a:ext cx="529203" cy="208312"/>
          </a:xfrm>
          <a:prstGeom prst="rightArrow">
            <a:avLst>
              <a:gd name="adj1" fmla="val 353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Freccia a destra 23"/>
          <p:cNvSpPr/>
          <p:nvPr/>
        </p:nvSpPr>
        <p:spPr>
          <a:xfrm>
            <a:off x="6483989" y="2183203"/>
            <a:ext cx="529203" cy="208312"/>
          </a:xfrm>
          <a:prstGeom prst="rightArrow">
            <a:avLst>
              <a:gd name="adj1" fmla="val 353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Freccia a destra 24"/>
          <p:cNvSpPr/>
          <p:nvPr/>
        </p:nvSpPr>
        <p:spPr>
          <a:xfrm>
            <a:off x="5049401" y="2183204"/>
            <a:ext cx="529203" cy="208312"/>
          </a:xfrm>
          <a:prstGeom prst="rightArrow">
            <a:avLst>
              <a:gd name="adj1" fmla="val 353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Freccia a destra 25"/>
          <p:cNvSpPr/>
          <p:nvPr/>
        </p:nvSpPr>
        <p:spPr>
          <a:xfrm>
            <a:off x="2008209" y="2190356"/>
            <a:ext cx="529203" cy="208312"/>
          </a:xfrm>
          <a:prstGeom prst="rightArrow">
            <a:avLst>
              <a:gd name="adj1" fmla="val 353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7053002" y="1964193"/>
            <a:ext cx="1217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36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2016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140810" y="3201603"/>
            <a:ext cx="27932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2003 </a:t>
            </a:r>
            <a:r>
              <a:rPr lang="it-IT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– D.P.R. n. 97/2013</a:t>
            </a:r>
            <a:endParaRPr lang="it-IT" sz="1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136181" y="3703221"/>
            <a:ext cx="25261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2009 – L. n. 196/2009</a:t>
            </a:r>
            <a:endParaRPr lang="it-IT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136181" y="4208893"/>
            <a:ext cx="29448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2011 – </a:t>
            </a:r>
            <a:r>
              <a:rPr lang="it-IT" sz="2000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D.Lgs.</a:t>
            </a:r>
            <a:r>
              <a:rPr lang="it-IT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n. 91/2011</a:t>
            </a:r>
            <a:endParaRPr lang="it-IT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1143866" y="4723056"/>
            <a:ext cx="39055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2013 – MEF circolare n. 132/2013</a:t>
            </a:r>
            <a:endParaRPr lang="it-IT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1143866" y="5173047"/>
            <a:ext cx="516453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2016 – </a:t>
            </a:r>
            <a:r>
              <a:rPr lang="it-IT" sz="2000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D.Lgs.</a:t>
            </a:r>
            <a:r>
              <a:rPr lang="it-IT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218/2016 Riforma EPR</a:t>
            </a:r>
            <a:endParaRPr lang="it-IT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Connettore 36"/>
          <p:cNvSpPr/>
          <p:nvPr/>
        </p:nvSpPr>
        <p:spPr>
          <a:xfrm>
            <a:off x="1014747" y="3350904"/>
            <a:ext cx="94649" cy="10150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onnettore 37"/>
          <p:cNvSpPr/>
          <p:nvPr/>
        </p:nvSpPr>
        <p:spPr>
          <a:xfrm>
            <a:off x="1014747" y="3879082"/>
            <a:ext cx="94649" cy="1015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onnettore 38"/>
          <p:cNvSpPr/>
          <p:nvPr/>
        </p:nvSpPr>
        <p:spPr>
          <a:xfrm>
            <a:off x="1004285" y="5383652"/>
            <a:ext cx="94649" cy="1015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onnettore 39"/>
          <p:cNvSpPr/>
          <p:nvPr/>
        </p:nvSpPr>
        <p:spPr>
          <a:xfrm>
            <a:off x="1004285" y="4359628"/>
            <a:ext cx="94649" cy="1015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onnettore 40"/>
          <p:cNvSpPr/>
          <p:nvPr/>
        </p:nvSpPr>
        <p:spPr>
          <a:xfrm>
            <a:off x="1017139" y="4870923"/>
            <a:ext cx="94649" cy="1015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7" name="Immagin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23" y="3811500"/>
            <a:ext cx="1840177" cy="1204479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839A7E71-7D49-4AEC-B97E-9F0E708C41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12700"/>
            <a:ext cx="2077098" cy="1246962"/>
          </a:xfrm>
          <a:prstGeom prst="rect">
            <a:avLst/>
          </a:prstGeom>
        </p:spPr>
      </p:pic>
      <p:sp>
        <p:nvSpPr>
          <p:cNvPr id="35" name="Rettangolo 34">
            <a:extLst>
              <a:ext uri="{FF2B5EF4-FFF2-40B4-BE49-F238E27FC236}">
                <a16:creationId xmlns:a16="http://schemas.microsoft.com/office/drawing/2014/main" id="{20E73C59-6660-4F85-9051-B3872E7BA9D2}"/>
              </a:ext>
            </a:extLst>
          </p:cNvPr>
          <p:cNvSpPr/>
          <p:nvPr/>
        </p:nvSpPr>
        <p:spPr>
          <a:xfrm>
            <a:off x="335902" y="6259810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7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1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3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018" y="-344245"/>
            <a:ext cx="2908800" cy="4848000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 prstMaterial="translucentPowder"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68" y="2623311"/>
            <a:ext cx="4071854" cy="2889972"/>
          </a:xfrm>
          <a:prstGeom prst="rect">
            <a:avLst/>
          </a:prstGeom>
        </p:spPr>
      </p:pic>
      <p:sp>
        <p:nvSpPr>
          <p:cNvPr id="7" name="Parallelogramma 6"/>
          <p:cNvSpPr/>
          <p:nvPr/>
        </p:nvSpPr>
        <p:spPr>
          <a:xfrm rot="8245771">
            <a:off x="6231639" y="3683851"/>
            <a:ext cx="469097" cy="435287"/>
          </a:xfrm>
          <a:prstGeom prst="parallelogram">
            <a:avLst>
              <a:gd name="adj" fmla="val 504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 rot="19527109">
            <a:off x="6287590" y="3600220"/>
            <a:ext cx="42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i="1" dirty="0"/>
              <a:t>Lista </a:t>
            </a:r>
          </a:p>
          <a:p>
            <a:r>
              <a:rPr lang="it-IT" sz="600" b="1" i="1" dirty="0"/>
              <a:t>Spesa</a:t>
            </a:r>
          </a:p>
          <a:p>
            <a:r>
              <a:rPr lang="it-IT" sz="600" b="1" i="1" dirty="0"/>
              <a:t>___</a:t>
            </a:r>
          </a:p>
          <a:p>
            <a:r>
              <a:rPr lang="it-IT" sz="600" b="1" i="1" dirty="0"/>
              <a:t>__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653479" y="1404626"/>
            <a:ext cx="80534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32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Cosa si intende per contabilità finanziaria?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644267" y="2486608"/>
            <a:ext cx="4071855" cy="3026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D60C57-0E34-445D-8D9A-A446D64963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12700"/>
            <a:ext cx="2077098" cy="1246962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238E015F-9DE8-4B60-A6FB-CFAD457A85F0}"/>
              </a:ext>
            </a:extLst>
          </p:cNvPr>
          <p:cNvSpPr/>
          <p:nvPr/>
        </p:nvSpPr>
        <p:spPr>
          <a:xfrm>
            <a:off x="335902" y="6259810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4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06" y="-673748"/>
            <a:ext cx="3131975" cy="5219959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6" name="Rettangolo 5"/>
          <p:cNvSpPr/>
          <p:nvPr/>
        </p:nvSpPr>
        <p:spPr>
          <a:xfrm>
            <a:off x="1342239" y="1316251"/>
            <a:ext cx="80534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32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Cosa si intende per contabilità economica?</a:t>
            </a:r>
          </a:p>
        </p:txBody>
      </p:sp>
      <p:sp>
        <p:nvSpPr>
          <p:cNvPr id="7" name="Rettangolo 6"/>
          <p:cNvSpPr/>
          <p:nvPr/>
        </p:nvSpPr>
        <p:spPr>
          <a:xfrm>
            <a:off x="3347812" y="2482685"/>
            <a:ext cx="4183222" cy="3124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43" y="2522205"/>
            <a:ext cx="4136929" cy="30567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BC4864C-AF4F-4A32-9E58-854B6F106C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12700"/>
            <a:ext cx="2077098" cy="1246962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002AEC0-4549-4533-9D1D-11B9D01B5CF2}"/>
              </a:ext>
            </a:extLst>
          </p:cNvPr>
          <p:cNvSpPr/>
          <p:nvPr/>
        </p:nvSpPr>
        <p:spPr>
          <a:xfrm>
            <a:off x="335902" y="6259810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9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9" y="1942004"/>
            <a:ext cx="4071854" cy="2889972"/>
          </a:xfrm>
          <a:prstGeom prst="rect">
            <a:avLst/>
          </a:prstGeom>
        </p:spPr>
      </p:pic>
      <p:sp>
        <p:nvSpPr>
          <p:cNvPr id="11" name="Parallelogramma 10"/>
          <p:cNvSpPr/>
          <p:nvPr/>
        </p:nvSpPr>
        <p:spPr>
          <a:xfrm rot="8245771">
            <a:off x="3096550" y="3002544"/>
            <a:ext cx="469097" cy="435287"/>
          </a:xfrm>
          <a:prstGeom prst="parallelogram">
            <a:avLst>
              <a:gd name="adj" fmla="val 504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 rot="19527109">
            <a:off x="3152501" y="2918913"/>
            <a:ext cx="42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i="1" dirty="0"/>
              <a:t>Lista </a:t>
            </a:r>
          </a:p>
          <a:p>
            <a:r>
              <a:rPr lang="it-IT" sz="600" b="1" i="1" dirty="0"/>
              <a:t>Spesa</a:t>
            </a:r>
          </a:p>
          <a:p>
            <a:r>
              <a:rPr lang="it-IT" sz="600" b="1" i="1" dirty="0"/>
              <a:t>___</a:t>
            </a:r>
          </a:p>
          <a:p>
            <a:r>
              <a:rPr lang="it-IT" sz="600" b="1" i="1" dirty="0"/>
              <a:t>__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5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018" y="-344245"/>
            <a:ext cx="2908800" cy="4848000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6" name="Rettangolo 5"/>
          <p:cNvSpPr/>
          <p:nvPr/>
        </p:nvSpPr>
        <p:spPr>
          <a:xfrm>
            <a:off x="1216625" y="4935586"/>
            <a:ext cx="28438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Finanziaria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134137" y="4935586"/>
            <a:ext cx="54543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Economico/Patrimoniale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509179" y="1707503"/>
            <a:ext cx="4258761" cy="3124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598367" y="1735720"/>
            <a:ext cx="4183222" cy="3124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98" y="1775240"/>
            <a:ext cx="4136929" cy="305673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EDA3E46-2678-47C3-A572-C59F239444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12700"/>
            <a:ext cx="2077098" cy="1246962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9667A75C-19F8-4909-8C19-8F7AB769231F}"/>
              </a:ext>
            </a:extLst>
          </p:cNvPr>
          <p:cNvSpPr/>
          <p:nvPr/>
        </p:nvSpPr>
        <p:spPr>
          <a:xfrm>
            <a:off x="335902" y="6259810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5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/>
      <p:bldP spid="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06" y="-673748"/>
            <a:ext cx="3131975" cy="5219959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7" name="Rettangolo 6"/>
          <p:cNvSpPr/>
          <p:nvPr/>
        </p:nvSpPr>
        <p:spPr>
          <a:xfrm>
            <a:off x="4908984" y="5423874"/>
            <a:ext cx="19798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36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Analitica</a:t>
            </a:r>
            <a:endParaRPr lang="it-IT" sz="28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3031277" y="5692514"/>
            <a:ext cx="1308682" cy="109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>
            <a:off x="7457812" y="5692514"/>
            <a:ext cx="1308682" cy="109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36895" y="5445915"/>
            <a:ext cx="20235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32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Finanziaria</a:t>
            </a:r>
            <a:endParaRPr lang="it-IT" sz="2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237306" y="5454651"/>
            <a:ext cx="21164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32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Economica</a:t>
            </a:r>
            <a:endParaRPr lang="it-IT" sz="2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342239" y="1252751"/>
            <a:ext cx="80534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32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Cosa si intende per contabilità analitica?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10" y="2233967"/>
            <a:ext cx="5014454" cy="29565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9C02D9D-DE4F-4F28-9C50-B670337EF0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12700"/>
            <a:ext cx="2077098" cy="1246962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9C7FCD35-BC45-4B9E-B4D4-D4F5BFF1AD50}"/>
              </a:ext>
            </a:extLst>
          </p:cNvPr>
          <p:cNvSpPr/>
          <p:nvPr/>
        </p:nvSpPr>
        <p:spPr>
          <a:xfrm>
            <a:off x="335902" y="6259810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1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06" y="-673748"/>
            <a:ext cx="3131975" cy="5219959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6" name="Rettangolo 5"/>
          <p:cNvSpPr/>
          <p:nvPr/>
        </p:nvSpPr>
        <p:spPr>
          <a:xfrm>
            <a:off x="2107025" y="878806"/>
            <a:ext cx="67866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Contabilità Analitica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29439" y="1716400"/>
            <a:ext cx="40504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36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Progetto di Ricerca</a:t>
            </a:r>
            <a:endParaRPr lang="it-IT" sz="28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Freccia angolare in su 7"/>
          <p:cNvSpPr/>
          <p:nvPr/>
        </p:nvSpPr>
        <p:spPr>
          <a:xfrm rot="5400000">
            <a:off x="1794548" y="4543623"/>
            <a:ext cx="1176676" cy="419109"/>
          </a:xfrm>
          <a:prstGeom prst="bentUpArrow">
            <a:avLst>
              <a:gd name="adj1" fmla="val 20215"/>
              <a:gd name="adj2" fmla="val 21468"/>
              <a:gd name="adj3" fmla="val 37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2107410" y="2355984"/>
            <a:ext cx="216690" cy="1035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775968" y="3390030"/>
            <a:ext cx="31035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36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Centro di Costo</a:t>
            </a:r>
            <a:endParaRPr lang="it-IT" sz="28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92441" y="4960551"/>
            <a:ext cx="23990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8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Voci di Spesa</a:t>
            </a:r>
            <a:endParaRPr lang="it-IT" sz="2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914200" y="4545636"/>
            <a:ext cx="348982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Missioni Nazionali / Estere</a:t>
            </a:r>
          </a:p>
          <a:p>
            <a:r>
              <a:rPr lang="it-IT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Materiale di Consumo</a:t>
            </a:r>
          </a:p>
          <a:p>
            <a:r>
              <a:rPr lang="it-IT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Materiale Inventariabile</a:t>
            </a:r>
          </a:p>
          <a:p>
            <a:r>
              <a:rPr lang="it-IT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Personale (</a:t>
            </a:r>
            <a:r>
              <a:rPr lang="it-IT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Ass</a:t>
            </a:r>
            <a:r>
              <a:rPr lang="it-IT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. Ric. / </a:t>
            </a:r>
            <a:r>
              <a:rPr lang="it-IT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Grants</a:t>
            </a:r>
            <a:r>
              <a:rPr lang="it-IT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it-IT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Altro non specificato</a:t>
            </a:r>
          </a:p>
        </p:txBody>
      </p:sp>
      <p:sp>
        <p:nvSpPr>
          <p:cNvPr id="10" name="Parentesi graffa aperta 9"/>
          <p:cNvSpPr/>
          <p:nvPr/>
        </p:nvSpPr>
        <p:spPr>
          <a:xfrm>
            <a:off x="4713822" y="4511190"/>
            <a:ext cx="400756" cy="1546220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51" y="1621138"/>
            <a:ext cx="4738165" cy="2744868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637E6C7-101F-434C-B87C-4D0BE6DD8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12700"/>
            <a:ext cx="2077098" cy="1246962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D2DA1CCB-57F2-4CED-B66B-BAA9ADC75CB0}"/>
              </a:ext>
            </a:extLst>
          </p:cNvPr>
          <p:cNvSpPr/>
          <p:nvPr/>
        </p:nvSpPr>
        <p:spPr>
          <a:xfrm>
            <a:off x="335902" y="6259810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1" grpId="0"/>
      <p:bldP spid="12" grpId="0"/>
      <p:bldP spid="13" grpId="0"/>
      <p:bldP spid="10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/>
              <a:t>8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018" y="-344245"/>
            <a:ext cx="2908800" cy="4848000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6" name="Rettangolo 5"/>
          <p:cNvSpPr/>
          <p:nvPr/>
        </p:nvSpPr>
        <p:spPr>
          <a:xfrm>
            <a:off x="459148" y="1379798"/>
            <a:ext cx="87603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32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Obiettivo - Funzione cod. </a:t>
            </a:r>
            <a:r>
              <a:rPr lang="it-IT" sz="3200" b="1" u="sng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01.01.03.01.02  </a:t>
            </a:r>
          </a:p>
          <a:p>
            <a:r>
              <a:rPr lang="it-IT" sz="32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Acronimo progetto: </a:t>
            </a:r>
            <a:r>
              <a:rPr lang="it-IT" sz="3200" b="1" u="sng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FeRMI</a:t>
            </a:r>
            <a:endParaRPr lang="it-IT" sz="3200" b="1" u="sng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2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Titolo: </a:t>
            </a:r>
            <a:r>
              <a:rPr lang="it-IT" sz="3200" b="1" u="sng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Fisica e Ricerca Museo Interattivo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89949" y="3280999"/>
            <a:ext cx="75498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8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Responsabile Scientifico: </a:t>
            </a:r>
            <a:r>
              <a:rPr lang="it-IT" sz="2800" b="1" u="sng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Prof. Mario Rossi</a:t>
            </a:r>
            <a:endParaRPr lang="it-IT" sz="2800" b="1" i="1" u="sng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89950" y="3979518"/>
            <a:ext cx="79008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Personale coinvolto: </a:t>
            </a:r>
            <a:r>
              <a:rPr lang="it-IT" sz="2400" b="1" u="sng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Luca Verdi, Marco Bianchi, Paolo Viola</a:t>
            </a:r>
            <a:endParaRPr lang="it-IT" sz="2400" b="1" i="1" u="sng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89952" y="5101321"/>
            <a:ext cx="3555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Budget 2018: </a:t>
            </a:r>
            <a:r>
              <a:rPr lang="it-IT" sz="2400" b="1" i="1" u="sng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€ 200.000,00</a:t>
            </a:r>
          </a:p>
        </p:txBody>
      </p:sp>
      <p:sp>
        <p:nvSpPr>
          <p:cNvPr id="14" name="Gallone 13"/>
          <p:cNvSpPr/>
          <p:nvPr/>
        </p:nvSpPr>
        <p:spPr>
          <a:xfrm>
            <a:off x="644700" y="3407191"/>
            <a:ext cx="145249" cy="2708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Gallone 15"/>
          <p:cNvSpPr/>
          <p:nvPr/>
        </p:nvSpPr>
        <p:spPr>
          <a:xfrm>
            <a:off x="644701" y="4067071"/>
            <a:ext cx="145249" cy="2708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Gallone 16"/>
          <p:cNvSpPr/>
          <p:nvPr/>
        </p:nvSpPr>
        <p:spPr>
          <a:xfrm>
            <a:off x="644701" y="5196735"/>
            <a:ext cx="145249" cy="2708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Parentesi graffa aperta 17"/>
          <p:cNvSpPr/>
          <p:nvPr/>
        </p:nvSpPr>
        <p:spPr>
          <a:xfrm>
            <a:off x="4379846" y="4715818"/>
            <a:ext cx="400756" cy="1291912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580224" y="4684291"/>
            <a:ext cx="46392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Missioni: </a:t>
            </a:r>
            <a:r>
              <a:rPr lang="it-IT" sz="2000" b="1" u="sng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€ 20.000,00</a:t>
            </a:r>
          </a:p>
          <a:p>
            <a:r>
              <a:rPr lang="it-IT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Materiale di Consumo: </a:t>
            </a:r>
            <a:r>
              <a:rPr lang="it-IT" sz="2000" b="1" u="sng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€ 50.000,00</a:t>
            </a:r>
          </a:p>
          <a:p>
            <a:r>
              <a:rPr lang="it-IT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Materiale Inventariabile: </a:t>
            </a:r>
            <a:r>
              <a:rPr lang="it-IT" sz="2000" b="1" u="sng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€ 70.000,00</a:t>
            </a:r>
          </a:p>
          <a:p>
            <a:r>
              <a:rPr lang="it-IT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Personale: </a:t>
            </a:r>
            <a:r>
              <a:rPr lang="it-IT" sz="2000" b="1" u="sng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€ 60.000,00</a:t>
            </a:r>
            <a:endParaRPr lang="it-IT" b="1" u="sng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7735078" y="577945"/>
            <a:ext cx="19113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i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Esempio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128B3F03-21D0-421E-AD31-F884E2A8C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12700"/>
            <a:ext cx="2077098" cy="1246962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FF4E17C5-CA58-4ED7-9AB8-7C6FC8743362}"/>
              </a:ext>
            </a:extLst>
          </p:cNvPr>
          <p:cNvSpPr/>
          <p:nvPr/>
        </p:nvSpPr>
        <p:spPr>
          <a:xfrm>
            <a:off x="335902" y="6259810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200" y="-345234"/>
            <a:ext cx="2908800" cy="4848000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8E7-7C0F-4BCD-B332-7DAA5C2DEE45}" type="slidenum">
              <a:rPr lang="it-IT" smtClean="0">
                <a:solidFill>
                  <a:schemeClr val="accent5">
                    <a:lumMod val="50000"/>
                  </a:schemeClr>
                </a:solidFill>
              </a:rPr>
              <a:t>9</a:t>
            </a:fld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44496" y="711959"/>
            <a:ext cx="70003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Iter Amministrativo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03574" y="1809347"/>
            <a:ext cx="84123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Presentazione delle proposte progettuali e relativo budget nel corso delle Giornate di Studio</a:t>
            </a:r>
            <a:endParaRPr lang="it-IT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03573" y="3267552"/>
            <a:ext cx="86770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CDA: delibera di approvazione del progetto assegnazione </a:t>
            </a:r>
            <a:r>
              <a:rPr lang="it-IT" sz="2400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defintiva</a:t>
            </a:r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del budget</a:t>
            </a:r>
            <a:endParaRPr lang="it-IT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03573" y="4183063"/>
            <a:ext cx="8546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Inserimento in contabilità analitica del budget assegnato suddiviso per voci di spesa</a:t>
            </a:r>
            <a:endParaRPr lang="it-IT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703574" y="5141858"/>
            <a:ext cx="84177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Lavorazione delle proposte di acquisto (firma, visto) riportanti l’indicazione del Centro di Costo e relative voci di spesa</a:t>
            </a:r>
            <a:endParaRPr lang="it-IT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Gallone 21"/>
          <p:cNvSpPr/>
          <p:nvPr/>
        </p:nvSpPr>
        <p:spPr>
          <a:xfrm>
            <a:off x="558325" y="1924022"/>
            <a:ext cx="145249" cy="2708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Gallone 22"/>
          <p:cNvSpPr/>
          <p:nvPr/>
        </p:nvSpPr>
        <p:spPr>
          <a:xfrm>
            <a:off x="558324" y="3391506"/>
            <a:ext cx="145249" cy="2708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Gallone 23"/>
          <p:cNvSpPr/>
          <p:nvPr/>
        </p:nvSpPr>
        <p:spPr>
          <a:xfrm>
            <a:off x="558324" y="4291403"/>
            <a:ext cx="145249" cy="2708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Gallone 24"/>
          <p:cNvSpPr/>
          <p:nvPr/>
        </p:nvSpPr>
        <p:spPr>
          <a:xfrm>
            <a:off x="563717" y="5263228"/>
            <a:ext cx="145249" cy="2708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03573" y="2706480"/>
            <a:ext cx="84123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Raccomandazioni CS e CIV</a:t>
            </a:r>
            <a:endParaRPr lang="it-IT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Gallone 16"/>
          <p:cNvSpPr/>
          <p:nvPr/>
        </p:nvSpPr>
        <p:spPr>
          <a:xfrm>
            <a:off x="560461" y="2807847"/>
            <a:ext cx="145249" cy="2708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8A55C382-F8BF-49BC-A5C4-5E82D3571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12700"/>
            <a:ext cx="2077098" cy="1246962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EA1AB55F-7B73-4E0F-90E2-7500E5FEF7F2}"/>
              </a:ext>
            </a:extLst>
          </p:cNvPr>
          <p:cNvSpPr/>
          <p:nvPr/>
        </p:nvSpPr>
        <p:spPr>
          <a:xfrm>
            <a:off x="335902" y="6259810"/>
            <a:ext cx="927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Intervento del Direttore Generale Dr. Cinzia Santarelli</a:t>
            </a:r>
            <a:endParaRPr lang="it-IT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6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6" grpId="0"/>
      <p:bldP spid="20" grpId="0"/>
      <p:bldP spid="22" grpId="0" animBg="1"/>
      <p:bldP spid="23" grpId="0" animBg="1"/>
      <p:bldP spid="24" grpId="0" animBg="1"/>
      <p:bldP spid="25" grpId="0" animBg="1"/>
      <p:bldP spid="15" grpId="0"/>
      <p:bldP spid="17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928</TotalTime>
  <Words>487</Words>
  <Application>Microsoft Macintosh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emastrangeli.centrofermi@gmail.com</dc:creator>
  <cp:lastModifiedBy>Fabrizio Coccetti</cp:lastModifiedBy>
  <cp:revision>134</cp:revision>
  <cp:lastPrinted>2017-03-01T08:10:31Z</cp:lastPrinted>
  <dcterms:created xsi:type="dcterms:W3CDTF">2017-02-10T10:30:49Z</dcterms:created>
  <dcterms:modified xsi:type="dcterms:W3CDTF">2018-03-08T08:31:13Z</dcterms:modified>
</cp:coreProperties>
</file>