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1" r:id="rId3"/>
    <p:sldId id="272" r:id="rId4"/>
    <p:sldId id="276" r:id="rId5"/>
    <p:sldId id="277" r:id="rId6"/>
    <p:sldId id="278" r:id="rId7"/>
    <p:sldId id="275" r:id="rId8"/>
    <p:sldId id="279" r:id="rId9"/>
    <p:sldId id="280" r:id="rId10"/>
    <p:sldId id="273" r:id="rId11"/>
    <p:sldId id="281" r:id="rId12"/>
    <p:sldId id="282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/>
    <p:restoredTop sz="94643"/>
  </p:normalViewPr>
  <p:slideViewPr>
    <p:cSldViewPr snapToGrid="0" snapToObjects="1">
      <p:cViewPr varScale="1">
        <p:scale>
          <a:sx n="63" d="100"/>
          <a:sy n="63" d="100"/>
        </p:scale>
        <p:origin x="-5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32D89-5B8B-844D-A566-28A609AC6300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97228-39BA-3B4C-B27B-78661E7C8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95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A55A-0C9B-5D47-83C6-FACF955D7B32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DC8BD-884C-794B-8D86-35C2719A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23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4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DE4C-9219-B648-87EB-8BFD6DEC9EAA}" type="datetime1">
              <a:rPr lang="it-IT" smtClean="0"/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17 - 18 dicembre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6CF4-AAE1-1140-A638-1A951AE041AA}" type="datetime1">
              <a:rPr lang="it-IT" smtClean="0"/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17 - 18 dicembre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86F5-62A4-D94F-94C2-01BBAF510601}" type="datetime1">
              <a:rPr lang="it-IT" smtClean="0"/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17 - 18 dicembre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6F69-C90B-264A-8A05-34E05CCC08B9}" type="datetime1">
              <a:rPr lang="it-IT" smtClean="0"/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17 - 18 dicembre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2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843C-379C-C04B-9AB2-B3870E456CBA}" type="datetime1">
              <a:rPr lang="it-IT" smtClean="0"/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17 - 18 dicembre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3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32D2-89C2-B94E-97B4-85AD4DAB8C64}" type="datetime1">
              <a:rPr lang="it-IT" smtClean="0"/>
              <a:t>06/03/2018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17 - 18 dicembre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A20A-5B7D-8C49-8056-A123E3D7F0BA}" type="datetime1">
              <a:rPr lang="it-IT" smtClean="0"/>
              <a:t>06/03/2018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17 - 18 dicembre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021F-69F5-BA4C-A988-0757151F2323}" type="datetime1">
              <a:rPr lang="it-IT" smtClean="0"/>
              <a:t>06/03/2018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17 - 18 dicembre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E67-F116-BD4B-AA28-0B31950B3580}" type="datetime1">
              <a:rPr lang="it-IT" smtClean="0"/>
              <a:t>06/03/2018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17 - 18 dicembre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4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363-EBB0-AF4C-B1E3-465611B212A3}" type="datetime1">
              <a:rPr lang="it-IT" smtClean="0"/>
              <a:t>06/03/2018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17 - 18 dicembre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86EC-4AA5-EF42-9001-1E357B497648}" type="datetime1">
              <a:rPr lang="it-IT" smtClean="0"/>
              <a:t>06/03/2018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17 - 18 dicembre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57B1C-3010-BA48-8397-50D071027A22}" type="datetime1">
              <a:rPr lang="it-IT" smtClean="0"/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Roma, 17 - 18 dicembre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.gif"/><Relationship Id="rId7" Type="http://schemas.openxmlformats.org/officeDocument/2006/relationships/image" Target="../media/image23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3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3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.jpeg"/><Relationship Id="rId7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6.emf"/><Relationship Id="rId4" Type="http://schemas.openxmlformats.org/officeDocument/2006/relationships/image" Target="../media/image2.gif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.jpeg"/><Relationship Id="rId7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3228" y="212651"/>
            <a:ext cx="4359358" cy="852859"/>
          </a:xfrm>
        </p:spPr>
        <p:txBody>
          <a:bodyPr>
            <a:normAutofit fontScale="90000"/>
          </a:bodyPr>
          <a:lstStyle/>
          <a:p>
            <a:r>
              <a:rPr lang="en-US" altLang="en-US" sz="3200" b="1" i="1" dirty="0" smtClean="0">
                <a:solidFill>
                  <a:srgbClr val="FF0000"/>
                </a:solidFill>
              </a:rPr>
              <a:t>Open </a:t>
            </a:r>
            <a:r>
              <a:rPr lang="en-US" altLang="en-US" sz="3200" b="1" i="1" dirty="0">
                <a:solidFill>
                  <a:srgbClr val="FF0000"/>
                </a:solidFill>
              </a:rPr>
              <a:t>Problems in Quantum 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Mechanics (PAMQ)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1133687"/>
            <a:ext cx="8858250" cy="514451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b="1" dirty="0" smtClean="0">
                <a:solidFill>
                  <a:srgbClr val="000099"/>
                </a:solidFill>
                <a:latin typeface="Arial"/>
                <a:cs typeface="Arial"/>
              </a:rPr>
              <a:t>Coordinator</a:t>
            </a: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: </a:t>
            </a:r>
          </a:p>
          <a:p>
            <a:pPr algn="l"/>
            <a:r>
              <a:rPr lang="en-US" sz="2000" b="1" dirty="0" smtClean="0">
                <a:solidFill>
                  <a:srgbClr val="990000"/>
                </a:solidFill>
                <a:latin typeface="Arial"/>
                <a:cs typeface="Arial"/>
              </a:rPr>
              <a:t>Catalina </a:t>
            </a:r>
            <a:r>
              <a:rPr lang="en-US" sz="2000" b="1" dirty="0" err="1" smtClean="0">
                <a:solidFill>
                  <a:srgbClr val="990000"/>
                </a:solidFill>
                <a:latin typeface="Arial"/>
                <a:cs typeface="Arial"/>
              </a:rPr>
              <a:t>Curceanu</a:t>
            </a:r>
            <a:r>
              <a:rPr lang="en-US" sz="2000" b="1" dirty="0" smtClean="0">
                <a:solidFill>
                  <a:srgbClr val="990000"/>
                </a:solidFill>
                <a:latin typeface="Arial"/>
                <a:cs typeface="Arial"/>
              </a:rPr>
              <a:t>, LNF-INFN and Associated to Centro </a:t>
            </a:r>
            <a:r>
              <a:rPr lang="en-US" sz="2000" b="1" dirty="0" smtClean="0">
                <a:solidFill>
                  <a:srgbClr val="990000"/>
                </a:solidFill>
                <a:latin typeface="Arial"/>
                <a:cs typeface="Arial"/>
              </a:rPr>
              <a:t>Fermi</a:t>
            </a:r>
            <a:endParaRPr lang="en-US" sz="14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2400" b="1" dirty="0" smtClean="0">
                <a:solidFill>
                  <a:srgbClr val="000099"/>
                </a:solidFill>
                <a:latin typeface="Arial"/>
                <a:cs typeface="Arial"/>
              </a:rPr>
              <a:t>Participants:</a:t>
            </a:r>
          </a:p>
          <a:p>
            <a:pPr algn="l"/>
            <a:r>
              <a:rPr lang="en-US" sz="2000" b="1" dirty="0" smtClean="0">
                <a:solidFill>
                  <a:srgbClr val="990000"/>
                </a:solidFill>
                <a:latin typeface="Arial"/>
                <a:cs typeface="Arial"/>
              </a:rPr>
              <a:t>Kristian </a:t>
            </a:r>
            <a:r>
              <a:rPr lang="en-US" sz="2000" b="1" dirty="0" err="1" smtClean="0">
                <a:solidFill>
                  <a:srgbClr val="990000"/>
                </a:solidFill>
                <a:latin typeface="Arial"/>
                <a:cs typeface="Arial"/>
              </a:rPr>
              <a:t>Piscicchia</a:t>
            </a:r>
            <a:r>
              <a:rPr lang="en-US" sz="2000" b="1" dirty="0" smtClean="0">
                <a:solidFill>
                  <a:srgbClr val="990000"/>
                </a:solidFill>
                <a:latin typeface="Arial"/>
                <a:cs typeface="Arial"/>
              </a:rPr>
              <a:t>, grant CF, </a:t>
            </a:r>
            <a:r>
              <a:rPr lang="en-US" sz="2000" b="1" dirty="0">
                <a:solidFill>
                  <a:srgbClr val="990000"/>
                </a:solidFill>
                <a:latin typeface="Arial"/>
                <a:cs typeface="Arial"/>
              </a:rPr>
              <a:t>F</a:t>
            </a:r>
            <a:r>
              <a:rPr lang="en-US" sz="2000" b="1" dirty="0" smtClean="0">
                <a:solidFill>
                  <a:srgbClr val="990000"/>
                </a:solidFill>
                <a:latin typeface="Arial"/>
                <a:cs typeface="Arial"/>
              </a:rPr>
              <a:t>eb 2016 – </a:t>
            </a:r>
            <a:r>
              <a:rPr lang="en-US" sz="2000" b="1" dirty="0">
                <a:solidFill>
                  <a:srgbClr val="990000"/>
                </a:solidFill>
                <a:latin typeface="Arial"/>
                <a:cs typeface="Arial"/>
              </a:rPr>
              <a:t>F</a:t>
            </a:r>
            <a:r>
              <a:rPr lang="en-US" sz="2000" b="1" dirty="0" smtClean="0">
                <a:solidFill>
                  <a:srgbClr val="990000"/>
                </a:solidFill>
                <a:latin typeface="Arial"/>
                <a:cs typeface="Arial"/>
              </a:rPr>
              <a:t>eb 2019</a:t>
            </a:r>
            <a:endParaRPr lang="en-US" sz="2000" b="1" dirty="0" smtClean="0">
              <a:solidFill>
                <a:srgbClr val="990000"/>
              </a:solidFill>
              <a:latin typeface="Arial"/>
              <a:cs typeface="Arial"/>
            </a:endParaRPr>
          </a:p>
          <a:p>
            <a:pPr algn="l"/>
            <a:r>
              <a:rPr lang="en-US" sz="2400" b="1" dirty="0" smtClean="0">
                <a:solidFill>
                  <a:srgbClr val="000099"/>
                </a:solidFill>
                <a:latin typeface="Arial"/>
                <a:cs typeface="Arial"/>
              </a:rPr>
              <a:t>Place of Work &amp; </a:t>
            </a:r>
            <a:r>
              <a:rPr lang="en-US" sz="2400" b="1" dirty="0" smtClean="0">
                <a:solidFill>
                  <a:srgbClr val="000099"/>
                </a:solidFill>
                <a:latin typeface="Arial"/>
                <a:cs typeface="Arial"/>
              </a:rPr>
              <a:t>Collaborations: </a:t>
            </a:r>
            <a:endParaRPr lang="en-US" sz="2400" b="1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algn="l"/>
            <a:r>
              <a:rPr lang="en-US" sz="2000" dirty="0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LNF-INFN</a:t>
            </a:r>
            <a:endParaRPr lang="en-US" sz="2000" dirty="0" smtClean="0">
              <a:solidFill>
                <a:srgbClr val="99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2000" dirty="0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LNGS-INFN</a:t>
            </a:r>
          </a:p>
          <a:p>
            <a:pPr algn="l"/>
            <a:r>
              <a:rPr lang="en-US" sz="2000" dirty="0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Univ. </a:t>
            </a:r>
            <a:r>
              <a:rPr lang="en-US" sz="2000" dirty="0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Trieste</a:t>
            </a:r>
          </a:p>
          <a:p>
            <a:pPr algn="l"/>
            <a:r>
              <a:rPr lang="en-US" sz="2000" dirty="0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Univ. </a:t>
            </a:r>
            <a:r>
              <a:rPr lang="en-US" sz="2000" dirty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n-US" sz="2000" dirty="0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ologna</a:t>
            </a:r>
            <a:endParaRPr lang="en-US" sz="2000" dirty="0" smtClean="0">
              <a:solidFill>
                <a:srgbClr val="99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2000" dirty="0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SMI-</a:t>
            </a:r>
            <a:r>
              <a:rPr lang="en-US" sz="2000" dirty="0" err="1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OeAW</a:t>
            </a:r>
            <a:r>
              <a:rPr lang="en-US" sz="2000" dirty="0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Vienna (Austria)</a:t>
            </a:r>
          </a:p>
          <a:p>
            <a:pPr algn="l"/>
            <a:r>
              <a:rPr lang="en-US" sz="2000" dirty="0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Univ. Vienna (Austria)</a:t>
            </a:r>
          </a:p>
          <a:p>
            <a:pPr algn="l"/>
            <a:r>
              <a:rPr lang="en-US" sz="2000" dirty="0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IFIN-HH Bucharest (Romania)</a:t>
            </a:r>
          </a:p>
          <a:p>
            <a:pPr algn="l"/>
            <a:r>
              <a:rPr lang="en-US" sz="2000" dirty="0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Wigner Institute (Hungary</a:t>
            </a:r>
            <a:r>
              <a:rPr lang="en-US" sz="2000" dirty="0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algn="l"/>
            <a:r>
              <a:rPr lang="en-US" sz="2000" dirty="0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Rennes Univ. (France)</a:t>
            </a:r>
          </a:p>
          <a:p>
            <a:pPr algn="l"/>
            <a:r>
              <a:rPr lang="it-IT" sz="2000" dirty="0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Stephen </a:t>
            </a:r>
            <a:r>
              <a:rPr lang="it-IT" sz="2000" dirty="0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Adler- Inst</a:t>
            </a:r>
            <a:r>
              <a:rPr lang="it-IT" sz="2000" dirty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For Advanced Study, Princeton, </a:t>
            </a:r>
            <a:r>
              <a:rPr lang="it-IT" sz="2000" dirty="0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</a:p>
          <a:p>
            <a:pPr algn="l"/>
            <a:r>
              <a:rPr lang="it-IT" sz="2000" dirty="0" smtClean="0">
                <a:solidFill>
                  <a:srgbClr val="99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Univ. Melbourne (Australia)</a:t>
            </a:r>
            <a:endParaRPr lang="it-IT" sz="2000" dirty="0">
              <a:solidFill>
                <a:srgbClr val="99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</a:t>
            </a:fld>
            <a:endParaRPr lang="en-US"/>
          </a:p>
        </p:txBody>
      </p:sp>
      <p:pic>
        <p:nvPicPr>
          <p:cNvPr id="8" name="Immagin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0"/>
            <a:ext cx="1516063" cy="101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fqxi.org/images/public/logo-gener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41" y="104468"/>
            <a:ext cx="1275338" cy="58575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9" name="Footer Placeholder 5"/>
          <p:cNvSpPr>
            <a:spLocks noGrp="1"/>
          </p:cNvSpPr>
          <p:nvPr/>
        </p:nvSpPr>
        <p:spPr>
          <a:xfrm>
            <a:off x="2833586" y="64928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tx1"/>
                </a:solidFill>
              </a:rPr>
              <a:t>Roma,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98" y="923343"/>
            <a:ext cx="14700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825199"/>
            <a:ext cx="140176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0"/>
            <a:ext cx="1830129" cy="10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3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64" y="1204728"/>
            <a:ext cx="8615362" cy="514451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Plan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of activities 2018 - 2020 </a:t>
            </a:r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Scientific activities:</a:t>
            </a:r>
          </a:p>
          <a:p>
            <a:pPr marL="457200" indent="-457200" algn="l">
              <a:buAutoNum type="arabicParenR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Refinement of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ayesian analyses methods for the study of collapse models parameters</a:t>
            </a:r>
          </a:p>
          <a:p>
            <a:pPr marL="457200" indent="-457200" algn="l">
              <a:buAutoNum type="arabicParenR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Refinement of collapse models with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niv.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rieste. Include protons signal</a:t>
            </a:r>
          </a:p>
          <a:p>
            <a:pPr marL="457200" indent="-457200" algn="l">
              <a:buAutoNum type="arabicParenR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Data analyses for the data taking 2017 at LNGS (with roman lead target prototype) – article</a:t>
            </a:r>
          </a:p>
          <a:p>
            <a:pPr marL="457200" indent="-457200" algn="l">
              <a:buAutoNum type="arabicParenR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Data taking at LNGS in 2018 and 2019 with optimized setup for collapse models studies</a:t>
            </a:r>
          </a:p>
          <a:p>
            <a:pPr marL="457200" indent="-457200" algn="l">
              <a:buAutoNum type="arabicParenR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Work with theoreticians: collapse models -&gt; dark energy? -&gt; new dedicated experiments</a:t>
            </a:r>
          </a:p>
          <a:p>
            <a:pPr marL="457200" indent="-457200" algn="l">
              <a:buAutoNum type="arabicParenR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VIP2 data taking, analyses -&gt; articles</a:t>
            </a:r>
          </a:p>
          <a:p>
            <a:pPr marL="457200" indent="-457200" algn="l">
              <a:buAutoNum type="arabicParenR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Detector development; crystals, diamond…</a:t>
            </a:r>
          </a:p>
          <a:p>
            <a:pPr marL="457200" indent="-457200" algn="l">
              <a:buAutoNum type="arabicParenR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Quantum Technologies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in Space) and Quantum medicine</a:t>
            </a:r>
          </a:p>
          <a:p>
            <a:pPr marL="457200" indent="-457200" algn="l">
              <a:buAutoNum type="arabicParenR"/>
            </a:pPr>
            <a:endParaRPr lang="en-US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 algn="l">
              <a:buAutoNum type="arabicParenR"/>
            </a:pPr>
            <a:endParaRPr lang="en-US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 algn="l">
              <a:buAutoNum type="arabicParenR"/>
            </a:pPr>
            <a:endParaRPr lang="en-US" sz="24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10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743740" y="1"/>
            <a:ext cx="4518846" cy="1065510"/>
          </a:xfrm>
        </p:spPr>
        <p:txBody>
          <a:bodyPr>
            <a:normAutofit fontScale="90000"/>
          </a:bodyPr>
          <a:lstStyle/>
          <a:p>
            <a:r>
              <a:rPr lang="en-US" altLang="en-US" sz="3200" b="1" i="1" dirty="0" smtClean="0">
                <a:solidFill>
                  <a:srgbClr val="FF0000"/>
                </a:solidFill>
              </a:rPr>
              <a:t>Open </a:t>
            </a:r>
            <a:r>
              <a:rPr lang="en-US" altLang="en-US" sz="3200" b="1" i="1" dirty="0">
                <a:solidFill>
                  <a:srgbClr val="FF0000"/>
                </a:solidFill>
              </a:rPr>
              <a:t>Problems in Quantum 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Mechanics (PAMQ)</a:t>
            </a:r>
            <a:endParaRPr lang="en-US" sz="3200" dirty="0"/>
          </a:p>
        </p:txBody>
      </p:sp>
      <p:pic>
        <p:nvPicPr>
          <p:cNvPr id="13" name="Picture 2" descr="http://fqxi.org/images/public/logo-gener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85" y="104468"/>
            <a:ext cx="1275338" cy="5857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98" y="923343"/>
            <a:ext cx="14700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825199"/>
            <a:ext cx="140176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93" y="-49504"/>
            <a:ext cx="15176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158450"/>
            <a:ext cx="8357985" cy="76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918792"/>
            <a:ext cx="8312246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7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64" y="1204728"/>
            <a:ext cx="8615362" cy="514451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Plan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of activities 2018 - 2020 </a:t>
            </a:r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400" b="1" u="sng" dirty="0" smtClean="0">
                <a:solidFill>
                  <a:srgbClr val="FF0000"/>
                </a:solidFill>
                <a:latin typeface="Arial"/>
                <a:cs typeface="Arial"/>
              </a:rPr>
              <a:t>Events organization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Workshops in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uantum Foundations n 2018, 2019 and 2020 (3 workshops)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One Training School in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Quantum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Foundations and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Quantum </a:t>
            </a:r>
            <a:r>
              <a:rPr lang="en-US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Technoogies</a:t>
            </a:r>
            <a:endParaRPr lang="en-US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(2019)</a:t>
            </a:r>
          </a:p>
          <a:p>
            <a:pPr algn="l"/>
            <a:endParaRPr lang="en-US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l"/>
            <a:endParaRPr lang="en-US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 algn="l">
              <a:buAutoNum type="arabicParenR"/>
            </a:pPr>
            <a:endParaRPr lang="en-US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 algn="l">
              <a:buAutoNum type="arabicParenR"/>
            </a:pPr>
            <a:endParaRPr lang="en-US" sz="24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11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743740" y="1"/>
            <a:ext cx="4518846" cy="1065510"/>
          </a:xfrm>
        </p:spPr>
        <p:txBody>
          <a:bodyPr>
            <a:normAutofit fontScale="90000"/>
          </a:bodyPr>
          <a:lstStyle/>
          <a:p>
            <a:r>
              <a:rPr lang="en-US" altLang="en-US" sz="3200" b="1" i="1" dirty="0" smtClean="0">
                <a:solidFill>
                  <a:srgbClr val="FF0000"/>
                </a:solidFill>
              </a:rPr>
              <a:t>Open </a:t>
            </a:r>
            <a:r>
              <a:rPr lang="en-US" altLang="en-US" sz="3200" b="1" i="1" dirty="0">
                <a:solidFill>
                  <a:srgbClr val="FF0000"/>
                </a:solidFill>
              </a:rPr>
              <a:t>Problems in Quantum 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Mechanics (PAMQ)</a:t>
            </a:r>
            <a:endParaRPr lang="en-US" sz="3200" dirty="0"/>
          </a:p>
        </p:txBody>
      </p:sp>
      <p:pic>
        <p:nvPicPr>
          <p:cNvPr id="13" name="Picture 2" descr="http://fqxi.org/images/public/logo-gener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85" y="104468"/>
            <a:ext cx="1275338" cy="5857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98" y="923343"/>
            <a:ext cx="14700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825199"/>
            <a:ext cx="140176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93" y="-49504"/>
            <a:ext cx="15176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158450"/>
            <a:ext cx="8357985" cy="76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49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64" y="1204728"/>
            <a:ext cx="8615362" cy="514451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Plan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of activities 2018 - 2020 </a:t>
            </a:r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400" b="1" u="sng" dirty="0" smtClean="0">
                <a:solidFill>
                  <a:srgbClr val="FF0000"/>
                </a:solidFill>
                <a:latin typeface="Arial"/>
                <a:cs typeface="Arial"/>
              </a:rPr>
              <a:t>Dissemination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342900" indent="-342900" algn="l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At least 12 talks at international workshops and conferences</a:t>
            </a:r>
          </a:p>
          <a:p>
            <a:pPr marL="342900" indent="-342900" algn="l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At least 20 papers in peer-reviewed journals</a:t>
            </a:r>
          </a:p>
          <a:p>
            <a:pPr marL="342900" indent="-342900" algn="l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Presentation in </a:t>
            </a:r>
            <a:r>
              <a:rPr lang="en-US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openLab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 2018, 2019 and 2020</a:t>
            </a:r>
          </a:p>
          <a:p>
            <a:pPr marL="342900" indent="-342900" algn="l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Talks for public (</a:t>
            </a:r>
            <a:r>
              <a:rPr lang="en-US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TEDxCluj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…)</a:t>
            </a:r>
          </a:p>
          <a:p>
            <a:pPr marL="342900" indent="-342900" algn="l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Talks including PAMQ in at least 10 high-schools in Italy</a:t>
            </a:r>
          </a:p>
          <a:p>
            <a:pPr marL="342900" indent="-342900" algn="l">
              <a:buFontTx/>
              <a:buChar char="-"/>
            </a:pPr>
            <a:r>
              <a:rPr lang="en-GB" sz="2400" b="1" dirty="0">
                <a:solidFill>
                  <a:srgbClr val="FF0000"/>
                </a:solidFill>
                <a:latin typeface="Arial"/>
                <a:cs typeface="Arial"/>
              </a:rPr>
              <a:t>Talks including PAMQ in </a:t>
            </a:r>
            <a:r>
              <a:rPr lang="en-GB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inspyre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 international </a:t>
            </a:r>
            <a:r>
              <a:rPr lang="en-GB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schoo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 in </a:t>
            </a:r>
            <a:r>
              <a:rPr lang="en-GB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Frascati</a:t>
            </a:r>
            <a:endParaRPr lang="en-GB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 algn="l">
              <a:buFontTx/>
              <a:buChar char="-"/>
            </a:pPr>
            <a:r>
              <a:rPr lang="en-GB" sz="2400" b="1" dirty="0">
                <a:solidFill>
                  <a:srgbClr val="FF0000"/>
                </a:solidFill>
                <a:latin typeface="Arial"/>
                <a:cs typeface="Arial"/>
              </a:rPr>
              <a:t>Talks including PAMQ in at least 10 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public events (libraries, festivals, </a:t>
            </a:r>
            <a:r>
              <a:rPr lang="en-GB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etc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  <a:p>
            <a:pPr marL="342900" indent="-342900" algn="l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Dedicated videos in </a:t>
            </a:r>
            <a:r>
              <a:rPr lang="en-GB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youtube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 channel</a:t>
            </a:r>
          </a:p>
          <a:p>
            <a:pPr marL="342900" indent="-342900" algn="l">
              <a:buFontTx/>
              <a:buChar char="-"/>
            </a:pP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Postings on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en-GB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acebook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, Instagram…</a:t>
            </a:r>
          </a:p>
          <a:p>
            <a:pPr marL="342900" indent="-342900" algn="l">
              <a:buFontTx/>
              <a:buChar char="-"/>
            </a:pPr>
            <a:endParaRPr lang="en-US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l"/>
            <a:endParaRPr lang="en-US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 algn="l">
              <a:buAutoNum type="arabicParenR"/>
            </a:pPr>
            <a:endParaRPr lang="en-US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 algn="l">
              <a:buAutoNum type="arabicParenR"/>
            </a:pPr>
            <a:endParaRPr lang="en-US" sz="24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12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743740" y="1"/>
            <a:ext cx="4518846" cy="1065510"/>
          </a:xfrm>
        </p:spPr>
        <p:txBody>
          <a:bodyPr>
            <a:normAutofit fontScale="90000"/>
          </a:bodyPr>
          <a:lstStyle/>
          <a:p>
            <a:r>
              <a:rPr lang="en-US" altLang="en-US" sz="3200" b="1" i="1" dirty="0" smtClean="0">
                <a:solidFill>
                  <a:srgbClr val="FF0000"/>
                </a:solidFill>
              </a:rPr>
              <a:t>Open </a:t>
            </a:r>
            <a:r>
              <a:rPr lang="en-US" altLang="en-US" sz="3200" b="1" i="1" dirty="0">
                <a:solidFill>
                  <a:srgbClr val="FF0000"/>
                </a:solidFill>
              </a:rPr>
              <a:t>Problems in Quantum 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Mechanics (PAMQ)</a:t>
            </a:r>
            <a:endParaRPr lang="en-US" sz="3200" dirty="0"/>
          </a:p>
        </p:txBody>
      </p:sp>
      <p:pic>
        <p:nvPicPr>
          <p:cNvPr id="13" name="Picture 2" descr="http://fqxi.org/images/public/logo-gener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85" y="104468"/>
            <a:ext cx="1275338" cy="5857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98" y="923343"/>
            <a:ext cx="14700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825199"/>
            <a:ext cx="140176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93" y="-49504"/>
            <a:ext cx="15176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158450"/>
            <a:ext cx="8357985" cy="76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42900" y="884750"/>
            <a:ext cx="8441690" cy="54644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Expected funding in the 3-year period:</a:t>
            </a:r>
          </a:p>
          <a:p>
            <a:pPr algn="l"/>
            <a:endParaRPr lang="en-US" sz="8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>
              <a:buFontTx/>
              <a:buChar char="-"/>
            </a:pP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Request of funding by Centro Fermi</a:t>
            </a:r>
          </a:p>
          <a:p>
            <a:pPr algn="l"/>
            <a:r>
              <a:rPr lang="en-US" sz="1800" b="1" i="1" dirty="0" err="1" smtClean="0">
                <a:solidFill>
                  <a:srgbClr val="FF0000"/>
                </a:solidFill>
                <a:latin typeface="Arial"/>
                <a:cs typeface="Arial"/>
              </a:rPr>
              <a:t>Assegno</a:t>
            </a:r>
            <a:r>
              <a:rPr lang="en-US" sz="1800" b="1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i="1" dirty="0" err="1" smtClean="0">
                <a:solidFill>
                  <a:srgbClr val="FF0000"/>
                </a:solidFill>
                <a:latin typeface="Arial"/>
                <a:cs typeface="Arial"/>
              </a:rPr>
              <a:t>Ricerca</a:t>
            </a:r>
            <a:r>
              <a:rPr lang="en-US" sz="1800" b="1" i="1" dirty="0" smtClean="0">
                <a:solidFill>
                  <a:srgbClr val="FF0000"/>
                </a:solidFill>
                <a:latin typeface="Arial"/>
                <a:cs typeface="Arial"/>
              </a:rPr>
              <a:t> junior : 2019– 20120 : 45 </a:t>
            </a:r>
            <a:r>
              <a:rPr lang="en-US" sz="1800" b="1" i="1" dirty="0" err="1" smtClean="0">
                <a:solidFill>
                  <a:srgbClr val="FF0000"/>
                </a:solidFill>
                <a:latin typeface="Arial"/>
                <a:cs typeface="Arial"/>
              </a:rPr>
              <a:t>kEuro</a:t>
            </a:r>
            <a:endParaRPr lang="en-US" sz="1800" b="1" i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l"/>
            <a:r>
              <a:rPr lang="en-US" sz="1800" b="1" i="1" dirty="0" smtClean="0">
                <a:solidFill>
                  <a:srgbClr val="FF0000"/>
                </a:solidFill>
                <a:latin typeface="Arial"/>
                <a:cs typeface="Arial"/>
              </a:rPr>
              <a:t>Funds for organizing 3 workshops: 3 x 5 </a:t>
            </a:r>
            <a:r>
              <a:rPr lang="en-US" sz="1800" b="1" i="1" dirty="0" err="1" smtClean="0">
                <a:solidFill>
                  <a:srgbClr val="FF0000"/>
                </a:solidFill>
                <a:latin typeface="Arial"/>
                <a:cs typeface="Arial"/>
              </a:rPr>
              <a:t>kEuro</a:t>
            </a:r>
            <a:r>
              <a:rPr lang="en-US" sz="1800" b="1" i="1" dirty="0" smtClean="0">
                <a:solidFill>
                  <a:srgbClr val="FF0000"/>
                </a:solidFill>
                <a:latin typeface="Arial"/>
                <a:cs typeface="Arial"/>
              </a:rPr>
              <a:t>/year = 15 </a:t>
            </a:r>
            <a:r>
              <a:rPr lang="en-US" sz="1800" b="1" i="1" dirty="0" err="1" smtClean="0">
                <a:solidFill>
                  <a:srgbClr val="FF0000"/>
                </a:solidFill>
                <a:latin typeface="Arial"/>
                <a:cs typeface="Arial"/>
              </a:rPr>
              <a:t>kEuro</a:t>
            </a:r>
            <a:endParaRPr lang="en-US" sz="1800" b="1" i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l"/>
            <a:r>
              <a:rPr lang="en-US" sz="1800" b="1" i="1" dirty="0" smtClean="0">
                <a:solidFill>
                  <a:srgbClr val="FF0000"/>
                </a:solidFill>
                <a:latin typeface="Arial"/>
                <a:cs typeface="Arial"/>
              </a:rPr>
              <a:t>Travel expenses (</a:t>
            </a:r>
            <a:r>
              <a:rPr lang="en-US" sz="1800" b="1" i="1" dirty="0" err="1" smtClean="0">
                <a:solidFill>
                  <a:srgbClr val="FF0000"/>
                </a:solidFill>
                <a:latin typeface="Arial"/>
                <a:cs typeface="Arial"/>
              </a:rPr>
              <a:t>missioni</a:t>
            </a:r>
            <a:r>
              <a:rPr lang="en-US" sz="1800" b="1" i="1" dirty="0" smtClean="0">
                <a:solidFill>
                  <a:srgbClr val="FF0000"/>
                </a:solidFill>
                <a:latin typeface="Arial"/>
                <a:cs typeface="Arial"/>
              </a:rPr>
              <a:t>): 3 x 5 </a:t>
            </a:r>
            <a:r>
              <a:rPr lang="en-US" sz="1800" b="1" i="1" dirty="0" err="1" smtClean="0">
                <a:solidFill>
                  <a:srgbClr val="FF0000"/>
                </a:solidFill>
                <a:latin typeface="Arial"/>
                <a:cs typeface="Arial"/>
              </a:rPr>
              <a:t>keuro</a:t>
            </a:r>
            <a:r>
              <a:rPr lang="en-US" sz="1800" b="1" i="1" dirty="0" smtClean="0">
                <a:solidFill>
                  <a:srgbClr val="FF0000"/>
                </a:solidFill>
                <a:latin typeface="Arial"/>
                <a:cs typeface="Arial"/>
              </a:rPr>
              <a:t>/year = 15 </a:t>
            </a:r>
            <a:r>
              <a:rPr lang="en-US" sz="1800" b="1" i="1" dirty="0" err="1" smtClean="0">
                <a:solidFill>
                  <a:srgbClr val="FF0000"/>
                </a:solidFill>
                <a:latin typeface="Arial"/>
                <a:cs typeface="Arial"/>
              </a:rPr>
              <a:t>keuro</a:t>
            </a:r>
            <a:endParaRPr lang="en-US" sz="1800" b="1" i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l"/>
            <a:r>
              <a:rPr lang="en-US" sz="1800" b="1" i="1" dirty="0" smtClean="0">
                <a:solidFill>
                  <a:srgbClr val="FF0000"/>
                </a:solidFill>
                <a:latin typeface="Arial"/>
                <a:cs typeface="Arial"/>
              </a:rPr>
              <a:t>Consumables for the setups: 10 </a:t>
            </a:r>
            <a:r>
              <a:rPr lang="en-US" sz="1800" b="1" i="1" dirty="0" err="1" smtClean="0">
                <a:solidFill>
                  <a:srgbClr val="FF0000"/>
                </a:solidFill>
                <a:latin typeface="Arial"/>
                <a:cs typeface="Arial"/>
              </a:rPr>
              <a:t>kEuro</a:t>
            </a:r>
            <a:r>
              <a:rPr lang="en-US" sz="1800" b="1" i="1" dirty="0" smtClean="0">
                <a:solidFill>
                  <a:srgbClr val="FF0000"/>
                </a:solidFill>
                <a:latin typeface="Arial"/>
                <a:cs typeface="Arial"/>
              </a:rPr>
              <a:t>/year</a:t>
            </a:r>
            <a:endParaRPr lang="en-US" sz="1800" b="1" i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>
              <a:buFontTx/>
              <a:buChar char="-"/>
            </a:pP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Co-funding in 3 years period (estimate)</a:t>
            </a:r>
          </a:p>
          <a:p>
            <a:pPr algn="l"/>
            <a:r>
              <a:rPr lang="en-US" sz="1800" i="1" dirty="0" smtClean="0">
                <a:solidFill>
                  <a:srgbClr val="000099"/>
                </a:solidFill>
                <a:latin typeface="Arial"/>
                <a:cs typeface="Arial"/>
              </a:rPr>
              <a:t>INFN:  100 </a:t>
            </a:r>
            <a:r>
              <a:rPr lang="en-US" sz="1800" i="1" dirty="0" err="1" smtClean="0">
                <a:solidFill>
                  <a:srgbClr val="000099"/>
                </a:solidFill>
                <a:latin typeface="Arial"/>
                <a:cs typeface="Arial"/>
              </a:rPr>
              <a:t>kEuro</a:t>
            </a:r>
            <a:r>
              <a:rPr lang="en-US" sz="1800" i="1" dirty="0" smtClean="0">
                <a:solidFill>
                  <a:srgbClr val="000099"/>
                </a:solidFill>
                <a:latin typeface="Arial"/>
                <a:cs typeface="Arial"/>
              </a:rPr>
              <a:t>  (VIP)</a:t>
            </a:r>
          </a:p>
          <a:p>
            <a:pPr algn="l"/>
            <a:r>
              <a:rPr lang="en-US" sz="1800" i="1" dirty="0" smtClean="0">
                <a:solidFill>
                  <a:srgbClr val="000099"/>
                </a:solidFill>
                <a:latin typeface="Arial"/>
                <a:cs typeface="Arial"/>
              </a:rPr>
              <a:t>Austrian </a:t>
            </a:r>
            <a:r>
              <a:rPr lang="en-US" sz="1800" i="1" dirty="0" err="1" smtClean="0">
                <a:solidFill>
                  <a:srgbClr val="000099"/>
                </a:solidFill>
                <a:latin typeface="Arial"/>
                <a:cs typeface="Arial"/>
              </a:rPr>
              <a:t>Scence</a:t>
            </a:r>
            <a:r>
              <a:rPr lang="en-US" sz="1800" i="1" dirty="0" smtClean="0">
                <a:solidFill>
                  <a:srgbClr val="000099"/>
                </a:solidFill>
                <a:latin typeface="Arial"/>
                <a:cs typeface="Arial"/>
              </a:rPr>
              <a:t> Foundation: 50 </a:t>
            </a:r>
            <a:r>
              <a:rPr lang="en-US" sz="1800" i="1" dirty="0" err="1" smtClean="0">
                <a:solidFill>
                  <a:srgbClr val="000099"/>
                </a:solidFill>
                <a:latin typeface="Arial"/>
                <a:cs typeface="Arial"/>
              </a:rPr>
              <a:t>kEuro</a:t>
            </a:r>
            <a:endParaRPr lang="en-US" sz="1800" i="1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algn="l"/>
            <a:r>
              <a:rPr lang="en-US" sz="1800" i="1" dirty="0" smtClean="0">
                <a:solidFill>
                  <a:srgbClr val="000099"/>
                </a:solidFill>
                <a:latin typeface="Arial"/>
                <a:cs typeface="Arial"/>
              </a:rPr>
              <a:t>Others (IFIN-HH, Templeton, Trieste): 25 </a:t>
            </a:r>
            <a:r>
              <a:rPr lang="en-US" sz="1800" i="1" dirty="0" err="1" smtClean="0">
                <a:solidFill>
                  <a:srgbClr val="000099"/>
                </a:solidFill>
                <a:latin typeface="Arial"/>
                <a:cs typeface="Arial"/>
              </a:rPr>
              <a:t>kEuro</a:t>
            </a:r>
            <a:endParaRPr lang="en-US" sz="1800" i="1" dirty="0" smtClean="0">
              <a:latin typeface="Arial"/>
              <a:cs typeface="Arial"/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- Potential external funding</a:t>
            </a:r>
          </a:p>
          <a:p>
            <a:pPr algn="l"/>
            <a:r>
              <a:rPr lang="en-US" sz="1800" i="1" dirty="0" smtClean="0">
                <a:solidFill>
                  <a:srgbClr val="990000"/>
                </a:solidFill>
                <a:latin typeface="Arial"/>
                <a:cs typeface="Arial"/>
              </a:rPr>
              <a:t>FQXI: 50 </a:t>
            </a:r>
            <a:r>
              <a:rPr lang="en-US" sz="1800" i="1" dirty="0" err="1" smtClean="0">
                <a:solidFill>
                  <a:srgbClr val="990000"/>
                </a:solidFill>
                <a:latin typeface="Arial"/>
                <a:cs typeface="Arial"/>
              </a:rPr>
              <a:t>kEuro</a:t>
            </a:r>
            <a:endParaRPr lang="en-US" sz="1800" i="1" dirty="0" smtClean="0">
              <a:solidFill>
                <a:srgbClr val="990000"/>
              </a:solidFill>
              <a:latin typeface="Arial"/>
              <a:cs typeface="Arial"/>
            </a:endParaRPr>
          </a:p>
          <a:p>
            <a:pPr algn="l"/>
            <a:r>
              <a:rPr lang="en-US" sz="1800" i="1" dirty="0" smtClean="0">
                <a:solidFill>
                  <a:srgbClr val="990000"/>
                </a:solidFill>
                <a:latin typeface="Arial"/>
                <a:cs typeface="Arial"/>
              </a:rPr>
              <a:t>EU Funding (COST Actions, </a:t>
            </a:r>
            <a:r>
              <a:rPr lang="en-US" sz="1800" i="1" dirty="0" err="1" smtClean="0">
                <a:solidFill>
                  <a:srgbClr val="990000"/>
                </a:solidFill>
                <a:latin typeface="Arial"/>
                <a:cs typeface="Arial"/>
              </a:rPr>
              <a:t>MCurie</a:t>
            </a:r>
            <a:r>
              <a:rPr lang="en-US" sz="1800" i="1" dirty="0" smtClean="0">
                <a:solidFill>
                  <a:srgbClr val="990000"/>
                </a:solidFill>
                <a:latin typeface="Arial"/>
                <a:cs typeface="Arial"/>
              </a:rPr>
              <a:t>, FET,….): 100 </a:t>
            </a:r>
            <a:r>
              <a:rPr lang="en-US" sz="1800" i="1" dirty="0" err="1" smtClean="0">
                <a:solidFill>
                  <a:srgbClr val="990000"/>
                </a:solidFill>
                <a:latin typeface="Arial"/>
                <a:cs typeface="Arial"/>
              </a:rPr>
              <a:t>kEuro</a:t>
            </a:r>
            <a:endParaRPr lang="en-US" sz="1800" i="1" dirty="0" smtClean="0">
              <a:solidFill>
                <a:srgbClr val="990000"/>
              </a:solidFill>
              <a:latin typeface="Arial"/>
              <a:cs typeface="Arial"/>
            </a:endParaRPr>
          </a:p>
          <a:p>
            <a:pPr algn="l"/>
            <a:r>
              <a:rPr lang="en-US" sz="1800" i="1" dirty="0" smtClean="0">
                <a:solidFill>
                  <a:srgbClr val="990000"/>
                </a:solidFill>
                <a:latin typeface="Arial"/>
                <a:cs typeface="Arial"/>
              </a:rPr>
              <a:t>PRIN: 50 </a:t>
            </a:r>
            <a:r>
              <a:rPr lang="en-US" sz="1800" i="1" dirty="0" err="1" smtClean="0">
                <a:solidFill>
                  <a:srgbClr val="990000"/>
                </a:solidFill>
                <a:latin typeface="Arial"/>
                <a:cs typeface="Arial"/>
              </a:rPr>
              <a:t>kEuro</a:t>
            </a:r>
            <a:endParaRPr lang="en-US" sz="1800" i="1" dirty="0" smtClean="0">
              <a:solidFill>
                <a:srgbClr val="990000"/>
              </a:solidFill>
              <a:latin typeface="Arial"/>
              <a:cs typeface="Arial"/>
            </a:endParaRPr>
          </a:p>
          <a:p>
            <a:pPr algn="l"/>
            <a:r>
              <a:rPr lang="en-US" sz="1800" i="1" dirty="0" smtClean="0">
                <a:solidFill>
                  <a:srgbClr val="990000"/>
                </a:solidFill>
                <a:latin typeface="Arial"/>
                <a:cs typeface="Arial"/>
              </a:rPr>
              <a:t>Other nationals and internationals possible </a:t>
            </a:r>
            <a:r>
              <a:rPr lang="en-US" sz="1800" i="1" dirty="0" err="1" smtClean="0">
                <a:solidFill>
                  <a:srgbClr val="990000"/>
                </a:solidFill>
                <a:latin typeface="Arial"/>
                <a:cs typeface="Arial"/>
              </a:rPr>
              <a:t>fundings</a:t>
            </a:r>
            <a:r>
              <a:rPr lang="en-US" sz="1800" i="1" dirty="0" smtClean="0">
                <a:solidFill>
                  <a:srgbClr val="990000"/>
                </a:solidFill>
                <a:latin typeface="Arial"/>
                <a:cs typeface="Arial"/>
              </a:rPr>
              <a:t>: 50  </a:t>
            </a:r>
            <a:r>
              <a:rPr lang="en-US" sz="1800" i="1" dirty="0" err="1" smtClean="0">
                <a:solidFill>
                  <a:srgbClr val="990000"/>
                </a:solidFill>
                <a:latin typeface="Arial"/>
                <a:cs typeface="Arial"/>
              </a:rPr>
              <a:t>kEuro</a:t>
            </a:r>
            <a:endParaRPr lang="en-US" sz="1800" i="1" dirty="0" smtClean="0">
              <a:solidFill>
                <a:srgbClr val="990000"/>
              </a:solidFill>
              <a:latin typeface="Arial"/>
              <a:cs typeface="Arial"/>
            </a:endParaRPr>
          </a:p>
          <a:p>
            <a:pPr algn="l"/>
            <a:endParaRPr lang="en-US" sz="1800" i="1" dirty="0" smtClean="0">
              <a:solidFill>
                <a:srgbClr val="990000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743740" y="1"/>
            <a:ext cx="4518846" cy="1065510"/>
          </a:xfrm>
        </p:spPr>
        <p:txBody>
          <a:bodyPr>
            <a:normAutofit fontScale="90000"/>
          </a:bodyPr>
          <a:lstStyle/>
          <a:p>
            <a:r>
              <a:rPr lang="en-US" altLang="en-US" sz="3200" b="1" i="1" dirty="0" smtClean="0">
                <a:solidFill>
                  <a:srgbClr val="FF0000"/>
                </a:solidFill>
              </a:rPr>
              <a:t>Open </a:t>
            </a:r>
            <a:r>
              <a:rPr lang="en-US" altLang="en-US" sz="3200" b="1" i="1" dirty="0">
                <a:solidFill>
                  <a:srgbClr val="FF0000"/>
                </a:solidFill>
              </a:rPr>
              <a:t>Problems in Quantum 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Mechanics (PAMQ)</a:t>
            </a:r>
            <a:endParaRPr lang="en-US" sz="3200" dirty="0"/>
          </a:p>
        </p:txBody>
      </p:sp>
      <p:pic>
        <p:nvPicPr>
          <p:cNvPr id="15" name="Picture 2" descr="http://fqxi.org/images/public/logo-gener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85" y="104468"/>
            <a:ext cx="1275338" cy="5857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98" y="923343"/>
            <a:ext cx="14700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825199"/>
            <a:ext cx="140176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93" y="-49504"/>
            <a:ext cx="15176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2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81" y="842436"/>
            <a:ext cx="8527415" cy="514451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Brief reminder of PAMQ:</a:t>
            </a:r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it-IT" altLang="en-US" sz="1600" b="1" dirty="0">
                <a:solidFill>
                  <a:srgbClr val="000099"/>
                </a:solidFill>
                <a:latin typeface="URW Palladio L"/>
              </a:rPr>
              <a:t>WE DEAL with OPEN PROBLEMS IN QUANTUM MECHANICS, in particular with</a:t>
            </a:r>
            <a:r>
              <a:rPr lang="it-IT" altLang="en-US" sz="1600" b="1" dirty="0">
                <a:latin typeface="URW Palladio L"/>
              </a:rPr>
              <a:t>:</a:t>
            </a:r>
            <a:br>
              <a:rPr lang="it-IT" altLang="en-US" sz="1600" b="1" dirty="0">
                <a:latin typeface="URW Palladio L"/>
              </a:rPr>
            </a:br>
            <a:r>
              <a:rPr lang="it-IT" altLang="en-US" sz="1600" b="1" dirty="0">
                <a:latin typeface="URW Palladio L"/>
              </a:rPr>
              <a:t> </a:t>
            </a:r>
            <a:br>
              <a:rPr lang="it-IT" altLang="en-US" sz="1600" b="1" dirty="0">
                <a:latin typeface="URW Palladio L"/>
              </a:rPr>
            </a:br>
            <a:r>
              <a:rPr lang="it-IT" altLang="en-US" sz="1600" b="1" dirty="0" smtClean="0">
                <a:solidFill>
                  <a:srgbClr val="FF0000"/>
                </a:solidFill>
                <a:latin typeface="URW Palladio L"/>
              </a:rPr>
              <a:t>- </a:t>
            </a:r>
            <a:r>
              <a:rPr lang="it-IT" altLang="en-US" sz="1800" b="1" dirty="0">
                <a:solidFill>
                  <a:srgbClr val="FF0000"/>
                </a:solidFill>
                <a:latin typeface="URW Palladio L"/>
              </a:rPr>
              <a:t>T</a:t>
            </a:r>
            <a:r>
              <a:rPr lang="it-IT" altLang="en-US" sz="1800" b="1" dirty="0" smtClean="0">
                <a:solidFill>
                  <a:srgbClr val="FF0000"/>
                </a:solidFill>
                <a:latin typeface="URW Palladio L"/>
              </a:rPr>
              <a:t>he </a:t>
            </a:r>
            <a:r>
              <a:rPr lang="it-IT" altLang="en-US" sz="1800" b="1" dirty="0">
                <a:solidFill>
                  <a:srgbClr val="FF0000"/>
                </a:solidFill>
                <a:latin typeface="URW Palladio L"/>
              </a:rPr>
              <a:t>“measurement problem</a:t>
            </a:r>
            <a:r>
              <a:rPr lang="it-IT" altLang="en-US" sz="1800" b="1" dirty="0" smtClean="0">
                <a:solidFill>
                  <a:srgbClr val="FF0000"/>
                </a:solidFill>
                <a:latin typeface="URW Palladio L"/>
              </a:rPr>
              <a:t>” -&gt; searching signals related to the collapse models – Continuous Spontaneous </a:t>
            </a:r>
            <a:r>
              <a:rPr lang="it-IT" altLang="en-US" sz="1800" b="1" dirty="0" smtClean="0">
                <a:solidFill>
                  <a:srgbClr val="FF0000"/>
                </a:solidFill>
                <a:latin typeface="URW Palladio L"/>
              </a:rPr>
              <a:t>Localization and  its </a:t>
            </a:r>
            <a:r>
              <a:rPr lang="it-IT" altLang="en-US" sz="1800" b="1" u="sng" dirty="0" smtClean="0">
                <a:solidFill>
                  <a:srgbClr val="FF0000"/>
                </a:solidFill>
                <a:latin typeface="URW Palladio L"/>
              </a:rPr>
              <a:t>relation to dark energy</a:t>
            </a:r>
          </a:p>
          <a:p>
            <a:pPr marL="285750" indent="-285750" algn="l">
              <a:buFontTx/>
              <a:buChar char="-"/>
            </a:pPr>
            <a:r>
              <a:rPr lang="it-IT" altLang="en-US" sz="1800" b="1" dirty="0" smtClean="0">
                <a:solidFill>
                  <a:srgbClr val="FF0000"/>
                </a:solidFill>
                <a:latin typeface="URW Palladio L"/>
              </a:rPr>
              <a:t>Tests of the Pauli exclusion </a:t>
            </a:r>
          </a:p>
          <a:p>
            <a:pPr algn="l"/>
            <a:r>
              <a:rPr lang="it-IT" altLang="en-US" sz="1800" b="1" dirty="0" smtClean="0">
                <a:solidFill>
                  <a:srgbClr val="FF0000"/>
                </a:solidFill>
                <a:latin typeface="URW Palladio L"/>
              </a:rPr>
              <a:t>principle for electrons</a:t>
            </a:r>
          </a:p>
          <a:p>
            <a:pPr marL="285750" indent="-285750" algn="l">
              <a:buFontTx/>
              <a:buChar char="-"/>
            </a:pPr>
            <a:r>
              <a:rPr lang="it-IT" altLang="en-US" sz="1800" b="1" u="sng" dirty="0" smtClean="0">
                <a:solidFill>
                  <a:srgbClr val="FF0000"/>
                </a:solidFill>
                <a:latin typeface="URW Palladio L"/>
              </a:rPr>
              <a:t>Quantum technologies</a:t>
            </a:r>
          </a:p>
          <a:p>
            <a:pPr algn="l"/>
            <a:r>
              <a:rPr lang="it-IT" altLang="en-US" sz="1800" b="1" u="sng" dirty="0" smtClean="0">
                <a:solidFill>
                  <a:srgbClr val="FF0000"/>
                </a:solidFill>
                <a:latin typeface="URW Palladio L"/>
              </a:rPr>
              <a:t>quantum era/flagship</a:t>
            </a:r>
            <a:endParaRPr lang="it-IT" altLang="en-US" sz="1800" b="1" u="sng" dirty="0" smtClean="0">
              <a:solidFill>
                <a:srgbClr val="FF0000"/>
              </a:solidFill>
              <a:latin typeface="URW Palladio L"/>
            </a:endParaRPr>
          </a:p>
          <a:p>
            <a:pPr algn="l"/>
            <a:r>
              <a:rPr lang="it-IT" altLang="en-US" sz="1800" b="1" dirty="0">
                <a:solidFill>
                  <a:srgbClr val="FF0000"/>
                </a:solidFill>
                <a:latin typeface="URW Palladio L"/>
              </a:rPr>
              <a:t/>
            </a:r>
            <a:br>
              <a:rPr lang="it-IT" altLang="en-US" sz="1800" b="1" dirty="0">
                <a:solidFill>
                  <a:srgbClr val="FF0000"/>
                </a:solidFill>
                <a:latin typeface="URW Palladio L"/>
              </a:rPr>
            </a:br>
            <a:endParaRPr lang="it-IT" altLang="en-US" sz="1800" b="1" dirty="0" smtClean="0">
              <a:solidFill>
                <a:srgbClr val="FF0000"/>
              </a:solidFill>
              <a:latin typeface="URW Palladio L"/>
            </a:endParaRPr>
          </a:p>
          <a:p>
            <a:pPr algn="l"/>
            <a:endParaRPr lang="en-US" sz="1600" i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Roma, March 2018 - PTA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903228" y="31890"/>
            <a:ext cx="4359358" cy="852859"/>
          </a:xfrm>
        </p:spPr>
        <p:txBody>
          <a:bodyPr>
            <a:normAutofit fontScale="90000"/>
          </a:bodyPr>
          <a:lstStyle/>
          <a:p>
            <a:r>
              <a:rPr lang="en-US" altLang="en-US" sz="3200" b="1" i="1" dirty="0" smtClean="0">
                <a:solidFill>
                  <a:srgbClr val="FF0000"/>
                </a:solidFill>
              </a:rPr>
              <a:t>Open </a:t>
            </a:r>
            <a:r>
              <a:rPr lang="en-US" altLang="en-US" sz="3200" b="1" i="1" dirty="0">
                <a:solidFill>
                  <a:srgbClr val="FF0000"/>
                </a:solidFill>
              </a:rPr>
              <a:t>Problems in Quantum 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Mechanics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93" y="2514600"/>
            <a:ext cx="5251829" cy="38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85" y="2743486"/>
            <a:ext cx="6812594" cy="136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9" y="397343"/>
            <a:ext cx="70770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2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86" y="1012564"/>
            <a:ext cx="8593204" cy="533668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Project main goals and results achieved in 2017</a:t>
            </a:r>
          </a:p>
          <a:p>
            <a:pPr algn="l"/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Scientific Activity:</a:t>
            </a:r>
          </a:p>
          <a:p>
            <a:pPr algn="l"/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- New limit on colapse models parameters </a:t>
            </a:r>
            <a:r>
              <a:rPr lang="it-IT" sz="2000" b="1" i="1" dirty="0">
                <a:solidFill>
                  <a:srgbClr val="FF0000"/>
                </a:solidFill>
                <a:latin typeface="Arial"/>
                <a:cs typeface="Arial"/>
              </a:rPr>
              <a:t>– Entropy 19 (2017) 319</a:t>
            </a:r>
            <a:endParaRPr lang="en-US" sz="20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" y="34151"/>
            <a:ext cx="1717963" cy="103136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43740" y="1"/>
            <a:ext cx="4518846" cy="1065510"/>
          </a:xfrm>
        </p:spPr>
        <p:txBody>
          <a:bodyPr>
            <a:normAutofit fontScale="90000"/>
          </a:bodyPr>
          <a:lstStyle/>
          <a:p>
            <a:r>
              <a:rPr lang="en-US" altLang="en-US" sz="3200" b="1" i="1" dirty="0" smtClean="0">
                <a:solidFill>
                  <a:srgbClr val="FF0000"/>
                </a:solidFill>
              </a:rPr>
              <a:t>Open </a:t>
            </a:r>
            <a:r>
              <a:rPr lang="en-US" altLang="en-US" sz="3200" b="1" i="1" dirty="0">
                <a:solidFill>
                  <a:srgbClr val="FF0000"/>
                </a:solidFill>
              </a:rPr>
              <a:t>Problems in Quantum 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Mechanics (PAMQ)</a:t>
            </a:r>
            <a:endParaRPr lang="en-US" sz="3200" dirty="0"/>
          </a:p>
        </p:txBody>
      </p:sp>
      <p:pic>
        <p:nvPicPr>
          <p:cNvPr id="13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0"/>
            <a:ext cx="1516063" cy="101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fqxi.org/images/public/logo-gener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85" y="104468"/>
            <a:ext cx="1275338" cy="5857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98" y="923343"/>
            <a:ext cx="14700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825199"/>
            <a:ext cx="140176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666" y="1605515"/>
            <a:ext cx="5463266" cy="388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" y="5392209"/>
            <a:ext cx="7991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29" y="3120767"/>
            <a:ext cx="3829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5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86" y="1012564"/>
            <a:ext cx="8593204" cy="533668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Project main goals and results achieved in 2017</a:t>
            </a:r>
          </a:p>
          <a:p>
            <a:pPr algn="l"/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Scientific Activity:</a:t>
            </a:r>
          </a:p>
          <a:p>
            <a:pPr algn="l"/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- New data taking at LNGS with dedicated setup and data analyses: paper in preparation (Science) – best limit</a:t>
            </a:r>
            <a:endParaRPr lang="en-US" sz="20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" y="34151"/>
            <a:ext cx="1717963" cy="103136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43740" y="1"/>
            <a:ext cx="4518846" cy="1065510"/>
          </a:xfrm>
        </p:spPr>
        <p:txBody>
          <a:bodyPr>
            <a:normAutofit fontScale="90000"/>
          </a:bodyPr>
          <a:lstStyle/>
          <a:p>
            <a:r>
              <a:rPr lang="en-US" altLang="en-US" sz="3200" b="1" i="1" dirty="0" smtClean="0">
                <a:solidFill>
                  <a:srgbClr val="FF0000"/>
                </a:solidFill>
              </a:rPr>
              <a:t>Open </a:t>
            </a:r>
            <a:r>
              <a:rPr lang="en-US" altLang="en-US" sz="3200" b="1" i="1" dirty="0">
                <a:solidFill>
                  <a:srgbClr val="FF0000"/>
                </a:solidFill>
              </a:rPr>
              <a:t>Problems in Quantum 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Mechanics (PAMQ)</a:t>
            </a:r>
            <a:endParaRPr lang="en-US" sz="3200" dirty="0"/>
          </a:p>
        </p:txBody>
      </p:sp>
      <p:pic>
        <p:nvPicPr>
          <p:cNvPr id="13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0"/>
            <a:ext cx="1516063" cy="101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fqxi.org/images/public/logo-gener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85" y="104468"/>
            <a:ext cx="1275338" cy="5857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98" y="923343"/>
            <a:ext cx="14700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825199"/>
            <a:ext cx="140176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4" y="1988288"/>
            <a:ext cx="5632253" cy="39819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11" y="2530549"/>
            <a:ext cx="2322691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80" y="1504040"/>
            <a:ext cx="5284380" cy="359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15" y="5037064"/>
            <a:ext cx="3357883" cy="60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4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86" y="1012564"/>
            <a:ext cx="8593204" cy="533668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Project main goals and results achieved in 2017</a:t>
            </a:r>
          </a:p>
          <a:p>
            <a:pPr algn="l"/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Scientific Activity:</a:t>
            </a:r>
          </a:p>
          <a:p>
            <a:pPr algn="l"/>
            <a:endParaRPr lang="it-IT" sz="2000" b="1" i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 algn="l">
              <a:buFontTx/>
              <a:buChar char="-"/>
            </a:pPr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Interpretation of data on collapse: dark energy?</a:t>
            </a:r>
          </a:p>
          <a:p>
            <a:pPr marL="342900" indent="-342900" algn="l">
              <a:buFontTx/>
              <a:buChar char="-"/>
            </a:pPr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Test </a:t>
            </a:r>
            <a:r>
              <a:rPr lang="it-IT" sz="2000" b="1" i="1" dirty="0">
                <a:solidFill>
                  <a:srgbClr val="FF0000"/>
                </a:solidFill>
                <a:latin typeface="Arial"/>
                <a:cs typeface="Arial"/>
              </a:rPr>
              <a:t>of the Pauli Exclusion principle – VIP2: best limit on violation: Entropy 2017, 19(7), 300 </a:t>
            </a:r>
            <a:endParaRPr lang="it-IT" sz="2000" b="1" i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 algn="l">
              <a:buFontTx/>
              <a:buChar char="-"/>
            </a:pPr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Future quantum technologies: limits from collapse models, quantum tomograph (positronia)....</a:t>
            </a:r>
          </a:p>
          <a:p>
            <a:pPr marL="342900" indent="-342900" algn="l">
              <a:buFontTx/>
              <a:buChar char="-"/>
            </a:pPr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Applications of radiation detectors in medicine (Wollongong univ.)</a:t>
            </a:r>
          </a:p>
          <a:p>
            <a:pPr marL="342900" indent="-342900" algn="l">
              <a:buFontTx/>
              <a:buChar char="-"/>
            </a:pPr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Publication of  </a:t>
            </a:r>
            <a:r>
              <a:rPr lang="it-IT" sz="2000" b="1" i="1" u="sng" dirty="0" smtClean="0">
                <a:solidFill>
                  <a:srgbClr val="FF0000"/>
                </a:solidFill>
                <a:latin typeface="Arial"/>
                <a:cs typeface="Arial"/>
              </a:rPr>
              <a:t>17 papers</a:t>
            </a:r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; </a:t>
            </a:r>
            <a:r>
              <a:rPr lang="it-IT" sz="2000" b="1" i="1" u="sng" dirty="0" smtClean="0">
                <a:solidFill>
                  <a:srgbClr val="FF0000"/>
                </a:solidFill>
                <a:latin typeface="Arial"/>
                <a:cs typeface="Arial"/>
              </a:rPr>
              <a:t>16 talks </a:t>
            </a:r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at workshops and conferences</a:t>
            </a:r>
          </a:p>
          <a:p>
            <a:pPr marL="342900" indent="-342900" algn="l">
              <a:buFontTx/>
              <a:buChar char="-"/>
            </a:pPr>
            <a:endParaRPr lang="en-US" sz="20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" y="34151"/>
            <a:ext cx="1717963" cy="103136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43740" y="1"/>
            <a:ext cx="4518846" cy="1065510"/>
          </a:xfrm>
        </p:spPr>
        <p:txBody>
          <a:bodyPr>
            <a:normAutofit fontScale="90000"/>
          </a:bodyPr>
          <a:lstStyle/>
          <a:p>
            <a:r>
              <a:rPr lang="en-US" altLang="en-US" sz="3200" b="1" i="1" dirty="0" smtClean="0">
                <a:solidFill>
                  <a:srgbClr val="FF0000"/>
                </a:solidFill>
              </a:rPr>
              <a:t>Open </a:t>
            </a:r>
            <a:r>
              <a:rPr lang="en-US" altLang="en-US" sz="3200" b="1" i="1" dirty="0">
                <a:solidFill>
                  <a:srgbClr val="FF0000"/>
                </a:solidFill>
              </a:rPr>
              <a:t>Problems in Quantum 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Mechanics (PAMQ)</a:t>
            </a:r>
            <a:endParaRPr lang="en-US" sz="3200" dirty="0"/>
          </a:p>
        </p:txBody>
      </p:sp>
      <p:pic>
        <p:nvPicPr>
          <p:cNvPr id="13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0"/>
            <a:ext cx="1516063" cy="101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fqxi.org/images/public/logo-gener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85" y="104468"/>
            <a:ext cx="1275338" cy="5857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98" y="923343"/>
            <a:ext cx="14700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825199"/>
            <a:ext cx="140176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0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86" y="1012564"/>
            <a:ext cx="8593204" cy="533668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Project main goals and results achieved in 2017</a:t>
            </a:r>
          </a:p>
          <a:p>
            <a:pPr algn="l"/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Events organizations:</a:t>
            </a:r>
          </a:p>
          <a:p>
            <a:pPr algn="l"/>
            <a:endParaRPr lang="it-IT" sz="2000" b="1" i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 algn="l">
              <a:buFontTx/>
              <a:buChar char="-"/>
            </a:pPr>
            <a:r>
              <a:rPr lang="it-IT" sz="2000" b="1" i="1" dirty="0">
                <a:solidFill>
                  <a:srgbClr val="FF0000"/>
                </a:solidFill>
                <a:latin typeface="Arial"/>
                <a:cs typeface="Arial"/>
              </a:rPr>
              <a:t>Workshop in Quantum </a:t>
            </a:r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Foundation</a:t>
            </a:r>
            <a:r>
              <a:rPr lang="it-IT" sz="2000" b="1" i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it-IT" sz="2000" b="1" i="1" dirty="0">
                <a:solidFill>
                  <a:srgbClr val="FF0000"/>
                </a:solidFill>
                <a:latin typeface="Arial"/>
                <a:cs typeface="Arial"/>
              </a:rPr>
              <a:t>New Frontiers in Testing Quantum Mechanics from underground to the </a:t>
            </a:r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space</a:t>
            </a:r>
          </a:p>
          <a:p>
            <a:pPr marL="342900" indent="-342900" algn="l">
              <a:buFontTx/>
              <a:buChar char="-"/>
            </a:pPr>
            <a:endParaRPr lang="it-IT" sz="2000" b="1" i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 algn="l">
              <a:buFontTx/>
              <a:buChar char="-"/>
            </a:pPr>
            <a:endParaRPr lang="en-US" sz="20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" y="34151"/>
            <a:ext cx="1717963" cy="103136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43740" y="1"/>
            <a:ext cx="4518846" cy="1065510"/>
          </a:xfrm>
        </p:spPr>
        <p:txBody>
          <a:bodyPr>
            <a:normAutofit fontScale="90000"/>
          </a:bodyPr>
          <a:lstStyle/>
          <a:p>
            <a:r>
              <a:rPr lang="en-US" altLang="en-US" sz="3200" b="1" i="1" dirty="0" smtClean="0">
                <a:solidFill>
                  <a:srgbClr val="FF0000"/>
                </a:solidFill>
              </a:rPr>
              <a:t>Open </a:t>
            </a:r>
            <a:r>
              <a:rPr lang="en-US" altLang="en-US" sz="3200" b="1" i="1" dirty="0">
                <a:solidFill>
                  <a:srgbClr val="FF0000"/>
                </a:solidFill>
              </a:rPr>
              <a:t>Problems in Quantum 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Mechanics (PAMQ)</a:t>
            </a:r>
            <a:endParaRPr lang="en-US" sz="3200" dirty="0"/>
          </a:p>
        </p:txBody>
      </p:sp>
      <p:pic>
        <p:nvPicPr>
          <p:cNvPr id="13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0"/>
            <a:ext cx="1516063" cy="101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fqxi.org/images/public/logo-gener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85" y="104468"/>
            <a:ext cx="1275338" cy="5857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98" y="923343"/>
            <a:ext cx="14700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825199"/>
            <a:ext cx="140176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" y="2101248"/>
            <a:ext cx="9065747" cy="5096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089" y="1172861"/>
            <a:ext cx="11944875" cy="67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86" y="1012564"/>
            <a:ext cx="8593204" cy="533668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Project main goals and results achieved in 2017</a:t>
            </a:r>
          </a:p>
          <a:p>
            <a:pPr algn="l"/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Dissemination Activity:</a:t>
            </a:r>
          </a:p>
          <a:p>
            <a:pPr marL="342900" indent="-342900" algn="l">
              <a:buFontTx/>
              <a:buChar char="-"/>
            </a:pPr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Open lab at LNF-INFN</a:t>
            </a:r>
          </a:p>
          <a:p>
            <a:pPr marL="342900" indent="-342900" algn="l">
              <a:buFontTx/>
              <a:buChar char="-"/>
            </a:pPr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talks in 6 schools</a:t>
            </a:r>
          </a:p>
          <a:p>
            <a:pPr marL="342900" indent="-342900" algn="l">
              <a:buFontTx/>
              <a:buChar char="-"/>
            </a:pPr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Talk at </a:t>
            </a:r>
            <a:r>
              <a:rPr lang="it-IT" sz="2000" b="1" i="1" dirty="0">
                <a:solidFill>
                  <a:srgbClr val="FF0000"/>
                </a:solidFill>
                <a:latin typeface="Arial"/>
                <a:cs typeface="Arial"/>
              </a:rPr>
              <a:t>TEDxBrasov event “Why not?”, Brasov (Romania) , 19 maggio </a:t>
            </a:r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2017</a:t>
            </a:r>
          </a:p>
          <a:p>
            <a:pPr marL="342900" indent="-342900" algn="l">
              <a:buFontTx/>
              <a:buChar char="-"/>
            </a:pPr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6 talks in australia including PAMQ (ANU </a:t>
            </a:r>
            <a:r>
              <a:rPr lang="it-IT" sz="2000" b="1" i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it-IT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anberra; Univ. Melbourne; Wollongong Univ., Sydney)</a:t>
            </a:r>
          </a:p>
          <a:p>
            <a:pPr marL="342900" indent="-342900" algn="l">
              <a:buFontTx/>
              <a:buChar char="-"/>
            </a:pPr>
            <a:r>
              <a:rPr lang="en-US" sz="2000" b="1" i="1" dirty="0">
                <a:solidFill>
                  <a:srgbClr val="FF0000"/>
                </a:solidFill>
                <a:latin typeface="Arial"/>
                <a:cs typeface="Arial"/>
              </a:rPr>
              <a:t>Dedicated radio interview - FISICAST</a:t>
            </a:r>
          </a:p>
          <a:p>
            <a:pPr marL="342900" indent="-342900" algn="l">
              <a:buFontTx/>
              <a:buChar char="-"/>
            </a:pPr>
            <a:endParaRPr lang="en-US" sz="20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" y="34151"/>
            <a:ext cx="1717963" cy="103136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43740" y="1"/>
            <a:ext cx="4518846" cy="1065510"/>
          </a:xfrm>
        </p:spPr>
        <p:txBody>
          <a:bodyPr>
            <a:normAutofit fontScale="90000"/>
          </a:bodyPr>
          <a:lstStyle/>
          <a:p>
            <a:r>
              <a:rPr lang="en-US" altLang="en-US" sz="3200" b="1" i="1" dirty="0" smtClean="0">
                <a:solidFill>
                  <a:srgbClr val="FF0000"/>
                </a:solidFill>
              </a:rPr>
              <a:t>Open </a:t>
            </a:r>
            <a:r>
              <a:rPr lang="en-US" altLang="en-US" sz="3200" b="1" i="1" dirty="0">
                <a:solidFill>
                  <a:srgbClr val="FF0000"/>
                </a:solidFill>
              </a:rPr>
              <a:t>Problems in Quantum 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Mechanics (PAMQ)</a:t>
            </a:r>
            <a:endParaRPr lang="en-US" sz="3200" dirty="0"/>
          </a:p>
        </p:txBody>
      </p:sp>
      <p:pic>
        <p:nvPicPr>
          <p:cNvPr id="13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0"/>
            <a:ext cx="1516063" cy="101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fqxi.org/images/public/logo-gener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85" y="104468"/>
            <a:ext cx="1275338" cy="5857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98" y="923343"/>
            <a:ext cx="14700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825199"/>
            <a:ext cx="140176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40" y="1172861"/>
            <a:ext cx="5794183" cy="4345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2" y="676941"/>
            <a:ext cx="7116635" cy="533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7806" y="-1084521"/>
            <a:ext cx="14126932" cy="79425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Roma, 17 - 18 dicembre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6400" y="2349795"/>
            <a:ext cx="3498112" cy="22115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FF00"/>
                </a:solidFill>
              </a:rPr>
              <a:t>Many thanks to </a:t>
            </a:r>
            <a:r>
              <a:rPr lang="en-GB" sz="3200" dirty="0">
                <a:solidFill>
                  <a:srgbClr val="FFFF00"/>
                </a:solidFill>
              </a:rPr>
              <a:t>C</a:t>
            </a:r>
            <a:r>
              <a:rPr lang="en-GB" sz="3200" dirty="0" smtClean="0">
                <a:solidFill>
                  <a:srgbClr val="FFFF00"/>
                </a:solidFill>
              </a:rPr>
              <a:t>entro </a:t>
            </a:r>
            <a:r>
              <a:rPr lang="en-GB" sz="3200" dirty="0">
                <a:solidFill>
                  <a:srgbClr val="FFFF00"/>
                </a:solidFill>
              </a:rPr>
              <a:t>F</a:t>
            </a:r>
            <a:r>
              <a:rPr lang="en-GB" sz="3200" dirty="0" smtClean="0">
                <a:solidFill>
                  <a:srgbClr val="FFFF00"/>
                </a:solidFill>
              </a:rPr>
              <a:t>ermi</a:t>
            </a:r>
          </a:p>
          <a:p>
            <a:pPr algn="ctr"/>
            <a:r>
              <a:rPr lang="en-GB" sz="3200" dirty="0" smtClean="0">
                <a:solidFill>
                  <a:srgbClr val="FFFF00"/>
                </a:solidFill>
              </a:rPr>
              <a:t>especially to </a:t>
            </a:r>
          </a:p>
          <a:p>
            <a:pPr algn="ctr"/>
            <a:r>
              <a:rPr lang="en-GB" sz="3200" dirty="0" err="1" smtClean="0">
                <a:solidFill>
                  <a:srgbClr val="FFFF00"/>
                </a:solidFill>
              </a:rPr>
              <a:t>Prof.</a:t>
            </a:r>
            <a:r>
              <a:rPr lang="en-GB" sz="3200" dirty="0" smtClean="0">
                <a:solidFill>
                  <a:srgbClr val="FFFF00"/>
                </a:solidFill>
              </a:rPr>
              <a:t> Luisa </a:t>
            </a:r>
            <a:r>
              <a:rPr lang="en-GB" sz="3200" dirty="0" err="1" smtClean="0">
                <a:solidFill>
                  <a:srgbClr val="FFFF00"/>
                </a:solidFill>
              </a:rPr>
              <a:t>Cifarelli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64" y="1204728"/>
            <a:ext cx="8615362" cy="514451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u="sng" dirty="0" smtClean="0">
                <a:solidFill>
                  <a:srgbClr val="000000"/>
                </a:solidFill>
                <a:latin typeface="Arial"/>
                <a:cs typeface="Arial"/>
              </a:rPr>
              <a:t>Milestones 2018 </a:t>
            </a:r>
            <a:endParaRPr lang="en-US" sz="2400" b="1" u="sng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400" b="1" u="sng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l">
              <a:buAutoNum type="arabicParenR"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Publication of the results of the data analyses for collapse models for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Ge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dedicated data taking in high-impact peer-reviewed journal</a:t>
            </a:r>
          </a:p>
          <a:p>
            <a:pPr marL="457200" indent="-457200" algn="l">
              <a:buAutoNum type="arabicParenR"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Data taking with VIP2 and publication of new results – best limit on pep violation probability</a:t>
            </a:r>
          </a:p>
          <a:p>
            <a:pPr marL="457200" indent="-457200" algn="l">
              <a:buAutoNum type="arabicParenR"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Detector development and new data taking for study of collapse models to gain 1-2 orders of magnitude</a:t>
            </a:r>
          </a:p>
          <a:p>
            <a:pPr marL="457200" indent="-457200" algn="l">
              <a:buAutoNum type="arabicParenR"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Organization of a workshop on quantum foundation and quantum technologies</a:t>
            </a:r>
          </a:p>
          <a:p>
            <a:pPr marL="457200" indent="-457200" algn="l">
              <a:buAutoNum type="arabicParenR"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New directions of quantum investigations: quantum technologies, quantum medicine…</a:t>
            </a:r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9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743740" y="1"/>
            <a:ext cx="4518846" cy="1065510"/>
          </a:xfrm>
        </p:spPr>
        <p:txBody>
          <a:bodyPr>
            <a:normAutofit fontScale="90000"/>
          </a:bodyPr>
          <a:lstStyle/>
          <a:p>
            <a:r>
              <a:rPr lang="en-US" altLang="en-US" sz="3200" b="1" i="1" dirty="0" smtClean="0">
                <a:solidFill>
                  <a:srgbClr val="FF0000"/>
                </a:solidFill>
              </a:rPr>
              <a:t>Open </a:t>
            </a:r>
            <a:r>
              <a:rPr lang="en-US" altLang="en-US" sz="3200" b="1" i="1" dirty="0">
                <a:solidFill>
                  <a:srgbClr val="FF0000"/>
                </a:solidFill>
              </a:rPr>
              <a:t>Problems in Quantum 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Mechanics (PAMQ)</a:t>
            </a:r>
            <a:endParaRPr lang="en-US" sz="3200" dirty="0"/>
          </a:p>
        </p:txBody>
      </p:sp>
      <p:pic>
        <p:nvPicPr>
          <p:cNvPr id="13" name="Picture 2" descr="http://fqxi.org/images/public/logo-gener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85" y="104468"/>
            <a:ext cx="1275338" cy="5857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98" y="923343"/>
            <a:ext cx="14700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825199"/>
            <a:ext cx="140176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93" y="-49504"/>
            <a:ext cx="15176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7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7935</TotalTime>
  <Words>936</Words>
  <Application>Microsoft Office PowerPoint</Application>
  <PresentationFormat>On-screen Show (4:3)</PresentationFormat>
  <Paragraphs>150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Open Problems in Quantum Mechanics (PAMQ)</vt:lpstr>
      <vt:lpstr>Open Problems in Quantum Mechanics</vt:lpstr>
      <vt:lpstr>Open Problems in Quantum Mechanics (PAMQ)</vt:lpstr>
      <vt:lpstr>Open Problems in Quantum Mechanics (PAMQ)</vt:lpstr>
      <vt:lpstr>Open Problems in Quantum Mechanics (PAMQ)</vt:lpstr>
      <vt:lpstr>Open Problems in Quantum Mechanics (PAMQ)</vt:lpstr>
      <vt:lpstr>Open Problems in Quantum Mechanics (PAMQ)</vt:lpstr>
      <vt:lpstr>PowerPoint Presentation</vt:lpstr>
      <vt:lpstr>Open Problems in Quantum Mechanics (PAMQ)</vt:lpstr>
      <vt:lpstr>Open Problems in Quantum Mechanics (PAMQ)</vt:lpstr>
      <vt:lpstr>Open Problems in Quantum Mechanics (PAMQ)</vt:lpstr>
      <vt:lpstr>Open Problems in Quantum Mechanics (PAMQ)</vt:lpstr>
      <vt:lpstr>Open Problems in Quantum Mechanics (PAMQ)</vt:lpstr>
    </vt:vector>
  </TitlesOfParts>
  <Company>Centro Fermi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 Progetto</dc:title>
  <dc:creator>Giancarlo Righini</dc:creator>
  <cp:lastModifiedBy>Catalina</cp:lastModifiedBy>
  <cp:revision>58</cp:revision>
  <dcterms:created xsi:type="dcterms:W3CDTF">2015-11-27T18:27:11Z</dcterms:created>
  <dcterms:modified xsi:type="dcterms:W3CDTF">2018-03-06T15:47:57Z</dcterms:modified>
</cp:coreProperties>
</file>