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3" r:id="rId3"/>
    <p:sldId id="268" r:id="rId4"/>
    <p:sldId id="272" r:id="rId5"/>
    <p:sldId id="266" r:id="rId6"/>
    <p:sldId id="273" r:id="rId7"/>
    <p:sldId id="274" r:id="rId8"/>
    <p:sldId id="264" r:id="rId9"/>
    <p:sldId id="271" r:id="rId10"/>
    <p:sldId id="27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/>
    <p:restoredTop sz="94643"/>
  </p:normalViewPr>
  <p:slideViewPr>
    <p:cSldViewPr snapToGrid="0" snapToObjects="1">
      <p:cViewPr varScale="1">
        <p:scale>
          <a:sx n="103" d="100"/>
          <a:sy n="103" d="100"/>
        </p:scale>
        <p:origin x="-2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1FA3-C961-4B2F-B3AB-5C0C6EB428C9}" type="datetime1">
              <a:rPr lang="it-IT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E043-E093-4C23-BA1A-1F7DCB451883}" type="datetime1">
              <a:rPr lang="it-IT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15D5-2941-49B1-9469-3B6B800EC714}" type="datetime1">
              <a:rPr lang="it-IT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2E55-52AE-4D5F-B213-69C8531F761D}" type="datetime1">
              <a:rPr lang="it-IT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D2F3-9C3D-46A0-98C1-B2688827F5AF}" type="datetime1">
              <a:rPr lang="it-IT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7BB7-4D19-4773-8FE7-C5C63DA20B23}" type="datetime1">
              <a:rPr lang="it-IT" smtClean="0"/>
              <a:t>07/03/2018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6736-39FB-4F98-9CF0-FED49BFD54B9}" type="datetime1">
              <a:rPr lang="it-IT" smtClean="0"/>
              <a:t>07/03/2018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63C1-2537-4E6A-95B3-0633044E6C03}" type="datetime1">
              <a:rPr lang="it-IT" smtClean="0"/>
              <a:t>07/03/2018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2F36-73F2-4D93-8A63-ADBFF843A5E1}" type="datetime1">
              <a:rPr lang="it-IT" smtClean="0"/>
              <a:t>07/03/2018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13AA-F911-45AC-9ACE-279363B9F345}" type="datetime1">
              <a:rPr lang="it-IT" smtClean="0"/>
              <a:t>07/03/2018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EF96-8475-4CE9-99BC-A17AAF43BA96}" type="datetime1">
              <a:rPr lang="it-IT" smtClean="0"/>
              <a:t>07/03/2018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E19DC-2196-4B55-ABF6-F375FA7A1F57}" type="datetime1">
              <a:rPr lang="it-IT" smtClean="0"/>
              <a:t>07/03/2018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Roma, March 2018 - PTA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1133687"/>
            <a:ext cx="8643938" cy="5144517"/>
          </a:xfrm>
        </p:spPr>
        <p:txBody>
          <a:bodyPr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Project Leader: 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Giancarlo </a:t>
            </a:r>
            <a:r>
              <a:rPr lang="en-US" sz="2000" b="1" i="1" dirty="0" err="1">
                <a:solidFill>
                  <a:schemeClr val="tx1"/>
                </a:solidFill>
                <a:latin typeface="Arial"/>
                <a:cs typeface="Arial"/>
              </a:rPr>
              <a:t>Righini</a:t>
            </a:r>
            <a:endParaRPr lang="en-US" sz="2000" b="1" i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tx1"/>
                </a:solidFill>
                <a:latin typeface="Arial"/>
                <a:cs typeface="Arial"/>
              </a:rPr>
              <a:t>Coordinator: </a:t>
            </a:r>
            <a:r>
              <a:rPr lang="en-US" sz="2000" b="1" i="1" dirty="0" err="1">
                <a:solidFill>
                  <a:schemeClr val="tx1"/>
                </a:solidFill>
                <a:latin typeface="Arial"/>
                <a:cs typeface="Arial"/>
              </a:rPr>
              <a:t>Gualtiero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/>
                <a:cs typeface="Arial"/>
              </a:rPr>
              <a:t>Nunzi</a:t>
            </a:r>
            <a:r>
              <a:rPr lang="en-US" sz="2000" b="1" i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Arial"/>
                <a:cs typeface="Arial"/>
              </a:rPr>
              <a:t>Conti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Participants: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Coccetti, Fabrizio		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primo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tecnologo Centro Fermi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Enrichi</a:t>
            </a:r>
            <a:r>
              <a:rPr lang="it-IT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Francesco</a:t>
            </a:r>
            <a:r>
              <a:rPr lang="it-IT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</a:t>
            </a:r>
            <a:r>
              <a:rPr lang="it-IT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Fermi (04/2016 </a:t>
            </a:r>
            <a:r>
              <a:rPr lang="mr-I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04/2018)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Ferrari, Maurizio		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associato al Centro Fermi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Nunzi 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Conti, Gualtiero 	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</a:t>
            </a: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 al Centro Fermi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Pelli, Stefano			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associato al Centro Fermi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Quandt, Alexander		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Wits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Univ., associato al Centro Fermi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Righini, Giancarlo		</a:t>
            </a:r>
            <a:r>
              <a:rPr lang="it-IT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associato </a:t>
            </a:r>
            <a:r>
              <a:rPr lang="it-I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Centro Fermi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Zur, </a:t>
            </a:r>
            <a:r>
              <a:rPr lang="it-IT" sz="1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Lidia</a:t>
            </a:r>
            <a:r>
              <a:rPr lang="it-IT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it-IT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Centro Fermi </a:t>
            </a:r>
            <a:r>
              <a:rPr lang="it-IT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(12/2015 </a:t>
            </a:r>
            <a:r>
              <a:rPr lang="mr-IN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11/2018)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Cosci, </a:t>
            </a:r>
            <a:r>
              <a:rPr lang="it-IT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Alessandro	</a:t>
            </a:r>
            <a:r>
              <a:rPr lang="it-IT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Centro Fermi (07/2014 </a:t>
            </a:r>
            <a:r>
              <a:rPr lang="mr-I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07/2017</a:t>
            </a: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Gianfreda, </a:t>
            </a:r>
            <a:r>
              <a:rPr lang="it-IT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Mariagiovanna </a:t>
            </a:r>
            <a:r>
              <a:rPr lang="it-IT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assegnista Centro Fermi (12/2016 </a:t>
            </a:r>
            <a:r>
              <a:rPr lang="mr-I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12/2017)</a:t>
            </a:r>
            <a:endParaRPr lang="it-IT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Place of Work &amp; Collaborations: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Istituto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Fisica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Applicata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“N. Carrara” (IFAC-CNR)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Istituto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Fotonica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e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Nanotecnologie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(IFN-CNR, </a:t>
            </a:r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CSMFO Lab </a:t>
            </a:r>
            <a:r>
              <a:rPr lang="en-US" sz="1400" b="1" dirty="0" smtClean="0">
                <a:solidFill>
                  <a:prstClr val="black"/>
                </a:solidFill>
                <a:latin typeface="Arial"/>
                <a:cs typeface="Arial"/>
              </a:rPr>
              <a:t>Trento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1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pic>
        <p:nvPicPr>
          <p:cNvPr id="12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46871" y="1315269"/>
            <a:ext cx="4547306" cy="2299410"/>
            <a:chOff x="78882" y="1243093"/>
            <a:chExt cx="4547306" cy="229941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64" y="1243093"/>
              <a:ext cx="3664572" cy="2215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8882" y="1247577"/>
              <a:ext cx="4547306" cy="2294926"/>
            </a:xfrm>
            <a:prstGeom prst="rect">
              <a:avLst/>
            </a:prstGeom>
            <a:solidFill>
              <a:schemeClr val="accent1">
                <a:alpha val="4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27" y="918606"/>
            <a:ext cx="8615362" cy="503999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Photoacustic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microscopy project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Milestones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2018 </a:t>
            </a:r>
          </a:p>
          <a:p>
            <a:pPr algn="l"/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endParaRPr lang="en-US" sz="2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10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4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92875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6" name="Segnaposto contenuto 3">
            <a:extLst>
              <a:ext uri="{FF2B5EF4-FFF2-40B4-BE49-F238E27FC236}">
                <a16:creationId xmlns="" xmlns:a16="http://schemas.microsoft.com/office/drawing/2014/main" id="{C8E308DA-F8F9-445E-A69E-7D2B51DDA294}"/>
              </a:ext>
            </a:extLst>
          </p:cNvPr>
          <p:cNvSpPr txBox="1">
            <a:spLocks/>
          </p:cNvSpPr>
          <p:nvPr/>
        </p:nvSpPr>
        <p:spPr>
          <a:xfrm>
            <a:off x="4658140" y="1452875"/>
            <a:ext cx="3979408" cy="15291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approach: detection through a piezoelectric transducer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Bubble resonator hosting GNR 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(Gold NanoRods)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experiment for future work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5381" y="3245347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Plan of activities 2018 </a:t>
            </a: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– 2020</a:t>
            </a: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Segnaposto contenuto 3">
            <a:extLst>
              <a:ext uri="{FF2B5EF4-FFF2-40B4-BE49-F238E27FC236}">
                <a16:creationId xmlns="" xmlns:a16="http://schemas.microsoft.com/office/drawing/2014/main" id="{C8E308DA-F8F9-445E-A69E-7D2B51DDA294}"/>
              </a:ext>
            </a:extLst>
          </p:cNvPr>
          <p:cNvSpPr txBox="1">
            <a:spLocks/>
          </p:cNvSpPr>
          <p:nvPr/>
        </p:nvSpPr>
        <p:spPr>
          <a:xfrm>
            <a:off x="5633473" y="3628855"/>
            <a:ext cx="3256016" cy="5218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detection for validation of the new technique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0833" y="3718910"/>
            <a:ext cx="5558678" cy="2794113"/>
            <a:chOff x="110833" y="3718910"/>
            <a:chExt cx="5558678" cy="279411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3" y="3875586"/>
              <a:ext cx="5522640" cy="2480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46871" y="3718910"/>
              <a:ext cx="5522640" cy="2794113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69511" y="4209279"/>
            <a:ext cx="3402920" cy="2434019"/>
            <a:chOff x="5669511" y="4209279"/>
            <a:chExt cx="3402920" cy="2434019"/>
          </a:xfrm>
        </p:grpSpPr>
        <p:sp>
          <p:nvSpPr>
            <p:cNvPr id="20" name="Rounded Rectangle 19"/>
            <p:cNvSpPr/>
            <p:nvPr/>
          </p:nvSpPr>
          <p:spPr>
            <a:xfrm>
              <a:off x="5827682" y="4209279"/>
              <a:ext cx="3244749" cy="2434019"/>
            </a:xfrm>
            <a:prstGeom prst="roundRect">
              <a:avLst/>
            </a:prstGeom>
            <a:solidFill>
              <a:srgbClr val="92D050">
                <a:alpha val="3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Segnaposto contenuto 3">
              <a:extLst>
                <a:ext uri="{FF2B5EF4-FFF2-40B4-BE49-F238E27FC236}">
                  <a16:creationId xmlns="" xmlns:a16="http://schemas.microsoft.com/office/drawing/2014/main" id="{C8E308DA-F8F9-445E-A69E-7D2B51DDA294}"/>
                </a:ext>
              </a:extLst>
            </p:cNvPr>
            <p:cNvSpPr txBox="1">
              <a:spLocks/>
            </p:cNvSpPr>
            <p:nvPr/>
          </p:nvSpPr>
          <p:spPr>
            <a:xfrm>
              <a:off x="5669511" y="4209279"/>
              <a:ext cx="3352200" cy="243401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Final target will be the implementation of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a hybrid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platform integrating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it-IT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nanostructures </a:t>
              </a:r>
              <a:r>
                <a:rPr lang="it-IT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production of metal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colloids by optical methods (PLD), and the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photoacoustic </a:t>
              </a:r>
              <a:r>
                <a:rPr lang="en-US" sz="14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spectro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-microscopy through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the innovative </a:t>
              </a:r>
              <a:r>
                <a:rPr 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acousto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-optical transducer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order to perform the 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dynamic inspection </a:t>
              </a:r>
              <a:r>
                <a:rPr 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it-IT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nanostructures </a:t>
              </a:r>
              <a:r>
                <a:rPr lang="it-IT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during their formation.</a:t>
              </a:r>
              <a:endParaRPr lang="it-IT" sz="1400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1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399451"/>
            <a:ext cx="8441690" cy="442869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Expected funding in the 3-year period: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Request of funding by Centro Fermi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Grants </a:t>
            </a:r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(number and period requested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):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1 Junior Grant (2019 and 2020)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1 Senior Grant (01/12/ 2018- 30/11/2021)</a:t>
            </a:r>
            <a:endParaRPr lang="en-US" sz="16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1600" i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US" sz="1600" i="1" dirty="0" smtClean="0">
                <a:solidFill>
                  <a:schemeClr val="tx1"/>
                </a:solidFill>
                <a:latin typeface="Arial"/>
                <a:cs typeface="Arial"/>
              </a:rPr>
              <a:t>	</a:t>
            </a:r>
            <a:endParaRPr lang="en-US" sz="16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i="1" dirty="0" smtClean="0">
                <a:solidFill>
                  <a:schemeClr val="tx1"/>
                </a:solidFill>
                <a:latin typeface="Arial"/>
                <a:cs typeface="Arial"/>
              </a:rPr>
              <a:t>consumables/inventory </a:t>
            </a:r>
            <a:r>
              <a:rPr lang="it-IT" sz="1600" i="1" dirty="0">
                <a:solidFill>
                  <a:schemeClr val="tx1"/>
                </a:solidFill>
                <a:latin typeface="Arial"/>
                <a:cs typeface="Arial"/>
              </a:rPr>
              <a:t>per year</a:t>
            </a:r>
          </a:p>
          <a:p>
            <a:pPr algn="l"/>
            <a:r>
              <a:rPr lang="it-IT" sz="1600" i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cs typeface="Arial"/>
              </a:rPr>
              <a:t>15,000 </a:t>
            </a:r>
            <a:r>
              <a:rPr lang="it-IT" sz="1600" i="1" dirty="0">
                <a:solidFill>
                  <a:schemeClr val="tx1"/>
                </a:solidFill>
                <a:latin typeface="Arial"/>
                <a:cs typeface="Arial"/>
              </a:rPr>
              <a:t>€ in 2018 and 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cs typeface="Arial"/>
              </a:rPr>
              <a:t>20,000 </a:t>
            </a:r>
            <a:r>
              <a:rPr lang="it-IT" sz="1600" i="1" dirty="0" smtClean="0">
                <a:solidFill>
                  <a:schemeClr val="tx1"/>
                </a:solidFill>
                <a:latin typeface="Arial"/>
                <a:cs typeface="Arial"/>
              </a:rPr>
              <a:t>in 2019 and 2020</a:t>
            </a:r>
            <a:endParaRPr lang="en-US" sz="16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1600" i="1" dirty="0">
              <a:latin typeface="Arial"/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Potential external funding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Collaborating CNR Institutes and Universities co-fund the research </a:t>
            </a:r>
            <a:r>
              <a:rPr lang="it-IT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it-IT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covering the cost of their personnel (besides the listed collaborators) and of the laboratories which are made available for the research activities (estimated total  40 K€/year).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Beside the present ones (like Conacyt-CNR project on Photoacustics) new applications for </a:t>
            </a:r>
            <a:r>
              <a:rPr lang="it-IT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Calls </a:t>
            </a:r>
            <a:r>
              <a:rPr lang="it-IT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(Italian like</a:t>
            </a:r>
            <a:r>
              <a:rPr lang="en-US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MAECI and MIUR</a:t>
            </a:r>
            <a:r>
              <a:rPr lang="it-IT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EU) </a:t>
            </a:r>
            <a:r>
              <a:rPr lang="it-IT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it-IT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envisaged.</a:t>
            </a:r>
          </a:p>
          <a:p>
            <a:pPr marL="342900" indent="-342900" algn="l">
              <a:buFontTx/>
              <a:buChar char="-"/>
            </a:pP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11</a:t>
            </a:fld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4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121" y="1054816"/>
            <a:ext cx="8442036" cy="4505476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PATISS (Parity Time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Simmetry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System) subproject: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main goals and results achieved in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2017 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(Grant </a:t>
            </a:r>
            <a:r>
              <a:rPr lang="en-US" sz="14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Mariagiovanna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Gianfreda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, also with IFAC-CNR, Sesto </a:t>
            </a:r>
            <a:r>
              <a:rPr lang="en-US" sz="1400" b="1" i="1" dirty="0" err="1" smtClean="0">
                <a:solidFill>
                  <a:srgbClr val="000000"/>
                </a:solidFill>
                <a:latin typeface="Arial"/>
                <a:cs typeface="Arial"/>
              </a:rPr>
              <a:t>Fiorentino</a:t>
            </a:r>
            <a:r>
              <a:rPr lang="en-US" sz="1400" b="1" i="1" dirty="0" smtClean="0">
                <a:solidFill>
                  <a:srgbClr val="000000"/>
                </a:solidFill>
                <a:latin typeface="Arial"/>
                <a:cs typeface="Arial"/>
              </a:rPr>
              <a:t> (FI))</a:t>
            </a:r>
          </a:p>
          <a:p>
            <a:pPr algn="l"/>
            <a:endParaRPr lang="en-US" sz="1400" b="1" i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studies on three PT-symmetric coupled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microring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resonators</a:t>
            </a:r>
            <a:endParaRPr lang="en-US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2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6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6" y="2256215"/>
            <a:ext cx="5532114" cy="33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35877" y="2384759"/>
            <a:ext cx="31141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aim of generalizing the obtained classical results on coupled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microring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resonators to the quantum regime, a theoretical study on the action-angle operator equations for non-autonomous quantum systems have been performed, by using time dependent canonical transformations. In particular, the results have been applied to the time dependent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anharmonic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oscillator.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has been performed in collaboration with Prof. Giulio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Landolfi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Physics Group of Universita del Salento, Dipartimento di Matematica e Fisica Ennio De Giorgi, Lecce.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4937" y="5795918"/>
            <a:ext cx="80918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Gianfreda and G. Landolfi,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Non-autonomous Hamiltonian quantum systems, operator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and representations of Bender-Dunne Weyl ordered basis under time- dependent canonical transformations”, Theoretical and Mathematical Physics </a:t>
            </a:r>
            <a:r>
              <a:rPr lang="en-US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1444 ,2017</a:t>
            </a:r>
            <a:endParaRPr lang="it-IT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08" y="1048691"/>
            <a:ext cx="8151092" cy="67949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PLANS (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PLAsmonica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e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Nanoantenne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per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celle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Solari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) and PLESC (Italy-South Africa) subprojects: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main goals and results achieved in 2017</a:t>
            </a:r>
          </a:p>
          <a:p>
            <a:pPr algn="l"/>
            <a:endParaRPr lang="en-US" sz="14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3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6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F4D33524-9737-46AD-A9B7-832FF188D144}"/>
              </a:ext>
            </a:extLst>
          </p:cNvPr>
          <p:cNvSpPr txBox="1">
            <a:spLocks/>
          </p:cNvSpPr>
          <p:nvPr/>
        </p:nvSpPr>
        <p:spPr bwMode="auto">
          <a:xfrm>
            <a:off x="263236" y="1700474"/>
            <a:ext cx="8423564" cy="10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609585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1219170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828754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2438339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1" i="1" dirty="0" smtClean="0"/>
              <a:t>Topic:</a:t>
            </a:r>
            <a:r>
              <a:rPr lang="en-US" sz="1400" b="1" dirty="0" smtClean="0"/>
              <a:t> Ag </a:t>
            </a:r>
            <a:r>
              <a:rPr lang="en-US" sz="1400" b="1" dirty="0"/>
              <a:t>nanoaggregates and Tb</a:t>
            </a:r>
            <a:r>
              <a:rPr lang="en-US" sz="1400" b="1" baseline="30000" dirty="0"/>
              <a:t>3+</a:t>
            </a:r>
            <a:r>
              <a:rPr lang="en-US" sz="1400" b="1" dirty="0"/>
              <a:t>/Yb</a:t>
            </a:r>
            <a:r>
              <a:rPr lang="en-US" sz="1400" b="1" baseline="30000" dirty="0"/>
              <a:t>3+</a:t>
            </a:r>
            <a:r>
              <a:rPr lang="en-US" sz="1400" b="1" dirty="0"/>
              <a:t> co-doped </a:t>
            </a:r>
            <a:r>
              <a:rPr lang="en-US" sz="1400" b="1" dirty="0" smtClean="0"/>
              <a:t> silica-hafnia </a:t>
            </a:r>
            <a:r>
              <a:rPr lang="en-US" sz="1400" b="1" dirty="0"/>
              <a:t>and silica-zirconia sol-gel glasses and glass-ceramics </a:t>
            </a:r>
            <a:r>
              <a:rPr lang="en-US" sz="1400" b="1" dirty="0" smtClean="0"/>
              <a:t> for </a:t>
            </a:r>
            <a:r>
              <a:rPr lang="en-US" sz="1400" b="1" dirty="0"/>
              <a:t>increasing the efficiency of solar </a:t>
            </a:r>
            <a:r>
              <a:rPr lang="en-US" sz="1400" b="1" dirty="0" smtClean="0"/>
              <a:t>cells </a:t>
            </a:r>
            <a:r>
              <a:rPr lang="en-US" sz="1400" b="1" i="1" dirty="0" smtClean="0"/>
              <a:t>(Grant Francesco </a:t>
            </a:r>
            <a:r>
              <a:rPr lang="en-US" sz="1400" b="1" i="1" dirty="0" err="1" smtClean="0"/>
              <a:t>Enrichi</a:t>
            </a:r>
            <a:r>
              <a:rPr lang="en-US" sz="1400" b="1" i="1" dirty="0" smtClean="0"/>
              <a:t>, </a:t>
            </a:r>
            <a:r>
              <a:rPr lang="it-IT" sz="1400" b="1" i="1" dirty="0" smtClean="0"/>
              <a:t>also with Vinnmer </a:t>
            </a:r>
            <a:r>
              <a:rPr lang="it-IT" sz="1400" b="1" i="1" dirty="0"/>
              <a:t>Marie Curie Incoming Fellow, Luleå University of Technology, Luleå (Sweden</a:t>
            </a:r>
            <a:r>
              <a:rPr lang="it-IT" sz="1400" b="1" i="1" dirty="0" smtClean="0"/>
              <a:t>))</a:t>
            </a:r>
            <a:endParaRPr lang="en-US" sz="14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552816" y="5161860"/>
            <a:ext cx="29703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  <a:cs typeface="Times New Roman" pitchFamily="18" charset="0"/>
              </a:rPr>
              <a:t>One UV or blue (488 nm) photon</a:t>
            </a:r>
          </a:p>
          <a:p>
            <a:pPr algn="ctr"/>
            <a:r>
              <a:rPr lang="en-US" sz="1600" b="1" dirty="0">
                <a:cs typeface="Times New Roman" pitchFamily="18" charset="0"/>
              </a:rPr>
              <a:t>           </a:t>
            </a:r>
            <a:r>
              <a:rPr lang="en-US" sz="1600" b="1" dirty="0" smtClean="0">
                <a:cs typeface="Times New Roman" pitchFamily="18" charset="0"/>
              </a:rPr>
              <a:t>          </a:t>
            </a:r>
            <a:endParaRPr lang="en-US" sz="1600" b="1" dirty="0">
              <a:cs typeface="Times New Roman" pitchFamily="18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Two infrared photons @ 980 nm</a:t>
            </a:r>
            <a:endParaRPr lang="en-GB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505548" y="5550250"/>
            <a:ext cx="853484" cy="17732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1" name="Rectangle 20"/>
          <p:cNvSpPr/>
          <p:nvPr/>
        </p:nvSpPr>
        <p:spPr>
          <a:xfrm>
            <a:off x="4982787" y="3173851"/>
            <a:ext cx="26647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>
                <a:solidFill>
                  <a:srgbClr val="FF0000"/>
                </a:solidFill>
                <a:cs typeface="Times New Roman" pitchFamily="18" charset="0"/>
              </a:rPr>
              <a:t>SiO</a:t>
            </a:r>
            <a:r>
              <a:rPr lang="en-GB" sz="1400" b="1" i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sz="1400" b="1" i="1" dirty="0">
                <a:solidFill>
                  <a:srgbClr val="FF0000"/>
                </a:solidFill>
                <a:cs typeface="Times New Roman" pitchFamily="18" charset="0"/>
              </a:rPr>
              <a:t>-HfO</a:t>
            </a:r>
            <a:r>
              <a:rPr lang="en-GB" sz="1400" b="1" i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sz="1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Times New Roman" pitchFamily="18" charset="0"/>
              </a:rPr>
              <a:t>glass-ceramics (sol-gel)</a:t>
            </a:r>
            <a:endParaRPr lang="en-GB" sz="14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GB" sz="1400" b="1" i="1" dirty="0">
                <a:solidFill>
                  <a:srgbClr val="FF0000"/>
                </a:solidFill>
                <a:cs typeface="Times New Roman" pitchFamily="18" charset="0"/>
              </a:rPr>
              <a:t>SiO</a:t>
            </a:r>
            <a:r>
              <a:rPr lang="en-GB" sz="1400" b="1" i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sz="1400" b="1" i="1" dirty="0">
                <a:solidFill>
                  <a:srgbClr val="FF0000"/>
                </a:solidFill>
                <a:cs typeface="Times New Roman" pitchFamily="18" charset="0"/>
              </a:rPr>
              <a:t>-ZrO</a:t>
            </a:r>
            <a:r>
              <a:rPr lang="en-GB" sz="1400" b="1" i="1" baseline="-250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GB" sz="1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1400" b="1" i="1" dirty="0" smtClean="0">
                <a:solidFill>
                  <a:srgbClr val="FF0000"/>
                </a:solidFill>
                <a:cs typeface="Times New Roman" pitchFamily="18" charset="0"/>
              </a:rPr>
              <a:t>glass-ceramics (sol-gel)</a:t>
            </a:r>
            <a:endParaRPr lang="en-GB" sz="1400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en-GB" sz="1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7296" y="3789127"/>
            <a:ext cx="48097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0000"/>
                </a:solidFill>
                <a:cs typeface="Times New Roman" pitchFamily="18"/>
              </a:rPr>
              <a:t>Combine the advantages of glasses and the better spectroscopic properties of crystals</a:t>
            </a:r>
          </a:p>
          <a:p>
            <a:pPr marL="990600" lvl="1" indent="-5334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cs typeface="Times New Roman" pitchFamily="18"/>
              </a:rPr>
              <a:t>Silica-based coatings, waveguides, fibers</a:t>
            </a:r>
          </a:p>
          <a:p>
            <a:pPr marL="990600" lvl="1" indent="-5334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cs typeface="Times New Roman" pitchFamily="18"/>
              </a:rPr>
              <a:t>Low phonon energies  ~  700 cm</a:t>
            </a:r>
            <a:r>
              <a:rPr lang="en-US" sz="1400" baseline="30000" dirty="0">
                <a:solidFill>
                  <a:srgbClr val="000000"/>
                </a:solidFill>
                <a:cs typeface="Times New Roman" pitchFamily="18"/>
              </a:rPr>
              <a:t>-1</a:t>
            </a:r>
            <a:endParaRPr lang="en-US" sz="1400" dirty="0">
              <a:solidFill>
                <a:srgbClr val="000000"/>
              </a:solidFill>
              <a:cs typeface="Times New Roman" pitchFamily="18"/>
            </a:endParaRPr>
          </a:p>
          <a:p>
            <a:pPr marL="990600" lvl="1" indent="-533400" algn="just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cs typeface="Times New Roman" pitchFamily="18"/>
              </a:rPr>
              <a:t>High refractive index (500 nm) ~  2.1 – 2.2 </a:t>
            </a:r>
          </a:p>
        </p:txBody>
      </p:sp>
      <p:sp>
        <p:nvSpPr>
          <p:cNvPr id="23" name="CasellaDiTesto 9">
            <a:extLst>
              <a:ext uri="{FF2B5EF4-FFF2-40B4-BE49-F238E27FC236}">
                <a16:creationId xmlns:a16="http://schemas.microsoft.com/office/drawing/2014/main" xmlns="" id="{A196E300-49B8-450D-9B80-B2509D928ACB}"/>
              </a:ext>
            </a:extLst>
          </p:cNvPr>
          <p:cNvSpPr txBox="1"/>
          <p:nvPr/>
        </p:nvSpPr>
        <p:spPr>
          <a:xfrm>
            <a:off x="4139129" y="2835297"/>
            <a:ext cx="3693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Host material</a:t>
            </a:r>
            <a:endParaRPr lang="it-IT" sz="1600" b="1" dirty="0"/>
          </a:p>
        </p:txBody>
      </p:sp>
      <p:sp>
        <p:nvSpPr>
          <p:cNvPr id="24" name="Text Box 55">
            <a:extLst>
              <a:ext uri="{FF2B5EF4-FFF2-40B4-BE49-F238E27FC236}">
                <a16:creationId xmlns:a16="http://schemas.microsoft.com/office/drawing/2014/main" xmlns="" id="{4A32DBBC-C566-4DE6-ABB6-FCCE9F878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990" y="5080799"/>
            <a:ext cx="49970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it-IT" sz="1400" b="1" dirty="0">
                <a:solidFill>
                  <a:srgbClr val="008000"/>
                </a:solidFill>
                <a:latin typeface="+mj-lt"/>
              </a:rPr>
              <a:t>Aim of this research:</a:t>
            </a:r>
          </a:p>
          <a:p>
            <a:r>
              <a:rPr lang="en-US" altLang="it-IT" sz="1400" dirty="0">
                <a:latin typeface="+mj-lt"/>
              </a:rPr>
              <a:t>to increase the excitation efficiency and the spectral bandwidth of Tb</a:t>
            </a:r>
            <a:r>
              <a:rPr lang="en-US" altLang="it-IT" sz="1400" baseline="30000" dirty="0">
                <a:latin typeface="+mj-lt"/>
              </a:rPr>
              <a:t>3+</a:t>
            </a:r>
            <a:r>
              <a:rPr lang="en-US" altLang="it-IT" sz="1400" dirty="0">
                <a:latin typeface="+mj-lt"/>
              </a:rPr>
              <a:t> ions by </a:t>
            </a:r>
            <a:r>
              <a:rPr lang="en-US" altLang="it-IT" sz="1400" b="1" dirty="0">
                <a:solidFill>
                  <a:srgbClr val="008000"/>
                </a:solidFill>
                <a:latin typeface="+mj-lt"/>
              </a:rPr>
              <a:t>energy coupling</a:t>
            </a:r>
            <a:r>
              <a:rPr lang="en-US" altLang="it-IT" sz="1400" b="1" dirty="0">
                <a:latin typeface="+mj-lt"/>
              </a:rPr>
              <a:t> </a:t>
            </a:r>
            <a:r>
              <a:rPr lang="en-US" altLang="it-IT" sz="1400" dirty="0">
                <a:latin typeface="+mj-lt"/>
              </a:rPr>
              <a:t>with optically excited </a:t>
            </a:r>
            <a:r>
              <a:rPr lang="en-US" altLang="it-IT" sz="1400" b="1" dirty="0">
                <a:solidFill>
                  <a:srgbClr val="3333FF"/>
                </a:solidFill>
                <a:latin typeface="+mj-lt"/>
              </a:rPr>
              <a:t>mediators</a:t>
            </a:r>
          </a:p>
        </p:txBody>
      </p:sp>
      <p:sp>
        <p:nvSpPr>
          <p:cNvPr id="25" name="CasellaDiTesto 28">
            <a:extLst>
              <a:ext uri="{FF2B5EF4-FFF2-40B4-BE49-F238E27FC236}">
                <a16:creationId xmlns:a16="http://schemas.microsoft.com/office/drawing/2014/main" xmlns="" id="{EA353239-2941-4388-B63C-21810E36036D}"/>
              </a:ext>
            </a:extLst>
          </p:cNvPr>
          <p:cNvSpPr txBox="1"/>
          <p:nvPr/>
        </p:nvSpPr>
        <p:spPr>
          <a:xfrm>
            <a:off x="6157425" y="5838696"/>
            <a:ext cx="252937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3333FF"/>
                </a:solidFill>
              </a:rPr>
              <a:t>Ag </a:t>
            </a:r>
            <a:r>
              <a:rPr lang="it-IT" sz="1400" b="1" dirty="0" err="1">
                <a:solidFill>
                  <a:srgbClr val="3333FF"/>
                </a:solidFill>
              </a:rPr>
              <a:t>ions</a:t>
            </a:r>
            <a:r>
              <a:rPr lang="it-IT" sz="1400" b="1" dirty="0">
                <a:solidFill>
                  <a:srgbClr val="3333FF"/>
                </a:solidFill>
              </a:rPr>
              <a:t> / </a:t>
            </a:r>
            <a:r>
              <a:rPr lang="it-IT" sz="1400" b="1" dirty="0" err="1">
                <a:solidFill>
                  <a:srgbClr val="3333FF"/>
                </a:solidFill>
              </a:rPr>
              <a:t>multimers</a:t>
            </a:r>
            <a:endParaRPr lang="it-IT" sz="1400" b="1" dirty="0">
              <a:solidFill>
                <a:srgbClr val="3333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6" y="3194542"/>
            <a:ext cx="2182234" cy="173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6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08" y="1035201"/>
            <a:ext cx="8151092" cy="41989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PLANS and PLESC subprojects: 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main goals and results achieved in 2017</a:t>
            </a:r>
          </a:p>
          <a:p>
            <a:pPr algn="l"/>
            <a:endParaRPr lang="en-US" sz="14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4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6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877" y="5693500"/>
            <a:ext cx="77516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/>
              <a:t>F. </a:t>
            </a:r>
            <a:r>
              <a:rPr lang="en-US" sz="1100" i="1" dirty="0" err="1" smtClean="0"/>
              <a:t>Enrichi</a:t>
            </a:r>
            <a:r>
              <a:rPr lang="en-US" sz="1100" i="1" dirty="0" smtClean="0"/>
              <a:t>, …, L. </a:t>
            </a:r>
            <a:r>
              <a:rPr lang="en-US" sz="1100" i="1" dirty="0" err="1" smtClean="0"/>
              <a:t>Zur</a:t>
            </a:r>
            <a:r>
              <a:rPr lang="en-US" sz="1100" i="1" dirty="0" smtClean="0"/>
              <a:t>, </a:t>
            </a:r>
            <a:r>
              <a:rPr lang="en-US" sz="1100" i="1" dirty="0"/>
              <a:t>“Visible to NIR </a:t>
            </a:r>
            <a:r>
              <a:rPr lang="en-US" sz="1100" i="1" dirty="0" err="1"/>
              <a:t>downconversion</a:t>
            </a:r>
            <a:r>
              <a:rPr lang="en-US" sz="1100" i="1" dirty="0"/>
              <a:t> process in Tb3+-Yb3+ </a:t>
            </a:r>
            <a:r>
              <a:rPr lang="en-US" sz="1100" i="1" dirty="0" err="1"/>
              <a:t>codoped</a:t>
            </a:r>
            <a:r>
              <a:rPr lang="en-US" sz="1100" i="1" dirty="0"/>
              <a:t> silica-hafnia glass and glass-ceramic sol-gel waveguides for solar cells”, Journal of </a:t>
            </a:r>
            <a:r>
              <a:rPr lang="en-US" sz="1100" i="1" dirty="0" smtClean="0"/>
              <a:t>Luminescence 193, 44-50 </a:t>
            </a:r>
            <a:r>
              <a:rPr lang="en-US" sz="1100" i="1" dirty="0"/>
              <a:t>(</a:t>
            </a:r>
            <a:r>
              <a:rPr lang="en-US" sz="1100" i="1" dirty="0" smtClean="0"/>
              <a:t>2018)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smtClean="0"/>
              <a:t>F</a:t>
            </a:r>
            <a:r>
              <a:rPr lang="en-US" sz="1100" i="1" dirty="0"/>
              <a:t>. </a:t>
            </a:r>
            <a:r>
              <a:rPr lang="en-US" sz="1100" i="1" dirty="0" err="1"/>
              <a:t>Enrichi</a:t>
            </a:r>
            <a:r>
              <a:rPr lang="en-US" sz="1100" i="1" dirty="0"/>
              <a:t>, A. </a:t>
            </a:r>
            <a:r>
              <a:rPr lang="en-US" sz="1100" i="1" dirty="0" err="1"/>
              <a:t>Quandt</a:t>
            </a:r>
            <a:r>
              <a:rPr lang="en-US" sz="1100" i="1" dirty="0"/>
              <a:t>, G.C. </a:t>
            </a:r>
            <a:r>
              <a:rPr lang="en-US" sz="1100" i="1" dirty="0" err="1"/>
              <a:t>Righini</a:t>
            </a:r>
            <a:r>
              <a:rPr lang="en-US" sz="1100" i="1" dirty="0"/>
              <a:t>, “</a:t>
            </a:r>
            <a:r>
              <a:rPr lang="en-US" sz="1100" i="1" dirty="0" err="1"/>
              <a:t>Plasmonic</a:t>
            </a:r>
            <a:r>
              <a:rPr lang="en-US" sz="1100" i="1" dirty="0"/>
              <a:t> enhanced solar cells: Summary of possible strategies and recent results”, Renewable and Sustainable Energy </a:t>
            </a:r>
            <a:r>
              <a:rPr lang="en-US" sz="1100" i="1" dirty="0" smtClean="0"/>
              <a:t>Reviews 82, 2433-2439 </a:t>
            </a:r>
            <a:r>
              <a:rPr lang="en-US" sz="1100" i="1" dirty="0"/>
              <a:t>(</a:t>
            </a:r>
            <a:r>
              <a:rPr lang="en-US" sz="1100" i="1" dirty="0" smtClean="0"/>
              <a:t>2018)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" y="1750163"/>
            <a:ext cx="7426470" cy="395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xmlns="" id="{F4D33524-9737-46AD-A9B7-832FF188D144}"/>
              </a:ext>
            </a:extLst>
          </p:cNvPr>
          <p:cNvSpPr txBox="1">
            <a:spLocks/>
          </p:cNvSpPr>
          <p:nvPr/>
        </p:nvSpPr>
        <p:spPr bwMode="auto">
          <a:xfrm>
            <a:off x="263236" y="1455091"/>
            <a:ext cx="8423564" cy="5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609585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1219170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828754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2438339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b="1" dirty="0">
                <a:cs typeface="Times New Roman" panose="02020603050405020304" pitchFamily="18" charset="0"/>
              </a:rPr>
              <a:t>Ag nanoaggregates are efficient broadband sensitizers for </a:t>
            </a:r>
            <a:r>
              <a:rPr lang="it-IT" sz="1400" b="1" dirty="0" smtClean="0">
                <a:cs typeface="Times New Roman" panose="02020603050405020304" pitchFamily="18" charset="0"/>
              </a:rPr>
              <a:t> Tb</a:t>
            </a:r>
            <a:r>
              <a:rPr lang="it-IT" sz="1400" b="1" baseline="30000" dirty="0" smtClean="0">
                <a:cs typeface="Times New Roman" panose="02020603050405020304" pitchFamily="18" charset="0"/>
              </a:rPr>
              <a:t>3</a:t>
            </a:r>
            <a:r>
              <a:rPr lang="it-IT" sz="1400" b="1" baseline="30000" dirty="0">
                <a:cs typeface="Times New Roman" panose="02020603050405020304" pitchFamily="18" charset="0"/>
              </a:rPr>
              <a:t>+</a:t>
            </a:r>
            <a:r>
              <a:rPr lang="it-IT" sz="1400" b="1" dirty="0">
                <a:cs typeface="Times New Roman" panose="02020603050405020304" pitchFamily="18" charset="0"/>
              </a:rPr>
              <a:t>-Yb</a:t>
            </a:r>
            <a:r>
              <a:rPr lang="it-IT" sz="1400" b="1" baseline="30000" dirty="0">
                <a:cs typeface="Times New Roman" panose="02020603050405020304" pitchFamily="18" charset="0"/>
              </a:rPr>
              <a:t>3+ </a:t>
            </a:r>
            <a:r>
              <a:rPr lang="it-IT" sz="1400" b="1" dirty="0">
                <a:cs typeface="Times New Roman" panose="02020603050405020304" pitchFamily="18" charset="0"/>
              </a:rPr>
              <a:t>ions with strong potential for many applications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6230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951" y="640905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6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81349" y="6492875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170729" y="1011383"/>
            <a:ext cx="8484552" cy="5144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CasellaDiTesto 1">
            <a:extLst>
              <a:ext uri="{FF2B5EF4-FFF2-40B4-BE49-F238E27FC236}">
                <a16:creationId xmlns:a16="http://schemas.microsoft.com/office/drawing/2014/main" xmlns="" id="{D3EEFF7E-2625-4EE9-B556-02FD3E744E93}"/>
              </a:ext>
            </a:extLst>
          </p:cNvPr>
          <p:cNvSpPr txBox="1"/>
          <p:nvPr/>
        </p:nvSpPr>
        <p:spPr>
          <a:xfrm>
            <a:off x="300038" y="3297557"/>
            <a:ext cx="4802674" cy="12926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/>
              <a:t>The results achieved in 2017 are validated by </a:t>
            </a:r>
            <a:r>
              <a:rPr lang="en-US" sz="1200" dirty="0">
                <a:solidFill>
                  <a:srgbClr val="FF0000"/>
                </a:solidFill>
              </a:rPr>
              <a:t>15 publications</a:t>
            </a:r>
            <a:r>
              <a:rPr lang="en-US" sz="1200" dirty="0"/>
              <a:t>. Of these, </a:t>
            </a:r>
            <a:r>
              <a:rPr lang="en-US" sz="1200" dirty="0">
                <a:solidFill>
                  <a:srgbClr val="FF0000"/>
                </a:solidFill>
              </a:rPr>
              <a:t>5 publications are ISI-JCR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FF0000"/>
                </a:solidFill>
              </a:rPr>
              <a:t>7</a:t>
            </a:r>
            <a:r>
              <a:rPr lang="en-US" sz="1200" dirty="0"/>
              <a:t> are in international conference proceedings (</a:t>
            </a:r>
            <a:r>
              <a:rPr lang="en-US" sz="1200" dirty="0">
                <a:solidFill>
                  <a:srgbClr val="FF0000"/>
                </a:solidFill>
              </a:rPr>
              <a:t>2 invited</a:t>
            </a:r>
            <a:r>
              <a:rPr lang="en-US" sz="1200" dirty="0"/>
              <a:t>), </a:t>
            </a:r>
            <a:r>
              <a:rPr lang="en-US" sz="1200" dirty="0">
                <a:solidFill>
                  <a:srgbClr val="FF0000"/>
                </a:solidFill>
              </a:rPr>
              <a:t>3</a:t>
            </a:r>
            <a:r>
              <a:rPr lang="en-US" sz="1200" dirty="0"/>
              <a:t> book chapter </a:t>
            </a:r>
            <a:r>
              <a:rPr lang="en-US" sz="1200" dirty="0">
                <a:solidFill>
                  <a:srgbClr val="FF0000"/>
                </a:solidFill>
              </a:rPr>
              <a:t>invited</a:t>
            </a:r>
            <a:r>
              <a:rPr lang="en-US" sz="1200" dirty="0"/>
              <a:t>. </a:t>
            </a:r>
            <a:r>
              <a:rPr lang="en-US" sz="1200" dirty="0">
                <a:solidFill>
                  <a:srgbClr val="FF0000"/>
                </a:solidFill>
              </a:rPr>
              <a:t>13</a:t>
            </a:r>
            <a:r>
              <a:rPr lang="en-US" sz="1200" dirty="0"/>
              <a:t> congress communications were presented</a:t>
            </a:r>
            <a:r>
              <a:rPr lang="en-US" sz="1200"/>
              <a:t>,</a:t>
            </a:r>
            <a:r>
              <a:rPr lang="en-US" sz="1200">
                <a:solidFill>
                  <a:srgbClr val="FF0000"/>
                </a:solidFill>
              </a:rPr>
              <a:t> 7 </a:t>
            </a:r>
            <a:r>
              <a:rPr lang="en-US" sz="1200" dirty="0">
                <a:solidFill>
                  <a:srgbClr val="FF0000"/>
                </a:solidFill>
              </a:rPr>
              <a:t>invited</a:t>
            </a:r>
            <a:r>
              <a:rPr lang="en-US" sz="1200" dirty="0"/>
              <a:t>. Co-organization as CF of the </a:t>
            </a:r>
            <a:r>
              <a:rPr lang="en-US" sz="1200" dirty="0">
                <a:solidFill>
                  <a:srgbClr val="FF0000"/>
                </a:solidFill>
              </a:rPr>
              <a:t>International Workshop PRE’17 in Rome</a:t>
            </a:r>
            <a:endParaRPr lang="it-IT" sz="1200" dirty="0">
              <a:solidFill>
                <a:srgbClr val="FF0000"/>
              </a:solidFill>
            </a:endParaRPr>
          </a:p>
        </p:txBody>
      </p:sp>
      <p:sp>
        <p:nvSpPr>
          <p:cNvPr id="32" name="CasellaDiTesto 3">
            <a:extLst>
              <a:ext uri="{FF2B5EF4-FFF2-40B4-BE49-F238E27FC236}">
                <a16:creationId xmlns:a16="http://schemas.microsoft.com/office/drawing/2014/main" xmlns="" id="{2391ABAE-2292-44BC-8F8C-062EB938F6A7}"/>
              </a:ext>
            </a:extLst>
          </p:cNvPr>
          <p:cNvSpPr txBox="1"/>
          <p:nvPr/>
        </p:nvSpPr>
        <p:spPr>
          <a:xfrm>
            <a:off x="300038" y="1438256"/>
            <a:ext cx="4802674" cy="177279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200" dirty="0"/>
              <a:t>The scientific activity was mainly but not only based on the PLANS project, which ended in 2017, and on the themes of the new </a:t>
            </a:r>
            <a:r>
              <a:rPr lang="en-US" sz="1200" dirty="0" err="1"/>
              <a:t>MiFo</a:t>
            </a:r>
            <a:r>
              <a:rPr lang="en-US" sz="1200" dirty="0"/>
              <a:t> project. The latter includes the </a:t>
            </a:r>
            <a:r>
              <a:rPr lang="en-US" sz="1200" dirty="0">
                <a:solidFill>
                  <a:srgbClr val="FF0000"/>
                </a:solidFill>
              </a:rPr>
              <a:t>engineering of </a:t>
            </a:r>
            <a:r>
              <a:rPr lang="en-US" sz="1200" dirty="0" err="1">
                <a:solidFill>
                  <a:srgbClr val="FF0000"/>
                </a:solidFill>
              </a:rPr>
              <a:t>nano</a:t>
            </a:r>
            <a:r>
              <a:rPr lang="en-US" sz="1200" dirty="0">
                <a:solidFill>
                  <a:srgbClr val="FF0000"/>
                </a:solidFill>
              </a:rPr>
              <a:t>-objects activated with luminescent ions</a:t>
            </a:r>
            <a:r>
              <a:rPr lang="en-US" sz="1200" dirty="0"/>
              <a:t>, a topic that is transforming the field of photonics because </a:t>
            </a:r>
            <a:r>
              <a:rPr lang="en-US" sz="1200" dirty="0">
                <a:solidFill>
                  <a:srgbClr val="FF0000"/>
                </a:solidFill>
              </a:rPr>
              <a:t>using confined structures</a:t>
            </a:r>
            <a:r>
              <a:rPr lang="en-US" sz="1200" dirty="0"/>
              <a:t>, </a:t>
            </a:r>
            <a:r>
              <a:rPr lang="en-US" sz="1200" dirty="0">
                <a:solidFill>
                  <a:srgbClr val="FF0000"/>
                </a:solidFill>
              </a:rPr>
              <a:t>quantum and plasmonic effects</a:t>
            </a:r>
            <a:r>
              <a:rPr lang="en-US" sz="1200" dirty="0"/>
              <a:t>, it is possible to tailor the optical and electromagnetic properties resulting e.g. in an </a:t>
            </a:r>
            <a:r>
              <a:rPr lang="en-US" sz="1200" dirty="0">
                <a:solidFill>
                  <a:srgbClr val="FF0000"/>
                </a:solidFill>
              </a:rPr>
              <a:t>increase</a:t>
            </a:r>
            <a:r>
              <a:rPr lang="en-US" sz="1200" dirty="0"/>
              <a:t> of the </a:t>
            </a:r>
            <a:r>
              <a:rPr lang="en-US" sz="1200" dirty="0">
                <a:solidFill>
                  <a:srgbClr val="FF0000"/>
                </a:solidFill>
              </a:rPr>
              <a:t>quantum yield of the devices </a:t>
            </a:r>
            <a:r>
              <a:rPr lang="en-US" sz="1200" dirty="0"/>
              <a:t>and </a:t>
            </a:r>
            <a:r>
              <a:rPr lang="en-US" sz="1200" dirty="0">
                <a:solidFill>
                  <a:srgbClr val="FF0000"/>
                </a:solidFill>
              </a:rPr>
              <a:t>implementing </a:t>
            </a:r>
            <a:r>
              <a:rPr lang="it-IT" sz="1200" dirty="0">
                <a:solidFill>
                  <a:srgbClr val="FF0000"/>
                </a:solidFill>
              </a:rPr>
              <a:t>new </a:t>
            </a:r>
            <a:r>
              <a:rPr lang="it-IT" sz="1200" dirty="0" err="1">
                <a:solidFill>
                  <a:srgbClr val="FF0000"/>
                </a:solidFill>
              </a:rPr>
              <a:t>functionalities</a:t>
            </a:r>
            <a:endParaRPr lang="it-IT" sz="12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CasellaDiTesto 4">
            <a:extLst>
              <a:ext uri="{FF2B5EF4-FFF2-40B4-BE49-F238E27FC236}">
                <a16:creationId xmlns:a16="http://schemas.microsoft.com/office/drawing/2014/main" xmlns="" id="{C4A4F2B2-761B-4B4B-B61A-64AF6260B0CE}"/>
              </a:ext>
            </a:extLst>
          </p:cNvPr>
          <p:cNvSpPr txBox="1"/>
          <p:nvPr/>
        </p:nvSpPr>
        <p:spPr>
          <a:xfrm>
            <a:off x="316148" y="4651558"/>
            <a:ext cx="4831979" cy="15696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The Unit succeeded in</a:t>
            </a:r>
            <a:r>
              <a:rPr lang="en-US" sz="12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Sol-gel fabrication protocols of transparent glass ceramics bulk and thin films xSiO</a:t>
            </a:r>
            <a:r>
              <a:rPr lang="en-US" sz="1200" baseline="-25000" dirty="0"/>
              <a:t>2</a:t>
            </a:r>
            <a:r>
              <a:rPr lang="en-US" sz="1200" dirty="0"/>
              <a:t>-(1-x)SnO</a:t>
            </a:r>
            <a:r>
              <a:rPr lang="en-US" sz="1200" baseline="-25000" dirty="0"/>
              <a:t>2</a:t>
            </a:r>
            <a:r>
              <a:rPr lang="en-US" sz="1200" dirty="0"/>
              <a:t> activated by Er</a:t>
            </a:r>
            <a:r>
              <a:rPr lang="en-US" sz="1200" baseline="30000" dirty="0"/>
              <a:t>3+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Demonstration of the role of SnO</a:t>
            </a:r>
            <a:r>
              <a:rPr lang="en-US" sz="1200" baseline="-25000" dirty="0"/>
              <a:t>2 </a:t>
            </a:r>
            <a:r>
              <a:rPr lang="en-US" sz="1200" dirty="0"/>
              <a:t>as rare earth ions sensitizer [Energy transfer efficiency]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Preliminary assessment of the photorefractive properties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RF-sputtering fabrication protocols of 1D microcavities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Sol-gel fabrication protocol of direct and inverse silica opals </a:t>
            </a:r>
          </a:p>
        </p:txBody>
      </p:sp>
      <p:pic>
        <p:nvPicPr>
          <p:cNvPr id="34" name="Immagine 9">
            <a:extLst>
              <a:ext uri="{FF2B5EF4-FFF2-40B4-BE49-F238E27FC236}">
                <a16:creationId xmlns:a16="http://schemas.microsoft.com/office/drawing/2014/main" xmlns="" id="{CD589275-EF24-492D-BA98-40EEF1EA8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043" y="1470241"/>
            <a:ext cx="3895286" cy="1010582"/>
          </a:xfrm>
          <a:prstGeom prst="rect">
            <a:avLst/>
          </a:prstGeom>
        </p:spPr>
      </p:pic>
      <p:sp>
        <p:nvSpPr>
          <p:cNvPr id="35" name="CasellaDiTesto 15">
            <a:extLst>
              <a:ext uri="{FF2B5EF4-FFF2-40B4-BE49-F238E27FC236}">
                <a16:creationId xmlns:a16="http://schemas.microsoft.com/office/drawing/2014/main" xmlns="" id="{DF0B3B94-2787-4888-8059-5C021DF7E3AA}"/>
              </a:ext>
            </a:extLst>
          </p:cNvPr>
          <p:cNvSpPr txBox="1"/>
          <p:nvPr/>
        </p:nvSpPr>
        <p:spPr>
          <a:xfrm>
            <a:off x="5463606" y="1183880"/>
            <a:ext cx="3431309" cy="26161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RF-sputtering fabrication protocols of 1D microcavities</a:t>
            </a:r>
          </a:p>
        </p:txBody>
      </p:sp>
      <p:sp>
        <p:nvSpPr>
          <p:cNvPr id="36" name="CasellaDiTesto 16">
            <a:extLst>
              <a:ext uri="{FF2B5EF4-FFF2-40B4-BE49-F238E27FC236}">
                <a16:creationId xmlns:a16="http://schemas.microsoft.com/office/drawing/2014/main" xmlns="" id="{44DF63A6-8996-4AA2-B169-BE2C32C0E640}"/>
              </a:ext>
            </a:extLst>
          </p:cNvPr>
          <p:cNvSpPr txBox="1"/>
          <p:nvPr/>
        </p:nvSpPr>
        <p:spPr>
          <a:xfrm>
            <a:off x="5386865" y="2592319"/>
            <a:ext cx="3584789" cy="26161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Sol-gel fabrication protocol of direct and inverse silica opals </a:t>
            </a:r>
          </a:p>
        </p:txBody>
      </p:sp>
      <p:pic>
        <p:nvPicPr>
          <p:cNvPr id="37" name="Immagine 17">
            <a:extLst>
              <a:ext uri="{FF2B5EF4-FFF2-40B4-BE49-F238E27FC236}">
                <a16:creationId xmlns:a16="http://schemas.microsoft.com/office/drawing/2014/main" xmlns="" id="{641FA369-F9A8-433F-ABE1-7A3A02B41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541" y="4784583"/>
            <a:ext cx="1522410" cy="1190158"/>
          </a:xfrm>
          <a:prstGeom prst="rect">
            <a:avLst/>
          </a:prstGeom>
        </p:spPr>
      </p:pic>
      <p:sp>
        <p:nvSpPr>
          <p:cNvPr id="38" name="CasellaDiTesto 18">
            <a:extLst>
              <a:ext uri="{FF2B5EF4-FFF2-40B4-BE49-F238E27FC236}">
                <a16:creationId xmlns:a16="http://schemas.microsoft.com/office/drawing/2014/main" xmlns="" id="{BA52F560-8F31-4918-BB62-C6FF0D4EEF5F}"/>
              </a:ext>
            </a:extLst>
          </p:cNvPr>
          <p:cNvSpPr txBox="1"/>
          <p:nvPr/>
        </p:nvSpPr>
        <p:spPr>
          <a:xfrm>
            <a:off x="5239131" y="4370474"/>
            <a:ext cx="1711126" cy="26161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The structure of SnO</a:t>
            </a:r>
            <a:r>
              <a:rPr lang="en-US" sz="11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:Er</a:t>
            </a:r>
            <a:r>
              <a:rPr lang="en-US" sz="1100" baseline="30000" dirty="0">
                <a:solidFill>
                  <a:schemeClr val="accent5">
                    <a:lumMod val="50000"/>
                  </a:schemeClr>
                </a:solidFill>
              </a:rPr>
              <a:t>3+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it-IT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9" name="Immagine 20">
            <a:extLst>
              <a:ext uri="{FF2B5EF4-FFF2-40B4-BE49-F238E27FC236}">
                <a16:creationId xmlns:a16="http://schemas.microsoft.com/office/drawing/2014/main" xmlns="" id="{28B8876A-022E-49BE-A817-A8AA8B83D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1595" y="4633066"/>
            <a:ext cx="2060734" cy="1578534"/>
          </a:xfrm>
          <a:prstGeom prst="rect">
            <a:avLst/>
          </a:prstGeom>
        </p:spPr>
      </p:pic>
      <p:sp>
        <p:nvSpPr>
          <p:cNvPr id="40" name="CasellaDiTesto 21">
            <a:extLst>
              <a:ext uri="{FF2B5EF4-FFF2-40B4-BE49-F238E27FC236}">
                <a16:creationId xmlns:a16="http://schemas.microsoft.com/office/drawing/2014/main" xmlns="" id="{D57DFD12-3581-44EF-B346-C9878084B2B0}"/>
              </a:ext>
            </a:extLst>
          </p:cNvPr>
          <p:cNvSpPr txBox="1"/>
          <p:nvPr/>
        </p:nvSpPr>
        <p:spPr>
          <a:xfrm>
            <a:off x="7252277" y="4387031"/>
            <a:ext cx="1792395" cy="26161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Evidence of ET SnO</a:t>
            </a:r>
            <a:r>
              <a:rPr lang="en-US" sz="11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US" sz="1100" baseline="-25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en-US" sz="1100" baseline="30000" dirty="0">
                <a:solidFill>
                  <a:schemeClr val="accent5">
                    <a:lumMod val="50000"/>
                  </a:schemeClr>
                </a:solidFill>
              </a:rPr>
              <a:t>3+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it-IT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1" name="Immagine 22">
            <a:extLst>
              <a:ext uri="{FF2B5EF4-FFF2-40B4-BE49-F238E27FC236}">
                <a16:creationId xmlns:a16="http://schemas.microsoft.com/office/drawing/2014/main" xmlns="" id="{9292C8CF-7B96-4277-AB32-00181FF7B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692" y="2871395"/>
            <a:ext cx="1631170" cy="146952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354645" y="6192793"/>
            <a:ext cx="37893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/>
              <a:t>L. </a:t>
            </a:r>
            <a:r>
              <a:rPr lang="en-US" sz="1100" i="1" dirty="0" err="1"/>
              <a:t>Zur</a:t>
            </a:r>
            <a:r>
              <a:rPr lang="en-US" sz="1100" i="1" dirty="0"/>
              <a:t> et al., “Tin-dioxide nanocrystals as Er3+ luminescence sensitizers: Formation of glass-ceramic thin films and their characterization”, Optical Materials 63, 95-100 (2017)</a:t>
            </a:r>
            <a:endParaRPr lang="it-IT" sz="1100" i="1" dirty="0"/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170729" y="917385"/>
            <a:ext cx="8151092" cy="419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PLANS and PLESC subprojects: main goals and results achieved in 2017</a:t>
            </a:r>
          </a:p>
          <a:p>
            <a:pPr algn="l"/>
            <a:endParaRPr lang="en-US" sz="14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84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951" y="640905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6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81349" y="6492875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535708" y="954356"/>
            <a:ext cx="8151092" cy="67949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TFB: </a:t>
            </a:r>
            <a:r>
              <a:rPr lang="it-IT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Fotoniche per </a:t>
            </a:r>
            <a:r>
              <a:rPr lang="it-IT" sz="16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Biomedicina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(biosensing 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Whispering Gallery Mode Resonators (WGMR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subprojects):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main goals and results achieved in 2017</a:t>
            </a:r>
          </a:p>
          <a:p>
            <a:pPr algn="l"/>
            <a:endParaRPr lang="en-US" sz="1400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4" y="1916856"/>
            <a:ext cx="2775058" cy="226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5708" y="6209003"/>
            <a:ext cx="8095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Berneschi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Baldini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Cosci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Farnesi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Nunzi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Conti, S.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Tombelli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Trono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Pelli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Giannetti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“Fluorescence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biosensing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in selectively photo–activated microbubble resonators”, Sensors and Actuators B: Chemical 242, 1057 (2017)</a:t>
            </a: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xmlns="" id="{F4D33524-9737-46AD-A9B7-832FF188D144}"/>
              </a:ext>
            </a:extLst>
          </p:cNvPr>
          <p:cNvSpPr txBox="1">
            <a:spLocks/>
          </p:cNvSpPr>
          <p:nvPr/>
        </p:nvSpPr>
        <p:spPr bwMode="auto">
          <a:xfrm>
            <a:off x="263236" y="1480153"/>
            <a:ext cx="8423564" cy="4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609585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1219170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828754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2438339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b="1" dirty="0" smtClean="0">
                <a:cs typeface="Times New Roman" panose="02020603050405020304" pitchFamily="18" charset="0"/>
              </a:rPr>
              <a:t>Achievement of a biochemical protocol for selective excitation of microbubble resonators</a:t>
            </a:r>
            <a:endParaRPr lang="en-US" sz="1400" b="1" i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61" y="2070549"/>
            <a:ext cx="3770176" cy="131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" y="4346106"/>
            <a:ext cx="3841528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893" y="3738129"/>
            <a:ext cx="3203815" cy="247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395" y="5601025"/>
            <a:ext cx="4312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occurrence of a selective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labelled antibody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immobilization into the OMBRs system 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77951" y="640905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6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81349" y="6492875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535708" y="899615"/>
            <a:ext cx="8151092" cy="67949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TFB: </a:t>
            </a:r>
            <a:r>
              <a:rPr lang="it-IT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Tecniche Fotoniche per Biomedicina 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(biosensing 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Whispering Gallery Mode Resonators (WGMR</a:t>
            </a:r>
            <a:r>
              <a:rPr lang="it-IT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subprojects: 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main goals and results achieved in 2017</a:t>
            </a:r>
          </a:p>
          <a:p>
            <a:pPr algn="l"/>
            <a:endParaRPr lang="en-US" sz="1400" b="1" i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708" y="6343516"/>
            <a:ext cx="80952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Barucci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“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Selective coupling of Whispering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Gallery </a:t>
            </a:r>
            <a:r>
              <a:rPr lang="it-IT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Modes </a:t>
            </a: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in film coated </a:t>
            </a:r>
            <a:r>
              <a:rPr lang="it-IT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micro-resonators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t-IT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provisionally accepetd on Opt. Express</a:t>
            </a: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xmlns="" id="{F4D33524-9737-46AD-A9B7-832FF188D144}"/>
              </a:ext>
            </a:extLst>
          </p:cNvPr>
          <p:cNvSpPr txBox="1">
            <a:spLocks/>
          </p:cNvSpPr>
          <p:nvPr/>
        </p:nvSpPr>
        <p:spPr bwMode="auto">
          <a:xfrm>
            <a:off x="93480" y="1511439"/>
            <a:ext cx="8423564" cy="59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 kern="1200">
                <a:solidFill>
                  <a:srgbClr val="1628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609585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1219170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828754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2438339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1400" b="1" dirty="0" smtClean="0">
                <a:cs typeface="Times New Roman" panose="02020603050405020304" pitchFamily="18" charset="0"/>
              </a:rPr>
              <a:t>Another results has been the development of a methodology to access coupled WGM in coated resonators</a:t>
            </a:r>
            <a:endParaRPr lang="en-US" sz="1400" b="1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6460" y="2049362"/>
            <a:ext cx="3029587" cy="1743075"/>
            <a:chOff x="268896" y="205230"/>
            <a:chExt cx="3030131" cy="1743513"/>
          </a:xfrm>
        </p:grpSpPr>
        <p:grpSp>
          <p:nvGrpSpPr>
            <p:cNvPr id="19" name="Group 18"/>
            <p:cNvGrpSpPr/>
            <p:nvPr/>
          </p:nvGrpSpPr>
          <p:grpSpPr>
            <a:xfrm>
              <a:off x="268896" y="205230"/>
              <a:ext cx="3030131" cy="1743513"/>
              <a:chOff x="268896" y="205230"/>
              <a:chExt cx="3030131" cy="174351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268896" y="205230"/>
                <a:ext cx="3030131" cy="1743513"/>
                <a:chOff x="268896" y="205230"/>
                <a:chExt cx="3030131" cy="1743513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768545" y="913231"/>
                  <a:ext cx="2210268" cy="879575"/>
                  <a:chOff x="852692" y="920008"/>
                  <a:chExt cx="2210268" cy="879575"/>
                </a:xfrm>
              </p:grpSpPr>
              <p:sp>
                <p:nvSpPr>
                  <p:cNvPr id="54" name="Cube 53"/>
                  <p:cNvSpPr/>
                  <p:nvPr/>
                </p:nvSpPr>
                <p:spPr>
                  <a:xfrm>
                    <a:off x="852692" y="974940"/>
                    <a:ext cx="2210268" cy="824643"/>
                  </a:xfrm>
                  <a:prstGeom prst="cube">
                    <a:avLst>
                      <a:gd name="adj" fmla="val 71440"/>
                    </a:avLst>
                  </a:prstGeom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55" name="Cube 54"/>
                  <p:cNvSpPr/>
                  <p:nvPr/>
                </p:nvSpPr>
                <p:spPr>
                  <a:xfrm>
                    <a:off x="1626142" y="920008"/>
                    <a:ext cx="741201" cy="643963"/>
                  </a:xfrm>
                  <a:prstGeom prst="cube">
                    <a:avLst>
                      <a:gd name="adj" fmla="val 92070"/>
                    </a:avLst>
                  </a:prstGeom>
                  <a:solidFill>
                    <a:srgbClr val="C00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2586559" y="452162"/>
                  <a:ext cx="712468" cy="371717"/>
                  <a:chOff x="2497850" y="673323"/>
                  <a:chExt cx="863344" cy="592119"/>
                </a:xfrm>
              </p:grpSpPr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2497850" y="673323"/>
                    <a:ext cx="862965" cy="558165"/>
                    <a:chOff x="0" y="0"/>
                    <a:chExt cx="994253" cy="685418"/>
                  </a:xfrm>
                </p:grpSpPr>
                <p:sp>
                  <p:nvSpPr>
                    <p:cNvPr id="52" name="Freeform 51"/>
                    <p:cNvSpPr/>
                    <p:nvPr/>
                  </p:nvSpPr>
                  <p:spPr>
                    <a:xfrm>
                      <a:off x="0" y="0"/>
                      <a:ext cx="994253" cy="685418"/>
                    </a:xfrm>
                    <a:custGeom>
                      <a:avLst/>
                      <a:gdLst>
                        <a:gd name="connsiteX0" fmla="*/ 571634 w 994253"/>
                        <a:gd name="connsiteY0" fmla="*/ 40139 h 685418"/>
                        <a:gd name="connsiteX1" fmla="*/ 319192 w 994253"/>
                        <a:gd name="connsiteY1" fmla="*/ 871 h 685418"/>
                        <a:gd name="connsiteX2" fmla="*/ 49921 w 994253"/>
                        <a:gd name="connsiteY2" fmla="*/ 73798 h 685418"/>
                        <a:gd name="connsiteX3" fmla="*/ 94800 w 994253"/>
                        <a:gd name="connsiteY3" fmla="*/ 197214 h 685418"/>
                        <a:gd name="connsiteX4" fmla="*/ 442608 w 994253"/>
                        <a:gd name="connsiteY4" fmla="*/ 270142 h 685418"/>
                        <a:gd name="connsiteX5" fmla="*/ 577244 w 994253"/>
                        <a:gd name="connsiteY5" fmla="*/ 214044 h 685418"/>
                        <a:gd name="connsiteX6" fmla="*/ 420169 w 994253"/>
                        <a:gd name="connsiteY6" fmla="*/ 146726 h 685418"/>
                        <a:gd name="connsiteX7" fmla="*/ 134068 w 994253"/>
                        <a:gd name="connsiteY7" fmla="*/ 180385 h 685418"/>
                        <a:gd name="connsiteX8" fmla="*/ 27482 w 994253"/>
                        <a:gd name="connsiteY8" fmla="*/ 286971 h 685418"/>
                        <a:gd name="connsiteX9" fmla="*/ 167727 w 994253"/>
                        <a:gd name="connsiteY9" fmla="*/ 376728 h 685418"/>
                        <a:gd name="connsiteX10" fmla="*/ 493097 w 994253"/>
                        <a:gd name="connsiteY10" fmla="*/ 415997 h 685418"/>
                        <a:gd name="connsiteX11" fmla="*/ 577244 w 994253"/>
                        <a:gd name="connsiteY11" fmla="*/ 365509 h 685418"/>
                        <a:gd name="connsiteX12" fmla="*/ 392120 w 994253"/>
                        <a:gd name="connsiteY12" fmla="*/ 298191 h 685418"/>
                        <a:gd name="connsiteX13" fmla="*/ 184557 w 994253"/>
                        <a:gd name="connsiteY13" fmla="*/ 315020 h 685418"/>
                        <a:gd name="connsiteX14" fmla="*/ 27482 w 994253"/>
                        <a:gd name="connsiteY14" fmla="*/ 399168 h 685418"/>
                        <a:gd name="connsiteX15" fmla="*/ 27482 w 994253"/>
                        <a:gd name="connsiteY15" fmla="*/ 483315 h 685418"/>
                        <a:gd name="connsiteX16" fmla="*/ 302363 w 994253"/>
                        <a:gd name="connsiteY16" fmla="*/ 556243 h 685418"/>
                        <a:gd name="connsiteX17" fmla="*/ 515536 w 994253"/>
                        <a:gd name="connsiteY17" fmla="*/ 533803 h 685418"/>
                        <a:gd name="connsiteX18" fmla="*/ 582854 w 994253"/>
                        <a:gd name="connsiteY18" fmla="*/ 488925 h 685418"/>
                        <a:gd name="connsiteX19" fmla="*/ 465048 w 994253"/>
                        <a:gd name="connsiteY19" fmla="*/ 455266 h 685418"/>
                        <a:gd name="connsiteX20" fmla="*/ 229435 w 994253"/>
                        <a:gd name="connsiteY20" fmla="*/ 438436 h 685418"/>
                        <a:gd name="connsiteX21" fmla="*/ 83580 w 994253"/>
                        <a:gd name="connsiteY21" fmla="*/ 483315 h 685418"/>
                        <a:gd name="connsiteX22" fmla="*/ 27482 w 994253"/>
                        <a:gd name="connsiteY22" fmla="*/ 533803 h 685418"/>
                        <a:gd name="connsiteX23" fmla="*/ 38701 w 994253"/>
                        <a:gd name="connsiteY23" fmla="*/ 601121 h 685418"/>
                        <a:gd name="connsiteX24" fmla="*/ 162117 w 994253"/>
                        <a:gd name="connsiteY24" fmla="*/ 657219 h 685418"/>
                        <a:gd name="connsiteX25" fmla="*/ 442608 w 994253"/>
                        <a:gd name="connsiteY25" fmla="*/ 685268 h 685418"/>
                        <a:gd name="connsiteX26" fmla="*/ 560414 w 994253"/>
                        <a:gd name="connsiteY26" fmla="*/ 646000 h 685418"/>
                        <a:gd name="connsiteX27" fmla="*/ 941882 w 994253"/>
                        <a:gd name="connsiteY27" fmla="*/ 629170 h 685418"/>
                        <a:gd name="connsiteX28" fmla="*/ 981151 w 994253"/>
                        <a:gd name="connsiteY28" fmla="*/ 629170 h 685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4253" h="685418">
                          <a:moveTo>
                            <a:pt x="571634" y="40139"/>
                          </a:moveTo>
                          <a:cubicBezTo>
                            <a:pt x="488889" y="17700"/>
                            <a:pt x="406144" y="-4739"/>
                            <a:pt x="319192" y="871"/>
                          </a:cubicBezTo>
                          <a:cubicBezTo>
                            <a:pt x="232240" y="6481"/>
                            <a:pt x="87320" y="41074"/>
                            <a:pt x="49921" y="73798"/>
                          </a:cubicBezTo>
                          <a:cubicBezTo>
                            <a:pt x="12522" y="106522"/>
                            <a:pt x="29352" y="164490"/>
                            <a:pt x="94800" y="197214"/>
                          </a:cubicBezTo>
                          <a:cubicBezTo>
                            <a:pt x="160248" y="229938"/>
                            <a:pt x="362201" y="267337"/>
                            <a:pt x="442608" y="270142"/>
                          </a:cubicBezTo>
                          <a:cubicBezTo>
                            <a:pt x="523015" y="272947"/>
                            <a:pt x="580984" y="234613"/>
                            <a:pt x="577244" y="214044"/>
                          </a:cubicBezTo>
                          <a:cubicBezTo>
                            <a:pt x="573504" y="193475"/>
                            <a:pt x="494032" y="152336"/>
                            <a:pt x="420169" y="146726"/>
                          </a:cubicBezTo>
                          <a:cubicBezTo>
                            <a:pt x="346306" y="141116"/>
                            <a:pt x="199516" y="157011"/>
                            <a:pt x="134068" y="180385"/>
                          </a:cubicBezTo>
                          <a:cubicBezTo>
                            <a:pt x="68620" y="203759"/>
                            <a:pt x="21872" y="254247"/>
                            <a:pt x="27482" y="286971"/>
                          </a:cubicBezTo>
                          <a:cubicBezTo>
                            <a:pt x="33092" y="319695"/>
                            <a:pt x="90125" y="355224"/>
                            <a:pt x="167727" y="376728"/>
                          </a:cubicBezTo>
                          <a:cubicBezTo>
                            <a:pt x="245329" y="398232"/>
                            <a:pt x="424844" y="417867"/>
                            <a:pt x="493097" y="415997"/>
                          </a:cubicBezTo>
                          <a:cubicBezTo>
                            <a:pt x="561350" y="414127"/>
                            <a:pt x="594073" y="385143"/>
                            <a:pt x="577244" y="365509"/>
                          </a:cubicBezTo>
                          <a:cubicBezTo>
                            <a:pt x="560415" y="345875"/>
                            <a:pt x="457568" y="306606"/>
                            <a:pt x="392120" y="298191"/>
                          </a:cubicBezTo>
                          <a:cubicBezTo>
                            <a:pt x="326672" y="289776"/>
                            <a:pt x="245330" y="298191"/>
                            <a:pt x="184557" y="315020"/>
                          </a:cubicBezTo>
                          <a:cubicBezTo>
                            <a:pt x="123784" y="331849"/>
                            <a:pt x="53661" y="371119"/>
                            <a:pt x="27482" y="399168"/>
                          </a:cubicBezTo>
                          <a:cubicBezTo>
                            <a:pt x="1303" y="427217"/>
                            <a:pt x="-18332" y="457136"/>
                            <a:pt x="27482" y="483315"/>
                          </a:cubicBezTo>
                          <a:cubicBezTo>
                            <a:pt x="73296" y="509494"/>
                            <a:pt x="221021" y="547828"/>
                            <a:pt x="302363" y="556243"/>
                          </a:cubicBezTo>
                          <a:cubicBezTo>
                            <a:pt x="383705" y="564658"/>
                            <a:pt x="468787" y="545023"/>
                            <a:pt x="515536" y="533803"/>
                          </a:cubicBezTo>
                          <a:cubicBezTo>
                            <a:pt x="562284" y="522583"/>
                            <a:pt x="591269" y="502014"/>
                            <a:pt x="582854" y="488925"/>
                          </a:cubicBezTo>
                          <a:cubicBezTo>
                            <a:pt x="574439" y="475836"/>
                            <a:pt x="523951" y="463681"/>
                            <a:pt x="465048" y="455266"/>
                          </a:cubicBezTo>
                          <a:cubicBezTo>
                            <a:pt x="406145" y="446851"/>
                            <a:pt x="293013" y="433761"/>
                            <a:pt x="229435" y="438436"/>
                          </a:cubicBezTo>
                          <a:cubicBezTo>
                            <a:pt x="165857" y="443111"/>
                            <a:pt x="117239" y="467421"/>
                            <a:pt x="83580" y="483315"/>
                          </a:cubicBezTo>
                          <a:cubicBezTo>
                            <a:pt x="49921" y="499209"/>
                            <a:pt x="34962" y="514169"/>
                            <a:pt x="27482" y="533803"/>
                          </a:cubicBezTo>
                          <a:cubicBezTo>
                            <a:pt x="20002" y="553437"/>
                            <a:pt x="16262" y="580552"/>
                            <a:pt x="38701" y="601121"/>
                          </a:cubicBezTo>
                          <a:cubicBezTo>
                            <a:pt x="61140" y="621690"/>
                            <a:pt x="94799" y="643195"/>
                            <a:pt x="162117" y="657219"/>
                          </a:cubicBezTo>
                          <a:cubicBezTo>
                            <a:pt x="229435" y="671243"/>
                            <a:pt x="376225" y="687138"/>
                            <a:pt x="442608" y="685268"/>
                          </a:cubicBezTo>
                          <a:cubicBezTo>
                            <a:pt x="508991" y="683398"/>
                            <a:pt x="477202" y="655350"/>
                            <a:pt x="560414" y="646000"/>
                          </a:cubicBezTo>
                          <a:cubicBezTo>
                            <a:pt x="643626" y="636650"/>
                            <a:pt x="871759" y="631975"/>
                            <a:pt x="941882" y="629170"/>
                          </a:cubicBezTo>
                          <a:cubicBezTo>
                            <a:pt x="1012005" y="626365"/>
                            <a:pt x="996578" y="627767"/>
                            <a:pt x="981151" y="629170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" name="Freeform 52"/>
                    <p:cNvSpPr/>
                    <p:nvPr/>
                  </p:nvSpPr>
                  <p:spPr>
                    <a:xfrm>
                      <a:off x="521005" y="32364"/>
                      <a:ext cx="434484" cy="63325"/>
                    </a:xfrm>
                    <a:custGeom>
                      <a:avLst/>
                      <a:gdLst>
                        <a:gd name="connsiteX0" fmla="*/ 0 w 347809"/>
                        <a:gd name="connsiteY0" fmla="*/ 0 h 63325"/>
                        <a:gd name="connsiteX1" fmla="*/ 241222 w 347809"/>
                        <a:gd name="connsiteY1" fmla="*/ 61708 h 63325"/>
                        <a:gd name="connsiteX2" fmla="*/ 347809 w 347809"/>
                        <a:gd name="connsiteY2" fmla="*/ 39269 h 63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7809" h="63325">
                          <a:moveTo>
                            <a:pt x="0" y="0"/>
                          </a:moveTo>
                          <a:cubicBezTo>
                            <a:pt x="91627" y="27581"/>
                            <a:pt x="183254" y="55163"/>
                            <a:pt x="241222" y="61708"/>
                          </a:cubicBezTo>
                          <a:cubicBezTo>
                            <a:pt x="299190" y="68253"/>
                            <a:pt x="323499" y="53761"/>
                            <a:pt x="347809" y="39269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2498228" y="707280"/>
                    <a:ext cx="862966" cy="558162"/>
                    <a:chOff x="0" y="0"/>
                    <a:chExt cx="994253" cy="685418"/>
                  </a:xfrm>
                </p:grpSpPr>
                <p:sp>
                  <p:nvSpPr>
                    <p:cNvPr id="50" name="Freeform 49"/>
                    <p:cNvSpPr/>
                    <p:nvPr/>
                  </p:nvSpPr>
                  <p:spPr>
                    <a:xfrm>
                      <a:off x="521005" y="32364"/>
                      <a:ext cx="434484" cy="63325"/>
                    </a:xfrm>
                    <a:custGeom>
                      <a:avLst/>
                      <a:gdLst>
                        <a:gd name="connsiteX0" fmla="*/ 0 w 347809"/>
                        <a:gd name="connsiteY0" fmla="*/ 0 h 63325"/>
                        <a:gd name="connsiteX1" fmla="*/ 241222 w 347809"/>
                        <a:gd name="connsiteY1" fmla="*/ 61708 h 63325"/>
                        <a:gd name="connsiteX2" fmla="*/ 347809 w 347809"/>
                        <a:gd name="connsiteY2" fmla="*/ 39269 h 63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7809" h="63325">
                          <a:moveTo>
                            <a:pt x="0" y="0"/>
                          </a:moveTo>
                          <a:cubicBezTo>
                            <a:pt x="91627" y="27581"/>
                            <a:pt x="183254" y="55163"/>
                            <a:pt x="241222" y="61708"/>
                          </a:cubicBezTo>
                          <a:cubicBezTo>
                            <a:pt x="299190" y="68253"/>
                            <a:pt x="323499" y="53761"/>
                            <a:pt x="347809" y="39269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1" name="Freeform 50"/>
                    <p:cNvSpPr/>
                    <p:nvPr/>
                  </p:nvSpPr>
                  <p:spPr>
                    <a:xfrm>
                      <a:off x="0" y="0"/>
                      <a:ext cx="994253" cy="685418"/>
                    </a:xfrm>
                    <a:custGeom>
                      <a:avLst/>
                      <a:gdLst>
                        <a:gd name="connsiteX0" fmla="*/ 571634 w 994253"/>
                        <a:gd name="connsiteY0" fmla="*/ 40139 h 685418"/>
                        <a:gd name="connsiteX1" fmla="*/ 319192 w 994253"/>
                        <a:gd name="connsiteY1" fmla="*/ 871 h 685418"/>
                        <a:gd name="connsiteX2" fmla="*/ 49921 w 994253"/>
                        <a:gd name="connsiteY2" fmla="*/ 73798 h 685418"/>
                        <a:gd name="connsiteX3" fmla="*/ 94800 w 994253"/>
                        <a:gd name="connsiteY3" fmla="*/ 197214 h 685418"/>
                        <a:gd name="connsiteX4" fmla="*/ 442608 w 994253"/>
                        <a:gd name="connsiteY4" fmla="*/ 270142 h 685418"/>
                        <a:gd name="connsiteX5" fmla="*/ 577244 w 994253"/>
                        <a:gd name="connsiteY5" fmla="*/ 214044 h 685418"/>
                        <a:gd name="connsiteX6" fmla="*/ 420169 w 994253"/>
                        <a:gd name="connsiteY6" fmla="*/ 146726 h 685418"/>
                        <a:gd name="connsiteX7" fmla="*/ 134068 w 994253"/>
                        <a:gd name="connsiteY7" fmla="*/ 180385 h 685418"/>
                        <a:gd name="connsiteX8" fmla="*/ 27482 w 994253"/>
                        <a:gd name="connsiteY8" fmla="*/ 286971 h 685418"/>
                        <a:gd name="connsiteX9" fmla="*/ 167727 w 994253"/>
                        <a:gd name="connsiteY9" fmla="*/ 376728 h 685418"/>
                        <a:gd name="connsiteX10" fmla="*/ 493097 w 994253"/>
                        <a:gd name="connsiteY10" fmla="*/ 415997 h 685418"/>
                        <a:gd name="connsiteX11" fmla="*/ 577244 w 994253"/>
                        <a:gd name="connsiteY11" fmla="*/ 365509 h 685418"/>
                        <a:gd name="connsiteX12" fmla="*/ 392120 w 994253"/>
                        <a:gd name="connsiteY12" fmla="*/ 298191 h 685418"/>
                        <a:gd name="connsiteX13" fmla="*/ 184557 w 994253"/>
                        <a:gd name="connsiteY13" fmla="*/ 315020 h 685418"/>
                        <a:gd name="connsiteX14" fmla="*/ 27482 w 994253"/>
                        <a:gd name="connsiteY14" fmla="*/ 399168 h 685418"/>
                        <a:gd name="connsiteX15" fmla="*/ 27482 w 994253"/>
                        <a:gd name="connsiteY15" fmla="*/ 483315 h 685418"/>
                        <a:gd name="connsiteX16" fmla="*/ 302363 w 994253"/>
                        <a:gd name="connsiteY16" fmla="*/ 556243 h 685418"/>
                        <a:gd name="connsiteX17" fmla="*/ 515536 w 994253"/>
                        <a:gd name="connsiteY17" fmla="*/ 533803 h 685418"/>
                        <a:gd name="connsiteX18" fmla="*/ 582854 w 994253"/>
                        <a:gd name="connsiteY18" fmla="*/ 488925 h 685418"/>
                        <a:gd name="connsiteX19" fmla="*/ 465048 w 994253"/>
                        <a:gd name="connsiteY19" fmla="*/ 455266 h 685418"/>
                        <a:gd name="connsiteX20" fmla="*/ 229435 w 994253"/>
                        <a:gd name="connsiteY20" fmla="*/ 438436 h 685418"/>
                        <a:gd name="connsiteX21" fmla="*/ 83580 w 994253"/>
                        <a:gd name="connsiteY21" fmla="*/ 483315 h 685418"/>
                        <a:gd name="connsiteX22" fmla="*/ 27482 w 994253"/>
                        <a:gd name="connsiteY22" fmla="*/ 533803 h 685418"/>
                        <a:gd name="connsiteX23" fmla="*/ 38701 w 994253"/>
                        <a:gd name="connsiteY23" fmla="*/ 601121 h 685418"/>
                        <a:gd name="connsiteX24" fmla="*/ 162117 w 994253"/>
                        <a:gd name="connsiteY24" fmla="*/ 657219 h 685418"/>
                        <a:gd name="connsiteX25" fmla="*/ 442608 w 994253"/>
                        <a:gd name="connsiteY25" fmla="*/ 685268 h 685418"/>
                        <a:gd name="connsiteX26" fmla="*/ 560414 w 994253"/>
                        <a:gd name="connsiteY26" fmla="*/ 646000 h 685418"/>
                        <a:gd name="connsiteX27" fmla="*/ 941882 w 994253"/>
                        <a:gd name="connsiteY27" fmla="*/ 629170 h 685418"/>
                        <a:gd name="connsiteX28" fmla="*/ 981151 w 994253"/>
                        <a:gd name="connsiteY28" fmla="*/ 629170 h 685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4253" h="685418">
                          <a:moveTo>
                            <a:pt x="571634" y="40139"/>
                          </a:moveTo>
                          <a:cubicBezTo>
                            <a:pt x="488889" y="17700"/>
                            <a:pt x="406144" y="-4739"/>
                            <a:pt x="319192" y="871"/>
                          </a:cubicBezTo>
                          <a:cubicBezTo>
                            <a:pt x="232240" y="6481"/>
                            <a:pt x="87320" y="41074"/>
                            <a:pt x="49921" y="73798"/>
                          </a:cubicBezTo>
                          <a:cubicBezTo>
                            <a:pt x="12522" y="106522"/>
                            <a:pt x="29352" y="164490"/>
                            <a:pt x="94800" y="197214"/>
                          </a:cubicBezTo>
                          <a:cubicBezTo>
                            <a:pt x="160248" y="229938"/>
                            <a:pt x="362201" y="267337"/>
                            <a:pt x="442608" y="270142"/>
                          </a:cubicBezTo>
                          <a:cubicBezTo>
                            <a:pt x="523015" y="272947"/>
                            <a:pt x="580984" y="234613"/>
                            <a:pt x="577244" y="214044"/>
                          </a:cubicBezTo>
                          <a:cubicBezTo>
                            <a:pt x="573504" y="193475"/>
                            <a:pt x="494032" y="152336"/>
                            <a:pt x="420169" y="146726"/>
                          </a:cubicBezTo>
                          <a:cubicBezTo>
                            <a:pt x="346306" y="141116"/>
                            <a:pt x="199516" y="157011"/>
                            <a:pt x="134068" y="180385"/>
                          </a:cubicBezTo>
                          <a:cubicBezTo>
                            <a:pt x="68620" y="203759"/>
                            <a:pt x="21872" y="254247"/>
                            <a:pt x="27482" y="286971"/>
                          </a:cubicBezTo>
                          <a:cubicBezTo>
                            <a:pt x="33092" y="319695"/>
                            <a:pt x="90125" y="355224"/>
                            <a:pt x="167727" y="376728"/>
                          </a:cubicBezTo>
                          <a:cubicBezTo>
                            <a:pt x="245329" y="398232"/>
                            <a:pt x="424844" y="417867"/>
                            <a:pt x="493097" y="415997"/>
                          </a:cubicBezTo>
                          <a:cubicBezTo>
                            <a:pt x="561350" y="414127"/>
                            <a:pt x="594073" y="385143"/>
                            <a:pt x="577244" y="365509"/>
                          </a:cubicBezTo>
                          <a:cubicBezTo>
                            <a:pt x="560415" y="345875"/>
                            <a:pt x="457568" y="306606"/>
                            <a:pt x="392120" y="298191"/>
                          </a:cubicBezTo>
                          <a:cubicBezTo>
                            <a:pt x="326672" y="289776"/>
                            <a:pt x="245330" y="298191"/>
                            <a:pt x="184557" y="315020"/>
                          </a:cubicBezTo>
                          <a:cubicBezTo>
                            <a:pt x="123784" y="331849"/>
                            <a:pt x="53661" y="371119"/>
                            <a:pt x="27482" y="399168"/>
                          </a:cubicBezTo>
                          <a:cubicBezTo>
                            <a:pt x="1303" y="427217"/>
                            <a:pt x="-18332" y="457136"/>
                            <a:pt x="27482" y="483315"/>
                          </a:cubicBezTo>
                          <a:cubicBezTo>
                            <a:pt x="73296" y="509494"/>
                            <a:pt x="221021" y="547828"/>
                            <a:pt x="302363" y="556243"/>
                          </a:cubicBezTo>
                          <a:cubicBezTo>
                            <a:pt x="383705" y="564658"/>
                            <a:pt x="468787" y="545023"/>
                            <a:pt x="515536" y="533803"/>
                          </a:cubicBezTo>
                          <a:cubicBezTo>
                            <a:pt x="562284" y="522583"/>
                            <a:pt x="591269" y="502014"/>
                            <a:pt x="582854" y="488925"/>
                          </a:cubicBezTo>
                          <a:cubicBezTo>
                            <a:pt x="574439" y="475836"/>
                            <a:pt x="523951" y="463681"/>
                            <a:pt x="465048" y="455266"/>
                          </a:cubicBezTo>
                          <a:cubicBezTo>
                            <a:pt x="406145" y="446851"/>
                            <a:pt x="293013" y="433761"/>
                            <a:pt x="229435" y="438436"/>
                          </a:cubicBezTo>
                          <a:cubicBezTo>
                            <a:pt x="165857" y="443111"/>
                            <a:pt x="117239" y="467421"/>
                            <a:pt x="83580" y="483315"/>
                          </a:cubicBezTo>
                          <a:cubicBezTo>
                            <a:pt x="49921" y="499209"/>
                            <a:pt x="34962" y="514169"/>
                            <a:pt x="27482" y="533803"/>
                          </a:cubicBezTo>
                          <a:cubicBezTo>
                            <a:pt x="20002" y="553437"/>
                            <a:pt x="16262" y="580552"/>
                            <a:pt x="38701" y="601121"/>
                          </a:cubicBezTo>
                          <a:cubicBezTo>
                            <a:pt x="61140" y="621690"/>
                            <a:pt x="94799" y="643195"/>
                            <a:pt x="162117" y="657219"/>
                          </a:cubicBezTo>
                          <a:cubicBezTo>
                            <a:pt x="229435" y="671243"/>
                            <a:pt x="376225" y="687138"/>
                            <a:pt x="442608" y="685268"/>
                          </a:cubicBezTo>
                          <a:cubicBezTo>
                            <a:pt x="508991" y="683398"/>
                            <a:pt x="477202" y="655350"/>
                            <a:pt x="560414" y="646000"/>
                          </a:cubicBezTo>
                          <a:cubicBezTo>
                            <a:pt x="643626" y="636650"/>
                            <a:pt x="871759" y="631975"/>
                            <a:pt x="941882" y="629170"/>
                          </a:cubicBezTo>
                          <a:cubicBezTo>
                            <a:pt x="1012005" y="626365"/>
                            <a:pt x="996578" y="627767"/>
                            <a:pt x="981151" y="629170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2497850" y="691360"/>
                    <a:ext cx="863343" cy="558743"/>
                    <a:chOff x="752283" y="694747"/>
                    <a:chExt cx="994253" cy="685418"/>
                  </a:xfrm>
                </p:grpSpPr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752283" y="694747"/>
                      <a:ext cx="994253" cy="685418"/>
                    </a:xfrm>
                    <a:custGeom>
                      <a:avLst/>
                      <a:gdLst>
                        <a:gd name="connsiteX0" fmla="*/ 571634 w 994253"/>
                        <a:gd name="connsiteY0" fmla="*/ 40139 h 685418"/>
                        <a:gd name="connsiteX1" fmla="*/ 319192 w 994253"/>
                        <a:gd name="connsiteY1" fmla="*/ 871 h 685418"/>
                        <a:gd name="connsiteX2" fmla="*/ 49921 w 994253"/>
                        <a:gd name="connsiteY2" fmla="*/ 73798 h 685418"/>
                        <a:gd name="connsiteX3" fmla="*/ 94800 w 994253"/>
                        <a:gd name="connsiteY3" fmla="*/ 197214 h 685418"/>
                        <a:gd name="connsiteX4" fmla="*/ 442608 w 994253"/>
                        <a:gd name="connsiteY4" fmla="*/ 270142 h 685418"/>
                        <a:gd name="connsiteX5" fmla="*/ 577244 w 994253"/>
                        <a:gd name="connsiteY5" fmla="*/ 214044 h 685418"/>
                        <a:gd name="connsiteX6" fmla="*/ 420169 w 994253"/>
                        <a:gd name="connsiteY6" fmla="*/ 146726 h 685418"/>
                        <a:gd name="connsiteX7" fmla="*/ 134068 w 994253"/>
                        <a:gd name="connsiteY7" fmla="*/ 180385 h 685418"/>
                        <a:gd name="connsiteX8" fmla="*/ 27482 w 994253"/>
                        <a:gd name="connsiteY8" fmla="*/ 286971 h 685418"/>
                        <a:gd name="connsiteX9" fmla="*/ 167727 w 994253"/>
                        <a:gd name="connsiteY9" fmla="*/ 376728 h 685418"/>
                        <a:gd name="connsiteX10" fmla="*/ 493097 w 994253"/>
                        <a:gd name="connsiteY10" fmla="*/ 415997 h 685418"/>
                        <a:gd name="connsiteX11" fmla="*/ 577244 w 994253"/>
                        <a:gd name="connsiteY11" fmla="*/ 365509 h 685418"/>
                        <a:gd name="connsiteX12" fmla="*/ 392120 w 994253"/>
                        <a:gd name="connsiteY12" fmla="*/ 298191 h 685418"/>
                        <a:gd name="connsiteX13" fmla="*/ 184557 w 994253"/>
                        <a:gd name="connsiteY13" fmla="*/ 315020 h 685418"/>
                        <a:gd name="connsiteX14" fmla="*/ 27482 w 994253"/>
                        <a:gd name="connsiteY14" fmla="*/ 399168 h 685418"/>
                        <a:gd name="connsiteX15" fmla="*/ 27482 w 994253"/>
                        <a:gd name="connsiteY15" fmla="*/ 483315 h 685418"/>
                        <a:gd name="connsiteX16" fmla="*/ 302363 w 994253"/>
                        <a:gd name="connsiteY16" fmla="*/ 556243 h 685418"/>
                        <a:gd name="connsiteX17" fmla="*/ 515536 w 994253"/>
                        <a:gd name="connsiteY17" fmla="*/ 533803 h 685418"/>
                        <a:gd name="connsiteX18" fmla="*/ 582854 w 994253"/>
                        <a:gd name="connsiteY18" fmla="*/ 488925 h 685418"/>
                        <a:gd name="connsiteX19" fmla="*/ 465048 w 994253"/>
                        <a:gd name="connsiteY19" fmla="*/ 455266 h 685418"/>
                        <a:gd name="connsiteX20" fmla="*/ 229435 w 994253"/>
                        <a:gd name="connsiteY20" fmla="*/ 438436 h 685418"/>
                        <a:gd name="connsiteX21" fmla="*/ 83580 w 994253"/>
                        <a:gd name="connsiteY21" fmla="*/ 483315 h 685418"/>
                        <a:gd name="connsiteX22" fmla="*/ 27482 w 994253"/>
                        <a:gd name="connsiteY22" fmla="*/ 533803 h 685418"/>
                        <a:gd name="connsiteX23" fmla="*/ 38701 w 994253"/>
                        <a:gd name="connsiteY23" fmla="*/ 601121 h 685418"/>
                        <a:gd name="connsiteX24" fmla="*/ 162117 w 994253"/>
                        <a:gd name="connsiteY24" fmla="*/ 657219 h 685418"/>
                        <a:gd name="connsiteX25" fmla="*/ 442608 w 994253"/>
                        <a:gd name="connsiteY25" fmla="*/ 685268 h 685418"/>
                        <a:gd name="connsiteX26" fmla="*/ 560414 w 994253"/>
                        <a:gd name="connsiteY26" fmla="*/ 646000 h 685418"/>
                        <a:gd name="connsiteX27" fmla="*/ 941882 w 994253"/>
                        <a:gd name="connsiteY27" fmla="*/ 629170 h 685418"/>
                        <a:gd name="connsiteX28" fmla="*/ 981151 w 994253"/>
                        <a:gd name="connsiteY28" fmla="*/ 629170 h 685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4253" h="685418">
                          <a:moveTo>
                            <a:pt x="571634" y="40139"/>
                          </a:moveTo>
                          <a:cubicBezTo>
                            <a:pt x="488889" y="17700"/>
                            <a:pt x="406144" y="-4739"/>
                            <a:pt x="319192" y="871"/>
                          </a:cubicBezTo>
                          <a:cubicBezTo>
                            <a:pt x="232240" y="6481"/>
                            <a:pt x="87320" y="41074"/>
                            <a:pt x="49921" y="73798"/>
                          </a:cubicBezTo>
                          <a:cubicBezTo>
                            <a:pt x="12522" y="106522"/>
                            <a:pt x="29352" y="164490"/>
                            <a:pt x="94800" y="197214"/>
                          </a:cubicBezTo>
                          <a:cubicBezTo>
                            <a:pt x="160248" y="229938"/>
                            <a:pt x="362201" y="267337"/>
                            <a:pt x="442608" y="270142"/>
                          </a:cubicBezTo>
                          <a:cubicBezTo>
                            <a:pt x="523015" y="272947"/>
                            <a:pt x="580984" y="234613"/>
                            <a:pt x="577244" y="214044"/>
                          </a:cubicBezTo>
                          <a:cubicBezTo>
                            <a:pt x="573504" y="193475"/>
                            <a:pt x="494032" y="152336"/>
                            <a:pt x="420169" y="146726"/>
                          </a:cubicBezTo>
                          <a:cubicBezTo>
                            <a:pt x="346306" y="141116"/>
                            <a:pt x="199516" y="157011"/>
                            <a:pt x="134068" y="180385"/>
                          </a:cubicBezTo>
                          <a:cubicBezTo>
                            <a:pt x="68620" y="203759"/>
                            <a:pt x="21872" y="254247"/>
                            <a:pt x="27482" y="286971"/>
                          </a:cubicBezTo>
                          <a:cubicBezTo>
                            <a:pt x="33092" y="319695"/>
                            <a:pt x="90125" y="355224"/>
                            <a:pt x="167727" y="376728"/>
                          </a:cubicBezTo>
                          <a:cubicBezTo>
                            <a:pt x="245329" y="398232"/>
                            <a:pt x="424844" y="417867"/>
                            <a:pt x="493097" y="415997"/>
                          </a:cubicBezTo>
                          <a:cubicBezTo>
                            <a:pt x="561350" y="414127"/>
                            <a:pt x="594073" y="385143"/>
                            <a:pt x="577244" y="365509"/>
                          </a:cubicBezTo>
                          <a:cubicBezTo>
                            <a:pt x="560415" y="345875"/>
                            <a:pt x="457568" y="306606"/>
                            <a:pt x="392120" y="298191"/>
                          </a:cubicBezTo>
                          <a:cubicBezTo>
                            <a:pt x="326672" y="289776"/>
                            <a:pt x="245330" y="298191"/>
                            <a:pt x="184557" y="315020"/>
                          </a:cubicBezTo>
                          <a:cubicBezTo>
                            <a:pt x="123784" y="331849"/>
                            <a:pt x="53661" y="371119"/>
                            <a:pt x="27482" y="399168"/>
                          </a:cubicBezTo>
                          <a:cubicBezTo>
                            <a:pt x="1303" y="427217"/>
                            <a:pt x="-18332" y="457136"/>
                            <a:pt x="27482" y="483315"/>
                          </a:cubicBezTo>
                          <a:cubicBezTo>
                            <a:pt x="73296" y="509494"/>
                            <a:pt x="221021" y="547828"/>
                            <a:pt x="302363" y="556243"/>
                          </a:cubicBezTo>
                          <a:cubicBezTo>
                            <a:pt x="383705" y="564658"/>
                            <a:pt x="468787" y="545023"/>
                            <a:pt x="515536" y="533803"/>
                          </a:cubicBezTo>
                          <a:cubicBezTo>
                            <a:pt x="562284" y="522583"/>
                            <a:pt x="591269" y="502014"/>
                            <a:pt x="582854" y="488925"/>
                          </a:cubicBezTo>
                          <a:cubicBezTo>
                            <a:pt x="574439" y="475836"/>
                            <a:pt x="523951" y="463681"/>
                            <a:pt x="465048" y="455266"/>
                          </a:cubicBezTo>
                          <a:cubicBezTo>
                            <a:pt x="406145" y="446851"/>
                            <a:pt x="293013" y="433761"/>
                            <a:pt x="229435" y="438436"/>
                          </a:cubicBezTo>
                          <a:cubicBezTo>
                            <a:pt x="165857" y="443111"/>
                            <a:pt x="117239" y="467421"/>
                            <a:pt x="83580" y="483315"/>
                          </a:cubicBezTo>
                          <a:cubicBezTo>
                            <a:pt x="49921" y="499209"/>
                            <a:pt x="34962" y="514169"/>
                            <a:pt x="27482" y="533803"/>
                          </a:cubicBezTo>
                          <a:cubicBezTo>
                            <a:pt x="20002" y="553437"/>
                            <a:pt x="16262" y="580552"/>
                            <a:pt x="38701" y="601121"/>
                          </a:cubicBezTo>
                          <a:cubicBezTo>
                            <a:pt x="61140" y="621690"/>
                            <a:pt x="94799" y="643195"/>
                            <a:pt x="162117" y="657219"/>
                          </a:cubicBezTo>
                          <a:cubicBezTo>
                            <a:pt x="229435" y="671243"/>
                            <a:pt x="376225" y="687138"/>
                            <a:pt x="442608" y="685268"/>
                          </a:cubicBezTo>
                          <a:cubicBezTo>
                            <a:pt x="508991" y="683398"/>
                            <a:pt x="477202" y="655350"/>
                            <a:pt x="560414" y="646000"/>
                          </a:cubicBezTo>
                          <a:cubicBezTo>
                            <a:pt x="643626" y="636650"/>
                            <a:pt x="871759" y="631975"/>
                            <a:pt x="941882" y="629170"/>
                          </a:cubicBezTo>
                          <a:cubicBezTo>
                            <a:pt x="1012005" y="626365"/>
                            <a:pt x="996578" y="627767"/>
                            <a:pt x="981151" y="62917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1273288" y="727111"/>
                      <a:ext cx="434484" cy="63325"/>
                    </a:xfrm>
                    <a:custGeom>
                      <a:avLst/>
                      <a:gdLst>
                        <a:gd name="connsiteX0" fmla="*/ 0 w 347809"/>
                        <a:gd name="connsiteY0" fmla="*/ 0 h 63325"/>
                        <a:gd name="connsiteX1" fmla="*/ 241222 w 347809"/>
                        <a:gd name="connsiteY1" fmla="*/ 61708 h 63325"/>
                        <a:gd name="connsiteX2" fmla="*/ 347809 w 347809"/>
                        <a:gd name="connsiteY2" fmla="*/ 39269 h 63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7809" h="63325">
                          <a:moveTo>
                            <a:pt x="0" y="0"/>
                          </a:moveTo>
                          <a:cubicBezTo>
                            <a:pt x="91627" y="27581"/>
                            <a:pt x="183254" y="55163"/>
                            <a:pt x="241222" y="61708"/>
                          </a:cubicBezTo>
                          <a:cubicBezTo>
                            <a:pt x="299190" y="68253"/>
                            <a:pt x="323499" y="53761"/>
                            <a:pt x="347809" y="39269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268896" y="301257"/>
                  <a:ext cx="2913093" cy="1647486"/>
                  <a:chOff x="622690" y="349608"/>
                  <a:chExt cx="2754420" cy="1731633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690007" y="415125"/>
                    <a:ext cx="2612904" cy="1586762"/>
                  </a:xfrm>
                  <a:prstGeom prst="round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622690" y="349608"/>
                    <a:ext cx="2754420" cy="1731633"/>
                  </a:xfrm>
                  <a:prstGeom prst="round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31" name="Flowchart: Connector 30"/>
                <p:cNvSpPr/>
                <p:nvPr/>
              </p:nvSpPr>
              <p:spPr>
                <a:xfrm>
                  <a:off x="1474048" y="580697"/>
                  <a:ext cx="714357" cy="714357"/>
                </a:xfrm>
                <a:prstGeom prst="flowChartConnector">
                  <a:avLst/>
                </a:prstGeom>
                <a:gradFill>
                  <a:gsLst>
                    <a:gs pos="14000">
                      <a:schemeClr val="accent1">
                        <a:tint val="66000"/>
                        <a:satMod val="160000"/>
                      </a:schemeClr>
                    </a:gs>
                    <a:gs pos="59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>
                  <a:off x="516429" y="205230"/>
                  <a:ext cx="691661" cy="639054"/>
                  <a:chOff x="516429" y="205230"/>
                  <a:chExt cx="691661" cy="639054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516429" y="205230"/>
                    <a:ext cx="674133" cy="618651"/>
                    <a:chOff x="650739" y="286587"/>
                    <a:chExt cx="674133" cy="618651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650739" y="326833"/>
                      <a:ext cx="589031" cy="540565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697779" y="286587"/>
                      <a:ext cx="588645" cy="545465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eeform 40"/>
                    <p:cNvSpPr/>
                    <p:nvPr/>
                  </p:nvSpPr>
                  <p:spPr>
                    <a:xfrm>
                      <a:off x="1239770" y="833129"/>
                      <a:ext cx="85102" cy="72109"/>
                    </a:xfrm>
                    <a:custGeom>
                      <a:avLst/>
                      <a:gdLst>
                        <a:gd name="connsiteX0" fmla="*/ 0 w 134695"/>
                        <a:gd name="connsiteY0" fmla="*/ 47578 h 139197"/>
                        <a:gd name="connsiteX1" fmla="*/ 28049 w 134695"/>
                        <a:gd name="connsiteY1" fmla="*/ 120505 h 139197"/>
                        <a:gd name="connsiteX2" fmla="*/ 112197 w 134695"/>
                        <a:gd name="connsiteY2" fmla="*/ 137335 h 139197"/>
                        <a:gd name="connsiteX3" fmla="*/ 134636 w 134695"/>
                        <a:gd name="connsiteY3" fmla="*/ 86846 h 139197"/>
                        <a:gd name="connsiteX4" fmla="*/ 117806 w 134695"/>
                        <a:gd name="connsiteY4" fmla="*/ 30748 h 139197"/>
                        <a:gd name="connsiteX5" fmla="*/ 89757 w 134695"/>
                        <a:gd name="connsiteY5" fmla="*/ 2699 h 139197"/>
                        <a:gd name="connsiteX6" fmla="*/ 56098 w 134695"/>
                        <a:gd name="connsiteY6" fmla="*/ 2699 h 139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4695" h="139197">
                          <a:moveTo>
                            <a:pt x="0" y="47578"/>
                          </a:moveTo>
                          <a:cubicBezTo>
                            <a:pt x="4675" y="76562"/>
                            <a:pt x="9350" y="105546"/>
                            <a:pt x="28049" y="120505"/>
                          </a:cubicBezTo>
                          <a:cubicBezTo>
                            <a:pt x="46748" y="135464"/>
                            <a:pt x="94433" y="142945"/>
                            <a:pt x="112197" y="137335"/>
                          </a:cubicBezTo>
                          <a:cubicBezTo>
                            <a:pt x="129962" y="131725"/>
                            <a:pt x="133701" y="104610"/>
                            <a:pt x="134636" y="86846"/>
                          </a:cubicBezTo>
                          <a:cubicBezTo>
                            <a:pt x="135571" y="69082"/>
                            <a:pt x="125286" y="44773"/>
                            <a:pt x="117806" y="30748"/>
                          </a:cubicBezTo>
                          <a:cubicBezTo>
                            <a:pt x="110326" y="16723"/>
                            <a:pt x="100042" y="7374"/>
                            <a:pt x="89757" y="2699"/>
                          </a:cubicBezTo>
                          <a:cubicBezTo>
                            <a:pt x="79472" y="-1976"/>
                            <a:pt x="67785" y="361"/>
                            <a:pt x="56098" y="2699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516429" y="266183"/>
                    <a:ext cx="560597" cy="51985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584948" y="205230"/>
                    <a:ext cx="567166" cy="51741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Freeform 37"/>
                  <p:cNvSpPr/>
                  <p:nvPr/>
                </p:nvSpPr>
                <p:spPr>
                  <a:xfrm>
                    <a:off x="1094629" y="745868"/>
                    <a:ext cx="113461" cy="98416"/>
                  </a:xfrm>
                  <a:custGeom>
                    <a:avLst/>
                    <a:gdLst>
                      <a:gd name="connsiteX0" fmla="*/ 0 w 134695"/>
                      <a:gd name="connsiteY0" fmla="*/ 47578 h 139197"/>
                      <a:gd name="connsiteX1" fmla="*/ 28049 w 134695"/>
                      <a:gd name="connsiteY1" fmla="*/ 120505 h 139197"/>
                      <a:gd name="connsiteX2" fmla="*/ 112197 w 134695"/>
                      <a:gd name="connsiteY2" fmla="*/ 137335 h 139197"/>
                      <a:gd name="connsiteX3" fmla="*/ 134636 w 134695"/>
                      <a:gd name="connsiteY3" fmla="*/ 86846 h 139197"/>
                      <a:gd name="connsiteX4" fmla="*/ 117806 w 134695"/>
                      <a:gd name="connsiteY4" fmla="*/ 30748 h 139197"/>
                      <a:gd name="connsiteX5" fmla="*/ 89757 w 134695"/>
                      <a:gd name="connsiteY5" fmla="*/ 2699 h 139197"/>
                      <a:gd name="connsiteX6" fmla="*/ 56098 w 134695"/>
                      <a:gd name="connsiteY6" fmla="*/ 2699 h 13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695" h="139197">
                        <a:moveTo>
                          <a:pt x="0" y="47578"/>
                        </a:moveTo>
                        <a:cubicBezTo>
                          <a:pt x="4675" y="76562"/>
                          <a:pt x="9350" y="105546"/>
                          <a:pt x="28049" y="120505"/>
                        </a:cubicBezTo>
                        <a:cubicBezTo>
                          <a:pt x="46748" y="135464"/>
                          <a:pt x="94433" y="142945"/>
                          <a:pt x="112197" y="137335"/>
                        </a:cubicBezTo>
                        <a:cubicBezTo>
                          <a:pt x="129962" y="131725"/>
                          <a:pt x="133701" y="104610"/>
                          <a:pt x="134636" y="86846"/>
                        </a:cubicBezTo>
                        <a:cubicBezTo>
                          <a:pt x="135571" y="69082"/>
                          <a:pt x="125286" y="44773"/>
                          <a:pt x="117806" y="30748"/>
                        </a:cubicBezTo>
                        <a:cubicBezTo>
                          <a:pt x="110326" y="16723"/>
                          <a:pt x="100042" y="7374"/>
                          <a:pt x="89757" y="2699"/>
                        </a:cubicBezTo>
                        <a:cubicBezTo>
                          <a:pt x="79472" y="-1976"/>
                          <a:pt x="67785" y="361"/>
                          <a:pt x="56098" y="2699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026894" y="1525755"/>
                  <a:ext cx="1228253" cy="2685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it-IT" sz="1100">
                      <a:effectLst/>
                      <a:latin typeface="Calibri"/>
                      <a:ea typeface="Calibri"/>
                      <a:cs typeface="Times New Roman"/>
                    </a:rPr>
                    <a:t>PMMA substrate</a:t>
                  </a:r>
                  <a:endParaRPr lang="it-IT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457517" y="559142"/>
                  <a:ext cx="748703" cy="757733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340091" y="786041"/>
                <a:ext cx="1228090" cy="26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Times New Roman"/>
                  </a:rPr>
                  <a:t>thermocouple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1457517" y="597632"/>
                <a:ext cx="713152" cy="697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Calibri"/>
                    <a:cs typeface="Calibri"/>
                  </a:rPr>
                  <a:t>SU-8 coated</a:t>
                </a:r>
                <a:endParaRPr lang="it-IT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Symbol"/>
                    <a:ea typeface="Times New Roman"/>
                    <a:cs typeface="Calibri"/>
                  </a:rPr>
                  <a:t>m</a:t>
                </a:r>
                <a:r>
                  <a:rPr lang="it-IT" sz="1100">
                    <a:effectLst/>
                    <a:latin typeface="Calibri"/>
                    <a:ea typeface="Times New Roman"/>
                  </a:rPr>
                  <a:t>sphere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1691208" y="1319300"/>
                <a:ext cx="1524639" cy="26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Times New Roman"/>
                  </a:rPr>
                  <a:t>SU-8 ridge waveguide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" name="Text Box 2"/>
              <p:cNvSpPr txBox="1">
                <a:spLocks noChangeArrowheads="1"/>
              </p:cNvSpPr>
              <p:nvPr/>
            </p:nvSpPr>
            <p:spPr bwMode="auto">
              <a:xfrm>
                <a:off x="2505074" y="755686"/>
                <a:ext cx="676915" cy="26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Calibri"/>
                    <a:cs typeface="Times New Roman"/>
                  </a:rPr>
                  <a:t>heater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20" name="Arc 19"/>
            <p:cNvSpPr/>
            <p:nvPr/>
          </p:nvSpPr>
          <p:spPr>
            <a:xfrm>
              <a:off x="1739435" y="580697"/>
              <a:ext cx="167280" cy="736178"/>
            </a:xfrm>
            <a:prstGeom prst="arc">
              <a:avLst>
                <a:gd name="adj1" fmla="val 6017645"/>
                <a:gd name="adj2" fmla="val 5461010"/>
              </a:avLst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616147" y="1295054"/>
              <a:ext cx="197946" cy="21107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24" y="3843263"/>
            <a:ext cx="3479937" cy="24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61" y="3958614"/>
            <a:ext cx="3151025" cy="2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Flowchart: Collate 59"/>
          <p:cNvSpPr/>
          <p:nvPr/>
        </p:nvSpPr>
        <p:spPr>
          <a:xfrm rot="2547587" flipH="1">
            <a:off x="6306104" y="2504888"/>
            <a:ext cx="113030" cy="1244600"/>
          </a:xfrm>
          <a:prstGeom prst="flowChartCollat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grpSp>
        <p:nvGrpSpPr>
          <p:cNvPr id="61" name="Group 60"/>
          <p:cNvGrpSpPr/>
          <p:nvPr/>
        </p:nvGrpSpPr>
        <p:grpSpPr>
          <a:xfrm>
            <a:off x="4712254" y="2089598"/>
            <a:ext cx="3029587" cy="1743075"/>
            <a:chOff x="268896" y="205230"/>
            <a:chExt cx="3030131" cy="1743513"/>
          </a:xfrm>
        </p:grpSpPr>
        <p:grpSp>
          <p:nvGrpSpPr>
            <p:cNvPr id="63" name="Group 62"/>
            <p:cNvGrpSpPr/>
            <p:nvPr/>
          </p:nvGrpSpPr>
          <p:grpSpPr>
            <a:xfrm>
              <a:off x="268896" y="205230"/>
              <a:ext cx="3030131" cy="1743513"/>
              <a:chOff x="268896" y="205230"/>
              <a:chExt cx="3030131" cy="1743513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268896" y="205230"/>
                <a:ext cx="3030131" cy="1743513"/>
                <a:chOff x="268896" y="205230"/>
                <a:chExt cx="3030131" cy="1743513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2586559" y="452162"/>
                  <a:ext cx="712468" cy="371717"/>
                  <a:chOff x="2497850" y="673323"/>
                  <a:chExt cx="863344" cy="592119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2497850" y="673323"/>
                    <a:ext cx="862965" cy="558165"/>
                    <a:chOff x="0" y="0"/>
                    <a:chExt cx="994253" cy="685418"/>
                  </a:xfrm>
                </p:grpSpPr>
                <p:sp>
                  <p:nvSpPr>
                    <p:cNvPr id="91" name="Freeform 90"/>
                    <p:cNvSpPr/>
                    <p:nvPr/>
                  </p:nvSpPr>
                  <p:spPr>
                    <a:xfrm>
                      <a:off x="0" y="0"/>
                      <a:ext cx="994253" cy="685418"/>
                    </a:xfrm>
                    <a:custGeom>
                      <a:avLst/>
                      <a:gdLst>
                        <a:gd name="connsiteX0" fmla="*/ 571634 w 994253"/>
                        <a:gd name="connsiteY0" fmla="*/ 40139 h 685418"/>
                        <a:gd name="connsiteX1" fmla="*/ 319192 w 994253"/>
                        <a:gd name="connsiteY1" fmla="*/ 871 h 685418"/>
                        <a:gd name="connsiteX2" fmla="*/ 49921 w 994253"/>
                        <a:gd name="connsiteY2" fmla="*/ 73798 h 685418"/>
                        <a:gd name="connsiteX3" fmla="*/ 94800 w 994253"/>
                        <a:gd name="connsiteY3" fmla="*/ 197214 h 685418"/>
                        <a:gd name="connsiteX4" fmla="*/ 442608 w 994253"/>
                        <a:gd name="connsiteY4" fmla="*/ 270142 h 685418"/>
                        <a:gd name="connsiteX5" fmla="*/ 577244 w 994253"/>
                        <a:gd name="connsiteY5" fmla="*/ 214044 h 685418"/>
                        <a:gd name="connsiteX6" fmla="*/ 420169 w 994253"/>
                        <a:gd name="connsiteY6" fmla="*/ 146726 h 685418"/>
                        <a:gd name="connsiteX7" fmla="*/ 134068 w 994253"/>
                        <a:gd name="connsiteY7" fmla="*/ 180385 h 685418"/>
                        <a:gd name="connsiteX8" fmla="*/ 27482 w 994253"/>
                        <a:gd name="connsiteY8" fmla="*/ 286971 h 685418"/>
                        <a:gd name="connsiteX9" fmla="*/ 167727 w 994253"/>
                        <a:gd name="connsiteY9" fmla="*/ 376728 h 685418"/>
                        <a:gd name="connsiteX10" fmla="*/ 493097 w 994253"/>
                        <a:gd name="connsiteY10" fmla="*/ 415997 h 685418"/>
                        <a:gd name="connsiteX11" fmla="*/ 577244 w 994253"/>
                        <a:gd name="connsiteY11" fmla="*/ 365509 h 685418"/>
                        <a:gd name="connsiteX12" fmla="*/ 392120 w 994253"/>
                        <a:gd name="connsiteY12" fmla="*/ 298191 h 685418"/>
                        <a:gd name="connsiteX13" fmla="*/ 184557 w 994253"/>
                        <a:gd name="connsiteY13" fmla="*/ 315020 h 685418"/>
                        <a:gd name="connsiteX14" fmla="*/ 27482 w 994253"/>
                        <a:gd name="connsiteY14" fmla="*/ 399168 h 685418"/>
                        <a:gd name="connsiteX15" fmla="*/ 27482 w 994253"/>
                        <a:gd name="connsiteY15" fmla="*/ 483315 h 685418"/>
                        <a:gd name="connsiteX16" fmla="*/ 302363 w 994253"/>
                        <a:gd name="connsiteY16" fmla="*/ 556243 h 685418"/>
                        <a:gd name="connsiteX17" fmla="*/ 515536 w 994253"/>
                        <a:gd name="connsiteY17" fmla="*/ 533803 h 685418"/>
                        <a:gd name="connsiteX18" fmla="*/ 582854 w 994253"/>
                        <a:gd name="connsiteY18" fmla="*/ 488925 h 685418"/>
                        <a:gd name="connsiteX19" fmla="*/ 465048 w 994253"/>
                        <a:gd name="connsiteY19" fmla="*/ 455266 h 685418"/>
                        <a:gd name="connsiteX20" fmla="*/ 229435 w 994253"/>
                        <a:gd name="connsiteY20" fmla="*/ 438436 h 685418"/>
                        <a:gd name="connsiteX21" fmla="*/ 83580 w 994253"/>
                        <a:gd name="connsiteY21" fmla="*/ 483315 h 685418"/>
                        <a:gd name="connsiteX22" fmla="*/ 27482 w 994253"/>
                        <a:gd name="connsiteY22" fmla="*/ 533803 h 685418"/>
                        <a:gd name="connsiteX23" fmla="*/ 38701 w 994253"/>
                        <a:gd name="connsiteY23" fmla="*/ 601121 h 685418"/>
                        <a:gd name="connsiteX24" fmla="*/ 162117 w 994253"/>
                        <a:gd name="connsiteY24" fmla="*/ 657219 h 685418"/>
                        <a:gd name="connsiteX25" fmla="*/ 442608 w 994253"/>
                        <a:gd name="connsiteY25" fmla="*/ 685268 h 685418"/>
                        <a:gd name="connsiteX26" fmla="*/ 560414 w 994253"/>
                        <a:gd name="connsiteY26" fmla="*/ 646000 h 685418"/>
                        <a:gd name="connsiteX27" fmla="*/ 941882 w 994253"/>
                        <a:gd name="connsiteY27" fmla="*/ 629170 h 685418"/>
                        <a:gd name="connsiteX28" fmla="*/ 981151 w 994253"/>
                        <a:gd name="connsiteY28" fmla="*/ 629170 h 685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4253" h="685418">
                          <a:moveTo>
                            <a:pt x="571634" y="40139"/>
                          </a:moveTo>
                          <a:cubicBezTo>
                            <a:pt x="488889" y="17700"/>
                            <a:pt x="406144" y="-4739"/>
                            <a:pt x="319192" y="871"/>
                          </a:cubicBezTo>
                          <a:cubicBezTo>
                            <a:pt x="232240" y="6481"/>
                            <a:pt x="87320" y="41074"/>
                            <a:pt x="49921" y="73798"/>
                          </a:cubicBezTo>
                          <a:cubicBezTo>
                            <a:pt x="12522" y="106522"/>
                            <a:pt x="29352" y="164490"/>
                            <a:pt x="94800" y="197214"/>
                          </a:cubicBezTo>
                          <a:cubicBezTo>
                            <a:pt x="160248" y="229938"/>
                            <a:pt x="362201" y="267337"/>
                            <a:pt x="442608" y="270142"/>
                          </a:cubicBezTo>
                          <a:cubicBezTo>
                            <a:pt x="523015" y="272947"/>
                            <a:pt x="580984" y="234613"/>
                            <a:pt x="577244" y="214044"/>
                          </a:cubicBezTo>
                          <a:cubicBezTo>
                            <a:pt x="573504" y="193475"/>
                            <a:pt x="494032" y="152336"/>
                            <a:pt x="420169" y="146726"/>
                          </a:cubicBezTo>
                          <a:cubicBezTo>
                            <a:pt x="346306" y="141116"/>
                            <a:pt x="199516" y="157011"/>
                            <a:pt x="134068" y="180385"/>
                          </a:cubicBezTo>
                          <a:cubicBezTo>
                            <a:pt x="68620" y="203759"/>
                            <a:pt x="21872" y="254247"/>
                            <a:pt x="27482" y="286971"/>
                          </a:cubicBezTo>
                          <a:cubicBezTo>
                            <a:pt x="33092" y="319695"/>
                            <a:pt x="90125" y="355224"/>
                            <a:pt x="167727" y="376728"/>
                          </a:cubicBezTo>
                          <a:cubicBezTo>
                            <a:pt x="245329" y="398232"/>
                            <a:pt x="424844" y="417867"/>
                            <a:pt x="493097" y="415997"/>
                          </a:cubicBezTo>
                          <a:cubicBezTo>
                            <a:pt x="561350" y="414127"/>
                            <a:pt x="594073" y="385143"/>
                            <a:pt x="577244" y="365509"/>
                          </a:cubicBezTo>
                          <a:cubicBezTo>
                            <a:pt x="560415" y="345875"/>
                            <a:pt x="457568" y="306606"/>
                            <a:pt x="392120" y="298191"/>
                          </a:cubicBezTo>
                          <a:cubicBezTo>
                            <a:pt x="326672" y="289776"/>
                            <a:pt x="245330" y="298191"/>
                            <a:pt x="184557" y="315020"/>
                          </a:cubicBezTo>
                          <a:cubicBezTo>
                            <a:pt x="123784" y="331849"/>
                            <a:pt x="53661" y="371119"/>
                            <a:pt x="27482" y="399168"/>
                          </a:cubicBezTo>
                          <a:cubicBezTo>
                            <a:pt x="1303" y="427217"/>
                            <a:pt x="-18332" y="457136"/>
                            <a:pt x="27482" y="483315"/>
                          </a:cubicBezTo>
                          <a:cubicBezTo>
                            <a:pt x="73296" y="509494"/>
                            <a:pt x="221021" y="547828"/>
                            <a:pt x="302363" y="556243"/>
                          </a:cubicBezTo>
                          <a:cubicBezTo>
                            <a:pt x="383705" y="564658"/>
                            <a:pt x="468787" y="545023"/>
                            <a:pt x="515536" y="533803"/>
                          </a:cubicBezTo>
                          <a:cubicBezTo>
                            <a:pt x="562284" y="522583"/>
                            <a:pt x="591269" y="502014"/>
                            <a:pt x="582854" y="488925"/>
                          </a:cubicBezTo>
                          <a:cubicBezTo>
                            <a:pt x="574439" y="475836"/>
                            <a:pt x="523951" y="463681"/>
                            <a:pt x="465048" y="455266"/>
                          </a:cubicBezTo>
                          <a:cubicBezTo>
                            <a:pt x="406145" y="446851"/>
                            <a:pt x="293013" y="433761"/>
                            <a:pt x="229435" y="438436"/>
                          </a:cubicBezTo>
                          <a:cubicBezTo>
                            <a:pt x="165857" y="443111"/>
                            <a:pt x="117239" y="467421"/>
                            <a:pt x="83580" y="483315"/>
                          </a:cubicBezTo>
                          <a:cubicBezTo>
                            <a:pt x="49921" y="499209"/>
                            <a:pt x="34962" y="514169"/>
                            <a:pt x="27482" y="533803"/>
                          </a:cubicBezTo>
                          <a:cubicBezTo>
                            <a:pt x="20002" y="553437"/>
                            <a:pt x="16262" y="580552"/>
                            <a:pt x="38701" y="601121"/>
                          </a:cubicBezTo>
                          <a:cubicBezTo>
                            <a:pt x="61140" y="621690"/>
                            <a:pt x="94799" y="643195"/>
                            <a:pt x="162117" y="657219"/>
                          </a:cubicBezTo>
                          <a:cubicBezTo>
                            <a:pt x="229435" y="671243"/>
                            <a:pt x="376225" y="687138"/>
                            <a:pt x="442608" y="685268"/>
                          </a:cubicBezTo>
                          <a:cubicBezTo>
                            <a:pt x="508991" y="683398"/>
                            <a:pt x="477202" y="655350"/>
                            <a:pt x="560414" y="646000"/>
                          </a:cubicBezTo>
                          <a:cubicBezTo>
                            <a:pt x="643626" y="636650"/>
                            <a:pt x="871759" y="631975"/>
                            <a:pt x="941882" y="629170"/>
                          </a:cubicBezTo>
                          <a:cubicBezTo>
                            <a:pt x="1012005" y="626365"/>
                            <a:pt x="996578" y="627767"/>
                            <a:pt x="981151" y="629170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521005" y="32364"/>
                      <a:ext cx="434484" cy="63325"/>
                    </a:xfrm>
                    <a:custGeom>
                      <a:avLst/>
                      <a:gdLst>
                        <a:gd name="connsiteX0" fmla="*/ 0 w 347809"/>
                        <a:gd name="connsiteY0" fmla="*/ 0 h 63325"/>
                        <a:gd name="connsiteX1" fmla="*/ 241222 w 347809"/>
                        <a:gd name="connsiteY1" fmla="*/ 61708 h 63325"/>
                        <a:gd name="connsiteX2" fmla="*/ 347809 w 347809"/>
                        <a:gd name="connsiteY2" fmla="*/ 39269 h 63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7809" h="63325">
                          <a:moveTo>
                            <a:pt x="0" y="0"/>
                          </a:moveTo>
                          <a:cubicBezTo>
                            <a:pt x="91627" y="27581"/>
                            <a:pt x="183254" y="55163"/>
                            <a:pt x="241222" y="61708"/>
                          </a:cubicBezTo>
                          <a:cubicBezTo>
                            <a:pt x="299190" y="68253"/>
                            <a:pt x="323499" y="53761"/>
                            <a:pt x="347809" y="39269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>
                    <a:off x="2498228" y="707280"/>
                    <a:ext cx="862966" cy="558162"/>
                    <a:chOff x="0" y="0"/>
                    <a:chExt cx="994253" cy="685418"/>
                  </a:xfrm>
                </p:grpSpPr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521005" y="32364"/>
                      <a:ext cx="434484" cy="63325"/>
                    </a:xfrm>
                    <a:custGeom>
                      <a:avLst/>
                      <a:gdLst>
                        <a:gd name="connsiteX0" fmla="*/ 0 w 347809"/>
                        <a:gd name="connsiteY0" fmla="*/ 0 h 63325"/>
                        <a:gd name="connsiteX1" fmla="*/ 241222 w 347809"/>
                        <a:gd name="connsiteY1" fmla="*/ 61708 h 63325"/>
                        <a:gd name="connsiteX2" fmla="*/ 347809 w 347809"/>
                        <a:gd name="connsiteY2" fmla="*/ 39269 h 63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7809" h="63325">
                          <a:moveTo>
                            <a:pt x="0" y="0"/>
                          </a:moveTo>
                          <a:cubicBezTo>
                            <a:pt x="91627" y="27581"/>
                            <a:pt x="183254" y="55163"/>
                            <a:pt x="241222" y="61708"/>
                          </a:cubicBezTo>
                          <a:cubicBezTo>
                            <a:pt x="299190" y="68253"/>
                            <a:pt x="323499" y="53761"/>
                            <a:pt x="347809" y="39269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0" y="0"/>
                      <a:ext cx="994253" cy="685418"/>
                    </a:xfrm>
                    <a:custGeom>
                      <a:avLst/>
                      <a:gdLst>
                        <a:gd name="connsiteX0" fmla="*/ 571634 w 994253"/>
                        <a:gd name="connsiteY0" fmla="*/ 40139 h 685418"/>
                        <a:gd name="connsiteX1" fmla="*/ 319192 w 994253"/>
                        <a:gd name="connsiteY1" fmla="*/ 871 h 685418"/>
                        <a:gd name="connsiteX2" fmla="*/ 49921 w 994253"/>
                        <a:gd name="connsiteY2" fmla="*/ 73798 h 685418"/>
                        <a:gd name="connsiteX3" fmla="*/ 94800 w 994253"/>
                        <a:gd name="connsiteY3" fmla="*/ 197214 h 685418"/>
                        <a:gd name="connsiteX4" fmla="*/ 442608 w 994253"/>
                        <a:gd name="connsiteY4" fmla="*/ 270142 h 685418"/>
                        <a:gd name="connsiteX5" fmla="*/ 577244 w 994253"/>
                        <a:gd name="connsiteY5" fmla="*/ 214044 h 685418"/>
                        <a:gd name="connsiteX6" fmla="*/ 420169 w 994253"/>
                        <a:gd name="connsiteY6" fmla="*/ 146726 h 685418"/>
                        <a:gd name="connsiteX7" fmla="*/ 134068 w 994253"/>
                        <a:gd name="connsiteY7" fmla="*/ 180385 h 685418"/>
                        <a:gd name="connsiteX8" fmla="*/ 27482 w 994253"/>
                        <a:gd name="connsiteY8" fmla="*/ 286971 h 685418"/>
                        <a:gd name="connsiteX9" fmla="*/ 167727 w 994253"/>
                        <a:gd name="connsiteY9" fmla="*/ 376728 h 685418"/>
                        <a:gd name="connsiteX10" fmla="*/ 493097 w 994253"/>
                        <a:gd name="connsiteY10" fmla="*/ 415997 h 685418"/>
                        <a:gd name="connsiteX11" fmla="*/ 577244 w 994253"/>
                        <a:gd name="connsiteY11" fmla="*/ 365509 h 685418"/>
                        <a:gd name="connsiteX12" fmla="*/ 392120 w 994253"/>
                        <a:gd name="connsiteY12" fmla="*/ 298191 h 685418"/>
                        <a:gd name="connsiteX13" fmla="*/ 184557 w 994253"/>
                        <a:gd name="connsiteY13" fmla="*/ 315020 h 685418"/>
                        <a:gd name="connsiteX14" fmla="*/ 27482 w 994253"/>
                        <a:gd name="connsiteY14" fmla="*/ 399168 h 685418"/>
                        <a:gd name="connsiteX15" fmla="*/ 27482 w 994253"/>
                        <a:gd name="connsiteY15" fmla="*/ 483315 h 685418"/>
                        <a:gd name="connsiteX16" fmla="*/ 302363 w 994253"/>
                        <a:gd name="connsiteY16" fmla="*/ 556243 h 685418"/>
                        <a:gd name="connsiteX17" fmla="*/ 515536 w 994253"/>
                        <a:gd name="connsiteY17" fmla="*/ 533803 h 685418"/>
                        <a:gd name="connsiteX18" fmla="*/ 582854 w 994253"/>
                        <a:gd name="connsiteY18" fmla="*/ 488925 h 685418"/>
                        <a:gd name="connsiteX19" fmla="*/ 465048 w 994253"/>
                        <a:gd name="connsiteY19" fmla="*/ 455266 h 685418"/>
                        <a:gd name="connsiteX20" fmla="*/ 229435 w 994253"/>
                        <a:gd name="connsiteY20" fmla="*/ 438436 h 685418"/>
                        <a:gd name="connsiteX21" fmla="*/ 83580 w 994253"/>
                        <a:gd name="connsiteY21" fmla="*/ 483315 h 685418"/>
                        <a:gd name="connsiteX22" fmla="*/ 27482 w 994253"/>
                        <a:gd name="connsiteY22" fmla="*/ 533803 h 685418"/>
                        <a:gd name="connsiteX23" fmla="*/ 38701 w 994253"/>
                        <a:gd name="connsiteY23" fmla="*/ 601121 h 685418"/>
                        <a:gd name="connsiteX24" fmla="*/ 162117 w 994253"/>
                        <a:gd name="connsiteY24" fmla="*/ 657219 h 685418"/>
                        <a:gd name="connsiteX25" fmla="*/ 442608 w 994253"/>
                        <a:gd name="connsiteY25" fmla="*/ 685268 h 685418"/>
                        <a:gd name="connsiteX26" fmla="*/ 560414 w 994253"/>
                        <a:gd name="connsiteY26" fmla="*/ 646000 h 685418"/>
                        <a:gd name="connsiteX27" fmla="*/ 941882 w 994253"/>
                        <a:gd name="connsiteY27" fmla="*/ 629170 h 685418"/>
                        <a:gd name="connsiteX28" fmla="*/ 981151 w 994253"/>
                        <a:gd name="connsiteY28" fmla="*/ 629170 h 685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4253" h="685418">
                          <a:moveTo>
                            <a:pt x="571634" y="40139"/>
                          </a:moveTo>
                          <a:cubicBezTo>
                            <a:pt x="488889" y="17700"/>
                            <a:pt x="406144" y="-4739"/>
                            <a:pt x="319192" y="871"/>
                          </a:cubicBezTo>
                          <a:cubicBezTo>
                            <a:pt x="232240" y="6481"/>
                            <a:pt x="87320" y="41074"/>
                            <a:pt x="49921" y="73798"/>
                          </a:cubicBezTo>
                          <a:cubicBezTo>
                            <a:pt x="12522" y="106522"/>
                            <a:pt x="29352" y="164490"/>
                            <a:pt x="94800" y="197214"/>
                          </a:cubicBezTo>
                          <a:cubicBezTo>
                            <a:pt x="160248" y="229938"/>
                            <a:pt x="362201" y="267337"/>
                            <a:pt x="442608" y="270142"/>
                          </a:cubicBezTo>
                          <a:cubicBezTo>
                            <a:pt x="523015" y="272947"/>
                            <a:pt x="580984" y="234613"/>
                            <a:pt x="577244" y="214044"/>
                          </a:cubicBezTo>
                          <a:cubicBezTo>
                            <a:pt x="573504" y="193475"/>
                            <a:pt x="494032" y="152336"/>
                            <a:pt x="420169" y="146726"/>
                          </a:cubicBezTo>
                          <a:cubicBezTo>
                            <a:pt x="346306" y="141116"/>
                            <a:pt x="199516" y="157011"/>
                            <a:pt x="134068" y="180385"/>
                          </a:cubicBezTo>
                          <a:cubicBezTo>
                            <a:pt x="68620" y="203759"/>
                            <a:pt x="21872" y="254247"/>
                            <a:pt x="27482" y="286971"/>
                          </a:cubicBezTo>
                          <a:cubicBezTo>
                            <a:pt x="33092" y="319695"/>
                            <a:pt x="90125" y="355224"/>
                            <a:pt x="167727" y="376728"/>
                          </a:cubicBezTo>
                          <a:cubicBezTo>
                            <a:pt x="245329" y="398232"/>
                            <a:pt x="424844" y="417867"/>
                            <a:pt x="493097" y="415997"/>
                          </a:cubicBezTo>
                          <a:cubicBezTo>
                            <a:pt x="561350" y="414127"/>
                            <a:pt x="594073" y="385143"/>
                            <a:pt x="577244" y="365509"/>
                          </a:cubicBezTo>
                          <a:cubicBezTo>
                            <a:pt x="560415" y="345875"/>
                            <a:pt x="457568" y="306606"/>
                            <a:pt x="392120" y="298191"/>
                          </a:cubicBezTo>
                          <a:cubicBezTo>
                            <a:pt x="326672" y="289776"/>
                            <a:pt x="245330" y="298191"/>
                            <a:pt x="184557" y="315020"/>
                          </a:cubicBezTo>
                          <a:cubicBezTo>
                            <a:pt x="123784" y="331849"/>
                            <a:pt x="53661" y="371119"/>
                            <a:pt x="27482" y="399168"/>
                          </a:cubicBezTo>
                          <a:cubicBezTo>
                            <a:pt x="1303" y="427217"/>
                            <a:pt x="-18332" y="457136"/>
                            <a:pt x="27482" y="483315"/>
                          </a:cubicBezTo>
                          <a:cubicBezTo>
                            <a:pt x="73296" y="509494"/>
                            <a:pt x="221021" y="547828"/>
                            <a:pt x="302363" y="556243"/>
                          </a:cubicBezTo>
                          <a:cubicBezTo>
                            <a:pt x="383705" y="564658"/>
                            <a:pt x="468787" y="545023"/>
                            <a:pt x="515536" y="533803"/>
                          </a:cubicBezTo>
                          <a:cubicBezTo>
                            <a:pt x="562284" y="522583"/>
                            <a:pt x="591269" y="502014"/>
                            <a:pt x="582854" y="488925"/>
                          </a:cubicBezTo>
                          <a:cubicBezTo>
                            <a:pt x="574439" y="475836"/>
                            <a:pt x="523951" y="463681"/>
                            <a:pt x="465048" y="455266"/>
                          </a:cubicBezTo>
                          <a:cubicBezTo>
                            <a:pt x="406145" y="446851"/>
                            <a:pt x="293013" y="433761"/>
                            <a:pt x="229435" y="438436"/>
                          </a:cubicBezTo>
                          <a:cubicBezTo>
                            <a:pt x="165857" y="443111"/>
                            <a:pt x="117239" y="467421"/>
                            <a:pt x="83580" y="483315"/>
                          </a:cubicBezTo>
                          <a:cubicBezTo>
                            <a:pt x="49921" y="499209"/>
                            <a:pt x="34962" y="514169"/>
                            <a:pt x="27482" y="533803"/>
                          </a:cubicBezTo>
                          <a:cubicBezTo>
                            <a:pt x="20002" y="553437"/>
                            <a:pt x="16262" y="580552"/>
                            <a:pt x="38701" y="601121"/>
                          </a:cubicBezTo>
                          <a:cubicBezTo>
                            <a:pt x="61140" y="621690"/>
                            <a:pt x="94799" y="643195"/>
                            <a:pt x="162117" y="657219"/>
                          </a:cubicBezTo>
                          <a:cubicBezTo>
                            <a:pt x="229435" y="671243"/>
                            <a:pt x="376225" y="687138"/>
                            <a:pt x="442608" y="685268"/>
                          </a:cubicBezTo>
                          <a:cubicBezTo>
                            <a:pt x="508991" y="683398"/>
                            <a:pt x="477202" y="655350"/>
                            <a:pt x="560414" y="646000"/>
                          </a:cubicBezTo>
                          <a:cubicBezTo>
                            <a:pt x="643626" y="636650"/>
                            <a:pt x="871759" y="631975"/>
                            <a:pt x="941882" y="629170"/>
                          </a:cubicBezTo>
                          <a:cubicBezTo>
                            <a:pt x="1012005" y="626365"/>
                            <a:pt x="996578" y="627767"/>
                            <a:pt x="981151" y="629170"/>
                          </a:cubicBezTo>
                        </a:path>
                      </a:pathLst>
                    </a:cu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2497850" y="691360"/>
                    <a:ext cx="863343" cy="558743"/>
                    <a:chOff x="752283" y="694747"/>
                    <a:chExt cx="994253" cy="685418"/>
                  </a:xfrm>
                </p:grpSpPr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752283" y="694747"/>
                      <a:ext cx="994253" cy="685418"/>
                    </a:xfrm>
                    <a:custGeom>
                      <a:avLst/>
                      <a:gdLst>
                        <a:gd name="connsiteX0" fmla="*/ 571634 w 994253"/>
                        <a:gd name="connsiteY0" fmla="*/ 40139 h 685418"/>
                        <a:gd name="connsiteX1" fmla="*/ 319192 w 994253"/>
                        <a:gd name="connsiteY1" fmla="*/ 871 h 685418"/>
                        <a:gd name="connsiteX2" fmla="*/ 49921 w 994253"/>
                        <a:gd name="connsiteY2" fmla="*/ 73798 h 685418"/>
                        <a:gd name="connsiteX3" fmla="*/ 94800 w 994253"/>
                        <a:gd name="connsiteY3" fmla="*/ 197214 h 685418"/>
                        <a:gd name="connsiteX4" fmla="*/ 442608 w 994253"/>
                        <a:gd name="connsiteY4" fmla="*/ 270142 h 685418"/>
                        <a:gd name="connsiteX5" fmla="*/ 577244 w 994253"/>
                        <a:gd name="connsiteY5" fmla="*/ 214044 h 685418"/>
                        <a:gd name="connsiteX6" fmla="*/ 420169 w 994253"/>
                        <a:gd name="connsiteY6" fmla="*/ 146726 h 685418"/>
                        <a:gd name="connsiteX7" fmla="*/ 134068 w 994253"/>
                        <a:gd name="connsiteY7" fmla="*/ 180385 h 685418"/>
                        <a:gd name="connsiteX8" fmla="*/ 27482 w 994253"/>
                        <a:gd name="connsiteY8" fmla="*/ 286971 h 685418"/>
                        <a:gd name="connsiteX9" fmla="*/ 167727 w 994253"/>
                        <a:gd name="connsiteY9" fmla="*/ 376728 h 685418"/>
                        <a:gd name="connsiteX10" fmla="*/ 493097 w 994253"/>
                        <a:gd name="connsiteY10" fmla="*/ 415997 h 685418"/>
                        <a:gd name="connsiteX11" fmla="*/ 577244 w 994253"/>
                        <a:gd name="connsiteY11" fmla="*/ 365509 h 685418"/>
                        <a:gd name="connsiteX12" fmla="*/ 392120 w 994253"/>
                        <a:gd name="connsiteY12" fmla="*/ 298191 h 685418"/>
                        <a:gd name="connsiteX13" fmla="*/ 184557 w 994253"/>
                        <a:gd name="connsiteY13" fmla="*/ 315020 h 685418"/>
                        <a:gd name="connsiteX14" fmla="*/ 27482 w 994253"/>
                        <a:gd name="connsiteY14" fmla="*/ 399168 h 685418"/>
                        <a:gd name="connsiteX15" fmla="*/ 27482 w 994253"/>
                        <a:gd name="connsiteY15" fmla="*/ 483315 h 685418"/>
                        <a:gd name="connsiteX16" fmla="*/ 302363 w 994253"/>
                        <a:gd name="connsiteY16" fmla="*/ 556243 h 685418"/>
                        <a:gd name="connsiteX17" fmla="*/ 515536 w 994253"/>
                        <a:gd name="connsiteY17" fmla="*/ 533803 h 685418"/>
                        <a:gd name="connsiteX18" fmla="*/ 582854 w 994253"/>
                        <a:gd name="connsiteY18" fmla="*/ 488925 h 685418"/>
                        <a:gd name="connsiteX19" fmla="*/ 465048 w 994253"/>
                        <a:gd name="connsiteY19" fmla="*/ 455266 h 685418"/>
                        <a:gd name="connsiteX20" fmla="*/ 229435 w 994253"/>
                        <a:gd name="connsiteY20" fmla="*/ 438436 h 685418"/>
                        <a:gd name="connsiteX21" fmla="*/ 83580 w 994253"/>
                        <a:gd name="connsiteY21" fmla="*/ 483315 h 685418"/>
                        <a:gd name="connsiteX22" fmla="*/ 27482 w 994253"/>
                        <a:gd name="connsiteY22" fmla="*/ 533803 h 685418"/>
                        <a:gd name="connsiteX23" fmla="*/ 38701 w 994253"/>
                        <a:gd name="connsiteY23" fmla="*/ 601121 h 685418"/>
                        <a:gd name="connsiteX24" fmla="*/ 162117 w 994253"/>
                        <a:gd name="connsiteY24" fmla="*/ 657219 h 685418"/>
                        <a:gd name="connsiteX25" fmla="*/ 442608 w 994253"/>
                        <a:gd name="connsiteY25" fmla="*/ 685268 h 685418"/>
                        <a:gd name="connsiteX26" fmla="*/ 560414 w 994253"/>
                        <a:gd name="connsiteY26" fmla="*/ 646000 h 685418"/>
                        <a:gd name="connsiteX27" fmla="*/ 941882 w 994253"/>
                        <a:gd name="connsiteY27" fmla="*/ 629170 h 685418"/>
                        <a:gd name="connsiteX28" fmla="*/ 981151 w 994253"/>
                        <a:gd name="connsiteY28" fmla="*/ 629170 h 6854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994253" h="685418">
                          <a:moveTo>
                            <a:pt x="571634" y="40139"/>
                          </a:moveTo>
                          <a:cubicBezTo>
                            <a:pt x="488889" y="17700"/>
                            <a:pt x="406144" y="-4739"/>
                            <a:pt x="319192" y="871"/>
                          </a:cubicBezTo>
                          <a:cubicBezTo>
                            <a:pt x="232240" y="6481"/>
                            <a:pt x="87320" y="41074"/>
                            <a:pt x="49921" y="73798"/>
                          </a:cubicBezTo>
                          <a:cubicBezTo>
                            <a:pt x="12522" y="106522"/>
                            <a:pt x="29352" y="164490"/>
                            <a:pt x="94800" y="197214"/>
                          </a:cubicBezTo>
                          <a:cubicBezTo>
                            <a:pt x="160248" y="229938"/>
                            <a:pt x="362201" y="267337"/>
                            <a:pt x="442608" y="270142"/>
                          </a:cubicBezTo>
                          <a:cubicBezTo>
                            <a:pt x="523015" y="272947"/>
                            <a:pt x="580984" y="234613"/>
                            <a:pt x="577244" y="214044"/>
                          </a:cubicBezTo>
                          <a:cubicBezTo>
                            <a:pt x="573504" y="193475"/>
                            <a:pt x="494032" y="152336"/>
                            <a:pt x="420169" y="146726"/>
                          </a:cubicBezTo>
                          <a:cubicBezTo>
                            <a:pt x="346306" y="141116"/>
                            <a:pt x="199516" y="157011"/>
                            <a:pt x="134068" y="180385"/>
                          </a:cubicBezTo>
                          <a:cubicBezTo>
                            <a:pt x="68620" y="203759"/>
                            <a:pt x="21872" y="254247"/>
                            <a:pt x="27482" y="286971"/>
                          </a:cubicBezTo>
                          <a:cubicBezTo>
                            <a:pt x="33092" y="319695"/>
                            <a:pt x="90125" y="355224"/>
                            <a:pt x="167727" y="376728"/>
                          </a:cubicBezTo>
                          <a:cubicBezTo>
                            <a:pt x="245329" y="398232"/>
                            <a:pt x="424844" y="417867"/>
                            <a:pt x="493097" y="415997"/>
                          </a:cubicBezTo>
                          <a:cubicBezTo>
                            <a:pt x="561350" y="414127"/>
                            <a:pt x="594073" y="385143"/>
                            <a:pt x="577244" y="365509"/>
                          </a:cubicBezTo>
                          <a:cubicBezTo>
                            <a:pt x="560415" y="345875"/>
                            <a:pt x="457568" y="306606"/>
                            <a:pt x="392120" y="298191"/>
                          </a:cubicBezTo>
                          <a:cubicBezTo>
                            <a:pt x="326672" y="289776"/>
                            <a:pt x="245330" y="298191"/>
                            <a:pt x="184557" y="315020"/>
                          </a:cubicBezTo>
                          <a:cubicBezTo>
                            <a:pt x="123784" y="331849"/>
                            <a:pt x="53661" y="371119"/>
                            <a:pt x="27482" y="399168"/>
                          </a:cubicBezTo>
                          <a:cubicBezTo>
                            <a:pt x="1303" y="427217"/>
                            <a:pt x="-18332" y="457136"/>
                            <a:pt x="27482" y="483315"/>
                          </a:cubicBezTo>
                          <a:cubicBezTo>
                            <a:pt x="73296" y="509494"/>
                            <a:pt x="221021" y="547828"/>
                            <a:pt x="302363" y="556243"/>
                          </a:cubicBezTo>
                          <a:cubicBezTo>
                            <a:pt x="383705" y="564658"/>
                            <a:pt x="468787" y="545023"/>
                            <a:pt x="515536" y="533803"/>
                          </a:cubicBezTo>
                          <a:cubicBezTo>
                            <a:pt x="562284" y="522583"/>
                            <a:pt x="591269" y="502014"/>
                            <a:pt x="582854" y="488925"/>
                          </a:cubicBezTo>
                          <a:cubicBezTo>
                            <a:pt x="574439" y="475836"/>
                            <a:pt x="523951" y="463681"/>
                            <a:pt x="465048" y="455266"/>
                          </a:cubicBezTo>
                          <a:cubicBezTo>
                            <a:pt x="406145" y="446851"/>
                            <a:pt x="293013" y="433761"/>
                            <a:pt x="229435" y="438436"/>
                          </a:cubicBezTo>
                          <a:cubicBezTo>
                            <a:pt x="165857" y="443111"/>
                            <a:pt x="117239" y="467421"/>
                            <a:pt x="83580" y="483315"/>
                          </a:cubicBezTo>
                          <a:cubicBezTo>
                            <a:pt x="49921" y="499209"/>
                            <a:pt x="34962" y="514169"/>
                            <a:pt x="27482" y="533803"/>
                          </a:cubicBezTo>
                          <a:cubicBezTo>
                            <a:pt x="20002" y="553437"/>
                            <a:pt x="16262" y="580552"/>
                            <a:pt x="38701" y="601121"/>
                          </a:cubicBezTo>
                          <a:cubicBezTo>
                            <a:pt x="61140" y="621690"/>
                            <a:pt x="94799" y="643195"/>
                            <a:pt x="162117" y="657219"/>
                          </a:cubicBezTo>
                          <a:cubicBezTo>
                            <a:pt x="229435" y="671243"/>
                            <a:pt x="376225" y="687138"/>
                            <a:pt x="442608" y="685268"/>
                          </a:cubicBezTo>
                          <a:cubicBezTo>
                            <a:pt x="508991" y="683398"/>
                            <a:pt x="477202" y="655350"/>
                            <a:pt x="560414" y="646000"/>
                          </a:cubicBezTo>
                          <a:cubicBezTo>
                            <a:pt x="643626" y="636650"/>
                            <a:pt x="871759" y="631975"/>
                            <a:pt x="941882" y="629170"/>
                          </a:cubicBezTo>
                          <a:cubicBezTo>
                            <a:pt x="1012005" y="626365"/>
                            <a:pt x="996578" y="627767"/>
                            <a:pt x="981151" y="629170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1273288" y="727111"/>
                      <a:ext cx="434484" cy="63325"/>
                    </a:xfrm>
                    <a:custGeom>
                      <a:avLst/>
                      <a:gdLst>
                        <a:gd name="connsiteX0" fmla="*/ 0 w 347809"/>
                        <a:gd name="connsiteY0" fmla="*/ 0 h 63325"/>
                        <a:gd name="connsiteX1" fmla="*/ 241222 w 347809"/>
                        <a:gd name="connsiteY1" fmla="*/ 61708 h 63325"/>
                        <a:gd name="connsiteX2" fmla="*/ 347809 w 347809"/>
                        <a:gd name="connsiteY2" fmla="*/ 39269 h 63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7809" h="63325">
                          <a:moveTo>
                            <a:pt x="0" y="0"/>
                          </a:moveTo>
                          <a:cubicBezTo>
                            <a:pt x="91627" y="27581"/>
                            <a:pt x="183254" y="55163"/>
                            <a:pt x="241222" y="61708"/>
                          </a:cubicBezTo>
                          <a:cubicBezTo>
                            <a:pt x="299190" y="68253"/>
                            <a:pt x="323499" y="53761"/>
                            <a:pt x="347809" y="39269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68896" y="301257"/>
                  <a:ext cx="2913093" cy="1647486"/>
                  <a:chOff x="622690" y="349608"/>
                  <a:chExt cx="2754420" cy="1731633"/>
                </a:xfrm>
              </p:grpSpPr>
              <p:sp>
                <p:nvSpPr>
                  <p:cNvPr id="82" name="Rounded Rectangle 81"/>
                  <p:cNvSpPr/>
                  <p:nvPr/>
                </p:nvSpPr>
                <p:spPr>
                  <a:xfrm>
                    <a:off x="690007" y="415125"/>
                    <a:ext cx="2612904" cy="1586762"/>
                  </a:xfrm>
                  <a:prstGeom prst="round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83" name="Rounded Rectangle 82"/>
                  <p:cNvSpPr/>
                  <p:nvPr/>
                </p:nvSpPr>
                <p:spPr>
                  <a:xfrm>
                    <a:off x="622690" y="349608"/>
                    <a:ext cx="2754420" cy="1731633"/>
                  </a:xfrm>
                  <a:prstGeom prst="roundRect">
                    <a:avLst/>
                  </a:pr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72" name="Flowchart: Connector 71"/>
                <p:cNvSpPr/>
                <p:nvPr/>
              </p:nvSpPr>
              <p:spPr>
                <a:xfrm>
                  <a:off x="1474048" y="580697"/>
                  <a:ext cx="714357" cy="714357"/>
                </a:xfrm>
                <a:prstGeom prst="flowChartConnector">
                  <a:avLst/>
                </a:prstGeom>
                <a:gradFill>
                  <a:gsLst>
                    <a:gs pos="14000">
                      <a:schemeClr val="accent1">
                        <a:tint val="66000"/>
                        <a:satMod val="160000"/>
                      </a:schemeClr>
                    </a:gs>
                    <a:gs pos="59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73" name="Group 72"/>
                <p:cNvGrpSpPr/>
                <p:nvPr/>
              </p:nvGrpSpPr>
              <p:grpSpPr>
                <a:xfrm>
                  <a:off x="516429" y="205230"/>
                  <a:ext cx="691661" cy="639054"/>
                  <a:chOff x="516429" y="205230"/>
                  <a:chExt cx="691661" cy="639054"/>
                </a:xfrm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516429" y="205230"/>
                    <a:ext cx="674133" cy="618651"/>
                    <a:chOff x="650739" y="286587"/>
                    <a:chExt cx="674133" cy="618651"/>
                  </a:xfrm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650739" y="326833"/>
                      <a:ext cx="589031" cy="540565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>
                      <a:off x="697779" y="286587"/>
                      <a:ext cx="588645" cy="545465"/>
                    </a:xfrm>
                    <a:prstGeom prst="line">
                      <a:avLst/>
                    </a:prstGeom>
                    <a:ln w="38100"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1" name="Freeform 80"/>
                    <p:cNvSpPr/>
                    <p:nvPr/>
                  </p:nvSpPr>
                  <p:spPr>
                    <a:xfrm>
                      <a:off x="1239770" y="833129"/>
                      <a:ext cx="85102" cy="72109"/>
                    </a:xfrm>
                    <a:custGeom>
                      <a:avLst/>
                      <a:gdLst>
                        <a:gd name="connsiteX0" fmla="*/ 0 w 134695"/>
                        <a:gd name="connsiteY0" fmla="*/ 47578 h 139197"/>
                        <a:gd name="connsiteX1" fmla="*/ 28049 w 134695"/>
                        <a:gd name="connsiteY1" fmla="*/ 120505 h 139197"/>
                        <a:gd name="connsiteX2" fmla="*/ 112197 w 134695"/>
                        <a:gd name="connsiteY2" fmla="*/ 137335 h 139197"/>
                        <a:gd name="connsiteX3" fmla="*/ 134636 w 134695"/>
                        <a:gd name="connsiteY3" fmla="*/ 86846 h 139197"/>
                        <a:gd name="connsiteX4" fmla="*/ 117806 w 134695"/>
                        <a:gd name="connsiteY4" fmla="*/ 30748 h 139197"/>
                        <a:gd name="connsiteX5" fmla="*/ 89757 w 134695"/>
                        <a:gd name="connsiteY5" fmla="*/ 2699 h 139197"/>
                        <a:gd name="connsiteX6" fmla="*/ 56098 w 134695"/>
                        <a:gd name="connsiteY6" fmla="*/ 2699 h 139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34695" h="139197">
                          <a:moveTo>
                            <a:pt x="0" y="47578"/>
                          </a:moveTo>
                          <a:cubicBezTo>
                            <a:pt x="4675" y="76562"/>
                            <a:pt x="9350" y="105546"/>
                            <a:pt x="28049" y="120505"/>
                          </a:cubicBezTo>
                          <a:cubicBezTo>
                            <a:pt x="46748" y="135464"/>
                            <a:pt x="94433" y="142945"/>
                            <a:pt x="112197" y="137335"/>
                          </a:cubicBezTo>
                          <a:cubicBezTo>
                            <a:pt x="129962" y="131725"/>
                            <a:pt x="133701" y="104610"/>
                            <a:pt x="134636" y="86846"/>
                          </a:cubicBezTo>
                          <a:cubicBezTo>
                            <a:pt x="135571" y="69082"/>
                            <a:pt x="125286" y="44773"/>
                            <a:pt x="117806" y="30748"/>
                          </a:cubicBezTo>
                          <a:cubicBezTo>
                            <a:pt x="110326" y="16723"/>
                            <a:pt x="100042" y="7374"/>
                            <a:pt x="89757" y="2699"/>
                          </a:cubicBezTo>
                          <a:cubicBezTo>
                            <a:pt x="79472" y="-1976"/>
                            <a:pt x="67785" y="361"/>
                            <a:pt x="56098" y="2699"/>
                          </a:cubicBezTo>
                        </a:path>
                      </a:pathLst>
                    </a:custGeom>
                    <a:noFill/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it-IT"/>
                    </a:p>
                  </p:txBody>
                </p:sp>
              </p:grp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516429" y="266183"/>
                    <a:ext cx="560597" cy="51985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584948" y="205230"/>
                    <a:ext cx="567166" cy="51741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Freeform 77"/>
                  <p:cNvSpPr/>
                  <p:nvPr/>
                </p:nvSpPr>
                <p:spPr>
                  <a:xfrm>
                    <a:off x="1094629" y="745868"/>
                    <a:ext cx="113461" cy="98416"/>
                  </a:xfrm>
                  <a:custGeom>
                    <a:avLst/>
                    <a:gdLst>
                      <a:gd name="connsiteX0" fmla="*/ 0 w 134695"/>
                      <a:gd name="connsiteY0" fmla="*/ 47578 h 139197"/>
                      <a:gd name="connsiteX1" fmla="*/ 28049 w 134695"/>
                      <a:gd name="connsiteY1" fmla="*/ 120505 h 139197"/>
                      <a:gd name="connsiteX2" fmla="*/ 112197 w 134695"/>
                      <a:gd name="connsiteY2" fmla="*/ 137335 h 139197"/>
                      <a:gd name="connsiteX3" fmla="*/ 134636 w 134695"/>
                      <a:gd name="connsiteY3" fmla="*/ 86846 h 139197"/>
                      <a:gd name="connsiteX4" fmla="*/ 117806 w 134695"/>
                      <a:gd name="connsiteY4" fmla="*/ 30748 h 139197"/>
                      <a:gd name="connsiteX5" fmla="*/ 89757 w 134695"/>
                      <a:gd name="connsiteY5" fmla="*/ 2699 h 139197"/>
                      <a:gd name="connsiteX6" fmla="*/ 56098 w 134695"/>
                      <a:gd name="connsiteY6" fmla="*/ 2699 h 13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695" h="139197">
                        <a:moveTo>
                          <a:pt x="0" y="47578"/>
                        </a:moveTo>
                        <a:cubicBezTo>
                          <a:pt x="4675" y="76562"/>
                          <a:pt x="9350" y="105546"/>
                          <a:pt x="28049" y="120505"/>
                        </a:cubicBezTo>
                        <a:cubicBezTo>
                          <a:pt x="46748" y="135464"/>
                          <a:pt x="94433" y="142945"/>
                          <a:pt x="112197" y="137335"/>
                        </a:cubicBezTo>
                        <a:cubicBezTo>
                          <a:pt x="129962" y="131725"/>
                          <a:pt x="133701" y="104610"/>
                          <a:pt x="134636" y="86846"/>
                        </a:cubicBezTo>
                        <a:cubicBezTo>
                          <a:pt x="135571" y="69082"/>
                          <a:pt x="125286" y="44773"/>
                          <a:pt x="117806" y="30748"/>
                        </a:cubicBezTo>
                        <a:cubicBezTo>
                          <a:pt x="110326" y="16723"/>
                          <a:pt x="100042" y="7374"/>
                          <a:pt x="89757" y="2699"/>
                        </a:cubicBezTo>
                        <a:cubicBezTo>
                          <a:pt x="79472" y="-1976"/>
                          <a:pt x="67785" y="361"/>
                          <a:pt x="56098" y="2699"/>
                        </a:cubicBezTo>
                      </a:path>
                    </a:pathLst>
                  </a:cu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</p:grpSp>
            <p:sp>
              <p:nvSpPr>
                <p:cNvPr id="74" name="Oval 73"/>
                <p:cNvSpPr/>
                <p:nvPr/>
              </p:nvSpPr>
              <p:spPr>
                <a:xfrm>
                  <a:off x="1457517" y="559142"/>
                  <a:ext cx="748703" cy="757733"/>
                </a:xfrm>
                <a:prstGeom prst="ellipse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>
                <a:off x="340091" y="786041"/>
                <a:ext cx="1228090" cy="26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Times New Roman"/>
                  </a:rPr>
                  <a:t>thermocouple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" name="Text Box 2"/>
              <p:cNvSpPr txBox="1">
                <a:spLocks noChangeArrowheads="1"/>
              </p:cNvSpPr>
              <p:nvPr/>
            </p:nvSpPr>
            <p:spPr bwMode="auto">
              <a:xfrm>
                <a:off x="1457517" y="597632"/>
                <a:ext cx="713152" cy="697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Calibri"/>
                    <a:cs typeface="Calibri"/>
                  </a:rPr>
                  <a:t>SU-8 coated</a:t>
                </a:r>
                <a:endParaRPr lang="it-IT" sz="110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Symbol"/>
                    <a:ea typeface="Times New Roman"/>
                    <a:cs typeface="Calibri"/>
                  </a:rPr>
                  <a:t>m</a:t>
                </a:r>
                <a:r>
                  <a:rPr lang="it-IT" sz="1100">
                    <a:effectLst/>
                    <a:latin typeface="Calibri"/>
                    <a:ea typeface="Times New Roman"/>
                  </a:rPr>
                  <a:t>sphere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8" name="Text Box 2"/>
              <p:cNvSpPr txBox="1">
                <a:spLocks noChangeArrowheads="1"/>
              </p:cNvSpPr>
              <p:nvPr/>
            </p:nvSpPr>
            <p:spPr bwMode="auto">
              <a:xfrm>
                <a:off x="1342806" y="1397925"/>
                <a:ext cx="1242721" cy="26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Times New Roman"/>
                  </a:rPr>
                  <a:t>taper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" name="Text Box 2"/>
              <p:cNvSpPr txBox="1">
                <a:spLocks noChangeArrowheads="1"/>
              </p:cNvSpPr>
              <p:nvPr/>
            </p:nvSpPr>
            <p:spPr bwMode="auto">
              <a:xfrm>
                <a:off x="2505074" y="755686"/>
                <a:ext cx="676915" cy="267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it-IT" sz="1100">
                    <a:effectLst/>
                    <a:latin typeface="Calibri"/>
                    <a:ea typeface="Calibri"/>
                    <a:cs typeface="Times New Roman"/>
                  </a:rPr>
                  <a:t>heater</a:t>
                </a:r>
                <a:endParaRPr lang="it-IT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64" name="Arc 63"/>
            <p:cNvSpPr/>
            <p:nvPr/>
          </p:nvSpPr>
          <p:spPr>
            <a:xfrm>
              <a:off x="1739435" y="580697"/>
              <a:ext cx="167280" cy="736178"/>
            </a:xfrm>
            <a:prstGeom prst="arc">
              <a:avLst>
                <a:gd name="adj1" fmla="val 6017645"/>
                <a:gd name="adj2" fmla="val 5461010"/>
              </a:avLst>
            </a:prstGeom>
            <a:ln>
              <a:solidFill>
                <a:schemeClr val="tx1"/>
              </a:solidFill>
              <a:prstDash val="dash"/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t-IT"/>
            </a:p>
          </p:txBody>
        </p:sp>
      </p:grp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6936024" y="3440243"/>
            <a:ext cx="676910" cy="26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100">
                <a:effectLst/>
                <a:latin typeface="Calibri"/>
                <a:ea typeface="Calibri"/>
                <a:cs typeface="Times New Roman"/>
              </a:rPr>
              <a:t>(a)</a:t>
            </a:r>
            <a:endParaRPr lang="it-IT" sz="12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27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4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70755" y="1031360"/>
            <a:ext cx="8516071" cy="419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i="1" dirty="0" smtClean="0">
                <a:solidFill>
                  <a:schemeClr val="tx1"/>
                </a:solidFill>
                <a:latin typeface="Arial"/>
                <a:cs typeface="Arial"/>
              </a:rPr>
              <a:t>From </a:t>
            </a:r>
            <a:r>
              <a:rPr lang="en-US" sz="1600" b="1" i="1" dirty="0">
                <a:solidFill>
                  <a:schemeClr val="tx1"/>
                </a:solidFill>
                <a:latin typeface="Arial"/>
                <a:cs typeface="Arial"/>
              </a:rPr>
              <a:t>PLANS + PLESC projects to MATER Project coordinated by CNR on Solar Cells</a:t>
            </a:r>
          </a:p>
          <a:p>
            <a:pPr algn="l"/>
            <a:endParaRPr lang="en-US" sz="16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71464" y="1451250"/>
            <a:ext cx="8615362" cy="492821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Milestones 2018</a:t>
            </a: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342900" indent="-342900" algn="l">
              <a:lnSpc>
                <a:spcPct val="130000"/>
              </a:lnSpc>
              <a:spcBef>
                <a:spcPts val="0"/>
              </a:spcBef>
              <a:buAutoNum type="alphaLcParenBoth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SiO</a:t>
            </a:r>
            <a:r>
              <a:rPr lang="en-US" sz="1400" b="1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-SnO</a:t>
            </a:r>
            <a:r>
              <a:rPr lang="en-US" sz="1400" b="1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Thermodynamic properties (June 2018)</a:t>
            </a:r>
          </a:p>
          <a:p>
            <a:pPr marL="342900" indent="-342900" algn="l">
              <a:lnSpc>
                <a:spcPct val="130000"/>
              </a:lnSpc>
              <a:spcBef>
                <a:spcPts val="0"/>
              </a:spcBef>
              <a:buAutoNum type="alphaLcParenBoth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Evaluation of the optical, spectroscopic and structural properties (October 2018)</a:t>
            </a:r>
          </a:p>
          <a:p>
            <a:pPr marL="342900" indent="-342900" algn="l">
              <a:lnSpc>
                <a:spcPct val="130000"/>
              </a:lnSpc>
              <a:spcBef>
                <a:spcPts val="0"/>
              </a:spcBef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Quantitative evaluation of the photorefractive properties (September 2018</a:t>
            </a:r>
          </a:p>
          <a:p>
            <a:pPr marL="342900" indent="-342900" algn="l">
              <a:lnSpc>
                <a:spcPct val="130000"/>
              </a:lnSpc>
              <a:spcBef>
                <a:spcPts val="0"/>
              </a:spcBef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Demonstration of photon management in Rare Earths activated Opals and 1D microcavities (November 2018)</a:t>
            </a:r>
          </a:p>
          <a:p>
            <a:pPr marL="342900" indent="-342900" algn="l">
              <a:lnSpc>
                <a:spcPct val="130000"/>
              </a:lnSpc>
              <a:spcBef>
                <a:spcPts val="0"/>
              </a:spcBef>
              <a:buAutoNum type="alphaLcParenBoth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Fabrication of 1D multilayer structures for sensing and energy (December 2018)</a:t>
            </a:r>
          </a:p>
          <a:p>
            <a:pPr algn="l"/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/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Plan of activities 2018 - 2020 </a:t>
            </a:r>
          </a:p>
          <a:p>
            <a:pPr algn="l"/>
            <a:r>
              <a:rPr lang="en-US" sz="1400" i="1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</a:p>
          <a:p>
            <a:pPr marL="342900" indent="-342900" algn="l">
              <a:buAutoNum type="alphaLcParenBoth"/>
            </a:pP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cs typeface="Arial"/>
              </a:rPr>
              <a:t>Use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of the photorefractive properties for the fabrication of integrated laser sources; </a:t>
            </a:r>
          </a:p>
          <a:p>
            <a:pPr marL="342900" indent="-342900" algn="l">
              <a:buAutoNum type="alphaLcParenBoth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Preliminary drawing test starting from the SiO</a:t>
            </a:r>
            <a:r>
              <a:rPr lang="en-US" sz="1400" b="1" baseline="-250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2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-SnO</a:t>
            </a:r>
            <a:r>
              <a:rPr lang="en-US" sz="1400" b="1" baseline="-250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2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preforms</a:t>
            </a:r>
          </a:p>
          <a:p>
            <a:pPr marL="342900" indent="-342900" algn="l"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Fs laser writing on 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cs typeface="Arial"/>
              </a:rPr>
              <a:t>SiO</a:t>
            </a:r>
            <a:r>
              <a:rPr lang="en-US" sz="1400" baseline="-25000" dirty="0">
                <a:solidFill>
                  <a:srgbClr val="4BACC6">
                    <a:lumMod val="50000"/>
                  </a:srgbClr>
                </a:solidFill>
                <a:cs typeface="Arial"/>
              </a:rPr>
              <a:t>2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cs typeface="Arial"/>
              </a:rPr>
              <a:t>-SnO</a:t>
            </a:r>
            <a:r>
              <a:rPr lang="en-US" sz="1400" baseline="-25000" dirty="0">
                <a:solidFill>
                  <a:srgbClr val="4BACC6">
                    <a:lumMod val="50000"/>
                  </a:srgbClr>
                </a:solidFill>
                <a:cs typeface="Arial"/>
              </a:rPr>
              <a:t>2 </a:t>
            </a:r>
            <a:r>
              <a:rPr lang="en-US" sz="1400" dirty="0">
                <a:solidFill>
                  <a:srgbClr val="4BACC6">
                    <a:lumMod val="50000"/>
                  </a:srgbClr>
                </a:solidFill>
                <a:cs typeface="Arial"/>
              </a:rPr>
              <a:t>bulk and different irradiation techniques to modify the structures</a:t>
            </a:r>
            <a:endParaRPr lang="en-US" sz="1400" dirty="0">
              <a:solidFill>
                <a:schemeClr val="accent5">
                  <a:lumMod val="50000"/>
                </a:schemeClr>
              </a:solidFill>
              <a:cs typeface="Arial"/>
            </a:endParaRPr>
          </a:p>
          <a:p>
            <a:pPr marL="342900" indent="-342900" algn="l"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Sensors of gaseous species with MIR-IR absorption and Vis detection</a:t>
            </a:r>
          </a:p>
          <a:p>
            <a:pPr marL="342900" indent="-342900" algn="l"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Development of coherent sources with threshold close to zero</a:t>
            </a:r>
          </a:p>
          <a:p>
            <a:pPr marL="342900" indent="-342900" algn="l">
              <a:buAutoNum type="alphaLcParenBoth"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Engineering of electronic states and control of energy transfer processes 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cs typeface="Arial"/>
              </a:rPr>
              <a:t>[1 D and 3D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photonic crystal structures activated with rare earth ions: applications and in the field of renewable energy]  </a:t>
            </a:r>
          </a:p>
          <a:p>
            <a:pPr marL="342900" indent="-342900" algn="l"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Pressure sensors based on 1D structures</a:t>
            </a:r>
          </a:p>
          <a:p>
            <a:pPr marL="342900" indent="-342900" algn="l"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Detection tests of weak photoluminescence signals and single photon detection using cavities</a:t>
            </a:r>
          </a:p>
          <a:p>
            <a:pPr marL="342900" indent="-342900" algn="l">
              <a:buAutoNum type="alphaLcParenBoth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Outreach  actions: “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cs typeface="Arial"/>
              </a:rPr>
              <a:t>Esploratori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cs typeface="Arial"/>
              </a:rPr>
              <a:t>della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cs typeface="Arial"/>
              </a:rPr>
              <a:t>Fotonica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” a series of events with high school teachers and students from Trento; International Day of Light; The night of researchers; “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cs typeface="Arial"/>
              </a:rPr>
              <a:t>Siamo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cs typeface="Arial"/>
              </a:rPr>
              <a:t> Europa” one day information on Trento citizenship about the running European Projects </a:t>
            </a:r>
          </a:p>
        </p:txBody>
      </p:sp>
    </p:spTree>
    <p:extLst>
      <p:ext uri="{BB962C8B-B14F-4D97-AF65-F5344CB8AC3E}">
        <p14:creationId xmlns:p14="http://schemas.microsoft.com/office/powerpoint/2010/main" val="3887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9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4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80" y="46754"/>
            <a:ext cx="1106129" cy="62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48" y="45922"/>
            <a:ext cx="705035" cy="655683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346876"/>
            <a:ext cx="3429000" cy="36512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Roma, 8-9 </a:t>
            </a:r>
            <a:r>
              <a:rPr lang="es-ES" dirty="0" err="1" smtClean="0">
                <a:solidFill>
                  <a:schemeClr val="tx1"/>
                </a:solidFill>
              </a:rPr>
              <a:t>March</a:t>
            </a:r>
            <a:r>
              <a:rPr lang="es-ES" dirty="0" smtClean="0">
                <a:solidFill>
                  <a:schemeClr val="tx1"/>
                </a:solidFill>
              </a:rPr>
              <a:t> 2018 - PTA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13114" y="0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Photonic </a:t>
            </a:r>
            <a:r>
              <a:rPr lang="en-US" sz="3200" dirty="0" err="1" smtClean="0"/>
              <a:t>Microcavities</a:t>
            </a:r>
            <a:endParaRPr lang="en-US" sz="32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13114" y="437426"/>
            <a:ext cx="4890052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 smtClean="0"/>
              <a:t>Microcavità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Fotoniche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MiFo</a:t>
            </a:r>
            <a:r>
              <a:rPr lang="en-US" sz="2400" i="1" dirty="0" smtClean="0"/>
              <a:t>)</a:t>
            </a:r>
            <a:endParaRPr lang="en-US" sz="2400" i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7164" y="1048691"/>
            <a:ext cx="8460510" cy="1001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Photoacustic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microscopy project: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principal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will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 in the development and integration of an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acousto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-optical transducer based on optical </a:t>
            </a: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micoro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-bubble resonators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 photoacoustic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-microscope for applications in life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sciences.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egnaposto contenuto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3424" y="3211096"/>
            <a:ext cx="1542241" cy="11566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5" y="2755811"/>
            <a:ext cx="4093406" cy="357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egnaposto contenuto 12"/>
          <p:cNvSpPr txBox="1">
            <a:spLocks/>
          </p:cNvSpPr>
          <p:nvPr/>
        </p:nvSpPr>
        <p:spPr>
          <a:xfrm>
            <a:off x="4570179" y="4741938"/>
            <a:ext cx="4337427" cy="14321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Light absorption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photoacustic emission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 shift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 measurement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Low NEP (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noise equivalent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pressure)</a:t>
            </a:r>
            <a:endParaRPr lang="it-IT" sz="1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Broad acoustic bandwidth 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Minute size</a:t>
            </a: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Intrinsic microfluidics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38546" y="2115129"/>
            <a:ext cx="8931564" cy="535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cooperation with CNR-CONACYT project ‘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All-optical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morphogenesis of nanostructures characterized by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photo-acoustic </a:t>
            </a:r>
            <a:r>
              <a:rPr lang="it-IT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microscopy’ (IFAC-CNR, Silvia Soria PI, G. Frigenti, </a:t>
            </a: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L. Cavigli, F. Rossi, and F. </a:t>
            </a:r>
            <a:r>
              <a:rPr lang="it-IT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Ratto)</a:t>
            </a:r>
            <a:endParaRPr lang="en-US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8766</TotalTime>
  <Words>1522</Words>
  <Application>Microsoft Office PowerPoint</Application>
  <PresentationFormat>On-screen Show (4:3)</PresentationFormat>
  <Paragraphs>173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Centro Fermi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Gualtiero</cp:lastModifiedBy>
  <cp:revision>85</cp:revision>
  <dcterms:created xsi:type="dcterms:W3CDTF">2015-11-27T18:27:11Z</dcterms:created>
  <dcterms:modified xsi:type="dcterms:W3CDTF">2018-03-07T19:51:46Z</dcterms:modified>
</cp:coreProperties>
</file>