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7" r:id="rId3"/>
    <p:sldId id="267" r:id="rId4"/>
    <p:sldId id="263" r:id="rId5"/>
    <p:sldId id="270" r:id="rId6"/>
    <p:sldId id="269" r:id="rId7"/>
    <p:sldId id="264" r:id="rId8"/>
    <p:sldId id="271" r:id="rId9"/>
    <p:sldId id="272" r:id="rId10"/>
    <p:sldId id="273" r:id="rId11"/>
    <p:sldId id="274" r:id="rId12"/>
    <p:sldId id="275" r:id="rId13"/>
    <p:sldId id="276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6"/>
    <p:restoredTop sz="94643"/>
  </p:normalViewPr>
  <p:slideViewPr>
    <p:cSldViewPr snapToGrid="0" snapToObjects="1">
      <p:cViewPr varScale="1">
        <p:scale>
          <a:sx n="123" d="100"/>
          <a:sy n="123" d="100"/>
        </p:scale>
        <p:origin x="12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2D89-5B8B-844D-A566-28A609AC6300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97228-39BA-3B4C-B27B-78661E7C805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4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FA55A-0C9B-5D47-83C6-FACF955D7B32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C8BD-884C-794B-8D86-35C2719A19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23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DC8BD-884C-794B-8D86-35C2719A19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1FA3-C961-4B2F-B3AB-5C0C6EB428C9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CE043-E093-4C23-BA1A-1F7DCB451883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4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615D5-2941-49B1-9469-3B6B800EC714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0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9035-20B1-4EDC-BB4C-C05A8655D911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0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BF46-3BFC-4688-B012-64B2439CFE80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88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65A9-986D-4386-A245-FA39506DB629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76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7AE5-CCAD-4E79-94D5-B044276AD0EF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0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16A73-2775-4AEC-9D6C-BEAA3131A807}" type="datetime1">
              <a:rPr lang="it-IT" smtClean="0"/>
              <a:t>06/03/2018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65E81-B9DC-4E7B-80D4-28FE70A30C2E}" type="datetime1">
              <a:rPr lang="it-IT" smtClean="0"/>
              <a:t>06/03/2018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98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2B55-A3A5-4DE1-B3EF-CEE268E9C858}" type="datetime1">
              <a:rPr lang="it-IT" smtClean="0"/>
              <a:t>06/03/2018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81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3C07-8401-4229-9E62-7E5CCBFCCCB4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2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22E55-52AE-4D5F-B213-69C8531F761D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22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98ACE-2B21-4A2B-BFED-7ED2F9D33445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73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FE12-3C4B-499A-BC22-03ACF97B3511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94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BA44D-1B7C-4161-A2F2-5ACE386F3644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3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9D2F3-9C3D-46A0-98C1-B2688827F5AF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3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7BB7-4D19-4773-8FE7-C5C63DA20B23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7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6736-39FB-4F98-9CF0-FED49BFD54B9}" type="datetime1">
              <a:rPr lang="it-IT" smtClean="0"/>
              <a:t>06/03/2018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E63C1-2537-4E6A-95B3-0633044E6C03}" type="datetime1">
              <a:rPr lang="it-IT" smtClean="0"/>
              <a:t>06/03/2018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02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2F36-73F2-4D93-8A63-ADBFF843A5E1}" type="datetime1">
              <a:rPr lang="it-IT" smtClean="0"/>
              <a:t>06/03/2018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4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13AA-F911-45AC-9ACE-279363B9F345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01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2EF96-8475-4CE9-99BC-A17AAF43BA96}" type="datetime1">
              <a:rPr lang="it-IT" smtClean="0"/>
              <a:t>06/03/2018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9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E19DC-2196-4B55-ABF6-F375FA7A1F57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Roma, March 2018 -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929AC-BFA8-407E-B283-C76C1F96BC19}" type="datetime1">
              <a:rPr lang="it-IT" smtClean="0"/>
              <a:t>06/03/2018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Roma, March 2017 - PTA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F7FDE-11B9-AF4A-8390-A43FBA897EA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4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8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2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DAA8DC-D6C1-462C-A717-3EECB6226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4AF2FA39-10B1-4F6E-BC7B-CD42B60852A6}"/>
              </a:ext>
            </a:extLst>
          </p:cNvPr>
          <p:cNvSpPr txBox="1">
            <a:spLocks/>
          </p:cNvSpPr>
          <p:nvPr/>
        </p:nvSpPr>
        <p:spPr>
          <a:xfrm>
            <a:off x="285750" y="1536642"/>
            <a:ext cx="8643938" cy="5144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Coordinator:</a:t>
            </a:r>
          </a:p>
          <a:p>
            <a:pPr algn="l">
              <a:spcBef>
                <a:spcPts val="60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Prof. Sandro Centro, University of Padua</a:t>
            </a:r>
          </a:p>
          <a:p>
            <a:pPr algn="l"/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Participants: </a:t>
            </a:r>
          </a:p>
          <a:p>
            <a:pPr algn="l">
              <a:spcBef>
                <a:spcPts val="600"/>
              </a:spcBef>
            </a:pPr>
            <a:r>
              <a:rPr lang="en-US" sz="1400" i="1">
                <a:solidFill>
                  <a:schemeClr val="tx1"/>
                </a:solidFill>
                <a:latin typeface="Arial"/>
                <a:cs typeface="Arial"/>
              </a:rPr>
              <a:t>Dr. Nardello Marco, Centro Fermi, Research fellow, 09/06/2016-now</a:t>
            </a:r>
          </a:p>
          <a:p>
            <a:pPr algn="l"/>
            <a:endParaRPr lang="it-IT" sz="200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en-US" sz="2000" b="1">
                <a:solidFill>
                  <a:srgbClr val="000000"/>
                </a:solidFill>
                <a:latin typeface="Arial"/>
                <a:cs typeface="Arial"/>
              </a:rPr>
              <a:t>Place of Work &amp; Collaborations:  </a:t>
            </a:r>
          </a:p>
          <a:p>
            <a:pPr algn="l">
              <a:spcBef>
                <a:spcPts val="600"/>
              </a:spcBef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Dept. of Physics and Astronomy “Galileo Galilei” University of Padua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42AD76D-20FB-4784-ADF7-54048E0FB80D}"/>
              </a:ext>
            </a:extLst>
          </p:cNvPr>
          <p:cNvGrpSpPr/>
          <p:nvPr/>
        </p:nvGrpSpPr>
        <p:grpSpPr>
          <a:xfrm>
            <a:off x="586327" y="4973949"/>
            <a:ext cx="8005891" cy="813744"/>
            <a:chOff x="177214" y="3722484"/>
            <a:chExt cx="8509586" cy="799576"/>
          </a:xfrm>
        </p:grpSpPr>
        <p:pic>
          <p:nvPicPr>
            <p:cNvPr id="13" name="Picture 8" descr="logo_Atem.jpg">
              <a:extLst>
                <a:ext uri="{FF2B5EF4-FFF2-40B4-BE49-F238E27FC236}">
                  <a16:creationId xmlns:a16="http://schemas.microsoft.com/office/drawing/2014/main" id="{E8F7475A-5B4D-4020-8819-DDD90F139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14" y="3742085"/>
              <a:ext cx="2487328" cy="760374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CC1C70D-1F0E-41EB-8B58-3C844EF08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22484"/>
              <a:ext cx="3241524" cy="799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unica.jpg">
              <a:extLst>
                <a:ext uri="{FF2B5EF4-FFF2-40B4-BE49-F238E27FC236}">
                  <a16:creationId xmlns:a16="http://schemas.microsoft.com/office/drawing/2014/main" id="{088D9DEF-D404-45E5-97B7-453A94071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1476" y="3845125"/>
              <a:ext cx="1895324" cy="554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631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4C8E5AE-5291-481F-B44B-726FEE795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714" y="4238367"/>
            <a:ext cx="3285367" cy="255989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2018 - 2020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Tests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ageing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humidity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and temperature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effect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on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modules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Realisation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modules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reduced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dimensions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Thermal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humidity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cycle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in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climate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chamber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(0-80°C, 20-80% RH)</a:t>
            </a: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     @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University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Padova –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Physics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Department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Verification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stability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under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extreme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condition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Verification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reliability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drying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system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silica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salts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Use of LED light for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testing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setup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for a cheap,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stable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, wide light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beam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light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entire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element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or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entire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module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Use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different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type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LEDs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can simulate solar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spectrum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Difficulty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obtain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collimated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beam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adequate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dimension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intensity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Already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Concept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use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primary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mirror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collimator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for the source</a:t>
            </a:r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10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9"/>
            <a:ext cx="8615362" cy="441759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2018 - 2020 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Realisation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of a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portable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instrument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for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measurement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module’s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electrical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behavior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test performances of single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modules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on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tracker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Lightness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maneuverability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are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important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Instrument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work with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batteries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Instrument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work in a 0-100V range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Already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Circuit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diagram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Portable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oscilloscope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acquired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To be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Acquiring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electical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components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Build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it</a:t>
            </a:r>
            <a:endParaRPr lang="it-IT" sz="1400" i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050" name="Picture 2" descr="https://www.picotech.com/images/uploads/threesixty/2200/picoscope_2200_35.jpg">
            <a:extLst>
              <a:ext uri="{FF2B5EF4-FFF2-40B4-BE49-F238E27FC236}">
                <a16:creationId xmlns:a16="http://schemas.microsoft.com/office/drawing/2014/main" id="{C553FE3C-A971-4A81-8193-7239D7A5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2295033"/>
            <a:ext cx="33337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B3A5105-B5ED-4136-92AC-D8DF2D342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052" y="4108008"/>
            <a:ext cx="3961554" cy="187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60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9"/>
            <a:ext cx="8615362" cy="441759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Papers and presentations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CPV-13 Ottawa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Poster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Paper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     M. Nardello, S. Centro, "TwinFocus® CPV system", AIP conference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proceedings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(2017) 1881, 010001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SIF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congress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Oral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presentation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SMAU Padova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Innovation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digital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expo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Stand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oral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presentation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(Speed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pitching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available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on web: https://www.smau.it/padova17/schedules/smart-communities-risorse-e-servizi-per-le-nuove-citta/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1519523"/>
            <a:ext cx="8441690" cy="4656552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Expected funding in the 3-year period:</a:t>
            </a:r>
          </a:p>
          <a:p>
            <a:pPr marL="342900" indent="-34290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Request of funding by Centro Fermi</a:t>
            </a:r>
          </a:p>
          <a:p>
            <a:pPr algn="l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Grant: 1 grant, for the 3-year period of the plan (75k€)</a:t>
            </a:r>
          </a:p>
          <a:p>
            <a:pPr algn="l"/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Consumables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/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inventory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1400" i="1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per </a:t>
            </a:r>
            <a:r>
              <a:rPr lang="it-IT" sz="1400" i="1" u="sng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year</a:t>
            </a:r>
            <a:r>
              <a:rPr lang="it-IT" sz="1400" i="1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(15k€)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Travels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: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Sicily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- to work on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installed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tracker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conferences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, trip to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productive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area (8k€)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Instrumentation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(7k€)</a:t>
            </a:r>
            <a:endParaRPr lang="en-US" sz="1400" i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l"/>
            <a:endParaRPr lang="en-US" sz="1800" i="1" dirty="0">
              <a:latin typeface="Arial"/>
              <a:cs typeface="Arial"/>
            </a:endParaRPr>
          </a:p>
          <a:p>
            <a:pPr marL="342900" indent="-342900" algn="l">
              <a:buFontTx/>
              <a:buChar char="-"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Potential external funding</a:t>
            </a:r>
          </a:p>
          <a:p>
            <a:pPr lvl="0" algn="l"/>
            <a:r>
              <a:rPr lang="en-GB" sz="1400" i="1" dirty="0">
                <a:solidFill>
                  <a:prstClr val="black"/>
                </a:solidFill>
                <a:latin typeface="Arial"/>
                <a:cs typeface="Arial"/>
              </a:rPr>
              <a:t>Possible funding through special agreements with the industries involved in the project (e.g. specific</a:t>
            </a:r>
          </a:p>
          <a:p>
            <a:pPr lvl="0" algn="l"/>
            <a:r>
              <a:rPr lang="en-GB" sz="1400" i="1" dirty="0">
                <a:solidFill>
                  <a:prstClr val="black"/>
                </a:solidFill>
                <a:latin typeface="Arial"/>
                <a:cs typeface="Arial"/>
              </a:rPr>
              <a:t>modelling or analysis).</a:t>
            </a:r>
          </a:p>
          <a:p>
            <a:pPr lvl="0" algn="l"/>
            <a:r>
              <a:rPr lang="en-GB" sz="1400" i="1" dirty="0">
                <a:solidFill>
                  <a:prstClr val="black"/>
                </a:solidFill>
                <a:latin typeface="Arial"/>
                <a:cs typeface="Arial"/>
              </a:rPr>
              <a:t>In 2016 42.7k€ collected through provided industrial consulting.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l"/>
            <a:endParaRPr lang="en-US" sz="2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FF553A-1067-467A-A228-40F68B10F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44243"/>
            <a:ext cx="952974" cy="95905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BDED455-9F9A-4363-BC88-753A3C07585A}"/>
              </a:ext>
            </a:extLst>
          </p:cNvPr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</p:spTree>
    <p:extLst>
      <p:ext uri="{BB962C8B-B14F-4D97-AF65-F5344CB8AC3E}">
        <p14:creationId xmlns:p14="http://schemas.microsoft.com/office/powerpoint/2010/main" val="106867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Project main goal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Producing an industrial CPV photovoltaic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3J solar cells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 efficiency (ƞ=44%)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Small surface (5,5x5,5mm)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Allow for light concentration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Better behavior at high temperature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Recyclable materials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Avoids problems of Si decommissioning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Concentration (700x)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Al mirrors, PC substrate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SiO</a:t>
            </a:r>
            <a:r>
              <a:rPr lang="en-US" sz="1000" i="1" baseline="-25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 prism as a secondary optic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Low cost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Better quality than lenses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Low volumes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Solar tracking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Higher light collection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Higher complexity and costs</a:t>
            </a: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_CF_d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" y="0"/>
            <a:ext cx="1738724" cy="7946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F7FDE-11B9-AF4A-8390-A43FBA897E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Roma, March 2017 - PTA 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CPV: Concentrated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232" y="3547170"/>
            <a:ext cx="4964624" cy="279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092" y="2292604"/>
            <a:ext cx="591456" cy="63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2" y="5324886"/>
            <a:ext cx="2107597" cy="143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450" y="1018440"/>
            <a:ext cx="3073858" cy="221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1E5B1C6-9FE6-4FE2-A353-E9DF45BD0D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12" r="15905"/>
          <a:stretch/>
        </p:blipFill>
        <p:spPr>
          <a:xfrm>
            <a:off x="7559096" y="2267982"/>
            <a:ext cx="1371601" cy="115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39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achieved in 2017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b="1" i="1" dirty="0">
                <a:solidFill>
                  <a:srgbClr val="000000"/>
                </a:solidFill>
                <a:latin typeface="Arial"/>
                <a:cs typeface="Arial"/>
              </a:rPr>
              <a:t>Realization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of a p</a:t>
            </a:r>
            <a:r>
              <a:rPr lang="en-US" sz="1400" b="1" i="1" dirty="0" err="1">
                <a:solidFill>
                  <a:srgbClr val="000000"/>
                </a:solidFill>
                <a:latin typeface="Arial"/>
                <a:cs typeface="Arial"/>
              </a:rPr>
              <a:t>rototy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3,6kW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24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modules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Pyrheliometer and remote data collection</a:t>
            </a: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b="1" i="1" dirty="0">
                <a:solidFill>
                  <a:srgbClr val="000000"/>
                </a:solidFill>
                <a:latin typeface="Arial"/>
                <a:cs typeface="Arial"/>
              </a:rPr>
              <a:t>New pointing system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Enclosure with IP68 impermeability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Mechanical 3 axes 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/>
              </a:rPr>
              <a:t>alignement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Correction of sensor position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C8E6ED-92F5-42F2-9298-D4DF24F1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D637721-5C6C-4E24-9652-16EFF6314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896" y="1594022"/>
            <a:ext cx="3239323" cy="3855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B8587B-F9BE-42B2-89CC-DA2056410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4" y="4301889"/>
            <a:ext cx="3374768" cy="189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12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achieved in 2017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Solved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permeability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problem</a:t>
            </a:r>
            <a:endParaRPr lang="it-IT" sz="14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Small gaps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found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at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the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junction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between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     optical elements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Resulting humidity (water under extreme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     conditions)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Use of a spray sealant to block the gap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Use of a setup to increase the pressure inside the module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     and a foam to reveal the location of the gaps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Now modules are watertight</a:t>
            </a: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b="1" i="1" dirty="0">
                <a:solidFill>
                  <a:srgbClr val="000000"/>
                </a:solidFill>
                <a:latin typeface="Arial"/>
                <a:cs typeface="Arial"/>
              </a:rPr>
              <a:t>Choice of correct glue for the receiver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Based on thermal simulation (2016)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Need for a better thermal dissipation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000000"/>
                </a:solidFill>
                <a:latin typeface="Arial"/>
                <a:cs typeface="Arial"/>
              </a:rPr>
              <a:t>Epo-Tek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T7110-38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     k=1,38W/</a:t>
            </a:r>
            <a:r>
              <a:rPr lang="en-US" sz="1400" i="1" dirty="0" err="1">
                <a:solidFill>
                  <a:srgbClr val="000000"/>
                </a:solidFill>
                <a:latin typeface="Arial"/>
                <a:cs typeface="Arial"/>
              </a:rPr>
              <a:t>mK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      good adhesion and curing time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C8E6ED-92F5-42F2-9298-D4DF24F1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3B305A8-91C6-4EFC-A710-9C3EBA25B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578" y="2646023"/>
            <a:ext cx="288000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Marco\Desktop\1 (1).jpg">
            <a:extLst>
              <a:ext uri="{FF2B5EF4-FFF2-40B4-BE49-F238E27FC236}">
                <a16:creationId xmlns:a16="http://schemas.microsoft.com/office/drawing/2014/main" id="{AEB9D886-7793-463D-937F-1A404781F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0523" y="1217291"/>
            <a:ext cx="2880000" cy="161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7742F263-CBDD-4DCE-ABD1-F7C48F22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0523" y="4461705"/>
            <a:ext cx="288000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20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8" y="1204728"/>
            <a:ext cx="8484552" cy="514451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Results achieved in 2017</a:t>
            </a: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Study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of procedure to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attach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secondary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optics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to the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cell</a:t>
            </a:r>
            <a:endParaRPr lang="it-IT" sz="14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Not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constant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results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terms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adhesion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Curing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temperature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increased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150°C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Curing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time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increased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2h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Stronger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bond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obtained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delamination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avoided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Realised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setup for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measuring</a:t>
            </a:r>
            <a:r>
              <a:rPr lang="it-IT" sz="1400" b="1" i="1" dirty="0">
                <a:solidFill>
                  <a:srgbClr val="000000"/>
                </a:solidFill>
                <a:latin typeface="Arial"/>
                <a:cs typeface="Arial"/>
              </a:rPr>
              <a:t> bond </a:t>
            </a:r>
            <a:r>
              <a:rPr lang="it-IT" sz="1400" b="1" i="1" dirty="0" err="1">
                <a:solidFill>
                  <a:srgbClr val="000000"/>
                </a:solidFill>
                <a:latin typeface="Arial"/>
                <a:cs typeface="Arial"/>
              </a:rPr>
              <a:t>strenght</a:t>
            </a:r>
            <a:endParaRPr lang="it-IT" sz="14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Load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cell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Support for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receiver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Quality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test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5C8E6ED-92F5-42F2-9298-D4DF24F1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9595CA-569A-49A9-AB10-64830CFDE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478" y="3682161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99C9761-4E60-4D1F-9781-D8FCE0393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834" y="1735839"/>
            <a:ext cx="1703756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011EA46-7EC1-465C-9D31-D429F764D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9931" y="1735839"/>
            <a:ext cx="1535417" cy="14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521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Milestones 2018</a:t>
            </a:r>
          </a:p>
          <a:p>
            <a:pPr algn="l"/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Installation of the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prototype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tracker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in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Sicily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collection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data for 2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years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Modification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shape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dimensions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the DBC support,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along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with a new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compatible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secondary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simulations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bench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phase</a:t>
            </a:r>
            <a:endParaRPr lang="it-IT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Simulations and thermal measurement on DBC supports of different dimensions and geometry</a:t>
            </a:r>
          </a:p>
          <a:p>
            <a:pPr algn="l"/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Realization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of an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optical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setup with LED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illumination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able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grant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light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intensity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collimation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necessary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to test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receiver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efficiency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primary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optics</a:t>
            </a:r>
            <a:r>
              <a:rPr lang="it-IT" sz="14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cs typeface="Arial"/>
              </a:rPr>
              <a:t>reflection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6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2018 - 2020 </a:t>
            </a: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Installation in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Sicily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Closure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agreement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with company in Agrigento for free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loan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Transportation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installation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Data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collection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(for a 2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year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period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7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sp>
        <p:nvSpPr>
          <p:cNvPr id="2" name="AutoShape 2" descr="Displaying proto.jpeg">
            <a:extLst>
              <a:ext uri="{FF2B5EF4-FFF2-40B4-BE49-F238E27FC236}">
                <a16:creationId xmlns:a16="http://schemas.microsoft.com/office/drawing/2014/main" id="{84033595-AB7E-4258-BE66-78F04B2F70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1274C5-1156-401E-A981-862D1610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9" y="3699445"/>
            <a:ext cx="3594574" cy="218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47D987-9321-401B-BBF8-A00DD602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308" y="3594885"/>
            <a:ext cx="3531783" cy="238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36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2018 - 2020 </a:t>
            </a: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Modification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of the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receiver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assembly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Cost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reduction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material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Changing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custom layout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Possiblity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using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 complete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receiver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produced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by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AzurSpace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suppliers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in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chain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for 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feasibility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study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new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handling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techniques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for 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modification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optics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Already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Study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thermal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impact of the new design (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loss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dissipation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due to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lower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area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negligible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Loss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light due to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different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geometry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not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irrelevant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(10%),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modifications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need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to be made</a:t>
            </a:r>
          </a:p>
          <a:p>
            <a:pPr algn="l"/>
            <a:endParaRPr lang="en-US" sz="1400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8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248C5E9-6E4A-4625-8D03-7BC218BD7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294" y="4812874"/>
            <a:ext cx="4349968" cy="136063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346056F-BEC4-4137-9D46-88231B81A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086" y="4777562"/>
            <a:ext cx="2497740" cy="14763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5C8DB12-B6C6-4242-AF9D-2CE595CED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4986520"/>
            <a:ext cx="1374508" cy="11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4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464" y="1204728"/>
            <a:ext cx="8615362" cy="5144517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Plan of activities 2018 - 2020 </a:t>
            </a: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Quality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aluminum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layer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on the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primary</a:t>
            </a:r>
            <a:r>
              <a:rPr lang="it-IT" sz="1400" b="1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b="1" i="1" dirty="0" err="1">
                <a:solidFill>
                  <a:schemeClr val="tx1"/>
                </a:solidFill>
                <a:latin typeface="Arial"/>
                <a:cs typeface="Arial"/>
              </a:rPr>
              <a:t>optic</a:t>
            </a:r>
            <a:endParaRPr lang="it-IT" sz="1400" b="1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Good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reflective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power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Weakness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protective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SiO</a:t>
            </a:r>
            <a:r>
              <a:rPr lang="it-IT" sz="1400" i="1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layer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Permeation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with water can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ruin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the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mirror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Already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SIMS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analysis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shows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modification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chemical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structure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topography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Thickness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SiO</a:t>
            </a:r>
            <a:r>
              <a:rPr lang="it-IT" sz="1400" i="1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layer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10nm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(Collaboration with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UniPD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To be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done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Increasing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SiO</a:t>
            </a:r>
            <a:r>
              <a:rPr lang="it-IT" sz="1400" i="1" baseline="-25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Thickness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Change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of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deposition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method</a:t>
            </a:r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(Collaboration with </a:t>
            </a:r>
            <a:r>
              <a:rPr lang="it-IT" sz="1400" i="1" dirty="0" err="1">
                <a:solidFill>
                  <a:schemeClr val="tx1"/>
                </a:solidFill>
                <a:latin typeface="Arial"/>
                <a:cs typeface="Arial"/>
              </a:rPr>
              <a:t>SuNaGen</a:t>
            </a:r>
            <a:r>
              <a:rPr lang="it-IT" sz="1400" i="1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it-IT" sz="14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algn="l"/>
            <a:endParaRPr lang="en-US" sz="1400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7FDE-11B9-AF4A-8390-A43FBA897EAE}" type="slidenum">
              <a:rPr lang="en-US" smtClean="0"/>
              <a:t>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52732" y="183422"/>
            <a:ext cx="3651041" cy="847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CPV: Concentrated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4773" y="6346876"/>
            <a:ext cx="3429000" cy="365125"/>
          </a:xfrm>
        </p:spPr>
        <p:txBody>
          <a:bodyPr/>
          <a:lstStyle/>
          <a:p>
            <a:r>
              <a:rPr lang="es-ES">
                <a:solidFill>
                  <a:schemeClr val="tx1"/>
                </a:solidFill>
              </a:rPr>
              <a:t>Roma, March 2018 - PTA  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7963" cy="103136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BBCC2A3-E05D-4047-9EFC-450E46C4B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69" y="59741"/>
            <a:ext cx="952974" cy="959056"/>
          </a:xfrm>
          <a:prstGeom prst="rect">
            <a:avLst/>
          </a:prstGeom>
        </p:spPr>
      </p:pic>
      <p:pic>
        <p:nvPicPr>
          <p:cNvPr id="9" name="Picture 2" descr="C:\Users\Marco\Desktop\1 (3).jpg">
            <a:extLst>
              <a:ext uri="{FF2B5EF4-FFF2-40B4-BE49-F238E27FC236}">
                <a16:creationId xmlns:a16="http://schemas.microsoft.com/office/drawing/2014/main" id="{895D943C-1761-40E9-B46F-CC2173D5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5708" y="1390141"/>
            <a:ext cx="2970778" cy="166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uppo 12">
            <a:extLst>
              <a:ext uri="{FF2B5EF4-FFF2-40B4-BE49-F238E27FC236}">
                <a16:creationId xmlns:a16="http://schemas.microsoft.com/office/drawing/2014/main" id="{2B93E004-19DD-437B-90C4-744D028A289C}"/>
              </a:ext>
            </a:extLst>
          </p:cNvPr>
          <p:cNvGrpSpPr>
            <a:grpSpLocks noChangeAspect="1"/>
          </p:cNvGrpSpPr>
          <p:nvPr/>
        </p:nvGrpSpPr>
        <p:grpSpPr>
          <a:xfrm>
            <a:off x="3488581" y="3268964"/>
            <a:ext cx="4073967" cy="2371951"/>
            <a:chOff x="539552" y="1546032"/>
            <a:chExt cx="8712968" cy="507287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843B097-4DC1-428D-B85B-4E7AA1020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1960" y="1546032"/>
              <a:ext cx="5040560" cy="296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 descr="C:\Users\Marco\Dropbox\narde\nar\161215Topography009.tiff">
              <a:extLst>
                <a:ext uri="{FF2B5EF4-FFF2-40B4-BE49-F238E27FC236}">
                  <a16:creationId xmlns:a16="http://schemas.microsoft.com/office/drawing/2014/main" id="{60B5277F-A4D9-450C-9905-2ACEC3B51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9552" y="3284984"/>
              <a:ext cx="2438400" cy="2438400"/>
            </a:xfrm>
            <a:prstGeom prst="rect">
              <a:avLst/>
            </a:prstGeom>
            <a:noFill/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FD7E3F9-BC62-49F3-B5C9-996E5521D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59832" y="4077072"/>
              <a:ext cx="2633640" cy="2541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2EF19CED-42B9-4ECA-90E8-17AC8CBF80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776834"/>
              </p:ext>
            </p:extLst>
          </p:nvPr>
        </p:nvGraphicFramePr>
        <p:xfrm>
          <a:off x="6090755" y="4474389"/>
          <a:ext cx="3672838" cy="258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Graph" r:id="rId9" imgW="4132800" imgH="2903040" progId="Origin50.Graph">
                  <p:embed/>
                </p:oleObj>
              </mc:Choice>
              <mc:Fallback>
                <p:oleObj name="Graph" r:id="rId9" imgW="4132800" imgH="29030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0755" y="4474389"/>
                        <a:ext cx="3672838" cy="2580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5930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9052</TotalTime>
  <Words>1039</Words>
  <Application>Microsoft Office PowerPoint</Application>
  <PresentationFormat>Presentazione su schermo (4:3)</PresentationFormat>
  <Paragraphs>211</Paragraphs>
  <Slides>13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Arial</vt:lpstr>
      <vt:lpstr>Calibri</vt:lpstr>
      <vt:lpstr>Office Theme</vt:lpstr>
      <vt:lpstr>1_Office Theme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Centro Fermi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 Progetto</dc:title>
  <dc:creator>Giancarlo Righini</dc:creator>
  <cp:lastModifiedBy>Marco Nardello</cp:lastModifiedBy>
  <cp:revision>75</cp:revision>
  <dcterms:created xsi:type="dcterms:W3CDTF">2015-11-27T18:27:11Z</dcterms:created>
  <dcterms:modified xsi:type="dcterms:W3CDTF">2018-03-06T11:23:58Z</dcterms:modified>
</cp:coreProperties>
</file>