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76" r:id="rId5"/>
    <p:sldId id="268" r:id="rId6"/>
    <p:sldId id="269" r:id="rId7"/>
    <p:sldId id="264" r:id="rId8"/>
    <p:sldId id="273" r:id="rId9"/>
    <p:sldId id="270" r:id="rId10"/>
    <p:sldId id="274" r:id="rId11"/>
    <p:sldId id="271" r:id="rId12"/>
    <p:sldId id="267" r:id="rId13"/>
    <p:sldId id="272" r:id="rId14"/>
    <p:sldId id="275" r:id="rId15"/>
  </p:sldIdLst>
  <p:sldSz cx="12192000" cy="6858000"/>
  <p:notesSz cx="6799263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4" autoAdjust="0"/>
    <p:restoredTop sz="94630" autoAdjust="0"/>
  </p:normalViewPr>
  <p:slideViewPr>
    <p:cSldViewPr snapToGrid="0" showGuides="1">
      <p:cViewPr varScale="1">
        <p:scale>
          <a:sx n="84" d="100"/>
          <a:sy n="84" d="100"/>
        </p:scale>
        <p:origin x="696" y="78"/>
      </p:cViewPr>
      <p:guideLst>
        <p:guide orient="horz" pos="220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8C719-E8F8-4DC1-ACBA-A0F7D9BB10CF}" type="datetimeFigureOut">
              <a:rPr lang="it-IT" smtClean="0"/>
              <a:t>07/03/2018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A8555-69AD-41F9-80B4-42F630C8A3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6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Possibili altri nomi: </a:t>
            </a:r>
            <a:r>
              <a:rPr lang="it-IT" dirty="0" err="1" smtClean="0"/>
              <a:t>ArcheoLab</a:t>
            </a:r>
            <a:r>
              <a:rPr lang="it-IT" dirty="0" smtClean="0"/>
              <a:t>, </a:t>
            </a:r>
            <a:r>
              <a:rPr lang="it-IT" dirty="0" err="1" smtClean="0"/>
              <a:t>ViewLab</a:t>
            </a:r>
            <a:r>
              <a:rPr lang="it-IT" dirty="0" smtClean="0"/>
              <a:t>, </a:t>
            </a:r>
            <a:r>
              <a:rPr lang="it-IT" dirty="0" err="1" smtClean="0"/>
              <a:t>ScienceLab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7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Esso si articola nella realizzazione di due parti tra di loro “dialoganti”: un laboratorio dotato di validi sistemi di diagnostica mediante raggi X (ottimizzato per Beni Culturali) e un sistema multimediale per la divulgazione scientifica.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81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84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26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7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A8555-69AD-41F9-80B4-42F630C8A3F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85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F6F7-E7E4-453E-8109-7A1E8F9490EC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21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C70B-946F-4B8B-B105-53EAEF5265B0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61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6775A-E560-4584-97E7-0DDA2CCC1996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38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1E70-5837-44B5-B45A-CCF9A06E88BD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27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E49-09DE-4ACA-AD2D-469C01964F39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71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BBD4-F2E3-4859-B967-B07A11571492}" type="datetime1">
              <a:rPr lang="it-IT" smtClean="0"/>
              <a:t>07/03/2018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47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5D9-FC13-4598-A6F0-5C59E2D8004F}" type="datetime1">
              <a:rPr lang="it-IT" smtClean="0"/>
              <a:t>07/03/2018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97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9EC9-2B82-4270-AB82-4FD0D63A90FF}" type="datetime1">
              <a:rPr lang="it-IT" smtClean="0"/>
              <a:t>07/03/2018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53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D3E4-130C-487D-83B7-61C4B710F7BC}" type="datetime1">
              <a:rPr lang="it-IT" smtClean="0"/>
              <a:t>07/03/2018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14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4991-7C65-4BE1-BF00-A31760B810CA}" type="datetime1">
              <a:rPr lang="it-IT" smtClean="0"/>
              <a:t>07/03/2018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48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9B93-8B81-4B9E-8FFE-536B7E3881EC}" type="datetime1">
              <a:rPr lang="it-IT" smtClean="0"/>
              <a:t>07/03/2018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42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876C-3C1A-406E-874F-A7DEFC30EF9D}" type="datetime1">
              <a:rPr lang="it-IT" smtClean="0"/>
              <a:t>07/03/2018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0CE92-F5D7-4335-B414-6E3AE21866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10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01759" cy="162197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701759" y="159139"/>
            <a:ext cx="941641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7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2278" y="2565047"/>
            <a:ext cx="104456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b="1" dirty="0" err="1">
                <a:ln w="0"/>
                <a:solidFill>
                  <a:schemeClr val="accent5">
                    <a:lumMod val="75000"/>
                  </a:schemeClr>
                </a:solidFill>
              </a:rPr>
              <a:t>Participants</a:t>
            </a:r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it-IT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Centro Fermi – Team</a:t>
            </a:r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: F. Casali, F. </a:t>
            </a:r>
            <a:r>
              <a:rPr lang="it-IT" sz="2500" b="1" dirty="0" err="1" smtClean="0">
                <a:ln w="0"/>
                <a:solidFill>
                  <a:schemeClr val="accent5">
                    <a:lumMod val="75000"/>
                  </a:schemeClr>
                </a:solidFill>
              </a:rPr>
              <a:t>Albertin</a:t>
            </a:r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, F. Coccetti, </a:t>
            </a:r>
            <a:r>
              <a:rPr lang="it-IT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G. Festa</a:t>
            </a:r>
          </a:p>
          <a:p>
            <a:r>
              <a:rPr lang="it-IT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Università di Bologna - Team: </a:t>
            </a:r>
            <a:r>
              <a:rPr lang="en-US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M. </a:t>
            </a:r>
            <a:r>
              <a:rPr lang="en-US" sz="2500" b="1" dirty="0" err="1">
                <a:ln w="0"/>
                <a:solidFill>
                  <a:schemeClr val="accent5">
                    <a:lumMod val="75000"/>
                  </a:schemeClr>
                </a:solidFill>
              </a:rPr>
              <a:t>Morigi</a:t>
            </a:r>
            <a:r>
              <a:rPr lang="en-US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, M. </a:t>
            </a:r>
            <a:r>
              <a:rPr lang="en-US" sz="2500" b="1" dirty="0" err="1">
                <a:ln w="0"/>
                <a:solidFill>
                  <a:schemeClr val="accent5">
                    <a:lumMod val="75000"/>
                  </a:schemeClr>
                </a:solidFill>
              </a:rPr>
              <a:t>Bettuzzi</a:t>
            </a:r>
            <a:r>
              <a:rPr lang="en-US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, R. </a:t>
            </a:r>
            <a:r>
              <a:rPr lang="en-US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Brancaccio</a:t>
            </a:r>
            <a:endParaRPr lang="it-IT" sz="2500" b="1" dirty="0" smtClean="0">
              <a:ln w="0"/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Università </a:t>
            </a:r>
            <a:r>
              <a:rPr lang="it-IT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Tor Vergata – Team: </a:t>
            </a:r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it-IT" sz="2500" b="1" dirty="0">
                <a:ln w="0"/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it-IT" sz="2500" b="1" dirty="0" smtClean="0">
                <a:ln w="0"/>
                <a:solidFill>
                  <a:schemeClr val="accent5">
                    <a:lumMod val="75000"/>
                  </a:schemeClr>
                </a:solidFill>
              </a:rPr>
              <a:t>Senesi</a:t>
            </a:r>
          </a:p>
        </p:txBody>
      </p:sp>
      <p:sp>
        <p:nvSpPr>
          <p:cNvPr id="8" name="Rettangolo 7"/>
          <p:cNvSpPr/>
          <p:nvPr/>
        </p:nvSpPr>
        <p:spPr>
          <a:xfrm>
            <a:off x="902278" y="4401122"/>
            <a:ext cx="110200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Place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of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Work:</a:t>
            </a:r>
            <a:endParaRPr lang="en-US" sz="25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55600" indent="-266700" defTabSz="266700">
              <a:buFont typeface="Wingdings" charset="2"/>
              <a:buChar char="v"/>
            </a:pP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Centro 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Fermi -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Research Institution</a:t>
            </a:r>
          </a:p>
          <a:p>
            <a:pPr marL="355600" indent="-266700" defTabSz="266700">
              <a:buFont typeface="Wingdings" charset="2"/>
              <a:buChar char="v"/>
            </a:pP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B0F0"/>
                </a:solidFill>
                <a:cs typeface="Arial" panose="020B0604020202020204" pitchFamily="34" charset="0"/>
              </a:rPr>
              <a:t>Università</a:t>
            </a: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cs typeface="Arial" panose="020B0604020202020204" pitchFamily="34" charset="0"/>
              </a:rPr>
              <a:t>degli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cs typeface="Arial" panose="020B0604020202020204" pitchFamily="34" charset="0"/>
              </a:rPr>
              <a:t>Studi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 di </a:t>
            </a: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Bologna -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Research 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Institutio</a:t>
            </a:r>
            <a:r>
              <a:rPr lang="en-US" sz="2500" b="1" dirty="0" smtClean="0">
                <a:solidFill>
                  <a:srgbClr val="000090"/>
                </a:solidFill>
                <a:cs typeface="Arial" panose="020B0604020202020204" pitchFamily="34" charset="0"/>
              </a:rPr>
              <a:t>n</a:t>
            </a:r>
          </a:p>
          <a:p>
            <a:pPr marL="355600" indent="-266700" defTabSz="266700">
              <a:buFont typeface="Wingdings" charset="2"/>
              <a:buChar char="v"/>
            </a:pP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B0F0"/>
                </a:solidFill>
                <a:cs typeface="Arial" panose="020B0604020202020204" pitchFamily="34" charset="0"/>
              </a:rPr>
              <a:t>Università</a:t>
            </a: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cs typeface="Arial" panose="020B0604020202020204" pitchFamily="34" charset="0"/>
              </a:rPr>
              <a:t>degli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cs typeface="Arial" panose="020B0604020202020204" pitchFamily="34" charset="0"/>
              </a:rPr>
              <a:t>Studi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 di </a:t>
            </a: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Roma Tor </a:t>
            </a:r>
            <a:r>
              <a:rPr lang="en-US" sz="2500" dirty="0" err="1" smtClean="0">
                <a:solidFill>
                  <a:srgbClr val="00B0F0"/>
                </a:solidFill>
                <a:cs typeface="Arial" panose="020B0604020202020204" pitchFamily="34" charset="0"/>
              </a:rPr>
              <a:t>Vergata</a:t>
            </a:r>
            <a:r>
              <a:rPr lang="en-US" sz="2500" dirty="0" smtClean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B0F0"/>
                </a:solidFill>
                <a:cs typeface="Arial" panose="020B0604020202020204" pitchFamily="34" charset="0"/>
              </a:rPr>
              <a:t>- 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Research Institution</a:t>
            </a:r>
            <a:r>
              <a:rPr lang="en-US" sz="25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endParaRPr lang="en-US" sz="25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06171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10285" y="1072333"/>
            <a:ext cx="7194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 smtClean="0"/>
              <a:t>The Science And </a:t>
            </a:r>
            <a:r>
              <a:rPr lang="it-IT" sz="2500" b="1" i="1" dirty="0" err="1" smtClean="0"/>
              <a:t>Heritage@Fermi</a:t>
            </a:r>
            <a:r>
              <a:rPr lang="it-IT" sz="2500" b="1" i="1" dirty="0" smtClean="0"/>
              <a:t> (SAHF) </a:t>
            </a:r>
            <a:r>
              <a:rPr lang="it-IT" sz="2500" b="1" i="1" dirty="0" err="1" smtClean="0"/>
              <a:t>project</a:t>
            </a:r>
            <a:endParaRPr lang="it-IT" sz="2500" b="1" dirty="0"/>
          </a:p>
        </p:txBody>
      </p:sp>
      <p:sp>
        <p:nvSpPr>
          <p:cNvPr id="6" name="Rettangolo 5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3982" y="1679587"/>
            <a:ext cx="892894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Example: Elemental imaging (XRF-imaging)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82" y="2355866"/>
            <a:ext cx="5300696" cy="40018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t="56482" r="2867"/>
          <a:stretch/>
        </p:blipFill>
        <p:spPr>
          <a:xfrm>
            <a:off x="5555685" y="4579950"/>
            <a:ext cx="3428295" cy="177781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102928" y="2397080"/>
            <a:ext cx="2704262" cy="3862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Elemental maps of wooden coffers allowed to establish the nature of pigments. 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Blue</a:t>
            </a:r>
            <a:r>
              <a:rPr lang="en-US" sz="2300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and </a:t>
            </a:r>
            <a:r>
              <a:rPr lang="en-US" sz="23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green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were characterized by </a:t>
            </a:r>
            <a:r>
              <a:rPr lang="en-US" sz="23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Cu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;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Brown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and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red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by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Fe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; </a:t>
            </a:r>
            <a:r>
              <a:rPr lang="en-US" sz="23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Yellow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by </a:t>
            </a:r>
            <a:r>
              <a:rPr lang="en-US" sz="23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As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; </a:t>
            </a:r>
            <a:r>
              <a:rPr lang="en-US" sz="23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White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 by </a:t>
            </a:r>
            <a:r>
              <a:rPr lang="en-US" sz="23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Ca</a:t>
            </a:r>
            <a:r>
              <a:rPr lang="en-US" sz="23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. </a:t>
            </a:r>
            <a:endParaRPr lang="it-IT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r="6856" b="44098"/>
          <a:stretch/>
        </p:blipFill>
        <p:spPr>
          <a:xfrm>
            <a:off x="5555685" y="2407224"/>
            <a:ext cx="3420136" cy="210104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10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327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Ideas for Training and Dissemination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10752" y="1591192"/>
            <a:ext cx="6682515" cy="4609928"/>
            <a:chOff x="6120003" y="2963653"/>
            <a:chExt cx="5658932" cy="3199334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0004" y="3260129"/>
              <a:ext cx="5588592" cy="2902858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6120003" y="2963653"/>
              <a:ext cx="5658932" cy="43788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3500" b="1" dirty="0" err="1" smtClean="0">
                  <a:ln w="22225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Dissemination</a:t>
              </a:r>
              <a:r>
                <a:rPr lang="it-IT" sz="3500" b="1" dirty="0" smtClean="0">
                  <a:ln w="22225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</a:rPr>
                <a:t> and Control Room</a:t>
              </a:r>
              <a:endParaRPr lang="it-IT" sz="3500" b="1" cap="none" spc="0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17" name="Elaborazione alternativa 16"/>
            <p:cNvSpPr/>
            <p:nvPr/>
          </p:nvSpPr>
          <p:spPr>
            <a:xfrm>
              <a:off x="6386319" y="3539999"/>
              <a:ext cx="4707888" cy="2198890"/>
            </a:xfrm>
            <a:prstGeom prst="flowChartAlternateProcess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7324691" y="1906663"/>
            <a:ext cx="4155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 smtClean="0"/>
              <a:t>Console for remote control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24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dirty="0" smtClean="0"/>
              <a:t>Multimedia Tools for </a:t>
            </a:r>
            <a:r>
              <a:rPr lang="it-IT" sz="2400" dirty="0" err="1" smtClean="0"/>
              <a:t>dissemination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568" y="3582499"/>
            <a:ext cx="4225914" cy="316943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11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628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75313" y="3042761"/>
            <a:ext cx="3496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700" dirty="0" smtClean="0"/>
              <a:t>Laboratory </a:t>
            </a:r>
            <a:r>
              <a:rPr lang="en-US" sz="2700" b="1" dirty="0" smtClean="0"/>
              <a:t>equipped</a:t>
            </a:r>
            <a:r>
              <a:rPr lang="en-US" sz="2700" dirty="0" smtClean="0"/>
              <a:t> with </a:t>
            </a:r>
            <a:r>
              <a:rPr lang="en-US" sz="2700" b="1" dirty="0" smtClean="0"/>
              <a:t>first instrumentation</a:t>
            </a:r>
            <a:r>
              <a:rPr lang="en-US" sz="2700" dirty="0" smtClean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700" dirty="0" smtClean="0"/>
              <a:t>First </a:t>
            </a:r>
            <a:r>
              <a:rPr lang="en-US" sz="2700" b="1" dirty="0" smtClean="0"/>
              <a:t>pilot measurements</a:t>
            </a:r>
            <a:r>
              <a:rPr lang="en-US" sz="2700" dirty="0" smtClean="0"/>
              <a:t> and outputs.</a:t>
            </a:r>
            <a:endParaRPr lang="en-US" sz="2700" dirty="0"/>
          </a:p>
        </p:txBody>
      </p:sp>
      <p:sp>
        <p:nvSpPr>
          <p:cNvPr id="5" name="Rettangolo 4"/>
          <p:cNvSpPr/>
          <p:nvPr/>
        </p:nvSpPr>
        <p:spPr>
          <a:xfrm>
            <a:off x="645378" y="2295041"/>
            <a:ext cx="2818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Milestones 2018: 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12</a:t>
            </a:fld>
            <a:endParaRPr lang="it-IT" sz="1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4084" t="3000" r="6792" b="8200"/>
          <a:stretch/>
        </p:blipFill>
        <p:spPr>
          <a:xfrm>
            <a:off x="5086350" y="2194560"/>
            <a:ext cx="6683234" cy="41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5378" y="2959737"/>
            <a:ext cx="59056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600" dirty="0" smtClean="0"/>
              <a:t>2018-2019: instrument development and activities.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600" dirty="0" smtClean="0"/>
              <a:t>Information campaign dedicated to Museums in Rome (a dedicated workshop focused on science and cultural heritage at Centro Fermi, meetings at museums, etc.)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600" dirty="0" smtClean="0"/>
              <a:t>Pilot studies on archaeological objects.</a:t>
            </a:r>
            <a:endParaRPr lang="en-US" sz="2600" dirty="0"/>
          </a:p>
        </p:txBody>
      </p:sp>
      <p:sp>
        <p:nvSpPr>
          <p:cNvPr id="5" name="Rettangolo 4"/>
          <p:cNvSpPr/>
          <p:nvPr/>
        </p:nvSpPr>
        <p:spPr>
          <a:xfrm>
            <a:off x="645378" y="2295041"/>
            <a:ext cx="454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Plan of activities 2018 - 2020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144" y="2136423"/>
            <a:ext cx="2441593" cy="3676107"/>
          </a:xfrm>
          <a:prstGeom prst="rect">
            <a:avLst/>
          </a:prstGeom>
        </p:spPr>
      </p:pic>
      <p:pic>
        <p:nvPicPr>
          <p:cNvPr id="12" name="Immagine 11" descr="Figura_2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0553" y="4606341"/>
            <a:ext cx="2286000" cy="194253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62216" y="3624423"/>
            <a:ext cx="3964387" cy="150229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65506" y="2011086"/>
            <a:ext cx="2886708" cy="2168808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13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962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452340" y="2577969"/>
            <a:ext cx="3235570" cy="258532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 for your attention</a:t>
            </a:r>
            <a:endParaRPr lang="en-US" sz="5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12" y="1979086"/>
            <a:ext cx="7802019" cy="39907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14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012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0759" y="2087212"/>
            <a:ext cx="3822329" cy="316019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latin typeface="Arial"/>
                <a:cs typeface="Arial"/>
              </a:rPr>
              <a:t>Objectives and M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ain goals:</a:t>
            </a:r>
          </a:p>
          <a:p>
            <a:pPr algn="l"/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520759" y="2705471"/>
            <a:ext cx="5387671" cy="35073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Development of 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laboratory for the study of </a:t>
            </a:r>
            <a:r>
              <a:rPr lang="en-US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cultural heritage 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objects</a:t>
            </a:r>
          </a:p>
          <a:p>
            <a:pPr algn="ctr"/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@ Centro Fermi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8" y="2087212"/>
            <a:ext cx="5673971" cy="412815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2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6251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ccia tridirezionale 43"/>
          <p:cNvSpPr/>
          <p:nvPr/>
        </p:nvSpPr>
        <p:spPr>
          <a:xfrm>
            <a:off x="8851874" y="2836985"/>
            <a:ext cx="1169669" cy="1783608"/>
          </a:xfrm>
          <a:prstGeom prst="leftRightUpArrow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39"/>
          <p:cNvSpPr/>
          <p:nvPr/>
        </p:nvSpPr>
        <p:spPr>
          <a:xfrm>
            <a:off x="281354" y="5380356"/>
            <a:ext cx="5193323" cy="13425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Elaborazione alternativa 36"/>
          <p:cNvSpPr/>
          <p:nvPr/>
        </p:nvSpPr>
        <p:spPr>
          <a:xfrm>
            <a:off x="3341974" y="5528391"/>
            <a:ext cx="1928127" cy="1059977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laborazione alternativa 32"/>
          <p:cNvSpPr/>
          <p:nvPr/>
        </p:nvSpPr>
        <p:spPr>
          <a:xfrm>
            <a:off x="450146" y="5528392"/>
            <a:ext cx="1928127" cy="1059977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aborazione alternativa 24"/>
          <p:cNvSpPr/>
          <p:nvPr/>
        </p:nvSpPr>
        <p:spPr>
          <a:xfrm>
            <a:off x="3265371" y="3467089"/>
            <a:ext cx="1928127" cy="1499142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laborazione alternativa 25"/>
          <p:cNvSpPr/>
          <p:nvPr/>
        </p:nvSpPr>
        <p:spPr>
          <a:xfrm>
            <a:off x="456009" y="3432230"/>
            <a:ext cx="1928127" cy="1499142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laborazione alternativa 31"/>
          <p:cNvSpPr/>
          <p:nvPr/>
        </p:nvSpPr>
        <p:spPr>
          <a:xfrm>
            <a:off x="6435970" y="5341746"/>
            <a:ext cx="2389290" cy="1166195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aborazione alternativa 29"/>
          <p:cNvSpPr/>
          <p:nvPr/>
        </p:nvSpPr>
        <p:spPr>
          <a:xfrm>
            <a:off x="10046682" y="5300911"/>
            <a:ext cx="1928127" cy="116024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aborazione alternativa 26"/>
          <p:cNvSpPr/>
          <p:nvPr/>
        </p:nvSpPr>
        <p:spPr>
          <a:xfrm>
            <a:off x="6435970" y="3994934"/>
            <a:ext cx="2389290" cy="1259085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Elaborazione alternativa 27"/>
          <p:cNvSpPr/>
          <p:nvPr/>
        </p:nvSpPr>
        <p:spPr>
          <a:xfrm>
            <a:off x="10046682" y="4032288"/>
            <a:ext cx="1928127" cy="116024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aborazione alternativa 4"/>
          <p:cNvSpPr/>
          <p:nvPr/>
        </p:nvSpPr>
        <p:spPr>
          <a:xfrm>
            <a:off x="1051563" y="1672112"/>
            <a:ext cx="3684739" cy="149914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aborazione alternativa 22"/>
          <p:cNvSpPr/>
          <p:nvPr/>
        </p:nvSpPr>
        <p:spPr>
          <a:xfrm>
            <a:off x="7498702" y="1660346"/>
            <a:ext cx="3684739" cy="1499142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90596" y="2164934"/>
            <a:ext cx="2974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RESEARCH</a:t>
            </a:r>
            <a:endParaRPr lang="en-US" sz="22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907144" y="1979957"/>
            <a:ext cx="2974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TRAINING AND DISSEMINATION</a:t>
            </a:r>
            <a:endParaRPr lang="en-US" sz="22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2801" y="3709122"/>
            <a:ext cx="176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R&amp;D -Instrumentation</a:t>
            </a:r>
            <a:endParaRPr lang="en-US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341974" y="3697263"/>
            <a:ext cx="1821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Measurements on Ancient Objects</a:t>
            </a:r>
            <a:endParaRPr lang="en-US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10429" y="5641570"/>
            <a:ext cx="182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Fixed Instrumentation</a:t>
            </a:r>
            <a:endParaRPr lang="en-US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554549" y="4198864"/>
            <a:ext cx="2367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School Student Internship (</a:t>
            </a:r>
            <a:r>
              <a:rPr lang="en-US" b="1" i="1" dirty="0" err="1" smtClean="0"/>
              <a:t>Alternanza</a:t>
            </a:r>
            <a:r>
              <a:rPr lang="en-US" b="1" i="1" dirty="0" smtClean="0"/>
              <a:t> </a:t>
            </a:r>
            <a:r>
              <a:rPr lang="en-US" b="1" i="1" dirty="0" err="1" smtClean="0"/>
              <a:t>Scuola</a:t>
            </a:r>
            <a:r>
              <a:rPr lang="en-US" b="1" i="1" dirty="0" smtClean="0"/>
              <a:t> </a:t>
            </a:r>
            <a:r>
              <a:rPr lang="en-US" b="1" i="1" dirty="0" err="1" smtClean="0"/>
              <a:t>Lavoro</a:t>
            </a:r>
            <a:r>
              <a:rPr lang="en-US" b="1" i="1" dirty="0" smtClean="0"/>
              <a:t> </a:t>
            </a:r>
            <a:r>
              <a:rPr lang="en-US" b="1" dirty="0" smtClean="0"/>
              <a:t>– ASL)</a:t>
            </a:r>
            <a:endParaRPr lang="en-US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554550" y="5457949"/>
            <a:ext cx="2109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Master and PhD Students (from Universities)</a:t>
            </a:r>
            <a:endParaRPr lang="en-US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0254187" y="4178689"/>
            <a:ext cx="1513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Visitors of the Centro Fermi Museum</a:t>
            </a:r>
            <a:endParaRPr lang="en-US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0188916" y="5511701"/>
            <a:ext cx="151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Students</a:t>
            </a:r>
            <a:endParaRPr lang="en-US" b="1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0256964" y="5931948"/>
            <a:ext cx="151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373554" y="5645623"/>
            <a:ext cx="182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Mobile Instrumentation</a:t>
            </a:r>
            <a:endParaRPr lang="en-US" b="1" dirty="0"/>
          </a:p>
        </p:txBody>
      </p:sp>
      <p:sp>
        <p:nvSpPr>
          <p:cNvPr id="35" name="Rettangolo 34"/>
          <p:cNvSpPr/>
          <p:nvPr/>
        </p:nvSpPr>
        <p:spPr>
          <a:xfrm>
            <a:off x="2251710" y="-40024"/>
            <a:ext cx="99402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for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cultural heritage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Freccia bidirezionale orizzontale 6"/>
          <p:cNvSpPr/>
          <p:nvPr/>
        </p:nvSpPr>
        <p:spPr>
          <a:xfrm>
            <a:off x="5005495" y="1887027"/>
            <a:ext cx="2127941" cy="813247"/>
          </a:xfrm>
          <a:prstGeom prst="leftRightArrow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ccia tridirezionale 37"/>
          <p:cNvSpPr/>
          <p:nvPr/>
        </p:nvSpPr>
        <p:spPr>
          <a:xfrm rot="10800000">
            <a:off x="2263473" y="4002813"/>
            <a:ext cx="1169669" cy="1839208"/>
          </a:xfrm>
          <a:prstGeom prst="leftRightUpArrow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 rot="16200000">
            <a:off x="2272001" y="4746705"/>
            <a:ext cx="117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THROUGH</a:t>
            </a:r>
            <a:endParaRPr lang="it-IT" b="1" dirty="0"/>
          </a:p>
        </p:txBody>
      </p:sp>
      <p:sp>
        <p:nvSpPr>
          <p:cNvPr id="45" name="CasellaDiTesto 44"/>
          <p:cNvSpPr txBox="1"/>
          <p:nvPr/>
        </p:nvSpPr>
        <p:spPr>
          <a:xfrm rot="16200000">
            <a:off x="8987848" y="3588145"/>
            <a:ext cx="92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TARGET</a:t>
            </a:r>
            <a:endParaRPr lang="it-IT" b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3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812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15464" y="851174"/>
            <a:ext cx="8420043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/>
              <a:t>A multi-layer and multi-purpose laboratory for Cultural Heritage</a:t>
            </a:r>
            <a:endParaRPr lang="en-US" sz="2500" b="1" dirty="0"/>
          </a:p>
        </p:txBody>
      </p:sp>
      <p:sp>
        <p:nvSpPr>
          <p:cNvPr id="21" name="Rettangolo 20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Location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369" y="1534313"/>
            <a:ext cx="8604739" cy="520562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4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363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15464" y="851174"/>
            <a:ext cx="8420043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/>
              <a:t>A multi-layer and multi-purpose laboratory for Cultural Heritage</a:t>
            </a:r>
            <a:endParaRPr lang="en-US" sz="2500" b="1" dirty="0"/>
          </a:p>
        </p:txBody>
      </p:sp>
      <p:sp>
        <p:nvSpPr>
          <p:cNvPr id="21" name="Rettangolo 20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Location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69546" y="1542706"/>
            <a:ext cx="11627329" cy="5324223"/>
            <a:chOff x="69546" y="1542706"/>
            <a:chExt cx="11627329" cy="5324223"/>
          </a:xfrm>
        </p:grpSpPr>
        <p:grpSp>
          <p:nvGrpSpPr>
            <p:cNvPr id="14" name="Gruppo 13"/>
            <p:cNvGrpSpPr/>
            <p:nvPr/>
          </p:nvGrpSpPr>
          <p:grpSpPr>
            <a:xfrm>
              <a:off x="981981" y="1542706"/>
              <a:ext cx="10714894" cy="4997618"/>
              <a:chOff x="1064042" y="1542706"/>
              <a:chExt cx="10714894" cy="4997618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4042" y="1542706"/>
                <a:ext cx="10644554" cy="4997618"/>
              </a:xfrm>
              <a:prstGeom prst="rect">
                <a:avLst/>
              </a:prstGeom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5453999" y="2963653"/>
                <a:ext cx="6324937" cy="63094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it-IT" sz="3500" b="1" dirty="0" err="1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Dissemination</a:t>
                </a:r>
                <a:r>
                  <a:rPr lang="it-IT" sz="3500" b="1" dirty="0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 and Control Room</a:t>
                </a:r>
                <a:endParaRPr lang="it-IT" sz="3500" b="1" cap="none" spc="0" dirty="0">
                  <a:ln w="22225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  <a:effectLst/>
                </a:endParaRPr>
              </a:p>
            </p:txBody>
          </p:sp>
          <p:sp>
            <p:nvSpPr>
              <p:cNvPr id="18" name="Rettangolo 17"/>
              <p:cNvSpPr/>
              <p:nvPr/>
            </p:nvSpPr>
            <p:spPr>
              <a:xfrm>
                <a:off x="2362439" y="1649008"/>
                <a:ext cx="3551614" cy="63094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it-IT" sz="3500" b="1" dirty="0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X-</a:t>
                </a:r>
                <a:r>
                  <a:rPr lang="it-IT" sz="3500" b="1" dirty="0" err="1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ray</a:t>
                </a:r>
                <a:r>
                  <a:rPr lang="it-IT" sz="3500" b="1" dirty="0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 </a:t>
                </a:r>
                <a:r>
                  <a:rPr lang="it-IT" sz="3500" b="1" dirty="0" err="1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Tomography</a:t>
                </a:r>
                <a:endParaRPr lang="it-IT" sz="3500" b="1" cap="none" spc="0" dirty="0">
                  <a:ln w="22225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  <a:effectLst/>
                </a:endParaRPr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3012630" y="4094666"/>
                <a:ext cx="2416046" cy="63094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it-IT" sz="3500" b="1" dirty="0" err="1" smtClean="0">
                    <a:ln w="22225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/>
                    </a:solidFill>
                  </a:rPr>
                  <a:t>XRF+Raman</a:t>
                </a:r>
                <a:endParaRPr lang="it-IT" sz="3500" b="1" cap="none" spc="0" dirty="0">
                  <a:ln w="22225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  <a:effectLst/>
                </a:endParaRPr>
              </a:p>
            </p:txBody>
          </p:sp>
          <p:sp>
            <p:nvSpPr>
              <p:cNvPr id="12" name="Elaborazione alternativa 11"/>
              <p:cNvSpPr/>
              <p:nvPr/>
            </p:nvSpPr>
            <p:spPr>
              <a:xfrm>
                <a:off x="3691739" y="2266818"/>
                <a:ext cx="1104844" cy="1144376"/>
              </a:xfrm>
              <a:prstGeom prst="flowChartAlternateProcess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Elaborazione alternativa 15"/>
              <p:cNvSpPr/>
              <p:nvPr/>
            </p:nvSpPr>
            <p:spPr>
              <a:xfrm>
                <a:off x="6386319" y="3539999"/>
                <a:ext cx="4399396" cy="2198890"/>
              </a:xfrm>
              <a:prstGeom prst="flowChartAlternateProcess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Elaborazione alternativa 14"/>
              <p:cNvSpPr/>
              <p:nvPr/>
            </p:nvSpPr>
            <p:spPr>
              <a:xfrm>
                <a:off x="3691739" y="4655219"/>
                <a:ext cx="1104844" cy="844932"/>
              </a:xfrm>
              <a:prstGeom prst="flowChartAlternateProcess">
                <a:avLst/>
              </a:prstGeom>
              <a:solidFill>
                <a:schemeClr val="accent1">
                  <a:lumMod val="40000"/>
                  <a:lumOff val="60000"/>
                  <a:alpha val="48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69546" y="5943599"/>
              <a:ext cx="2380578" cy="92333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blipFill>
                    <a:blip r:embed="rId4"/>
                    <a:tile tx="0" ty="0" sx="100000" sy="100000" flip="none" algn="tl"/>
                  </a:blipFill>
                  <a:effectLst/>
                </a:rPr>
                <a:t>-1 </a:t>
              </a:r>
              <a:r>
                <a:rPr lang="it-IT" sz="54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blipFill>
                    <a:blip r:embed="rId4"/>
                    <a:tile tx="0" ty="0" sx="100000" sy="100000" flip="none" algn="tl"/>
                  </a:blipFill>
                  <a:effectLst/>
                </a:rPr>
                <a:t>Floor</a:t>
              </a:r>
              <a:endParaRPr lang="it-IT" sz="5400" b="1" cap="none" spc="0" dirty="0">
                <a:ln w="12700">
                  <a:solidFill>
                    <a:schemeClr val="tx1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/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5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2840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93936" y="1383443"/>
            <a:ext cx="7194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i="1" dirty="0" smtClean="0"/>
              <a:t>The Science And </a:t>
            </a:r>
            <a:r>
              <a:rPr lang="it-IT" sz="2500" i="1" dirty="0" err="1" smtClean="0"/>
              <a:t>Heritage@Fermi</a:t>
            </a:r>
            <a:r>
              <a:rPr lang="it-IT" sz="2500" i="1" dirty="0" smtClean="0"/>
              <a:t> (SAHF) </a:t>
            </a:r>
            <a:r>
              <a:rPr lang="it-IT" sz="2500" i="1" dirty="0" err="1" smtClean="0"/>
              <a:t>project</a:t>
            </a:r>
            <a:endParaRPr lang="it-IT" sz="2500" dirty="0"/>
          </a:p>
        </p:txBody>
      </p:sp>
      <p:sp>
        <p:nvSpPr>
          <p:cNvPr id="6" name="Rettangolo 5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71" y="2283999"/>
            <a:ext cx="6634849" cy="289669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0672" y="5419217"/>
            <a:ext cx="653041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The Project started in January 2018</a:t>
            </a:r>
            <a:endParaRPr lang="en-US" sz="2400" dirty="0" smtClean="0"/>
          </a:p>
        </p:txBody>
      </p:sp>
      <p:sp>
        <p:nvSpPr>
          <p:cNvPr id="11" name="Rettangolo 10"/>
          <p:cNvSpPr/>
          <p:nvPr/>
        </p:nvSpPr>
        <p:spPr>
          <a:xfrm>
            <a:off x="6998944" y="2285689"/>
            <a:ext cx="4351046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/>
              <a:t>OBJECTIVES:  </a:t>
            </a:r>
            <a:r>
              <a:rPr lang="en-US" sz="2200" dirty="0" smtClean="0"/>
              <a:t>It consists of the creation of two "dialogue" parts: a laboratory equipped with X-ray diagnostic systems (optimized for Cultural Heritage) and a multimedia system for scientific dissemination.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709850" y="4965023"/>
            <a:ext cx="3327171" cy="1545539"/>
            <a:chOff x="7789860" y="4942163"/>
            <a:chExt cx="3327171" cy="1545539"/>
          </a:xfrm>
        </p:grpSpPr>
        <p:sp>
          <p:nvSpPr>
            <p:cNvPr id="12" name="Rettangolo 11"/>
            <p:cNvSpPr/>
            <p:nvPr/>
          </p:nvSpPr>
          <p:spPr>
            <a:xfrm>
              <a:off x="7789860" y="4942163"/>
              <a:ext cx="3327171" cy="4770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1">
                      <a:lumMod val="50000"/>
                    </a:schemeClr>
                  </a:solidFill>
                </a:rPr>
                <a:t>Project Financing </a:t>
              </a:r>
              <a:r>
                <a:rPr lang="en-US" sz="2500" b="1" dirty="0" smtClean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 40%  </a:t>
              </a:r>
              <a:r>
                <a:rPr lang="en-US" sz="25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endParaRPr lang="en-US" sz="2500" dirty="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789860" y="6010648"/>
              <a:ext cx="3327171" cy="4770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accent1">
                      <a:lumMod val="50000"/>
                    </a:schemeClr>
                  </a:solidFill>
                </a:rPr>
                <a:t>Costs remodeling</a:t>
              </a:r>
              <a:endParaRPr lang="en-US" sz="2500" dirty="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Freccia in giù 8"/>
            <p:cNvSpPr/>
            <p:nvPr/>
          </p:nvSpPr>
          <p:spPr>
            <a:xfrm>
              <a:off x="9259759" y="5481348"/>
              <a:ext cx="319315" cy="470685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2500"/>
            </a:p>
          </p:txBody>
        </p:sp>
      </p:grp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6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7269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10285" y="1191083"/>
            <a:ext cx="7194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 smtClean="0"/>
              <a:t>The Science And </a:t>
            </a:r>
            <a:r>
              <a:rPr lang="it-IT" sz="2500" b="1" i="1" dirty="0" err="1" smtClean="0"/>
              <a:t>Heritage@Fermi</a:t>
            </a:r>
            <a:r>
              <a:rPr lang="it-IT" sz="2500" b="1" i="1" dirty="0" smtClean="0"/>
              <a:t> (SAHF) </a:t>
            </a:r>
            <a:r>
              <a:rPr lang="it-IT" sz="2500" b="1" i="1" dirty="0" err="1" smtClean="0"/>
              <a:t>project</a:t>
            </a:r>
            <a:endParaRPr lang="it-IT" sz="2500" b="1" dirty="0"/>
          </a:p>
        </p:txBody>
      </p:sp>
      <p:sp>
        <p:nvSpPr>
          <p:cNvPr id="6" name="Rettangolo 5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50175" y="2037470"/>
            <a:ext cx="374285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/>
              <a:t>1) X- ray tomography</a:t>
            </a:r>
            <a:endParaRPr lang="en-US" sz="2800" dirty="0" smtClean="0"/>
          </a:p>
        </p:txBody>
      </p:sp>
      <p:pic>
        <p:nvPicPr>
          <p:cNvPr id="14" name="Immagin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854" y="2468357"/>
            <a:ext cx="3696812" cy="326530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93949" y="2837690"/>
            <a:ext cx="329855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Cabinet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X-Ray tube 200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Flat panel Detector (area of 40x40cm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, resolution of </a:t>
            </a:r>
            <a:r>
              <a:rPr lang="en-US" sz="2200" dirty="0" smtClean="0">
                <a:sym typeface="Symbol" panose="05050102010706020507" pitchFamily="18" charset="2"/>
              </a:rPr>
              <a:t></a:t>
            </a:r>
            <a:r>
              <a:rPr lang="en-US" sz="2200" dirty="0" smtClean="0"/>
              <a:t>200</a:t>
            </a:r>
            <a:r>
              <a:rPr lang="en-US" sz="2200" dirty="0" smtClean="0">
                <a:latin typeface="Symbol" panose="05050102010706020507" pitchFamily="18" charset="2"/>
              </a:rPr>
              <a:t>m</a:t>
            </a:r>
            <a:r>
              <a:rPr lang="en-US" sz="2200" dirty="0" smtClean="0"/>
              <a:t>m)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026" y="2463839"/>
            <a:ext cx="3995319" cy="335211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7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0821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10285" y="1191083"/>
            <a:ext cx="7194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 smtClean="0"/>
              <a:t>The Science And </a:t>
            </a:r>
            <a:r>
              <a:rPr lang="it-IT" sz="2500" b="1" i="1" dirty="0" err="1" smtClean="0"/>
              <a:t>Heritage@Fermi</a:t>
            </a:r>
            <a:r>
              <a:rPr lang="it-IT" sz="2500" b="1" i="1" dirty="0" smtClean="0"/>
              <a:t> (SAHF) </a:t>
            </a:r>
            <a:r>
              <a:rPr lang="it-IT" sz="2500" b="1" i="1" dirty="0" err="1" smtClean="0"/>
              <a:t>project</a:t>
            </a:r>
            <a:endParaRPr lang="it-IT" sz="2500" b="1" dirty="0"/>
          </a:p>
        </p:txBody>
      </p:sp>
      <p:sp>
        <p:nvSpPr>
          <p:cNvPr id="6" name="Rettangolo 5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59716" y="1991303"/>
            <a:ext cx="428262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/>
              <a:t>Example: Tomography of medium size objects</a:t>
            </a:r>
            <a:endParaRPr lang="en-US" sz="28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389" y="1690997"/>
            <a:ext cx="7242611" cy="515682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48230" y="3092731"/>
            <a:ext cx="394175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i="1" dirty="0"/>
              <a:t>The Diagnostic Study of a Wax Anatomical Model of the 18th Century</a:t>
            </a:r>
          </a:p>
          <a:p>
            <a:r>
              <a:rPr lang="en-US" sz="2300" i="1" dirty="0"/>
              <a:t>made by Anna </a:t>
            </a:r>
            <a:r>
              <a:rPr lang="en-US" sz="2300" i="1" dirty="0" err="1"/>
              <a:t>Morandi</a:t>
            </a:r>
            <a:r>
              <a:rPr lang="en-US" sz="2300" i="1" dirty="0"/>
              <a:t> </a:t>
            </a:r>
            <a:r>
              <a:rPr lang="en-US" sz="2300" i="1" dirty="0" err="1" smtClean="0"/>
              <a:t>Manzolini</a:t>
            </a:r>
            <a:r>
              <a:rPr lang="en-US" sz="2300" i="1" dirty="0"/>
              <a:t>.</a:t>
            </a:r>
          </a:p>
          <a:p>
            <a:endParaRPr lang="en-US" sz="2300" i="1" dirty="0" smtClean="0"/>
          </a:p>
          <a:p>
            <a:r>
              <a:rPr lang="en-US" sz="2300" i="1" dirty="0" smtClean="0"/>
              <a:t>3D Rendering </a:t>
            </a:r>
            <a:r>
              <a:rPr lang="en-US" sz="2300" dirty="0" smtClean="0"/>
              <a:t>of tomographic data and data visualization through an holographic pyramid.</a:t>
            </a:r>
            <a:endParaRPr lang="en-US" sz="23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1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701759" cy="16219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10285" y="1191083"/>
            <a:ext cx="7194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 smtClean="0"/>
              <a:t>The Science And </a:t>
            </a:r>
            <a:r>
              <a:rPr lang="it-IT" sz="2500" b="1" i="1" dirty="0" err="1" smtClean="0"/>
              <a:t>Heritage@Fermi</a:t>
            </a:r>
            <a:r>
              <a:rPr lang="it-IT" sz="2500" b="1" i="1" dirty="0" smtClean="0"/>
              <a:t> (SAHF) </a:t>
            </a:r>
            <a:r>
              <a:rPr lang="it-IT" sz="2500" b="1" i="1" dirty="0" err="1" smtClean="0"/>
              <a:t>project</a:t>
            </a:r>
            <a:endParaRPr lang="it-IT" sz="2500" b="1" dirty="0"/>
          </a:p>
        </p:txBody>
      </p:sp>
      <p:sp>
        <p:nvSpPr>
          <p:cNvPr id="6" name="Rettangolo 5"/>
          <p:cNvSpPr/>
          <p:nvPr/>
        </p:nvSpPr>
        <p:spPr>
          <a:xfrm>
            <a:off x="2251710" y="-40024"/>
            <a:ext cx="994029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Lab-VIEW: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Instrumentation</a:t>
            </a:r>
            <a:endParaRPr lang="it-IT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200091" y="2166349"/>
            <a:ext cx="449759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2) Portable XRF and RAMAN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327404" y="5160055"/>
            <a:ext cx="4864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dirty="0" err="1" smtClean="0"/>
              <a:t>Integrated</a:t>
            </a:r>
            <a:r>
              <a:rPr lang="it-IT" sz="2200" dirty="0" smtClean="0"/>
              <a:t> </a:t>
            </a:r>
            <a:r>
              <a:rPr lang="it-IT" sz="2200" dirty="0" err="1" smtClean="0"/>
              <a:t>measurements</a:t>
            </a:r>
            <a:r>
              <a:rPr lang="it-IT" sz="2200" dirty="0" smtClean="0"/>
              <a:t> </a:t>
            </a:r>
            <a:r>
              <a:rPr lang="it-IT" sz="2200" b="1" dirty="0" smtClean="0"/>
              <a:t>of X-</a:t>
            </a:r>
            <a:r>
              <a:rPr lang="it-IT" sz="2200" b="1" dirty="0" err="1" smtClean="0"/>
              <a:t>Ray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Fluorescence</a:t>
            </a:r>
            <a:r>
              <a:rPr lang="it-IT" sz="2200" b="1" dirty="0" smtClean="0"/>
              <a:t> (XRF)</a:t>
            </a:r>
            <a:r>
              <a:rPr lang="it-IT" sz="2200" dirty="0" smtClean="0"/>
              <a:t> and </a:t>
            </a:r>
            <a:r>
              <a:rPr lang="it-IT" sz="2200" b="1" dirty="0" err="1" smtClean="0"/>
              <a:t>Raman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Spectroscopy</a:t>
            </a:r>
            <a:r>
              <a:rPr lang="it-IT" sz="2200" dirty="0" smtClean="0"/>
              <a:t>.  </a:t>
            </a:r>
          </a:p>
        </p:txBody>
      </p:sp>
      <p:pic>
        <p:nvPicPr>
          <p:cNvPr id="19" name="Picture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/>
          <a:stretch/>
        </p:blipFill>
        <p:spPr bwMode="auto">
          <a:xfrm>
            <a:off x="7027053" y="2574915"/>
            <a:ext cx="2380049" cy="209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Scanner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0319" y="2148477"/>
            <a:ext cx="2324715" cy="29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75" y="2974164"/>
            <a:ext cx="6197428" cy="3293887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0CE92-F5D7-4335-B414-6E3AE21866F7}" type="slidenum">
              <a:rPr lang="it-IT" sz="1800" smtClean="0"/>
              <a:t>9</a:t>
            </a:fld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37068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587</Words>
  <Application>Microsoft Office PowerPoint</Application>
  <PresentationFormat>Widescreen</PresentationFormat>
  <Paragraphs>106</Paragraphs>
  <Slides>14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Courier New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LabVIEW - Centro Fermi</dc:title>
  <dc:creator>Giulia Festa</dc:creator>
  <cp:lastModifiedBy>Giulia Festa</cp:lastModifiedBy>
  <cp:revision>95</cp:revision>
  <cp:lastPrinted>2018-03-07T14:19:15Z</cp:lastPrinted>
  <dcterms:created xsi:type="dcterms:W3CDTF">2018-03-03T07:50:58Z</dcterms:created>
  <dcterms:modified xsi:type="dcterms:W3CDTF">2018-03-07T14:20:42Z</dcterms:modified>
</cp:coreProperties>
</file>