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2" r:id="rId1"/>
  </p:sldMasterIdLst>
  <p:notesMasterIdLst>
    <p:notesMasterId r:id="rId17"/>
  </p:notesMasterIdLst>
  <p:sldIdLst>
    <p:sldId id="256" r:id="rId2"/>
    <p:sldId id="257" r:id="rId3"/>
    <p:sldId id="258" r:id="rId4"/>
    <p:sldId id="269" r:id="rId5"/>
    <p:sldId id="270" r:id="rId6"/>
    <p:sldId id="259" r:id="rId7"/>
    <p:sldId id="271" r:id="rId8"/>
    <p:sldId id="262" r:id="rId9"/>
    <p:sldId id="261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DEC82-F1B6-4AE1-B48D-B46FE1C8D093}" type="datetimeFigureOut">
              <a:rPr lang="it-IT"/>
              <a:t>31/01/2018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0F814-813B-4F04-A05D-9BC0373B438B}" type="slidenum">
              <a:rPr lang="it-IT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677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Programmazione</a:t>
            </a:r>
            <a:r>
              <a:rPr lang="en-US" dirty="0">
                <a:cs typeface="Calibri"/>
              </a:rPr>
              <a:t>:</a:t>
            </a:r>
          </a:p>
          <a:p>
            <a:r>
              <a:rPr lang="en-US" dirty="0">
                <a:cs typeface="Calibri"/>
              </a:rPr>
              <a:t>1 Erice: </a:t>
            </a:r>
            <a:r>
              <a:rPr lang="en-US" dirty="0" err="1">
                <a:cs typeface="Calibri"/>
              </a:rPr>
              <a:t>quando</a:t>
            </a:r>
            <a:r>
              <a:rPr lang="en-US" dirty="0">
                <a:cs typeface="Calibri"/>
              </a:rPr>
              <a:t>, come e </a:t>
            </a:r>
            <a:r>
              <a:rPr lang="en-US" dirty="0" err="1">
                <a:cs typeface="Calibri"/>
              </a:rPr>
              <a:t>perché</a:t>
            </a:r>
          </a:p>
          <a:p>
            <a:r>
              <a:rPr lang="en-US" dirty="0">
                <a:cs typeface="Calibri"/>
              </a:rPr>
              <a:t>2 Cosmic Boxes</a:t>
            </a:r>
          </a:p>
          <a:p>
            <a:r>
              <a:rPr lang="en-US" dirty="0">
                <a:cs typeface="Calibri"/>
              </a:rPr>
              <a:t>3 </a:t>
            </a:r>
            <a:r>
              <a:rPr lang="en-US" dirty="0" err="1">
                <a:cs typeface="Calibri"/>
              </a:rPr>
              <a:t>Prendere</a:t>
            </a:r>
            <a:r>
              <a:rPr lang="en-US" dirty="0">
                <a:cs typeface="Calibri"/>
              </a:rPr>
              <a:t> le </a:t>
            </a:r>
            <a:r>
              <a:rPr lang="en-US" dirty="0" err="1">
                <a:cs typeface="Calibri"/>
              </a:rPr>
              <a:t>misure</a:t>
            </a:r>
            <a:r>
              <a:rPr lang="en-US" dirty="0">
                <a:cs typeface="Calibri"/>
              </a:rPr>
              <a:t>: come</a:t>
            </a:r>
          </a:p>
          <a:p>
            <a:r>
              <a:rPr lang="en-US" dirty="0">
                <a:cs typeface="Calibri"/>
              </a:rPr>
              <a:t>4 Le </a:t>
            </a:r>
            <a:r>
              <a:rPr lang="en-US" dirty="0" err="1">
                <a:cs typeface="Calibri"/>
              </a:rPr>
              <a:t>varie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altitudini</a:t>
            </a:r>
          </a:p>
          <a:p>
            <a:r>
              <a:rPr lang="en-US" dirty="0">
                <a:cs typeface="Calibri"/>
              </a:rPr>
              <a:t>5 </a:t>
            </a:r>
            <a:r>
              <a:rPr lang="en-US" dirty="0" err="1">
                <a:cs typeface="Calibri"/>
              </a:rPr>
              <a:t>Elaborazione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0F814-813B-4F04-A05D-9BC0373B438B}" type="slidenum">
              <a:rPr lang="it-IT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852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Che </a:t>
            </a:r>
            <a:r>
              <a:rPr lang="en-US" dirty="0" err="1">
                <a:cs typeface="Calibri"/>
              </a:rPr>
              <a:t>tema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usiamo</a:t>
            </a:r>
            <a:r>
              <a:rPr lang="en-US" dirty="0">
                <a:cs typeface="Calibri"/>
              </a:rPr>
              <a:t>?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0F814-813B-4F04-A05D-9BC0373B438B}" type="slidenum">
              <a:rPr lang="it-IT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96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8D354-0E4D-4E74-957B-3EF4E722CD9A}" type="datetime1">
              <a:rPr lang="de-DE" smtClean="0"/>
              <a:t>31.01.2018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78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822CB-31C9-4A30-A968-8842A00B6B7C}" type="datetime1">
              <a:rPr lang="de-DE" smtClean="0"/>
              <a:t>31.01.2018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94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DDF05-800A-4E77-80D2-2EB238858616}" type="datetime1">
              <a:rPr lang="de-DE" smtClean="0"/>
              <a:t>31.01.2018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437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24944-EB06-4B17-BE46-C8120ED3137A}" type="datetime1">
              <a:rPr lang="de-DE" smtClean="0"/>
              <a:t>31.01.2018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52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2F4A-0916-468B-8180-92515325A6A4}" type="datetime1">
              <a:rPr lang="de-DE" smtClean="0"/>
              <a:t>31.01.2018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198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C90EB-7E0E-44F9-83C1-B6709B05C328}" type="datetime1">
              <a:rPr lang="de-DE" smtClean="0"/>
              <a:t>31.01.2018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717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10D37-DC9B-4F63-9B77-C7FF4A381369}" type="datetime1">
              <a:rPr lang="de-DE" smtClean="0"/>
              <a:t>31.01.2018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33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5C38-7641-4D84-B606-E8A147C1E19F}" type="datetime1">
              <a:rPr lang="de-DE" smtClean="0"/>
              <a:t>31.01.2018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202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620C-E1A8-427F-BB78-1C94BEF08FC6}" type="datetime1">
              <a:rPr lang="de-DE" smtClean="0"/>
              <a:t>31.01.2018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2325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B5DC5-F793-48A6-8384-2B7EE43E470A}" type="datetime1">
              <a:rPr lang="de-DE" smtClean="0"/>
              <a:t>31.01.2018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95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12407-B213-4DA1-BCB4-0C0D96A1C408}" type="datetime1">
              <a:rPr lang="de-DE" smtClean="0"/>
              <a:t>31.01.2018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8622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53E54-69D7-4F11-9F3D-44FDED23E603}" type="datetime1">
              <a:rPr lang="de-DE" smtClean="0"/>
              <a:t>31.01.2018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Francesco Colangelo, Giorgio Crescenzo - L.S.S. 'G. da Procida'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408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cs typeface="Calibri Light"/>
              </a:rPr>
              <a:t>Run </a:t>
            </a:r>
            <a:r>
              <a:rPr lang="de-DE" dirty="0" err="1">
                <a:cs typeface="Calibri Light"/>
              </a:rPr>
              <a:t>meeting</a:t>
            </a:r>
            <a:endParaRPr lang="de-DE" dirty="0" err="1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>
                <a:cs typeface="Calibri"/>
              </a:rPr>
              <a:t>Erice </a:t>
            </a:r>
            <a:endParaRPr lang="de-D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6620932" y="336551"/>
            <a:ext cx="5300135" cy="365125"/>
          </a:xfrm>
        </p:spPr>
        <p:txBody>
          <a:bodyPr/>
          <a:lstStyle/>
          <a:p>
            <a:r>
              <a:rPr lang="it-IT" sz="1600" dirty="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BAFA7DC-49AD-4F28-B0A3-1FA857F5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Data </a:t>
            </a:r>
            <a:r>
              <a:rPr lang="it-IT" dirty="0" err="1">
                <a:cs typeface="Calibri Light"/>
              </a:rPr>
              <a:t>analysis</a:t>
            </a:r>
            <a:endParaRPr lang="it-IT" dirty="0" err="1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9F201539-507A-46B3-A40F-E37E743D5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58621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The professors made a graph with the acquired data</a:t>
            </a:r>
            <a:endParaRPr lang="it-IT" dirty="0">
              <a:cs typeface="Calibri"/>
            </a:endParaRPr>
          </a:p>
        </p:txBody>
      </p:sp>
      <p:pic>
        <p:nvPicPr>
          <p:cNvPr id="4" name="Immagine 4" descr="Immagine che contiene screenshot&#10;&#10;Descrizione generata con affidabilità elevata">
            <a:extLst>
              <a:ext uri="{FF2B5EF4-FFF2-40B4-BE49-F238E27FC236}">
                <a16:creationId xmlns="" xmlns:a16="http://schemas.microsoft.com/office/drawing/2014/main" id="{FF4D9A2B-3C4D-4AAC-96AF-E975CBC3F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725" y="742950"/>
            <a:ext cx="7976892" cy="5895545"/>
          </a:xfrm>
          <a:prstGeom prst="rect">
            <a:avLst/>
          </a:prstGeom>
        </p:spPr>
      </p:pic>
      <p:sp>
        <p:nvSpPr>
          <p:cNvPr id="6" name="Marcador de pie de página 3"/>
          <p:cNvSpPr txBox="1">
            <a:spLocks/>
          </p:cNvSpPr>
          <p:nvPr/>
        </p:nvSpPr>
        <p:spPr>
          <a:xfrm>
            <a:off x="6637865" y="188912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75616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testo&#10;&#10;Descrizione generata con affidabilità elevata">
            <a:extLst>
              <a:ext uri="{FF2B5EF4-FFF2-40B4-BE49-F238E27FC236}">
                <a16:creationId xmlns="" xmlns:a16="http://schemas.microsoft.com/office/drawing/2014/main" id="{259A2557-1CDA-4E58-99BA-7CDB1BFD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730276"/>
            <a:ext cx="6764585" cy="50513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C8DD4D9-15C0-4A8F-932F-9788497B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Data </a:t>
            </a:r>
            <a:r>
              <a:rPr lang="it-IT" dirty="0" err="1">
                <a:cs typeface="Calibri Light"/>
              </a:rPr>
              <a:t>analysis</a:t>
            </a:r>
            <a:endParaRPr lang="it-IT" dirty="0" err="1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F6D9BD1-4897-41D9-BBD6-7DB5504B4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791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Then they have excluded some values in order </a:t>
            </a:r>
            <a:r>
              <a:rPr lang="en-GB" dirty="0" smtClean="0">
                <a:cs typeface="Calibri"/>
              </a:rPr>
              <a:t>to get </a:t>
            </a:r>
            <a:r>
              <a:rPr lang="en-GB" dirty="0">
                <a:cs typeface="Calibri"/>
              </a:rPr>
              <a:t>a more </a:t>
            </a:r>
            <a:r>
              <a:rPr lang="en-GB" dirty="0" smtClean="0">
                <a:cs typeface="Calibri"/>
              </a:rPr>
              <a:t>reliable linear function</a:t>
            </a:r>
            <a:endParaRPr lang="it-IT" dirty="0">
              <a:cs typeface="Calibri"/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6603999" y="152425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1919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testo&#10;&#10;Descrizione generata con affidabilità molto elevata">
            <a:extLst>
              <a:ext uri="{FF2B5EF4-FFF2-40B4-BE49-F238E27FC236}">
                <a16:creationId xmlns="" xmlns:a16="http://schemas.microsoft.com/office/drawing/2014/main" id="{98A76F15-DB06-441D-80FD-0352D3663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552450"/>
            <a:ext cx="7904148" cy="583953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E2BD599-D27A-47F8-A3B5-2D1A62C5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Data </a:t>
            </a:r>
            <a:r>
              <a:rPr lang="it-IT" dirty="0" err="1">
                <a:cs typeface="Calibri Light"/>
              </a:rPr>
              <a:t>analysis</a:t>
            </a:r>
            <a:endParaRPr lang="it-IT" dirty="0" err="1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C962CE1-646D-49E3-8120-9B29CE740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59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So they made a new graph </a:t>
            </a:r>
            <a:r>
              <a:rPr lang="en-GB" dirty="0" smtClean="0">
                <a:cs typeface="Calibri"/>
              </a:rPr>
              <a:t>using </a:t>
            </a:r>
            <a:r>
              <a:rPr lang="en-GB" dirty="0">
                <a:cs typeface="Calibri"/>
              </a:rPr>
              <a:t>the corrected data</a:t>
            </a: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6646332" y="182562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7272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testo, mappa&#10;&#10;Descrizione generata con affidabilità molto elevata">
            <a:extLst>
              <a:ext uri="{FF2B5EF4-FFF2-40B4-BE49-F238E27FC236}">
                <a16:creationId xmlns="" xmlns:a16="http://schemas.microsoft.com/office/drawing/2014/main" id="{EDD1C5C3-31D4-4446-9E86-63490518E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8885" y="656915"/>
            <a:ext cx="7506484" cy="570372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D566F9C-4EFC-4365-87FE-2F18CAC1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Data </a:t>
            </a:r>
            <a:r>
              <a:rPr lang="it-IT" dirty="0" err="1">
                <a:cs typeface="Calibri Light"/>
              </a:rPr>
              <a:t>analysis</a:t>
            </a:r>
            <a:endParaRPr lang="it-IT" dirty="0" err="1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C69AF63A-0FD2-4F48-A339-564C23E35CA2}"/>
              </a:ext>
            </a:extLst>
          </p:cNvPr>
          <p:cNvSpPr txBox="1"/>
          <p:nvPr/>
        </p:nvSpPr>
        <p:spPr>
          <a:xfrm>
            <a:off x="600075" y="1733550"/>
            <a:ext cx="3586209" cy="138499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cs typeface="Calibri"/>
              </a:rPr>
              <a:t>The professors made a gaussian fit of the frequencies...</a:t>
            </a: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6620932" y="139700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79693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D93E112-7692-48C2-B68A-428C42DF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Data </a:t>
            </a:r>
            <a:r>
              <a:rPr lang="it-IT" dirty="0" err="1">
                <a:cs typeface="Calibri Light"/>
              </a:rPr>
              <a:t>analysis</a:t>
            </a:r>
            <a:endParaRPr lang="it-IT" dirty="0" err="1"/>
          </a:p>
        </p:txBody>
      </p:sp>
      <p:pic>
        <p:nvPicPr>
          <p:cNvPr id="4" name="Immagine 4" descr="Immagine che contiene testo, mappa&#10;&#10;Descrizione generata con affidabilità molto elevata">
            <a:extLst>
              <a:ext uri="{FF2B5EF4-FFF2-40B4-BE49-F238E27FC236}">
                <a16:creationId xmlns="" xmlns:a16="http://schemas.microsoft.com/office/drawing/2014/main" id="{8B0F10B8-2122-4F28-AEAA-B7DE3706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073" y="539220"/>
            <a:ext cx="6905593" cy="605666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2AC813E6-1232-463A-A12C-0C13B94CB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63" y="1962785"/>
            <a:ext cx="544585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dirty="0">
                <a:cs typeface="Calibri"/>
              </a:rPr>
              <a:t>...and put all the </a:t>
            </a:r>
            <a:r>
              <a:rPr lang="en-GB">
                <a:cs typeface="Calibri"/>
              </a:rPr>
              <a:t>distributions </a:t>
            </a:r>
            <a:r>
              <a:rPr lang="it-IT">
                <a:cs typeface="Calibri"/>
              </a:rPr>
              <a:t>in</a:t>
            </a:r>
            <a:r>
              <a:rPr lang="en-GB">
                <a:cs typeface="Calibri"/>
              </a:rPr>
              <a:t> one </a:t>
            </a:r>
            <a:r>
              <a:rPr lang="it-IT">
                <a:cs typeface="Calibri"/>
              </a:rPr>
              <a:t>one </a:t>
            </a:r>
            <a:r>
              <a:rPr lang="en-GB">
                <a:cs typeface="Calibri"/>
              </a:rPr>
              <a:t>graph</a:t>
            </a:r>
            <a:r>
              <a:rPr lang="en-GB" dirty="0">
                <a:cs typeface="Calibri"/>
              </a:rPr>
              <a:t>. </a:t>
            </a:r>
            <a:endParaRPr lang="en-GB" dirty="0" err="1">
              <a:cs typeface="Calibri"/>
            </a:endParaRPr>
          </a:p>
          <a:p>
            <a:pPr marL="0" indent="0" algn="ctr">
              <a:buNone/>
            </a:pPr>
            <a:r>
              <a:rPr lang="en-GB" dirty="0">
                <a:cs typeface="Calibri"/>
              </a:rPr>
              <a:t>Finally, he reminded us how serious is the data treatment!</a:t>
            </a: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6593415" y="174095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7005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D44D624-56F3-48F7-AE8C-AD6BAAAD7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Calibri Light"/>
              </a:rPr>
              <a:t>Questions time!</a:t>
            </a:r>
            <a:endParaRPr lang="it-IT"/>
          </a:p>
        </p:txBody>
      </p:sp>
      <p:pic>
        <p:nvPicPr>
          <p:cNvPr id="4" name="Immagine 4" descr="Immagine che contiene persona, sport, interni&#10;&#10;Descrizione generata con affidabilità elevata">
            <a:extLst>
              <a:ext uri="{FF2B5EF4-FFF2-40B4-BE49-F238E27FC236}">
                <a16:creationId xmlns="" xmlns:a16="http://schemas.microsoft.com/office/drawing/2014/main" id="{C7C7A677-CBB6-4B4B-8601-4F17248EE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9625" y="1238250"/>
            <a:ext cx="7456213" cy="554278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4A507BF9-87E0-431F-ADA8-B90D2D5C2AA6}"/>
              </a:ext>
            </a:extLst>
          </p:cNvPr>
          <p:cNvSpPr txBox="1"/>
          <p:nvPr/>
        </p:nvSpPr>
        <p:spPr>
          <a:xfrm>
            <a:off x="1190625" y="1684409"/>
            <a:ext cx="2743200" cy="255454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dirty="0">
                <a:cs typeface="Calibri"/>
              </a:rPr>
              <a:t>We can't pledge you we can answer, but we'll do our best!</a:t>
            </a:r>
            <a:endParaRPr lang="en-GB" sz="3200" dirty="0"/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6620932" y="336551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49241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E3F1A24-ECEE-46A0-873F-5AA831CFF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Erice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C188E247-8CAB-4CC7-93C9-CF763297D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cs typeface="Calibri"/>
              </a:rPr>
              <a:t>8th Conference</a:t>
            </a:r>
          </a:p>
          <a:p>
            <a:r>
              <a:rPr lang="it-IT" dirty="0">
                <a:cs typeface="Calibri"/>
              </a:rPr>
              <a:t>From Wednesday, 6 </a:t>
            </a:r>
            <a:r>
              <a:rPr lang="it-IT" dirty="0" err="1">
                <a:cs typeface="Calibri"/>
              </a:rPr>
              <a:t>December</a:t>
            </a:r>
            <a:r>
              <a:rPr lang="it-IT" dirty="0">
                <a:cs typeface="Calibri"/>
              </a:rPr>
              <a:t> to </a:t>
            </a:r>
            <a:r>
              <a:rPr lang="it-IT" dirty="0" err="1">
                <a:cs typeface="Calibri"/>
              </a:rPr>
              <a:t>Friday</a:t>
            </a:r>
            <a:r>
              <a:rPr lang="it-IT" dirty="0">
                <a:cs typeface="Calibri"/>
              </a:rPr>
              <a:t>, 8 </a:t>
            </a:r>
            <a:r>
              <a:rPr lang="it-IT" dirty="0" err="1">
                <a:cs typeface="Calibri"/>
              </a:rPr>
              <a:t>December</a:t>
            </a:r>
            <a:r>
              <a:rPr lang="it-IT" dirty="0">
                <a:cs typeface="Calibri"/>
              </a:rPr>
              <a:t> 2017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="" xmlns:a16="http://schemas.microsoft.com/office/drawing/2014/main" id="{D6FD05F6-468B-476B-BF3C-D4CDBC12C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11" y="3086100"/>
            <a:ext cx="5128005" cy="342839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="" xmlns:a16="http://schemas.microsoft.com/office/drawing/2014/main" id="{66CD1E34-BB84-4E06-85DD-6761CBCC5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5" y="3889389"/>
            <a:ext cx="5159809" cy="2473311"/>
          </a:xfrm>
          <a:prstGeom prst="rect">
            <a:avLst/>
          </a:prstGeom>
        </p:spPr>
      </p:pic>
      <p:sp>
        <p:nvSpPr>
          <p:cNvPr id="7" name="Marcador de pie de página 3"/>
          <p:cNvSpPr txBox="1">
            <a:spLocks/>
          </p:cNvSpPr>
          <p:nvPr/>
        </p:nvSpPr>
        <p:spPr>
          <a:xfrm>
            <a:off x="6620932" y="336551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121045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B1029E9-6BE2-4733-9E2E-F3EF08CEC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The </a:t>
            </a:r>
            <a:r>
              <a:rPr lang="it-IT" dirty="0" err="1">
                <a:cs typeface="Calibri Light"/>
              </a:rPr>
              <a:t>Cosmic</a:t>
            </a:r>
            <a:r>
              <a:rPr lang="it-IT" dirty="0">
                <a:cs typeface="Calibri Light"/>
              </a:rPr>
              <a:t> Boxes</a:t>
            </a:r>
            <a:endParaRPr lang="it-IT" dirty="0"/>
          </a:p>
        </p:txBody>
      </p:sp>
      <p:pic>
        <p:nvPicPr>
          <p:cNvPr id="7" name="Immagine 7" descr="Immagine che contiene interni, pavimento, tavolo, parete&#10;&#10;Descrizione generata con affidabilità molto elevata">
            <a:extLst>
              <a:ext uri="{FF2B5EF4-FFF2-40B4-BE49-F238E27FC236}">
                <a16:creationId xmlns="" xmlns:a16="http://schemas.microsoft.com/office/drawing/2014/main" id="{F580FCC5-8C45-4E3B-981F-51101CAF5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47145" y="1669268"/>
            <a:ext cx="2447627" cy="43513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F8EA8DC7-2C2B-4A08-BEBB-7E1F7B39139F}"/>
              </a:ext>
            </a:extLst>
          </p:cNvPr>
          <p:cNvSpPr txBox="1"/>
          <p:nvPr/>
        </p:nvSpPr>
        <p:spPr>
          <a:xfrm>
            <a:off x="838200" y="2209800"/>
            <a:ext cx="6105766" cy="327628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sz="2000" dirty="0" err="1">
                <a:cs typeface="Calibri"/>
              </a:rPr>
              <a:t>Cosmic</a:t>
            </a:r>
            <a:r>
              <a:rPr lang="it-IT" sz="2000" dirty="0">
                <a:cs typeface="Calibri"/>
              </a:rPr>
              <a:t> Boxes are </a:t>
            </a:r>
            <a:r>
              <a:rPr lang="it-IT" sz="2000" dirty="0" err="1">
                <a:cs typeface="Calibri"/>
              </a:rPr>
              <a:t>portable</a:t>
            </a:r>
            <a:r>
              <a:rPr lang="it-IT" sz="2000" dirty="0">
                <a:cs typeface="Calibri"/>
              </a:rPr>
              <a:t> </a:t>
            </a:r>
            <a:r>
              <a:rPr lang="it-IT" sz="2000" dirty="0" err="1">
                <a:cs typeface="Calibri"/>
              </a:rPr>
              <a:t>particle</a:t>
            </a:r>
            <a:r>
              <a:rPr lang="it-IT" sz="2000" dirty="0">
                <a:cs typeface="Calibri"/>
              </a:rPr>
              <a:t> detectors </a:t>
            </a:r>
            <a:r>
              <a:rPr lang="it-IT" sz="2000" dirty="0" err="1">
                <a:cs typeface="Calibri"/>
              </a:rPr>
              <a:t>deployed</a:t>
            </a:r>
            <a:r>
              <a:rPr lang="it-IT" sz="2000" dirty="0">
                <a:cs typeface="Calibri"/>
              </a:rPr>
              <a:t> </a:t>
            </a:r>
            <a:r>
              <a:rPr lang="it-IT" sz="2000" dirty="0" err="1">
                <a:cs typeface="Calibri"/>
              </a:rPr>
              <a:t>during</a:t>
            </a:r>
            <a:r>
              <a:rPr lang="it-IT" sz="2000" dirty="0">
                <a:cs typeface="Calibri"/>
              </a:rPr>
              <a:t> the Data </a:t>
            </a:r>
            <a:r>
              <a:rPr lang="it-IT" sz="2000" dirty="0" err="1">
                <a:cs typeface="Calibri"/>
              </a:rPr>
              <a:t>gathering</a:t>
            </a:r>
            <a:r>
              <a:rPr lang="it-IT" sz="2000" dirty="0">
                <a:cs typeface="Calibri"/>
              </a:rPr>
              <a:t> </a:t>
            </a:r>
            <a:r>
              <a:rPr lang="it-IT" sz="2000" dirty="0" err="1">
                <a:cs typeface="Calibri"/>
              </a:rPr>
              <a:t>campaign</a:t>
            </a:r>
            <a:r>
              <a:rPr lang="it-IT" sz="2000" dirty="0">
                <a:cs typeface="Calibri"/>
              </a:rPr>
              <a:t> </a:t>
            </a:r>
            <a:r>
              <a:rPr lang="it-IT" sz="2000" dirty="0" err="1">
                <a:cs typeface="Calibri"/>
              </a:rPr>
              <a:t>held</a:t>
            </a:r>
            <a:r>
              <a:rPr lang="it-IT" sz="2000" dirty="0">
                <a:cs typeface="Calibri"/>
              </a:rPr>
              <a:t> in Erice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sz="2000" dirty="0" err="1">
                <a:cs typeface="Calibri"/>
              </a:rPr>
              <a:t>These</a:t>
            </a:r>
            <a:r>
              <a:rPr lang="it-IT" sz="2000" dirty="0">
                <a:cs typeface="Calibri"/>
              </a:rPr>
              <a:t> </a:t>
            </a:r>
            <a:r>
              <a:rPr lang="it-IT" sz="2000" dirty="0" err="1">
                <a:cs typeface="Calibri"/>
              </a:rPr>
              <a:t>telescopes</a:t>
            </a:r>
            <a:r>
              <a:rPr lang="it-IT" sz="2000" dirty="0">
                <a:cs typeface="Calibri"/>
              </a:rPr>
              <a:t> </a:t>
            </a:r>
            <a:r>
              <a:rPr lang="it-IT" sz="2000" dirty="0" err="1">
                <a:cs typeface="Calibri"/>
              </a:rPr>
              <a:t>were</a:t>
            </a:r>
            <a:r>
              <a:rPr lang="it-IT" sz="2000" dirty="0">
                <a:cs typeface="Calibri"/>
              </a:rPr>
              <a:t> </a:t>
            </a:r>
            <a:r>
              <a:rPr lang="it-IT" sz="2000" dirty="0" err="1">
                <a:cs typeface="Calibri"/>
              </a:rPr>
              <a:t>built</a:t>
            </a:r>
            <a:r>
              <a:rPr lang="it-IT" sz="2000" dirty="0">
                <a:cs typeface="Calibri"/>
              </a:rPr>
              <a:t> by the </a:t>
            </a:r>
            <a:r>
              <a:rPr lang="it-IT" sz="2000" dirty="0" err="1">
                <a:cs typeface="Calibri"/>
              </a:rPr>
              <a:t>students</a:t>
            </a:r>
            <a:r>
              <a:rPr lang="it-IT" sz="2000" dirty="0">
                <a:cs typeface="Calibri"/>
              </a:rPr>
              <a:t> of the 'ITIS Avogadro' in </a:t>
            </a:r>
            <a:r>
              <a:rPr lang="it-IT" sz="2000" dirty="0" err="1">
                <a:cs typeface="Calibri"/>
              </a:rPr>
              <a:t>Turin</a:t>
            </a:r>
            <a:r>
              <a:rPr lang="it-IT" sz="2000" dirty="0">
                <a:cs typeface="Calibri"/>
              </a:rPr>
              <a:t>, in </a:t>
            </a:r>
            <a:r>
              <a:rPr lang="it-IT" sz="2000" dirty="0" err="1">
                <a:cs typeface="Calibri"/>
              </a:rPr>
              <a:t>association</a:t>
            </a:r>
            <a:r>
              <a:rPr lang="it-IT" sz="2000" dirty="0">
                <a:cs typeface="Calibri"/>
              </a:rPr>
              <a:t> with the 'Centro Fermi'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it-IT" sz="2000" dirty="0" err="1">
                <a:cs typeface="Calibri"/>
              </a:rPr>
              <a:t>Their</a:t>
            </a:r>
            <a:r>
              <a:rPr lang="it-IT" sz="2000" dirty="0">
                <a:cs typeface="Calibri"/>
              </a:rPr>
              <a:t> </a:t>
            </a:r>
            <a:r>
              <a:rPr lang="it-IT" sz="2000" dirty="0" err="1">
                <a:cs typeface="Calibri"/>
              </a:rPr>
              <a:t>original</a:t>
            </a:r>
            <a:r>
              <a:rPr lang="it-IT" sz="2000" dirty="0">
                <a:cs typeface="Calibri"/>
              </a:rPr>
              <a:t> </a:t>
            </a:r>
            <a:r>
              <a:rPr lang="it-IT" sz="2000" dirty="0" err="1">
                <a:cs typeface="Calibri"/>
              </a:rPr>
              <a:t>pourpose</a:t>
            </a:r>
            <a:r>
              <a:rPr lang="it-IT" sz="2000" dirty="0">
                <a:cs typeface="Calibri"/>
              </a:rPr>
              <a:t> </a:t>
            </a:r>
            <a:r>
              <a:rPr lang="it-IT" sz="2000" dirty="0" err="1">
                <a:cs typeface="Calibri"/>
              </a:rPr>
              <a:t>was</a:t>
            </a:r>
            <a:r>
              <a:rPr lang="it-IT" sz="2000" dirty="0">
                <a:cs typeface="Calibri"/>
              </a:rPr>
              <a:t> </a:t>
            </a:r>
            <a:r>
              <a:rPr lang="it-IT" sz="2000" dirty="0" err="1">
                <a:cs typeface="Calibri"/>
              </a:rPr>
              <a:t>measuring</a:t>
            </a:r>
            <a:r>
              <a:rPr lang="it-IT" sz="2000" dirty="0">
                <a:cs typeface="Calibri"/>
              </a:rPr>
              <a:t> the </a:t>
            </a:r>
            <a:r>
              <a:rPr lang="it-IT" sz="2000" dirty="0" err="1">
                <a:cs typeface="Calibri"/>
              </a:rPr>
              <a:t>efficiency</a:t>
            </a:r>
            <a:r>
              <a:rPr lang="it-IT" sz="2000" dirty="0">
                <a:cs typeface="Calibri"/>
              </a:rPr>
              <a:t> of the </a:t>
            </a:r>
            <a:r>
              <a:rPr lang="it-IT" sz="2000" dirty="0" err="1">
                <a:cs typeface="Calibri"/>
              </a:rPr>
              <a:t>MRPCs</a:t>
            </a:r>
            <a:r>
              <a:rPr lang="it-IT" sz="2000" dirty="0">
                <a:cs typeface="Calibri"/>
              </a:rPr>
              <a:t> </a:t>
            </a:r>
            <a:r>
              <a:rPr lang="it-IT" sz="2000" dirty="0" err="1">
                <a:cs typeface="Calibri"/>
              </a:rPr>
              <a:t>telescopes</a:t>
            </a: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6620932" y="336551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55812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Immagine che contiene elettronico&#10;&#10;Descrizione generata con affidabilità elevata">
            <a:extLst>
              <a:ext uri="{FF2B5EF4-FFF2-40B4-BE49-F238E27FC236}">
                <a16:creationId xmlns="" xmlns:a16="http://schemas.microsoft.com/office/drawing/2014/main" id="{42341E44-CD9B-40D7-A5E9-EBAC0D45D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058" y="3924300"/>
            <a:ext cx="3567841" cy="2316410"/>
          </a:xfrm>
          <a:prstGeom prst="rect">
            <a:avLst/>
          </a:prstGeom>
        </p:spPr>
      </p:pic>
      <p:sp>
        <p:nvSpPr>
          <p:cNvPr id="6" name="CasellaDiTesto 1">
            <a:extLst>
              <a:ext uri="{FF2B5EF4-FFF2-40B4-BE49-F238E27FC236}">
                <a16:creationId xmlns="" xmlns:a16="http://schemas.microsoft.com/office/drawing/2014/main" id="{AD957AC1-83C7-436D-A910-9B53A428FE0C}"/>
              </a:ext>
            </a:extLst>
          </p:cNvPr>
          <p:cNvSpPr txBox="1"/>
          <p:nvPr/>
        </p:nvSpPr>
        <p:spPr>
          <a:xfrm>
            <a:off x="1276042" y="1847850"/>
            <a:ext cx="6677025" cy="92333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cs typeface="Calibri"/>
              </a:rPr>
              <a:t>Unlike</a:t>
            </a:r>
            <a:r>
              <a:rPr lang="it-IT" dirty="0">
                <a:cs typeface="Calibri"/>
              </a:rPr>
              <a:t> the EEE </a:t>
            </a:r>
            <a:r>
              <a:rPr lang="it-IT" dirty="0" err="1">
                <a:cs typeface="Calibri"/>
              </a:rPr>
              <a:t>telescopes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installed</a:t>
            </a:r>
            <a:r>
              <a:rPr lang="it-IT" dirty="0">
                <a:cs typeface="Calibri"/>
              </a:rPr>
              <a:t> in </a:t>
            </a:r>
            <a:r>
              <a:rPr lang="it-IT" dirty="0" err="1">
                <a:cs typeface="Calibri"/>
              </a:rPr>
              <a:t>our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schools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these</a:t>
            </a:r>
            <a:r>
              <a:rPr lang="it-IT" dirty="0">
                <a:cs typeface="Calibri"/>
              </a:rPr>
              <a:t> detectors use a double </a:t>
            </a:r>
            <a:r>
              <a:rPr lang="it-IT" dirty="0" err="1">
                <a:cs typeface="Calibri"/>
              </a:rPr>
              <a:t>scintillator</a:t>
            </a:r>
            <a:r>
              <a:rPr lang="it-IT" dirty="0">
                <a:cs typeface="Calibri"/>
              </a:rPr>
              <a:t> </a:t>
            </a:r>
            <a:r>
              <a:rPr lang="it-IT" dirty="0" err="1">
                <a:cs typeface="Calibri"/>
              </a:rPr>
              <a:t>chamber</a:t>
            </a:r>
            <a:r>
              <a:rPr lang="it-IT" dirty="0">
                <a:cs typeface="Calibri"/>
              </a:rPr>
              <a:t> setup</a:t>
            </a:r>
          </a:p>
          <a:p>
            <a:endParaRPr lang="it-IT" dirty="0">
              <a:cs typeface="Calibri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6D37655B-743C-47FE-B2EB-9D505D3F0FD8}"/>
              </a:ext>
            </a:extLst>
          </p:cNvPr>
          <p:cNvSpPr txBox="1"/>
          <p:nvPr/>
        </p:nvSpPr>
        <p:spPr>
          <a:xfrm>
            <a:off x="1276042" y="504825"/>
            <a:ext cx="6913191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4400" dirty="0" err="1">
                <a:latin typeface=" calibri light"/>
              </a:rPr>
              <a:t>Scintillators</a:t>
            </a:r>
            <a:r>
              <a:rPr lang="it-IT" sz="4400" dirty="0">
                <a:latin typeface=" calibri light"/>
              </a:rPr>
              <a:t> </a:t>
            </a:r>
            <a:endParaRPr lang="it-IT" sz="4400" dirty="0" err="1">
              <a:latin typeface=" calibri ligh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52686E7C-8049-4E00-A39E-C6726C24F7BC}"/>
              </a:ext>
            </a:extLst>
          </p:cNvPr>
          <p:cNvSpPr txBox="1"/>
          <p:nvPr/>
        </p:nvSpPr>
        <p:spPr>
          <a:xfrm>
            <a:off x="5261844" y="2667000"/>
            <a:ext cx="6595850" cy="9239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An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organic</a:t>
            </a:r>
            <a:r>
              <a:rPr lang="it-IT" dirty="0">
                <a:cs typeface="Calibri"/>
              </a:rPr>
              <a:t> compound </a:t>
            </a:r>
            <a:r>
              <a:rPr lang="it-IT" dirty="0" err="1">
                <a:cs typeface="Calibri"/>
              </a:rPr>
              <a:t>shaped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as</a:t>
            </a:r>
            <a:r>
              <a:rPr lang="it-IT" dirty="0">
                <a:cs typeface="Calibri"/>
              </a:rPr>
              <a:t> a </a:t>
            </a:r>
            <a:r>
              <a:rPr lang="it-IT" dirty="0" err="1">
                <a:cs typeface="Calibri"/>
              </a:rPr>
              <a:t>tile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is</a:t>
            </a:r>
            <a:r>
              <a:rPr lang="it-IT" dirty="0">
                <a:cs typeface="Calibri"/>
              </a:rPr>
              <a:t> </a:t>
            </a:r>
            <a:r>
              <a:rPr lang="it-IT" dirty="0" err="1">
                <a:cs typeface="Calibri"/>
              </a:rPr>
              <a:t>wrapped</a:t>
            </a:r>
            <a:r>
              <a:rPr lang="it-IT" dirty="0">
                <a:cs typeface="Calibri"/>
              </a:rPr>
              <a:t> in </a:t>
            </a:r>
            <a:r>
              <a:rPr lang="it-IT" dirty="0" err="1">
                <a:cs typeface="Calibri"/>
              </a:rPr>
              <a:t>mylar</a:t>
            </a:r>
            <a:r>
              <a:rPr lang="it-IT" dirty="0">
                <a:cs typeface="Calibri"/>
              </a:rPr>
              <a:t> and </a:t>
            </a:r>
            <a:r>
              <a:rPr lang="it-IT" dirty="0" err="1">
                <a:cs typeface="Calibri"/>
              </a:rPr>
              <a:t>connected</a:t>
            </a:r>
            <a:r>
              <a:rPr lang="it-IT" dirty="0">
                <a:cs typeface="Calibri"/>
              </a:rPr>
              <a:t> to </a:t>
            </a:r>
            <a:r>
              <a:rPr lang="it-IT" dirty="0" err="1">
                <a:cs typeface="Calibri"/>
              </a:rPr>
              <a:t>two</a:t>
            </a:r>
            <a:r>
              <a:rPr lang="it-IT" dirty="0">
                <a:cs typeface="Calibri"/>
              </a:rPr>
              <a:t> </a:t>
            </a:r>
            <a:r>
              <a:rPr lang="it-IT" dirty="0" err="1">
                <a:cs typeface="Calibri"/>
              </a:rPr>
              <a:t>silicon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photomultiplier</a:t>
            </a:r>
            <a:r>
              <a:rPr lang="it-IT" dirty="0">
                <a:cs typeface="Calibri"/>
              </a:rPr>
              <a:t> </a:t>
            </a:r>
            <a:r>
              <a:rPr lang="it-IT" dirty="0" err="1">
                <a:cs typeface="Calibri"/>
              </a:rPr>
              <a:t>that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detect</a:t>
            </a:r>
            <a:r>
              <a:rPr lang="it-IT" dirty="0">
                <a:cs typeface="Calibri"/>
              </a:rPr>
              <a:t> light </a:t>
            </a:r>
            <a:r>
              <a:rPr lang="it-IT" dirty="0" err="1">
                <a:cs typeface="Calibri"/>
              </a:rPr>
              <a:t>emitted</a:t>
            </a:r>
            <a:r>
              <a:rPr lang="it-IT" dirty="0">
                <a:cs typeface="Calibri"/>
              </a:rPr>
              <a:t> by the </a:t>
            </a:r>
            <a:r>
              <a:rPr lang="it-IT" dirty="0" err="1">
                <a:cs typeface="Calibri"/>
              </a:rPr>
              <a:t>material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when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crossed</a:t>
            </a:r>
            <a:r>
              <a:rPr lang="it-IT" dirty="0">
                <a:cs typeface="Calibri"/>
              </a:rPr>
              <a:t> by a </a:t>
            </a:r>
            <a:r>
              <a:rPr lang="it-IT" dirty="0" err="1">
                <a:cs typeface="Calibri"/>
              </a:rPr>
              <a:t>ionising</a:t>
            </a:r>
            <a:r>
              <a:rPr lang="it-IT" dirty="0">
                <a:cs typeface="Calibri"/>
              </a:rPr>
              <a:t> </a:t>
            </a:r>
            <a:r>
              <a:rPr lang="it-IT" dirty="0" err="1">
                <a:cs typeface="Calibri"/>
              </a:rPr>
              <a:t>particle</a:t>
            </a:r>
            <a:r>
              <a:rPr lang="it-IT" dirty="0">
                <a:cs typeface="Calibri"/>
              </a:rPr>
              <a:t> (i.e. </a:t>
            </a:r>
            <a:r>
              <a:rPr lang="it-IT" dirty="0" err="1">
                <a:cs typeface="Calibri"/>
              </a:rPr>
              <a:t>muons</a:t>
            </a:r>
            <a:r>
              <a:rPr lang="it-IT" dirty="0">
                <a:cs typeface="Calibri"/>
              </a:rPr>
              <a:t>)</a:t>
            </a:r>
            <a:endParaRPr lang="it-IT" dirty="0"/>
          </a:p>
        </p:txBody>
      </p:sp>
      <p:pic>
        <p:nvPicPr>
          <p:cNvPr id="13" name="Immagine 13" descr="Immagine che contiene stazionario, interni, sedendo, rilegatura&#10;&#10;Descrizione generata con affidabilità elevata">
            <a:extLst>
              <a:ext uri="{FF2B5EF4-FFF2-40B4-BE49-F238E27FC236}">
                <a16:creationId xmlns="" xmlns:a16="http://schemas.microsoft.com/office/drawing/2014/main" id="{1A8BCFD2-17B0-44C2-8548-BA95FCECB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042" y="2943225"/>
            <a:ext cx="3269515" cy="3168503"/>
          </a:xfrm>
          <a:prstGeom prst="rect">
            <a:avLst/>
          </a:prstGeom>
        </p:spPr>
      </p:pic>
      <p:sp>
        <p:nvSpPr>
          <p:cNvPr id="10" name="Marcador de pie de página 3"/>
          <p:cNvSpPr txBox="1">
            <a:spLocks/>
          </p:cNvSpPr>
          <p:nvPr/>
        </p:nvSpPr>
        <p:spPr>
          <a:xfrm>
            <a:off x="6620932" y="336551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36999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5C45B66-99A0-4011-80C7-C0758EF7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cs typeface="Calibri Light"/>
              </a:rPr>
              <a:t>Configuration</a:t>
            </a:r>
            <a:r>
              <a:rPr lang="it-IT" dirty="0">
                <a:cs typeface="Calibri Light"/>
              </a:rPr>
              <a:t> 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74D33F05-911D-414A-A48E-76DDC999D010}"/>
              </a:ext>
            </a:extLst>
          </p:cNvPr>
          <p:cNvSpPr txBox="1"/>
          <p:nvPr/>
        </p:nvSpPr>
        <p:spPr>
          <a:xfrm>
            <a:off x="838200" y="1685925"/>
            <a:ext cx="798551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With </a:t>
            </a:r>
            <a:r>
              <a:rPr lang="it-IT" dirty="0" err="1">
                <a:cs typeface="Calibri"/>
              </a:rPr>
              <a:t>scintillator-type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telescopes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errors</a:t>
            </a:r>
            <a:r>
              <a:rPr lang="it-IT" dirty="0">
                <a:cs typeface="Calibri"/>
              </a:rPr>
              <a:t> and false </a:t>
            </a:r>
            <a:r>
              <a:rPr lang="it-IT" dirty="0" err="1">
                <a:cs typeface="Calibri"/>
              </a:rPr>
              <a:t>triggers</a:t>
            </a:r>
            <a:r>
              <a:rPr lang="it-IT" dirty="0">
                <a:cs typeface="Calibri"/>
              </a:rPr>
              <a:t> </a:t>
            </a:r>
            <a:r>
              <a:rPr lang="it-IT" dirty="0" err="1">
                <a:cs typeface="Calibri"/>
              </a:rPr>
              <a:t>occour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frequently</a:t>
            </a:r>
            <a:r>
              <a:rPr lang="it-IT" dirty="0">
                <a:cs typeface="Calibri"/>
              </a:rPr>
              <a:t> 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6562A0E4-9D30-4CA4-903A-D0639A085960}"/>
              </a:ext>
            </a:extLst>
          </p:cNvPr>
          <p:cNvSpPr txBox="1"/>
          <p:nvPr/>
        </p:nvSpPr>
        <p:spPr>
          <a:xfrm>
            <a:off x="1411867" y="2581275"/>
            <a:ext cx="342797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>
                <a:cs typeface="Calibri"/>
              </a:rPr>
              <a:t>For </a:t>
            </a:r>
            <a:r>
              <a:rPr lang="it-IT" dirty="0" err="1">
                <a:cs typeface="Calibri"/>
              </a:rPr>
              <a:t>this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reason</a:t>
            </a:r>
            <a:r>
              <a:rPr lang="it-IT" dirty="0">
                <a:cs typeface="Calibri"/>
              </a:rPr>
              <a:t> the </a:t>
            </a:r>
            <a:r>
              <a:rPr lang="it-IT" dirty="0" err="1">
                <a:cs typeface="Calibri"/>
              </a:rPr>
              <a:t>electronics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will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only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count</a:t>
            </a:r>
            <a:r>
              <a:rPr lang="it-IT" dirty="0">
                <a:cs typeface="Calibri"/>
              </a:rPr>
              <a:t> </a:t>
            </a:r>
            <a:r>
              <a:rPr lang="it-IT" dirty="0" err="1">
                <a:cs typeface="Calibri"/>
              </a:rPr>
              <a:t>coincidences</a:t>
            </a:r>
            <a:r>
              <a:rPr lang="it-IT" dirty="0">
                <a:cs typeface="Calibri"/>
              </a:rPr>
              <a:t> of </a:t>
            </a:r>
            <a:r>
              <a:rPr lang="it-IT" dirty="0" err="1">
                <a:cs typeface="Calibri"/>
              </a:rPr>
              <a:t>triggers</a:t>
            </a:r>
            <a:r>
              <a:rPr lang="it-IT" dirty="0">
                <a:cs typeface="Calibri"/>
              </a:rPr>
              <a:t> in </a:t>
            </a:r>
            <a:r>
              <a:rPr lang="it-IT" dirty="0" err="1">
                <a:cs typeface="Calibri"/>
              </a:rPr>
              <a:t>both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tiles</a:t>
            </a:r>
            <a:endParaRPr lang="it-IT"/>
          </a:p>
        </p:txBody>
      </p:sp>
      <p:pic>
        <p:nvPicPr>
          <p:cNvPr id="3" name="Immagine 5">
            <a:extLst>
              <a:ext uri="{FF2B5EF4-FFF2-40B4-BE49-F238E27FC236}">
                <a16:creationId xmlns="" xmlns:a16="http://schemas.microsoft.com/office/drawing/2014/main" id="{55C91397-0B8D-4910-B4DD-760C587D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27" y="3943350"/>
            <a:ext cx="3536959" cy="218593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EC986985-304B-4439-870A-CAE83DF38D4A}"/>
              </a:ext>
            </a:extLst>
          </p:cNvPr>
          <p:cNvSpPr txBox="1"/>
          <p:nvPr/>
        </p:nvSpPr>
        <p:spPr>
          <a:xfrm>
            <a:off x="6294340" y="2902122"/>
            <a:ext cx="2283275" cy="20313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dirty="0">
                <a:cs typeface="Calibri"/>
              </a:rPr>
              <a:t>Moreover, when acquiring data, it is fundamental to cover the Cosmic Box with an aluminum sheet to reduce </a:t>
            </a:r>
            <a:r>
              <a:rPr lang="it-IT" dirty="0" smtClean="0">
                <a:cs typeface="Calibri"/>
              </a:rPr>
              <a:t>the </a:t>
            </a:r>
            <a:r>
              <a:rPr lang="it-IT" dirty="0">
                <a:cs typeface="Calibri"/>
              </a:rPr>
              <a:t>noise</a:t>
            </a:r>
          </a:p>
        </p:txBody>
      </p:sp>
      <p:pic>
        <p:nvPicPr>
          <p:cNvPr id="8" name="Immagine 8" descr="Immagine che contiene esterni, terra, albero, sedendo&#10;&#10;Descrizione generata con affidabilità molto elevata">
            <a:extLst>
              <a:ext uri="{FF2B5EF4-FFF2-40B4-BE49-F238E27FC236}">
                <a16:creationId xmlns="" xmlns:a16="http://schemas.microsoft.com/office/drawing/2014/main" id="{6A813EA4-0A62-48E7-8474-88B78193C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172" y="1685925"/>
            <a:ext cx="3349128" cy="4466454"/>
          </a:xfrm>
          <a:prstGeom prst="rect">
            <a:avLst/>
          </a:prstGeom>
        </p:spPr>
      </p:pic>
      <p:sp>
        <p:nvSpPr>
          <p:cNvPr id="9" name="Marcador de pie de página 3"/>
          <p:cNvSpPr txBox="1">
            <a:spLocks/>
          </p:cNvSpPr>
          <p:nvPr/>
        </p:nvSpPr>
        <p:spPr>
          <a:xfrm>
            <a:off x="6620932" y="336551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11539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AB90A67-1AB9-4A09-9835-B9630D2D3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Data </a:t>
            </a:r>
            <a:r>
              <a:rPr lang="it-IT" dirty="0" err="1">
                <a:cs typeface="Calibri Light"/>
              </a:rPr>
              <a:t>gathering</a:t>
            </a:r>
            <a:r>
              <a:rPr lang="it-IT" dirty="0">
                <a:cs typeface="Calibri Light"/>
              </a:rPr>
              <a:t> </a:t>
            </a:r>
            <a:r>
              <a:rPr lang="it-IT" dirty="0" err="1">
                <a:cs typeface="Calibri Light"/>
              </a:rPr>
              <a:t>campaign</a:t>
            </a:r>
            <a:endParaRPr lang="it-IT" dirty="0" err="1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54BE5A0-5F01-4E13-B88A-254B8F595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7925"/>
            <a:ext cx="5456238" cy="18870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dirty="0">
                <a:cs typeface="Calibri"/>
              </a:rPr>
              <a:t>15 Cosmic Boxes were granted to groups of 3 institutes</a:t>
            </a:r>
          </a:p>
          <a:p>
            <a:r>
              <a:rPr lang="en-GB" sz="1800" dirty="0">
                <a:cs typeface="Calibri"/>
              </a:rPr>
              <a:t>Each run </a:t>
            </a:r>
            <a:r>
              <a:rPr lang="en-GB" sz="1800" dirty="0" smtClean="0">
                <a:cs typeface="Calibri"/>
              </a:rPr>
              <a:t>lasted </a:t>
            </a:r>
            <a:r>
              <a:rPr lang="en-GB" sz="1800" dirty="0">
                <a:cs typeface="Calibri"/>
              </a:rPr>
              <a:t>40 minutes </a:t>
            </a:r>
          </a:p>
          <a:p>
            <a:r>
              <a:rPr lang="en-GB" sz="1800" dirty="0">
                <a:cs typeface="Calibri"/>
              </a:rPr>
              <a:t>Periodically during the run data like atmospheric pressure, altitude and temperature were logged in an excel sheet</a:t>
            </a:r>
          </a:p>
        </p:txBody>
      </p:sp>
      <p:pic>
        <p:nvPicPr>
          <p:cNvPr id="4" name="Immagine 4" descr="Cosmic">
            <a:extLst>
              <a:ext uri="{FF2B5EF4-FFF2-40B4-BE49-F238E27FC236}">
                <a16:creationId xmlns="" xmlns:a16="http://schemas.microsoft.com/office/drawing/2014/main" id="{F62A4192-2533-4E4F-AD92-34D7C2C77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782" y="1686875"/>
            <a:ext cx="3395958" cy="453324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B2B90FF7-E94A-48E5-A015-0BD671836C7A}"/>
              </a:ext>
            </a:extLst>
          </p:cNvPr>
          <p:cNvSpPr txBox="1"/>
          <p:nvPr/>
        </p:nvSpPr>
        <p:spPr>
          <a:xfrm>
            <a:off x="838200" y="5124450"/>
            <a:ext cx="6984735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crucial</a:t>
            </a:r>
            <a:r>
              <a:rPr lang="it-IT" dirty="0">
                <a:cs typeface="Calibri"/>
              </a:rPr>
              <a:t> to </a:t>
            </a:r>
            <a:r>
              <a:rPr lang="it-IT" dirty="0" err="1">
                <a:cs typeface="Calibri"/>
              </a:rPr>
              <a:t>have</a:t>
            </a:r>
            <a:r>
              <a:rPr lang="it-IT" dirty="0">
                <a:cs typeface="Calibri"/>
              </a:rPr>
              <a:t> the </a:t>
            </a:r>
            <a:r>
              <a:rPr lang="it-IT" dirty="0" err="1">
                <a:cs typeface="Calibri"/>
              </a:rPr>
              <a:t>highest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number</a:t>
            </a:r>
            <a:r>
              <a:rPr lang="it-IT" dirty="0">
                <a:cs typeface="Calibri"/>
              </a:rPr>
              <a:t> of </a:t>
            </a:r>
            <a:r>
              <a:rPr lang="it-IT" dirty="0" err="1">
                <a:cs typeface="Calibri"/>
              </a:rPr>
              <a:t>counts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possible</a:t>
            </a:r>
            <a:r>
              <a:rPr lang="it-IT" dirty="0">
                <a:cs typeface="Calibri"/>
              </a:rPr>
              <a:t> (and so the </a:t>
            </a:r>
            <a:r>
              <a:rPr lang="it-IT" dirty="0" err="1">
                <a:cs typeface="Calibri"/>
              </a:rPr>
              <a:t>most</a:t>
            </a:r>
            <a:r>
              <a:rPr lang="it-IT" dirty="0">
                <a:cs typeface="Calibri"/>
              </a:rPr>
              <a:t> Boxes </a:t>
            </a:r>
            <a:r>
              <a:rPr lang="it-IT" dirty="0" err="1">
                <a:cs typeface="Calibri"/>
              </a:rPr>
              <a:t>running</a:t>
            </a:r>
            <a:r>
              <a:rPr lang="it-IT" dirty="0">
                <a:cs typeface="Calibri"/>
              </a:rPr>
              <a:t> for the </a:t>
            </a:r>
            <a:r>
              <a:rPr lang="it-IT" dirty="0" err="1">
                <a:cs typeface="Calibri"/>
              </a:rPr>
              <a:t>most</a:t>
            </a:r>
            <a:r>
              <a:rPr lang="it-IT" dirty="0">
                <a:cs typeface="Calibri"/>
              </a:rPr>
              <a:t> time </a:t>
            </a:r>
            <a:r>
              <a:rPr lang="it-IT" dirty="0" err="1">
                <a:cs typeface="Calibri"/>
              </a:rPr>
              <a:t>possible</a:t>
            </a:r>
            <a:r>
              <a:rPr lang="it-IT" dirty="0">
                <a:cs typeface="Calibri"/>
              </a:rPr>
              <a:t>) in </a:t>
            </a:r>
            <a:r>
              <a:rPr lang="it-IT" dirty="0" err="1">
                <a:cs typeface="Calibri"/>
              </a:rPr>
              <a:t>order</a:t>
            </a:r>
            <a:r>
              <a:rPr lang="it-IT" dirty="0">
                <a:cs typeface="Calibri"/>
              </a:rPr>
              <a:t> to </a:t>
            </a:r>
            <a:r>
              <a:rPr lang="it-IT" dirty="0" err="1">
                <a:cs typeface="Calibri"/>
              </a:rPr>
              <a:t>have</a:t>
            </a:r>
            <a:r>
              <a:rPr lang="it-IT" dirty="0">
                <a:cs typeface="Calibri"/>
              </a:rPr>
              <a:t> a small </a:t>
            </a:r>
            <a:r>
              <a:rPr lang="it-IT" dirty="0" err="1">
                <a:cs typeface="Calibri"/>
              </a:rPr>
              <a:t>percentage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error</a:t>
            </a:r>
            <a:r>
              <a:rPr lang="it-IT" dirty="0">
                <a:cs typeface="Calibri"/>
              </a:rPr>
              <a:t>.   </a:t>
            </a:r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6620932" y="336551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881870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68F4035-881F-4747-92A9-DE9B271C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cs typeface="Calibri Light"/>
              </a:rPr>
              <a:t>Height</a:t>
            </a:r>
            <a:r>
              <a:rPr lang="it-IT" dirty="0">
                <a:cs typeface="Calibri Light"/>
              </a:rPr>
              <a:t> Dependance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3F0F7793-3AEF-4F72-87FD-FFAB4584637C}"/>
              </a:ext>
            </a:extLst>
          </p:cNvPr>
          <p:cNvSpPr txBox="1"/>
          <p:nvPr/>
        </p:nvSpPr>
        <p:spPr>
          <a:xfrm>
            <a:off x="838200" y="1438275"/>
            <a:ext cx="10919317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>
                <a:cs typeface="Calibri"/>
              </a:rPr>
              <a:t>important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aspect</a:t>
            </a:r>
            <a:r>
              <a:rPr lang="it-IT" dirty="0">
                <a:cs typeface="Calibri"/>
              </a:rPr>
              <a:t> of the </a:t>
            </a:r>
            <a:r>
              <a:rPr lang="it-IT" dirty="0" err="1">
                <a:cs typeface="Calibri"/>
              </a:rPr>
              <a:t>campaign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was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collecting</a:t>
            </a:r>
            <a:r>
              <a:rPr lang="it-IT" dirty="0">
                <a:cs typeface="Calibri"/>
              </a:rPr>
              <a:t> data </a:t>
            </a:r>
            <a:r>
              <a:rPr lang="it-IT" dirty="0" err="1">
                <a:cs typeface="Calibri"/>
              </a:rPr>
              <a:t>at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different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altitudes</a:t>
            </a:r>
            <a:r>
              <a:rPr lang="it-IT" dirty="0">
                <a:cs typeface="Calibri"/>
              </a:rPr>
              <a:t>. </a:t>
            </a:r>
            <a:r>
              <a:rPr lang="it-IT" dirty="0" err="1">
                <a:cs typeface="Calibri"/>
              </a:rPr>
              <a:t>Measurements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were</a:t>
            </a:r>
            <a:r>
              <a:rPr lang="it-IT" dirty="0">
                <a:cs typeface="Calibri"/>
              </a:rPr>
              <a:t> made in:</a:t>
            </a:r>
            <a:endParaRPr lang="it-IT" dirty="0"/>
          </a:p>
        </p:txBody>
      </p:sp>
      <p:pic>
        <p:nvPicPr>
          <p:cNvPr id="3" name="Immagine 4" descr="Immagine che contiene cielo, esterni, persona, terra&#10;&#10;Descrizione generata con affidabilità molto elevata">
            <a:extLst>
              <a:ext uri="{FF2B5EF4-FFF2-40B4-BE49-F238E27FC236}">
                <a16:creationId xmlns="" xmlns:a16="http://schemas.microsoft.com/office/drawing/2014/main" id="{61F819B5-7C8B-4E43-AC05-BBB9B92B7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" t="-239" r="620" b="11774"/>
          <a:stretch/>
        </p:blipFill>
        <p:spPr>
          <a:xfrm>
            <a:off x="838200" y="2038350"/>
            <a:ext cx="3045567" cy="2117086"/>
          </a:xfrm>
          <a:prstGeom prst="rect">
            <a:avLst/>
          </a:prstGeom>
        </p:spPr>
      </p:pic>
      <p:pic>
        <p:nvPicPr>
          <p:cNvPr id="6" name="Immagine 6" descr="Immagine che contiene edificio, esterni, terra, recinto&#10;&#10;Descrizione generata con affidabilità molto elevata">
            <a:extLst>
              <a:ext uri="{FF2B5EF4-FFF2-40B4-BE49-F238E27FC236}">
                <a16:creationId xmlns="" xmlns:a16="http://schemas.microsoft.com/office/drawing/2014/main" id="{9FB7866F-A2A1-401D-B31E-F65281360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760" y="2598902"/>
            <a:ext cx="3000460" cy="4012549"/>
          </a:xfrm>
          <a:prstGeom prst="rect">
            <a:avLst/>
          </a:prstGeom>
        </p:spPr>
      </p:pic>
      <p:pic>
        <p:nvPicPr>
          <p:cNvPr id="8" name="Immagine 8" descr="Immagine che contiene cielo, esterni, albero&#10;&#10;Descrizione generata con affidabilità molto elevata">
            <a:extLst>
              <a:ext uri="{FF2B5EF4-FFF2-40B4-BE49-F238E27FC236}">
                <a16:creationId xmlns="" xmlns:a16="http://schemas.microsoft.com/office/drawing/2014/main" id="{0852ACAE-290E-47CA-BE5E-02CC0289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913" y="2771775"/>
            <a:ext cx="2906729" cy="3855832"/>
          </a:xfrm>
          <a:prstGeom prst="rect">
            <a:avLst/>
          </a:prstGeom>
        </p:spPr>
      </p:pic>
      <p:pic>
        <p:nvPicPr>
          <p:cNvPr id="10" name="Immagine 10" descr="Immagine che contiene edificio, pavimento, parete, interni&#10;&#10;Descrizione generata con affidabilità molto elevata">
            <a:extLst>
              <a:ext uri="{FF2B5EF4-FFF2-40B4-BE49-F238E27FC236}">
                <a16:creationId xmlns="" xmlns:a16="http://schemas.microsoft.com/office/drawing/2014/main" id="{9E023774-A606-477B-96DC-C1CA58CDB7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9" t="14337" r="2513" b="12938"/>
          <a:stretch/>
        </p:blipFill>
        <p:spPr>
          <a:xfrm>
            <a:off x="1590385" y="4490764"/>
            <a:ext cx="4094736" cy="212334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4FF8F6FB-75B9-4C1B-A70F-AEE1D4474801}"/>
              </a:ext>
            </a:extLst>
          </p:cNvPr>
          <p:cNvSpPr txBox="1"/>
          <p:nvPr/>
        </p:nvSpPr>
        <p:spPr>
          <a:xfrm>
            <a:off x="3923584" y="2638941"/>
            <a:ext cx="1823629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-Erice</a:t>
            </a:r>
            <a:r>
              <a:rPr lang="it-IT" dirty="0">
                <a:cs typeface="Calibri"/>
              </a:rPr>
              <a:t> (740m) in the </a:t>
            </a:r>
            <a:r>
              <a:rPr lang="it-IT" dirty="0" err="1">
                <a:cs typeface="Calibri"/>
              </a:rPr>
              <a:t>early</a:t>
            </a:r>
            <a:r>
              <a:rPr lang="it-IT" dirty="0">
                <a:cs typeface="Calibri"/>
              </a:rPr>
              <a:t> </a:t>
            </a:r>
            <a:r>
              <a:rPr lang="it-IT" dirty="0" err="1">
                <a:cs typeface="Calibri"/>
              </a:rPr>
              <a:t>morning</a:t>
            </a:r>
            <a:r>
              <a:rPr lang="it-IT" dirty="0">
                <a:cs typeface="Calibri"/>
              </a:rPr>
              <a:t>...</a:t>
            </a:r>
            <a:endParaRPr lang="it-IT" dirty="0" err="1">
              <a:cs typeface="Calibri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4130199D-5ABA-4B74-852D-30EFE3205621}"/>
              </a:ext>
            </a:extLst>
          </p:cNvPr>
          <p:cNvSpPr txBox="1"/>
          <p:nvPr/>
        </p:nvSpPr>
        <p:spPr>
          <a:xfrm>
            <a:off x="9106021" y="2105025"/>
            <a:ext cx="263151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>
                <a:cs typeface="Calibri"/>
              </a:rPr>
              <a:t>-Castellammare del Golfo (20m)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D35253E6-B4DA-483F-9448-51130213C4B4}"/>
              </a:ext>
            </a:extLst>
          </p:cNvPr>
          <p:cNvSpPr txBox="1"/>
          <p:nvPr/>
        </p:nvSpPr>
        <p:spPr>
          <a:xfrm>
            <a:off x="5962858" y="2105025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dirty="0"/>
              <a:t>-</a:t>
            </a:r>
            <a:r>
              <a:rPr lang="it-IT" dirty="0">
                <a:cs typeface="Calibri"/>
              </a:rPr>
              <a:t> Segesta (350m)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40DE53A9-8617-42AF-92E3-B6836248F6B0}"/>
              </a:ext>
            </a:extLst>
          </p:cNvPr>
          <p:cNvSpPr txBox="1"/>
          <p:nvPr/>
        </p:nvSpPr>
        <p:spPr>
          <a:xfrm>
            <a:off x="266651" y="5231493"/>
            <a:ext cx="125144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dirty="0">
                <a:cs typeface="Calibri"/>
              </a:rPr>
              <a:t>… and </a:t>
            </a:r>
            <a:r>
              <a:rPr lang="it-IT" dirty="0" err="1">
                <a:cs typeface="Calibri"/>
              </a:rPr>
              <a:t>at</a:t>
            </a:r>
            <a:r>
              <a:rPr lang="it-IT" dirty="0">
                <a:cs typeface="Calibri"/>
              </a:rPr>
              <a:t> night</a:t>
            </a:r>
            <a:endParaRPr lang="it-IT"/>
          </a:p>
        </p:txBody>
      </p:sp>
      <p:sp>
        <p:nvSpPr>
          <p:cNvPr id="16" name="Marcador de pie de página 3"/>
          <p:cNvSpPr txBox="1">
            <a:spLocks/>
          </p:cNvSpPr>
          <p:nvPr/>
        </p:nvSpPr>
        <p:spPr>
          <a:xfrm>
            <a:off x="6620932" y="336551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15357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9AFF5E9-7FD8-4DD5-BDE9-1E4F1DBA7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The </a:t>
            </a:r>
            <a:r>
              <a:rPr lang="it-IT" dirty="0" err="1">
                <a:cs typeface="Calibri Light"/>
              </a:rPr>
              <a:t>aim</a:t>
            </a:r>
            <a:r>
              <a:rPr lang="it-IT" dirty="0">
                <a:cs typeface="Calibri Light"/>
              </a:rPr>
              <a:t> of the </a:t>
            </a:r>
            <a:r>
              <a:rPr lang="it-IT" dirty="0" err="1">
                <a:cs typeface="Calibri Light"/>
              </a:rPr>
              <a:t>experiment</a:t>
            </a:r>
            <a:endParaRPr lang="it-IT" dirty="0" err="1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E2BA40A-3F8C-4B83-8381-9229B7672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0700"/>
            <a:ext cx="108223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We wanted to </a:t>
            </a:r>
            <a:r>
              <a:rPr lang="en-GB" dirty="0" smtClean="0">
                <a:cs typeface="Calibri"/>
              </a:rPr>
              <a:t>investigate</a:t>
            </a:r>
            <a:r>
              <a:rPr lang="en-GB" dirty="0" smtClean="0">
                <a:cs typeface="Calibri"/>
              </a:rPr>
              <a:t> </a:t>
            </a:r>
            <a:r>
              <a:rPr lang="en-GB" dirty="0">
                <a:cs typeface="Calibri"/>
              </a:rPr>
              <a:t>how the frequency of muons is </a:t>
            </a:r>
            <a:r>
              <a:rPr lang="en-GB" dirty="0" smtClean="0">
                <a:cs typeface="Calibri"/>
              </a:rPr>
              <a:t>related </a:t>
            </a:r>
            <a:r>
              <a:rPr lang="en-GB" dirty="0">
                <a:cs typeface="Calibri"/>
              </a:rPr>
              <a:t>to the altitude</a:t>
            </a:r>
          </a:p>
          <a:p>
            <a:r>
              <a:rPr lang="en-GB" dirty="0">
                <a:cs typeface="Calibri"/>
              </a:rPr>
              <a:t>In fact, because of the atmosphere absorption, the frequency should increases with the altitude... let's see what we obtained! 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4" name="Immagine 4" descr="Immagine che contiene testo, mappa&#10;&#10;Descrizione generata con affidabilità molto elevata">
            <a:extLst>
              <a:ext uri="{FF2B5EF4-FFF2-40B4-BE49-F238E27FC236}">
                <a16:creationId xmlns="" xmlns:a16="http://schemas.microsoft.com/office/drawing/2014/main" id="{F045057A-F7B3-4F17-ABB2-AB50FFA62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76" y="3475019"/>
            <a:ext cx="4515171" cy="3382981"/>
          </a:xfrm>
          <a:prstGeom prst="rect">
            <a:avLst/>
          </a:prstGeom>
        </p:spPr>
      </p:pic>
      <p:sp>
        <p:nvSpPr>
          <p:cNvPr id="6" name="Marcador de pie de página 3"/>
          <p:cNvSpPr txBox="1">
            <a:spLocks/>
          </p:cNvSpPr>
          <p:nvPr/>
        </p:nvSpPr>
        <p:spPr>
          <a:xfrm>
            <a:off x="6620932" y="336551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94336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8992F6F-3790-4584-8CD5-AEDF9FD1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cs typeface="Calibri Light"/>
              </a:rPr>
              <a:t>Data </a:t>
            </a:r>
            <a:r>
              <a:rPr lang="it-IT" dirty="0" err="1">
                <a:cs typeface="Calibri Light"/>
              </a:rPr>
              <a:t>analysis</a:t>
            </a:r>
            <a:endParaRPr lang="it-IT" dirty="0" err="1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1E2C5FC4-BE1B-4F8C-BDC7-854EBC8A7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Each group put his data on a excel sheet. That is ours.</a:t>
            </a: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r>
              <a:rPr lang="en-GB" dirty="0">
                <a:cs typeface="Calibri"/>
              </a:rPr>
              <a:t>At the end of the day we sent all the sheets </a:t>
            </a:r>
            <a:r>
              <a:rPr lang="en-GB" dirty="0" smtClean="0">
                <a:cs typeface="Calibri"/>
              </a:rPr>
              <a:t>to </a:t>
            </a:r>
            <a:r>
              <a:rPr lang="en-GB" dirty="0">
                <a:cs typeface="Calibri"/>
              </a:rPr>
              <a:t>the professors</a:t>
            </a:r>
          </a:p>
          <a:p>
            <a:endParaRPr lang="en-GB" dirty="0">
              <a:cs typeface="Calibri"/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="" xmlns:a16="http://schemas.microsoft.com/office/drawing/2014/main" id="{83FBA50C-7CFD-423D-8518-42CE957AC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2623724"/>
            <a:ext cx="12207548" cy="2307051"/>
          </a:xfrm>
          <a:prstGeom prst="rect">
            <a:avLst/>
          </a:prstGeom>
        </p:spPr>
      </p:pic>
      <p:sp>
        <p:nvSpPr>
          <p:cNvPr id="6" name="Marcador de pie de página 3"/>
          <p:cNvSpPr txBox="1">
            <a:spLocks/>
          </p:cNvSpPr>
          <p:nvPr/>
        </p:nvSpPr>
        <p:spPr>
          <a:xfrm>
            <a:off x="6620932" y="336551"/>
            <a:ext cx="53001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smtClean="0"/>
              <a:t>Francesco Colangelo, Giorgio Crescenzo - L.S.S. 'G. da Procida'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1774516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</Words>
  <Application>Microsoft Office PowerPoint</Application>
  <PresentationFormat>Panorámica</PresentationFormat>
  <Paragraphs>76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 calibri light</vt:lpstr>
      <vt:lpstr>Arial</vt:lpstr>
      <vt:lpstr>Calibri</vt:lpstr>
      <vt:lpstr>Calibri Light</vt:lpstr>
      <vt:lpstr>Tema di Office</vt:lpstr>
      <vt:lpstr>Run meeting</vt:lpstr>
      <vt:lpstr>Erice</vt:lpstr>
      <vt:lpstr>The Cosmic Boxes</vt:lpstr>
      <vt:lpstr>Presentación de PowerPoint</vt:lpstr>
      <vt:lpstr>Configuration </vt:lpstr>
      <vt:lpstr>Data gathering campaign</vt:lpstr>
      <vt:lpstr>Height Dependance</vt:lpstr>
      <vt:lpstr>The aim of the experiment</vt:lpstr>
      <vt:lpstr>Data analysis</vt:lpstr>
      <vt:lpstr>Data analysis</vt:lpstr>
      <vt:lpstr>Data analysis</vt:lpstr>
      <vt:lpstr>Data analysis</vt:lpstr>
      <vt:lpstr>Data analysis</vt:lpstr>
      <vt:lpstr>Data analysis</vt:lpstr>
      <vt:lpstr>Questions time!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meeting</dc:title>
  <dc:creator/>
  <cp:lastModifiedBy/>
  <cp:revision>11</cp:revision>
  <dcterms:created xsi:type="dcterms:W3CDTF">2012-07-30T23:18:30Z</dcterms:created>
  <dcterms:modified xsi:type="dcterms:W3CDTF">2018-01-31T12:58:57Z</dcterms:modified>
</cp:coreProperties>
</file>