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na\Google%20Drive\EEE\Giornale\Dati%20Marin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0.10436985306715789"/>
          <c:y val="1.426994278913288E-2"/>
          <c:w val="0.86164169883270658"/>
          <c:h val="0.86015577588187819"/>
        </c:manualLayout>
      </c:layout>
      <c:scatterChart>
        <c:scatterStyle val="lineMarker"/>
        <c:ser>
          <c:idx val="0"/>
          <c:order val="0"/>
          <c:tx>
            <c:v>Frequenza</c:v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FF0000"/>
              </a:solidFill>
            </c:spPr>
          </c:marker>
          <c:dLbls>
            <c:delete val="1"/>
          </c:dLbls>
          <c:xVal>
            <c:numRef>
              <c:f>Foglio1!$A$23:$A$25</c:f>
              <c:numCache>
                <c:formatCode>General</c:formatCode>
                <c:ptCount val="3"/>
                <c:pt idx="0">
                  <c:v>760</c:v>
                </c:pt>
                <c:pt idx="1">
                  <c:v>274</c:v>
                </c:pt>
                <c:pt idx="2">
                  <c:v>20</c:v>
                </c:pt>
              </c:numCache>
            </c:numRef>
          </c:xVal>
          <c:yVal>
            <c:numRef>
              <c:f>Foglio1!$B$23:$B$25</c:f>
              <c:numCache>
                <c:formatCode>General</c:formatCode>
                <c:ptCount val="3"/>
                <c:pt idx="0">
                  <c:v>0.64206782674965068</c:v>
                </c:pt>
                <c:pt idx="1">
                  <c:v>0.59885630385224653</c:v>
                </c:pt>
                <c:pt idx="2">
                  <c:v>0.56336857657324901</c:v>
                </c:pt>
              </c:numCache>
            </c:numRef>
          </c:yVal>
        </c:ser>
        <c:dLbls>
          <c:showVal val="1"/>
          <c:showCatName val="1"/>
        </c:dLbls>
        <c:axId val="142827520"/>
        <c:axId val="142948992"/>
      </c:scatterChart>
      <c:valAx>
        <c:axId val="142827520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/>
                  <a:t>Altitude</a:t>
                </a:r>
                <a:r>
                  <a:rPr lang="en-US" sz="1200" baseline="0"/>
                  <a:t> (m)</a:t>
                </a:r>
                <a:endParaRPr lang="en-US" sz="1200"/>
              </a:p>
            </c:rich>
          </c:tx>
          <c:layout/>
        </c:title>
        <c:numFmt formatCode="General" sourceLinked="1"/>
        <c:tickLblPos val="nextTo"/>
        <c:crossAx val="142948992"/>
        <c:crosses val="autoZero"/>
        <c:crossBetween val="midCat"/>
      </c:valAx>
      <c:valAx>
        <c:axId val="142948992"/>
        <c:scaling>
          <c:orientation val="minMax"/>
          <c:max val="0.70000000000000062"/>
          <c:min val="0.5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/>
                  <a:t>Frequency</a:t>
                </a:r>
              </a:p>
              <a:p>
                <a:pPr>
                  <a:defRPr/>
                </a:pPr>
                <a:endParaRPr lang="en-US"/>
              </a:p>
            </c:rich>
          </c:tx>
          <c:layout/>
        </c:title>
        <c:numFmt formatCode="General" sourceLinked="1"/>
        <c:tickLblPos val="nextTo"/>
        <c:crossAx val="142827520"/>
        <c:crosses val="autoZero"/>
        <c:crossBetween val="midCat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F377-F6AD-4F02-8994-074E77A56ADF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5295-5472-4D24-B4CA-DF005BB9011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F377-F6AD-4F02-8994-074E77A56ADF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5295-5472-4D24-B4CA-DF005BB9011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F377-F6AD-4F02-8994-074E77A56ADF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5295-5472-4D24-B4CA-DF005BB9011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F377-F6AD-4F02-8994-074E77A56ADF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5295-5472-4D24-B4CA-DF005BB9011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F377-F6AD-4F02-8994-074E77A56ADF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5295-5472-4D24-B4CA-DF005BB9011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F377-F6AD-4F02-8994-074E77A56ADF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5295-5472-4D24-B4CA-DF005BB9011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F377-F6AD-4F02-8994-074E77A56ADF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5295-5472-4D24-B4CA-DF005BB9011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F377-F6AD-4F02-8994-074E77A56ADF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5295-5472-4D24-B4CA-DF005BB9011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F377-F6AD-4F02-8994-074E77A56ADF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5295-5472-4D24-B4CA-DF005BB9011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F377-F6AD-4F02-8994-074E77A56ADF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5295-5472-4D24-B4CA-DF005BB9011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F377-F6AD-4F02-8994-074E77A56ADF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5295-5472-4D24-B4CA-DF005BB9011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3F377-F6AD-4F02-8994-074E77A56ADF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85295-5472-4D24-B4CA-DF005BB90119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Misure del flusso di raggi cosmici al variare dell’altitudine nell’ambito del progetto EEE</a:t>
            </a:r>
            <a:endParaRPr lang="en-US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Autofit/>
          </a:bodyPr>
          <a:lstStyle/>
          <a:p>
            <a:r>
              <a:rPr lang="it-IT" sz="2800" dirty="0" smtClean="0"/>
              <a:t>Introduzione</a:t>
            </a:r>
          </a:p>
          <a:p>
            <a:r>
              <a:rPr lang="it-IT" sz="2800" dirty="0" smtClean="0"/>
              <a:t>Studio dei raggi cosmici in funzione dell’altitudine: misure storiche e moderne</a:t>
            </a:r>
          </a:p>
          <a:p>
            <a:r>
              <a:rPr lang="it-IT" sz="2800" dirty="0" smtClean="0"/>
              <a:t>Il progetto EEE: descrizione e iniziative</a:t>
            </a:r>
          </a:p>
          <a:p>
            <a:r>
              <a:rPr lang="it-IT" sz="2800" dirty="0" smtClean="0"/>
              <a:t>Apparato Sperimentale: le </a:t>
            </a:r>
            <a:r>
              <a:rPr lang="it-IT" sz="2800" dirty="0" err="1" smtClean="0"/>
              <a:t>Cosmic</a:t>
            </a:r>
            <a:r>
              <a:rPr lang="it-IT" sz="2800" dirty="0" smtClean="0"/>
              <a:t> Box</a:t>
            </a:r>
          </a:p>
          <a:p>
            <a:pPr lvl="1"/>
            <a:r>
              <a:rPr lang="it-IT" sz="2400" dirty="0" smtClean="0"/>
              <a:t>Principio di funzionamento</a:t>
            </a:r>
          </a:p>
          <a:p>
            <a:pPr lvl="1"/>
            <a:r>
              <a:rPr lang="it-IT" sz="2400" dirty="0" smtClean="0"/>
              <a:t>Caratteristiche tecniche della </a:t>
            </a:r>
            <a:r>
              <a:rPr lang="it-IT" sz="2400" dirty="0" err="1" smtClean="0"/>
              <a:t>Cosmic</a:t>
            </a:r>
            <a:r>
              <a:rPr lang="it-IT" sz="2400" dirty="0" smtClean="0"/>
              <a:t> Box</a:t>
            </a:r>
          </a:p>
          <a:p>
            <a:r>
              <a:rPr lang="it-IT" sz="2800" dirty="0" smtClean="0"/>
              <a:t>Risultati sperimentali</a:t>
            </a:r>
          </a:p>
          <a:p>
            <a:r>
              <a:rPr lang="it-IT" sz="2800" dirty="0" smtClean="0"/>
              <a:t>Conclusioni e Ringraziamenti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it-IT" dirty="0" smtClean="0"/>
              <a:t>Dati sperimentali</a:t>
            </a:r>
            <a:endParaRPr lang="en-US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18027" y="914400"/>
          <a:ext cx="9025973" cy="3047996"/>
        </p:xfrm>
        <a:graphic>
          <a:graphicData uri="http://schemas.openxmlformats.org/drawingml/2006/table">
            <a:tbl>
              <a:tblPr/>
              <a:tblGrid>
                <a:gridCol w="537839"/>
                <a:gridCol w="640271"/>
                <a:gridCol w="461639"/>
                <a:gridCol w="461639"/>
                <a:gridCol w="461639"/>
                <a:gridCol w="461639"/>
                <a:gridCol w="461639"/>
                <a:gridCol w="461639"/>
                <a:gridCol w="461639"/>
                <a:gridCol w="461639"/>
                <a:gridCol w="461639"/>
                <a:gridCol w="461639"/>
                <a:gridCol w="461639"/>
                <a:gridCol w="461639"/>
                <a:gridCol w="461639"/>
                <a:gridCol w="461639"/>
                <a:gridCol w="461639"/>
                <a:gridCol w="461639"/>
                <a:gridCol w="461639"/>
              </a:tblGrid>
              <a:tr h="14778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Altitude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somma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F(Hz)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45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T_tot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2402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2498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1766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1878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4359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2105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2430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2122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2722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31492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0.642068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4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Counts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1091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1806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1062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1265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1257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2448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1505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1089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1647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1817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1034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1518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1558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1123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0.004515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45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274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T_tot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1754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1693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231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1728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2050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1805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25881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0.598856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78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Counts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1095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1437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1072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1028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1133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973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818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941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1113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1323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1206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1173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1095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15499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0.00481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45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T_tot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1779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1837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1854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2160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1101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1238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21659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0.563369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78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Counts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862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953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1054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1045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1157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797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751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1084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1027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649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623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12202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0.0051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78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78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78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78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Altitude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Frequency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Freq. Norm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45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0.642067827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45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274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0.598856304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0.932699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45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0.563368577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0.877428</a:t>
                      </a: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98" marR="7398" marT="7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 noGrp="1"/>
          </p:cNvGraphicFramePr>
          <p:nvPr/>
        </p:nvGraphicFramePr>
        <p:xfrm>
          <a:off x="533400" y="1143000"/>
          <a:ext cx="8071919" cy="5431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4525963"/>
          </a:xfrm>
        </p:spPr>
        <p:txBody>
          <a:bodyPr/>
          <a:lstStyle/>
          <a:p>
            <a:r>
              <a:rPr lang="it-IT" dirty="0" smtClean="0"/>
              <a:t>Confronto con simulazioni </a:t>
            </a:r>
            <a:r>
              <a:rPr lang="it-IT" dirty="0" err="1" smtClean="0"/>
              <a:t>Cosmos</a:t>
            </a:r>
            <a:endParaRPr lang="it-IT" dirty="0" smtClean="0"/>
          </a:p>
          <a:p>
            <a:r>
              <a:rPr lang="it-IT" dirty="0" smtClean="0"/>
              <a:t>Dati simulati </a:t>
            </a:r>
            <a:r>
              <a:rPr lang="it-IT" dirty="0" err="1" smtClean="0"/>
              <a:t>Corsika</a:t>
            </a:r>
            <a:r>
              <a:rPr lang="it-IT" dirty="0" smtClean="0"/>
              <a:t>?</a:t>
            </a:r>
          </a:p>
          <a:p>
            <a:r>
              <a:rPr lang="it-IT" dirty="0" smtClean="0"/>
              <a:t>Confronto con misure professionali e didattiche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217</Words>
  <Application>Microsoft Office PowerPoint</Application>
  <PresentationFormat>Presentazione su schermo (4:3)</PresentationFormat>
  <Paragraphs>156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Misure del flusso di raggi cosmici al variare dell’altitudine nell’ambito del progetto EEE</vt:lpstr>
      <vt:lpstr>Dati sperimentali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Marina</dc:creator>
  <cp:lastModifiedBy>Marina</cp:lastModifiedBy>
  <cp:revision>6</cp:revision>
  <dcterms:created xsi:type="dcterms:W3CDTF">2018-01-08T16:11:37Z</dcterms:created>
  <dcterms:modified xsi:type="dcterms:W3CDTF">2018-01-10T10:04:04Z</dcterms:modified>
</cp:coreProperties>
</file>