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F6"/>
    <a:srgbClr val="8B4BD2"/>
    <a:srgbClr val="B03F71"/>
    <a:srgbClr val="860000"/>
    <a:srgbClr val="C1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cuola\EEE\ICD\per%20giornata\analisi%20dati%20portat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/>
              <a:t>Dati corretti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Dati Corretti</c:v>
          </c:tx>
          <c:spPr>
            <a:ln w="25400" cap="rnd">
              <a:noFill/>
              <a:round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8000"/>
                      <a:lumMod val="100000"/>
                    </a:schemeClr>
                  </a:gs>
                  <a:gs pos="100000">
                    <a:schemeClr val="accent1">
                      <a:shade val="88000"/>
                      <a:lumMod val="88000"/>
                    </a:schemeClr>
                  </a:gs>
                </a:gsLst>
                <a:lin ang="5400000" scaled="1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marker>
          <c:xVal>
            <c:numRef>
              <c:f>Foglio1!$I$2:$I$41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Foglio1!$M$2:$M$41</c:f>
              <c:numCache>
                <c:formatCode>General</c:formatCode>
                <c:ptCount val="40"/>
                <c:pt idx="0">
                  <c:v>1</c:v>
                </c:pt>
                <c:pt idx="1">
                  <c:v>0.91514422295209918</c:v>
                </c:pt>
                <c:pt idx="2">
                  <c:v>0.92262943571844092</c:v>
                </c:pt>
                <c:pt idx="3">
                  <c:v>1.0015118697554328</c:v>
                </c:pt>
                <c:pt idx="4">
                  <c:v>0.87494322121016521</c:v>
                </c:pt>
                <c:pt idx="5">
                  <c:v>0.97798443268578006</c:v>
                </c:pt>
                <c:pt idx="6">
                  <c:v>0.82456705598066848</c:v>
                </c:pt>
                <c:pt idx="7">
                  <c:v>1.1404935492815318</c:v>
                </c:pt>
                <c:pt idx="8">
                  <c:v>0.85896205462793729</c:v>
                </c:pt>
                <c:pt idx="9">
                  <c:v>0.9461489173790818</c:v>
                </c:pt>
                <c:pt idx="10">
                  <c:v>0.92839820211399782</c:v>
                </c:pt>
                <c:pt idx="11">
                  <c:v>0.93934123907346401</c:v>
                </c:pt>
                <c:pt idx="12">
                  <c:v>0.89069124235836816</c:v>
                </c:pt>
                <c:pt idx="13">
                  <c:v>0.86003002233368731</c:v>
                </c:pt>
                <c:pt idx="14">
                  <c:v>0.95774727607188337</c:v>
                </c:pt>
                <c:pt idx="15">
                  <c:v>0.81403410840776103</c:v>
                </c:pt>
                <c:pt idx="16">
                  <c:v>0.93657731886007656</c:v>
                </c:pt>
                <c:pt idx="17">
                  <c:v>0.92211938641129532</c:v>
                </c:pt>
                <c:pt idx="18">
                  <c:v>0.86288228998752159</c:v>
                </c:pt>
                <c:pt idx="19">
                  <c:v>0.8976522861561137</c:v>
                </c:pt>
                <c:pt idx="20">
                  <c:v>0.82959788044018834</c:v>
                </c:pt>
                <c:pt idx="21">
                  <c:v>0.87854707964313083</c:v>
                </c:pt>
                <c:pt idx="22">
                  <c:v>0.85190976212064873</c:v>
                </c:pt>
                <c:pt idx="23">
                  <c:v>0.80018104825197034</c:v>
                </c:pt>
                <c:pt idx="24">
                  <c:v>0.88901042793474971</c:v>
                </c:pt>
                <c:pt idx="25">
                  <c:v>0.80733151564826122</c:v>
                </c:pt>
                <c:pt idx="26">
                  <c:v>0.79910994764397902</c:v>
                </c:pt>
                <c:pt idx="27">
                  <c:v>0.82633970454083638</c:v>
                </c:pt>
                <c:pt idx="28">
                  <c:v>0.78081626199093435</c:v>
                </c:pt>
                <c:pt idx="29">
                  <c:v>0.79084550007803756</c:v>
                </c:pt>
                <c:pt idx="30">
                  <c:v>0.78366033971755422</c:v>
                </c:pt>
                <c:pt idx="31">
                  <c:v>0.74461463533422634</c:v>
                </c:pt>
                <c:pt idx="32">
                  <c:v>0.7631943690121874</c:v>
                </c:pt>
                <c:pt idx="33">
                  <c:v>0.70834234779974903</c:v>
                </c:pt>
                <c:pt idx="34">
                  <c:v>0.71873032252012448</c:v>
                </c:pt>
                <c:pt idx="35">
                  <c:v>0.73612820840250293</c:v>
                </c:pt>
                <c:pt idx="36">
                  <c:v>0.6653264224259382</c:v>
                </c:pt>
                <c:pt idx="37">
                  <c:v>0.69943137004514488</c:v>
                </c:pt>
                <c:pt idx="38">
                  <c:v>0.71373481380310422</c:v>
                </c:pt>
                <c:pt idx="39">
                  <c:v>0.67943721775426846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70-4271-9286-D74FFAD48E43}"/>
            </c:ext>
          </c:extLst>
        </c:ser>
        <c:ser>
          <c:idx val="1"/>
          <c:order val="1"/>
          <c:tx>
            <c:v>cos^2(theta)</c:v>
          </c:tx>
          <c:spPr>
            <a:ln w="25400" cap="rnd">
              <a:noFill/>
              <a:round/>
            </a:ln>
            <a:effectLst>
              <a:outerShdw blurRad="63500" dist="38100" dir="5400000" rotWithShape="0">
                <a:srgbClr val="000000">
                  <a:alpha val="6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98000"/>
                      <a:lumMod val="100000"/>
                    </a:schemeClr>
                  </a:gs>
                  <a:gs pos="100000">
                    <a:schemeClr val="accent2">
                      <a:shade val="88000"/>
                      <a:lumMod val="88000"/>
                    </a:schemeClr>
                  </a:gs>
                </a:gsLst>
                <a:lin ang="5400000" scaled="1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marker>
          <c:xVal>
            <c:numRef>
              <c:f>Foglio1!$F$2:$F$41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xVal>
          <c:yVal>
            <c:numRef>
              <c:f>Foglio1!$O$2:$O$41</c:f>
              <c:numCache>
                <c:formatCode>General</c:formatCode>
                <c:ptCount val="40"/>
                <c:pt idx="0">
                  <c:v>0.99969541350954794</c:v>
                </c:pt>
                <c:pt idx="1">
                  <c:v>0.99878202512991221</c:v>
                </c:pt>
                <c:pt idx="2">
                  <c:v>0.99726094768413653</c:v>
                </c:pt>
                <c:pt idx="3">
                  <c:v>0.99513403437078507</c:v>
                </c:pt>
                <c:pt idx="4">
                  <c:v>0.99240387650610407</c:v>
                </c:pt>
                <c:pt idx="5">
                  <c:v>0.98907380036690273</c:v>
                </c:pt>
                <c:pt idx="6">
                  <c:v>0.98514786313799818</c:v>
                </c:pt>
                <c:pt idx="7">
                  <c:v>0.98063084796915956</c:v>
                </c:pt>
                <c:pt idx="8">
                  <c:v>0.97552825814757682</c:v>
                </c:pt>
                <c:pt idx="9">
                  <c:v>0.9698463103929541</c:v>
                </c:pt>
                <c:pt idx="10">
                  <c:v>0.96359192728339371</c:v>
                </c:pt>
                <c:pt idx="11">
                  <c:v>0.9567727288213006</c:v>
                </c:pt>
                <c:pt idx="12">
                  <c:v>0.94939702314958352</c:v>
                </c:pt>
                <c:pt idx="13">
                  <c:v>0.94147379642946349</c:v>
                </c:pt>
                <c:pt idx="14">
                  <c:v>0.93301270189221941</c:v>
                </c:pt>
                <c:pt idx="15">
                  <c:v>0.92402404807821303</c:v>
                </c:pt>
                <c:pt idx="16">
                  <c:v>0.91451878627752081</c:v>
                </c:pt>
                <c:pt idx="17">
                  <c:v>0.90450849718747361</c:v>
                </c:pt>
                <c:pt idx="18">
                  <c:v>0.89400537680336101</c:v>
                </c:pt>
                <c:pt idx="19">
                  <c:v>0.88302222155948906</c:v>
                </c:pt>
                <c:pt idx="20">
                  <c:v>0.87157241273869712</c:v>
                </c:pt>
                <c:pt idx="21">
                  <c:v>0.85966990016932565</c:v>
                </c:pt>
                <c:pt idx="22">
                  <c:v>0.84732918522949874</c:v>
                </c:pt>
                <c:pt idx="23">
                  <c:v>0.83456530317942901</c:v>
                </c:pt>
                <c:pt idx="24">
                  <c:v>0.82139380484326963</c:v>
                </c:pt>
                <c:pt idx="25">
                  <c:v>0.8078307376628292</c:v>
                </c:pt>
                <c:pt idx="26">
                  <c:v>0.79389262614623668</c:v>
                </c:pt>
                <c:pt idx="27">
                  <c:v>0.77959645173537351</c:v>
                </c:pt>
                <c:pt idx="28">
                  <c:v>0.76495963211660234</c:v>
                </c:pt>
                <c:pt idx="29">
                  <c:v>0.75000000000000011</c:v>
                </c:pt>
                <c:pt idx="30">
                  <c:v>0.73473578139294549</c:v>
                </c:pt>
                <c:pt idx="31">
                  <c:v>0.7191855733945387</c:v>
                </c:pt>
                <c:pt idx="32">
                  <c:v>0.70336832153790019</c:v>
                </c:pt>
                <c:pt idx="33">
                  <c:v>0.68730329670795587</c:v>
                </c:pt>
                <c:pt idx="34">
                  <c:v>0.67101007166283433</c:v>
                </c:pt>
                <c:pt idx="35">
                  <c:v>0.65450849718747373</c:v>
                </c:pt>
                <c:pt idx="36">
                  <c:v>0.63781867790849955</c:v>
                </c:pt>
                <c:pt idx="37">
                  <c:v>0.6209609477998338</c:v>
                </c:pt>
                <c:pt idx="38">
                  <c:v>0.6039558454088797</c:v>
                </c:pt>
                <c:pt idx="39">
                  <c:v>0.58682408883346515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70-4271-9286-D74FFAD48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023880"/>
        <c:axId val="268786624"/>
      </c:scatterChart>
      <c:valAx>
        <c:axId val="30802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786624"/>
        <c:crosses val="autoZero"/>
        <c:crossBetween val="midCat"/>
      </c:valAx>
      <c:valAx>
        <c:axId val="26878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8023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7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1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5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7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87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1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8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7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9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75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6800" y="1713053"/>
            <a:ext cx="7315200" cy="64871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sz="9600" dirty="0" err="1">
                <a:latin typeface="Juice ITC" panose="04040403040A02020202" pitchFamily="82" charset="0"/>
              </a:rPr>
              <a:t>O</a:t>
            </a:r>
            <a:r>
              <a:rPr lang="it-IT" sz="9600" cap="none" dirty="0" err="1">
                <a:latin typeface="Juice ITC" panose="04040403040A02020202" pitchFamily="82" charset="0"/>
              </a:rPr>
              <a:t>ur</a:t>
            </a:r>
            <a:r>
              <a:rPr lang="it-IT" sz="9600" dirty="0">
                <a:latin typeface="Juice ITC" panose="04040403040A02020202" pitchFamily="82" charset="0"/>
              </a:rPr>
              <a:t> </a:t>
            </a:r>
            <a:r>
              <a:rPr lang="it-IT" sz="9600" dirty="0" err="1">
                <a:solidFill>
                  <a:srgbClr val="00C1F6"/>
                </a:solidFill>
                <a:latin typeface="Juice ITC" panose="04040403040A02020202" pitchFamily="82" charset="0"/>
              </a:rPr>
              <a:t>eee</a:t>
            </a:r>
            <a:r>
              <a:rPr lang="it-IT" sz="9600" cap="none" dirty="0" err="1">
                <a:latin typeface="Juice ITC" panose="04040403040A02020202" pitchFamily="82" charset="0"/>
              </a:rPr>
              <a:t>xperience</a:t>
            </a:r>
            <a:endParaRPr lang="it-IT" sz="9600" cap="none" dirty="0">
              <a:latin typeface="Juice ITC" panose="04040403040A020202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35120" y="3042960"/>
            <a:ext cx="3638262" cy="753827"/>
          </a:xfrm>
        </p:spPr>
        <p:txBody>
          <a:bodyPr>
            <a:noAutofit/>
          </a:bodyPr>
          <a:lstStyle/>
          <a:p>
            <a:r>
              <a:rPr lang="it-IT" sz="4800" dirty="0">
                <a:latin typeface="Juice ITC" panose="04040403040A02020202" pitchFamily="82" charset="0"/>
              </a:rPr>
              <a:t>Liceo                      </a:t>
            </a:r>
            <a:r>
              <a:rPr lang="it-IT" sz="4800" dirty="0" err="1">
                <a:latin typeface="Juice ITC" panose="04040403040A02020202" pitchFamily="82" charset="0"/>
              </a:rPr>
              <a:t>giolitti-gandino</a:t>
            </a:r>
            <a:r>
              <a:rPr lang="it-IT" sz="4800" dirty="0">
                <a:latin typeface="Juice ITC" panose="04040403040A02020202" pitchFamily="82" charset="0"/>
              </a:rPr>
              <a:t> BRA</a:t>
            </a:r>
          </a:p>
        </p:txBody>
      </p:sp>
    </p:spTree>
    <p:extLst>
      <p:ext uri="{BB962C8B-B14F-4D97-AF65-F5344CB8AC3E}">
        <p14:creationId xmlns:p14="http://schemas.microsoft.com/office/powerpoint/2010/main" val="19238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926" y="488516"/>
            <a:ext cx="10131425" cy="4742289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Our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first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approach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towards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the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topic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consisted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in the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realization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a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cloud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chamber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with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poor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materials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; the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purpose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was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to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find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out a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possible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charged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particle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track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64559" y="3973005"/>
            <a:ext cx="10131425" cy="2515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Despite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the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fact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our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school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got a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cosmic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ray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detector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yet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</a:t>
            </a:r>
            <a:r>
              <a:rPr lang="it-IT" cap="none" dirty="0">
                <a:latin typeface="Agency FB" panose="020B0503020202020204" pitchFamily="34" charset="0"/>
              </a:rPr>
              <a:t> </a:t>
            </a:r>
            <a:r>
              <a:rPr lang="it-IT" cap="none" dirty="0" err="1">
                <a:latin typeface="Agency FB" panose="020B0503020202020204" pitchFamily="34" charset="0"/>
              </a:rPr>
              <a:t>we</a:t>
            </a:r>
            <a:r>
              <a:rPr lang="it-IT" cap="none" dirty="0">
                <a:latin typeface="Agency FB" panose="020B0503020202020204" pitchFamily="34" charset="0"/>
              </a:rPr>
              <a:t> </a:t>
            </a:r>
            <a:r>
              <a:rPr lang="it-IT" cap="none" dirty="0" err="1">
                <a:latin typeface="Agency FB" panose="020B0503020202020204" pitchFamily="34" charset="0"/>
              </a:rPr>
              <a:t>have</a:t>
            </a:r>
            <a:r>
              <a:rPr lang="it-IT" cap="none" dirty="0">
                <a:latin typeface="Agency FB" panose="020B0503020202020204" pitchFamily="34" charset="0"/>
              </a:rPr>
              <a:t> </a:t>
            </a:r>
            <a:r>
              <a:rPr lang="it-IT" cap="none" dirty="0" err="1">
                <a:latin typeface="Agency FB" panose="020B0503020202020204" pitchFamily="34" charset="0"/>
              </a:rPr>
              <a:t>conducted</a:t>
            </a:r>
            <a:r>
              <a:rPr lang="it-IT" cap="none" dirty="0">
                <a:latin typeface="Agency FB" panose="020B0503020202020204" pitchFamily="34" charset="0"/>
              </a:rPr>
              <a:t> a formative and </a:t>
            </a:r>
            <a:r>
              <a:rPr lang="it-IT" cap="none" dirty="0" err="1">
                <a:latin typeface="Agency FB" panose="020B0503020202020204" pitchFamily="34" charset="0"/>
              </a:rPr>
              <a:t>instructive</a:t>
            </a:r>
            <a:r>
              <a:rPr lang="it-IT" cap="none" dirty="0">
                <a:latin typeface="Agency FB" panose="020B0503020202020204" pitchFamily="34" charset="0"/>
              </a:rPr>
              <a:t> work, </a:t>
            </a:r>
            <a:r>
              <a:rPr lang="it-IT" cap="none" dirty="0" err="1">
                <a:latin typeface="Agency FB" panose="020B0503020202020204" pitchFamily="34" charset="0"/>
              </a:rPr>
              <a:t>whose</a:t>
            </a:r>
            <a:r>
              <a:rPr lang="it-IT" cap="none" dirty="0">
                <a:latin typeface="Agency FB" panose="020B0503020202020204" pitchFamily="34" charset="0"/>
              </a:rPr>
              <a:t> </a:t>
            </a:r>
            <a:r>
              <a:rPr lang="it-IT" cap="none" dirty="0" err="1">
                <a:latin typeface="Agency FB" panose="020B0503020202020204" pitchFamily="34" charset="0"/>
              </a:rPr>
              <a:t>aim</a:t>
            </a:r>
            <a:r>
              <a:rPr lang="it-IT" cap="none" dirty="0">
                <a:latin typeface="Agency FB" panose="020B0503020202020204" pitchFamily="34" charset="0"/>
              </a:rPr>
              <a:t> </a:t>
            </a:r>
            <a:r>
              <a:rPr lang="it-IT" cap="none" dirty="0" err="1">
                <a:latin typeface="Agency FB" panose="020B0503020202020204" pitchFamily="34" charset="0"/>
              </a:rPr>
              <a:t>was</a:t>
            </a:r>
            <a:r>
              <a:rPr lang="it-IT" cap="none" dirty="0">
                <a:latin typeface="Agency FB" panose="020B0503020202020204" pitchFamily="34" charset="0"/>
              </a:rPr>
              <a:t> the </a:t>
            </a:r>
            <a:r>
              <a:rPr lang="it-IT" cap="none" dirty="0" err="1">
                <a:latin typeface="Agency FB" panose="020B0503020202020204" pitchFamily="34" charset="0"/>
              </a:rPr>
              <a:t>acquisition</a:t>
            </a:r>
            <a:r>
              <a:rPr lang="it-IT" cap="none" dirty="0">
                <a:latin typeface="Agency FB" panose="020B0503020202020204" pitchFamily="34" charset="0"/>
              </a:rPr>
              <a:t> of </a:t>
            </a:r>
            <a:r>
              <a:rPr lang="it-IT" cap="none" dirty="0" err="1">
                <a:latin typeface="Agency FB" panose="020B0503020202020204" pitchFamily="34" charset="0"/>
              </a:rPr>
              <a:t>knowledge</a:t>
            </a:r>
            <a:r>
              <a:rPr lang="it-IT" cap="none" dirty="0">
                <a:latin typeface="Agency FB" panose="020B0503020202020204" pitchFamily="34" charset="0"/>
              </a:rPr>
              <a:t>  </a:t>
            </a:r>
            <a:r>
              <a:rPr lang="it-IT" cap="none" dirty="0" err="1">
                <a:latin typeface="Agency FB" panose="020B0503020202020204" pitchFamily="34" charset="0"/>
              </a:rPr>
              <a:t>regarding</a:t>
            </a:r>
            <a:r>
              <a:rPr lang="it-IT" cap="none" dirty="0">
                <a:latin typeface="Agency FB" panose="020B0503020202020204" pitchFamily="34" charset="0"/>
              </a:rPr>
              <a:t> the </a:t>
            </a:r>
            <a:r>
              <a:rPr lang="it-IT" cap="none" dirty="0" err="1">
                <a:latin typeface="Agency FB" panose="020B0503020202020204" pitchFamily="34" charset="0"/>
              </a:rPr>
              <a:t>phenomenon</a:t>
            </a:r>
            <a:endParaRPr lang="it-IT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64559" y="128580"/>
            <a:ext cx="10131425" cy="25866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have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joined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eee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project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in february2017</a:t>
            </a:r>
          </a:p>
        </p:txBody>
      </p:sp>
    </p:spTree>
    <p:extLst>
      <p:ext uri="{BB962C8B-B14F-4D97-AF65-F5344CB8AC3E}">
        <p14:creationId xmlns:p14="http://schemas.microsoft.com/office/powerpoint/2010/main" val="25328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9" y="1366865"/>
            <a:ext cx="7816586" cy="512468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CasellaDiTesto 1"/>
          <p:cNvSpPr txBox="1"/>
          <p:nvPr/>
        </p:nvSpPr>
        <p:spPr>
          <a:xfrm>
            <a:off x="2266231" y="3615303"/>
            <a:ext cx="382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 CHRISTY" panose="02000000000000000000" pitchFamily="2" charset="0"/>
              </a:rPr>
              <a:t>Trasparent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plastic</a:t>
            </a:r>
            <a:r>
              <a:rPr lang="it-IT" sz="2800" dirty="0">
                <a:latin typeface="AR CHRISTY" panose="02000000000000000000" pitchFamily="2" charset="0"/>
              </a:rPr>
              <a:t> box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50015" y="5432854"/>
            <a:ext cx="181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AR CHRISTY" panose="02000000000000000000" pitchFamily="2" charset="0"/>
              </a:rPr>
              <a:t>Styrofoam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tray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87493" y="3236258"/>
            <a:ext cx="1885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 CHRISTY" panose="02000000000000000000" pitchFamily="2" charset="0"/>
              </a:rPr>
              <a:t>Electrical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flashlight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02716" y="1536976"/>
            <a:ext cx="335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 CHRISTY" panose="02000000000000000000" pitchFamily="2" charset="0"/>
              </a:rPr>
              <a:t>Black coloured </a:t>
            </a:r>
            <a:r>
              <a:rPr lang="it-IT" sz="2800" dirty="0" err="1">
                <a:latin typeface="AR CHRISTY" panose="02000000000000000000" pitchFamily="2" charset="0"/>
              </a:rPr>
              <a:t>copper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sheet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30163" y="5724394"/>
            <a:ext cx="192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AR CHRISTY" panose="02000000000000000000" pitchFamily="2" charset="0"/>
              </a:rPr>
              <a:t>Isopropyl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alcohol</a:t>
            </a:r>
            <a:r>
              <a:rPr lang="it-IT" sz="2800" dirty="0">
                <a:latin typeface="AR CHRISTY" panose="02000000000000000000" pitchFamily="2" charset="0"/>
              </a:rPr>
              <a:t>        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832908" y="166536"/>
            <a:ext cx="46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MAIN MATERIALS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02056" y="2184140"/>
            <a:ext cx="150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latin typeface="AR CHRISTY" panose="02000000000000000000" pitchFamily="2" charset="0"/>
              </a:rPr>
              <a:t>Felt</a:t>
            </a:r>
            <a:r>
              <a:rPr lang="it-IT" sz="2800" dirty="0">
                <a:latin typeface="AR CHRISTY" panose="02000000000000000000" pitchFamily="2" charset="0"/>
              </a:rPr>
              <a:t> </a:t>
            </a:r>
            <a:r>
              <a:rPr lang="it-IT" sz="2800" dirty="0" err="1">
                <a:latin typeface="AR CHRISTY" panose="02000000000000000000" pitchFamily="2" charset="0"/>
              </a:rPr>
              <a:t>layer</a:t>
            </a:r>
            <a:endParaRPr lang="it-IT" sz="2800" dirty="0"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40586 -0.43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1459 -0.2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38477 -0.403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-0.00069 L 0.49896 0.318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61536 0.3736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/>
      <p:bldP spid="6" grpId="1"/>
      <p:bldP spid="8" grpId="0"/>
      <p:bldP spid="8" grpId="1"/>
      <p:bldP spid="9" grpId="0" build="allAtOnce"/>
      <p:bldP spid="11" grpId="0"/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4"/>
          <a:stretch/>
        </p:blipFill>
        <p:spPr>
          <a:xfrm>
            <a:off x="901873" y="588723"/>
            <a:ext cx="4190681" cy="366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4" y="3403988"/>
            <a:ext cx="5483137" cy="320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503831" y="-441194"/>
            <a:ext cx="5274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                                                           </a:t>
            </a:r>
            <a:r>
              <a:rPr lang="it-IT" sz="7200" dirty="0" err="1">
                <a:solidFill>
                  <a:srgbClr val="00C1F6"/>
                </a:solidFill>
                <a:latin typeface="Juice ITC" panose="04040403040A02020202" pitchFamily="82" charset="0"/>
              </a:rPr>
              <a:t>Our</a:t>
            </a:r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</a:t>
            </a:r>
            <a:r>
              <a:rPr lang="it-IT" sz="7200" dirty="0" err="1">
                <a:solidFill>
                  <a:srgbClr val="00C1F6"/>
                </a:solidFill>
                <a:latin typeface="Juice ITC" panose="04040403040A02020202" pitchFamily="82" charset="0"/>
              </a:rPr>
              <a:t>discoveries</a:t>
            </a:r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:</a:t>
            </a:r>
          </a:p>
          <a:p>
            <a:pPr algn="ctr"/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 MUONS ?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2839" y="44507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The muon is an elementary particle similar to the electron, with an electric charge of −1 e and a spin of 1/2, but with a much greater mass. </a:t>
            </a:r>
          </a:p>
        </p:txBody>
      </p:sp>
    </p:spTree>
    <p:extLst>
      <p:ext uri="{BB962C8B-B14F-4D97-AF65-F5344CB8AC3E}">
        <p14:creationId xmlns:p14="http://schemas.microsoft.com/office/powerpoint/2010/main" val="365742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7897" y="-441194"/>
            <a:ext cx="9090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                                                           </a:t>
            </a:r>
            <a:r>
              <a:rPr lang="it-IT" sz="7200" dirty="0" err="1">
                <a:solidFill>
                  <a:srgbClr val="00C1F6"/>
                </a:solidFill>
                <a:latin typeface="Juice ITC" panose="04040403040A02020202" pitchFamily="82" charset="0"/>
              </a:rPr>
              <a:t>Analyzing</a:t>
            </a:r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data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7F6DC86-F9B6-4940-81BA-B40F31E27F0B}"/>
              </a:ext>
            </a:extLst>
          </p:cNvPr>
          <p:cNvSpPr txBox="1">
            <a:spLocks/>
          </p:cNvSpPr>
          <p:nvPr/>
        </p:nvSpPr>
        <p:spPr>
          <a:xfrm>
            <a:off x="687897" y="2748212"/>
            <a:ext cx="10131425" cy="2515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sincerely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hope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to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have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 detector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because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believe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being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operative in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practice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very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stimulating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also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for the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purpose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theoretical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study</a:t>
            </a:r>
            <a:endParaRPr lang="it-IT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it-IT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know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there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are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many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aspects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that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can be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analyzed</a:t>
            </a:r>
            <a:r>
              <a:rPr lang="it-IT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and </a:t>
            </a:r>
            <a:r>
              <a:rPr lang="it-IT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studied</a:t>
            </a:r>
            <a:endParaRPr lang="it-IT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7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B0F3277-5EF5-4D1A-A547-FB918B299D9E}"/>
              </a:ext>
            </a:extLst>
          </p:cNvPr>
          <p:cNvSpPr txBox="1"/>
          <p:nvPr/>
        </p:nvSpPr>
        <p:spPr>
          <a:xfrm>
            <a:off x="687897" y="-441194"/>
            <a:ext cx="11266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00C1F6"/>
                </a:solidFill>
                <a:latin typeface="Juice ITC" panose="04040403040A02020202" pitchFamily="82" charset="0"/>
              </a:rPr>
              <a:t>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Our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ICD day: </a:t>
            </a:r>
          </a:p>
          <a:p>
            <a:pPr algn="ctr"/>
            <a:r>
              <a:rPr lang="it-IT" sz="4400" dirty="0" err="1">
                <a:solidFill>
                  <a:srgbClr val="00C1F6"/>
                </a:solidFill>
                <a:latin typeface="AR CHRISTY"/>
              </a:rPr>
              <a:t>Measurement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of the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angular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distribution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of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secondary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cosmic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</a:t>
            </a:r>
            <a:r>
              <a:rPr lang="it-IT" sz="4400" dirty="0" err="1">
                <a:solidFill>
                  <a:srgbClr val="00C1F6"/>
                </a:solidFill>
                <a:latin typeface="AR CHRISTY"/>
              </a:rPr>
              <a:t>rays</a:t>
            </a:r>
            <a:r>
              <a:rPr lang="it-IT" sz="4400" dirty="0">
                <a:solidFill>
                  <a:srgbClr val="00C1F6"/>
                </a:solidFill>
                <a:latin typeface="AR CHRISTY"/>
              </a:rPr>
              <a:t>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75316"/>
              </p:ext>
            </p:extLst>
          </p:nvPr>
        </p:nvGraphicFramePr>
        <p:xfrm>
          <a:off x="2737533" y="2246970"/>
          <a:ext cx="7390701" cy="420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4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2379945"/>
            <a:ext cx="5093917" cy="30438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8000" dirty="0" err="1">
                <a:solidFill>
                  <a:srgbClr val="00C1F6"/>
                </a:solidFill>
                <a:latin typeface="Juice ITC" panose="04040403040A02020202" pitchFamily="82" charset="0"/>
              </a:rPr>
              <a:t>Thank</a:t>
            </a:r>
            <a:r>
              <a:rPr lang="it-IT" sz="8000" dirty="0">
                <a:solidFill>
                  <a:srgbClr val="00C1F6"/>
                </a:solidFill>
                <a:latin typeface="Juice ITC" panose="04040403040A02020202" pitchFamily="82" charset="0"/>
              </a:rPr>
              <a:t> </a:t>
            </a:r>
            <a:r>
              <a:rPr lang="it-IT" sz="8000" dirty="0" err="1">
                <a:solidFill>
                  <a:srgbClr val="00C1F6"/>
                </a:solidFill>
                <a:latin typeface="Juice ITC" panose="04040403040A02020202" pitchFamily="82" charset="0"/>
              </a:rPr>
              <a:t>you</a:t>
            </a:r>
            <a:r>
              <a:rPr lang="it-IT" sz="8000" dirty="0">
                <a:solidFill>
                  <a:srgbClr val="00C1F6"/>
                </a:solidFill>
                <a:latin typeface="Juice ITC" panose="04040403040A02020202" pitchFamily="82" charset="0"/>
              </a:rPr>
              <a:t> for </a:t>
            </a:r>
            <a:r>
              <a:rPr lang="it-IT" sz="8000" dirty="0" err="1">
                <a:solidFill>
                  <a:srgbClr val="00C1F6"/>
                </a:solidFill>
                <a:latin typeface="Juice ITC" panose="04040403040A02020202" pitchFamily="82" charset="0"/>
              </a:rPr>
              <a:t>your</a:t>
            </a:r>
            <a:r>
              <a:rPr lang="it-IT" sz="8000" dirty="0">
                <a:solidFill>
                  <a:srgbClr val="00C1F6"/>
                </a:solidFill>
                <a:latin typeface="Juice ITC" panose="04040403040A02020202" pitchFamily="82" charset="0"/>
              </a:rPr>
              <a:t> </a:t>
            </a:r>
            <a:r>
              <a:rPr lang="it-IT" sz="8000" dirty="0" err="1">
                <a:solidFill>
                  <a:srgbClr val="00C1F6"/>
                </a:solidFill>
                <a:latin typeface="Juice ITC" panose="04040403040A02020202" pitchFamily="82" charset="0"/>
              </a:rPr>
              <a:t>attention</a:t>
            </a:r>
            <a:endParaRPr lang="it-IT" sz="8000" cap="none" dirty="0">
              <a:solidFill>
                <a:srgbClr val="00C1F6"/>
              </a:solidFill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1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TM03457452[[fn=Celestiale]]</Template>
  <TotalTime>435</TotalTime>
  <Words>193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Agency FB</vt:lpstr>
      <vt:lpstr>AR CHRISTY</vt:lpstr>
      <vt:lpstr>Arial</vt:lpstr>
      <vt:lpstr>Calibri</vt:lpstr>
      <vt:lpstr>Calibri Light</vt:lpstr>
      <vt:lpstr>Juice ITC</vt:lpstr>
      <vt:lpstr>Wingdings</vt:lpstr>
      <vt:lpstr>Celestiale</vt:lpstr>
      <vt:lpstr>Our eeexperience</vt:lpstr>
      <vt:lpstr>Our first approach towards the topic consisted in the realization of a cloud chamber with poor materials; the purpose was to find out a possible charged particle track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PC_AULA</dc:creator>
  <cp:lastModifiedBy>Antonella</cp:lastModifiedBy>
  <cp:revision>41</cp:revision>
  <dcterms:created xsi:type="dcterms:W3CDTF">2017-11-23T13:23:44Z</dcterms:created>
  <dcterms:modified xsi:type="dcterms:W3CDTF">2017-12-06T14:01:57Z</dcterms:modified>
</cp:coreProperties>
</file>