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80" r:id="rId3"/>
    <p:sldId id="373" r:id="rId4"/>
    <p:sldId id="375" r:id="rId5"/>
    <p:sldId id="376" r:id="rId6"/>
    <p:sldId id="344" r:id="rId7"/>
    <p:sldId id="343" r:id="rId8"/>
    <p:sldId id="345" r:id="rId9"/>
    <p:sldId id="350" r:id="rId10"/>
    <p:sldId id="358" r:id="rId11"/>
    <p:sldId id="353" r:id="rId12"/>
    <p:sldId id="257" r:id="rId13"/>
    <p:sldId id="354" r:id="rId14"/>
    <p:sldId id="355" r:id="rId15"/>
    <p:sldId id="356" r:id="rId16"/>
    <p:sldId id="357" r:id="rId17"/>
    <p:sldId id="359" r:id="rId18"/>
    <p:sldId id="360" r:id="rId19"/>
    <p:sldId id="361" r:id="rId20"/>
    <p:sldId id="362" r:id="rId21"/>
    <p:sldId id="363" r:id="rId22"/>
    <p:sldId id="364" r:id="rId23"/>
    <p:sldId id="371" r:id="rId24"/>
    <p:sldId id="365" r:id="rId25"/>
    <p:sldId id="366" r:id="rId26"/>
    <p:sldId id="367" r:id="rId27"/>
    <p:sldId id="368" r:id="rId28"/>
    <p:sldId id="370" r:id="rId29"/>
    <p:sldId id="377" r:id="rId30"/>
    <p:sldId id="378" r:id="rId31"/>
    <p:sldId id="382" r:id="rId32"/>
    <p:sldId id="386" r:id="rId33"/>
    <p:sldId id="392" r:id="rId34"/>
    <p:sldId id="390" r:id="rId35"/>
    <p:sldId id="393" r:id="rId36"/>
    <p:sldId id="383" r:id="rId37"/>
    <p:sldId id="385" r:id="rId38"/>
    <p:sldId id="384" r:id="rId39"/>
    <p:sldId id="394" r:id="rId40"/>
    <p:sldId id="395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998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99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Centro%20Fermi\EEE%20Cariati\Costruzione%20camere%20EEE%20Cariati\Ricaduta%20Didattica%20EEE\Analisi%20ricaduta%20didattica%20fisica%20EEE%20su%20classi%20terz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mmo\Desktop\Efficienza%20CARI-0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Centro%20Fermi\EEE%20Cariati\Costruzione%20camere%20EEE%20Cariati\Ricaduta%20Didattica%20EEE\Analisi%20ricaduta%20didattica%20fisica%20EEE%20su%20classi%20terz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Centro%20Fermi\EEE%20Cariati\Costruzione%20camere%20EEE%20Cariati\Ricaduta%20Didattica%20EEE\Analisi%20ricaduta%20didattica%20fisica%20EEE%20su%20classi%20terz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Centro%20Fermi\Misure-Analisi-Manuali%20EEE%20Cariati\Gas\Dati%20sul%20Gas2_con%20tagli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mmo\Desktop\Efficienza%20CARI-0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 smtClean="0"/>
              <a:t>Average</a:t>
            </a:r>
            <a:r>
              <a:rPr lang="it-IT" dirty="0" smtClean="0"/>
              <a:t> on the </a:t>
            </a:r>
            <a:r>
              <a:rPr lang="it-IT" dirty="0" err="1" smtClean="0"/>
              <a:t>class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Foglio1!$E$32</c:f>
              <c:strCache>
                <c:ptCount val="1"/>
                <c:pt idx="0">
                  <c:v>III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Foglio1!$E$33:$F$33</c:f>
              <c:strCache>
                <c:ptCount val="2"/>
                <c:pt idx="0">
                  <c:v>I quadr</c:v>
                </c:pt>
                <c:pt idx="1">
                  <c:v>II quadr</c:v>
                </c:pt>
              </c:strCache>
            </c:strRef>
          </c:cat>
          <c:val>
            <c:numRef>
              <c:f>Foglio1!$E$34:$F$34</c:f>
              <c:numCache>
                <c:formatCode>General</c:formatCode>
                <c:ptCount val="2"/>
                <c:pt idx="0">
                  <c:v>5.8</c:v>
                </c:pt>
                <c:pt idx="1">
                  <c:v>6.9</c:v>
                </c:pt>
              </c:numCache>
            </c:numRef>
          </c:val>
        </c:ser>
        <c:ser>
          <c:idx val="1"/>
          <c:order val="1"/>
          <c:tx>
            <c:strRef>
              <c:f>Foglio1!$G$32</c:f>
              <c:strCache>
                <c:ptCount val="1"/>
                <c:pt idx="0">
                  <c:v>III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Foglio1!$G$34:$H$34</c:f>
              <c:numCache>
                <c:formatCode>General</c:formatCode>
                <c:ptCount val="2"/>
                <c:pt idx="0">
                  <c:v>6.2</c:v>
                </c:pt>
                <c:pt idx="1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130952"/>
        <c:axId val="164131336"/>
      </c:barChart>
      <c:catAx>
        <c:axId val="16413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31336"/>
        <c:crosses val="autoZero"/>
        <c:auto val="1"/>
        <c:lblAlgn val="ctr"/>
        <c:lblOffset val="100"/>
        <c:noMultiLvlLbl val="0"/>
      </c:catAx>
      <c:valAx>
        <c:axId val="164131336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3095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90294006999125109"/>
          <c:y val="1.9096675415573076E-2"/>
          <c:w val="8.3171041119860012E-2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MRPC 1-BOTTOM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'16-11-17'!$Q$1</c:f>
              <c:strCache>
                <c:ptCount val="1"/>
                <c:pt idx="0">
                  <c:v>I1 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'16-11-17'!$Q$2:$Q$10</c:f>
              <c:numCache>
                <c:formatCode>General</c:formatCode>
                <c:ptCount val="9"/>
                <c:pt idx="0" formatCode="0.00">
                  <c:v>0.36</c:v>
                </c:pt>
                <c:pt idx="1">
                  <c:v>0.56999999999999995</c:v>
                </c:pt>
                <c:pt idx="2" formatCode="0.00">
                  <c:v>0.6</c:v>
                </c:pt>
                <c:pt idx="3">
                  <c:v>0.64</c:v>
                </c:pt>
                <c:pt idx="4">
                  <c:v>0.62</c:v>
                </c:pt>
                <c:pt idx="5">
                  <c:v>0.74</c:v>
                </c:pt>
                <c:pt idx="6">
                  <c:v>0.49</c:v>
                </c:pt>
                <c:pt idx="7">
                  <c:v>0.04</c:v>
                </c:pt>
                <c:pt idx="8">
                  <c:v>1.03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'16-11-17'!$R$1</c:f>
              <c:strCache>
                <c:ptCount val="1"/>
                <c:pt idx="0">
                  <c:v>I1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'16-11-17'!$R$2:$R$10</c:f>
              <c:numCache>
                <c:formatCode>General</c:formatCode>
                <c:ptCount val="9"/>
                <c:pt idx="0" formatCode="0.00">
                  <c:v>-0.39</c:v>
                </c:pt>
                <c:pt idx="1">
                  <c:v>-0.51</c:v>
                </c:pt>
                <c:pt idx="2" formatCode="0.00">
                  <c:v>-0.6</c:v>
                </c:pt>
                <c:pt idx="3">
                  <c:v>-0.72</c:v>
                </c:pt>
                <c:pt idx="4">
                  <c:v>-0.65</c:v>
                </c:pt>
                <c:pt idx="5">
                  <c:v>-0.72</c:v>
                </c:pt>
                <c:pt idx="6">
                  <c:v>-0.83</c:v>
                </c:pt>
                <c:pt idx="7">
                  <c:v>-0.92</c:v>
                </c:pt>
                <c:pt idx="8">
                  <c:v>-1.25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'16-11-17'!$S$1</c:f>
              <c:strCache>
                <c:ptCount val="1"/>
                <c:pt idx="0">
                  <c:v>I1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'16-11-17'!$S$2:$S$10</c:f>
              <c:numCache>
                <c:formatCode>0.000</c:formatCode>
                <c:ptCount val="9"/>
                <c:pt idx="0">
                  <c:v>-3.0000000000000027E-2</c:v>
                </c:pt>
                <c:pt idx="1">
                  <c:v>5.9999999999999942E-2</c:v>
                </c:pt>
                <c:pt idx="2">
                  <c:v>0</c:v>
                </c:pt>
                <c:pt idx="3">
                  <c:v>-7.999999999999996E-2</c:v>
                </c:pt>
                <c:pt idx="4">
                  <c:v>-3.0000000000000027E-2</c:v>
                </c:pt>
                <c:pt idx="5">
                  <c:v>2.0000000000000018E-2</c:v>
                </c:pt>
                <c:pt idx="6">
                  <c:v>-0.33999999999999997</c:v>
                </c:pt>
                <c:pt idx="7">
                  <c:v>-0.88</c:v>
                </c:pt>
                <c:pt idx="8">
                  <c:v>-0.21999999999999997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9776"/>
        <c:axId val="166680168"/>
      </c:scatterChart>
      <c:valAx>
        <c:axId val="166679776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80168"/>
        <c:crosses val="autoZero"/>
        <c:crossBetween val="midCat"/>
        <c:majorUnit val="0.2"/>
      </c:valAx>
      <c:valAx>
        <c:axId val="16668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I [uA]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9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23056014873140857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1800" b="1" i="0" baseline="0">
                <a:effectLst/>
              </a:rPr>
              <a:t>Telescope Efficiency</a:t>
            </a:r>
            <a:endParaRPr lang="it-IT">
              <a:effectLst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538486677492162"/>
          <c:y val="0.20327323215032903"/>
          <c:w val="0.82130784235628129"/>
          <c:h val="0.53725717275031337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trendline>
            <c:spPr>
              <a:ln>
                <a:noFill/>
              </a:ln>
            </c:spPr>
            <c:trendlineType val="poly"/>
            <c:order val="4"/>
            <c:dispRSqr val="0"/>
            <c:dispEq val="0"/>
          </c:trendline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'16-11-17'!$W$2:$W$10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18.181818181818183</c:v>
                </c:pt>
                <c:pt idx="3">
                  <c:v>12.5</c:v>
                </c:pt>
                <c:pt idx="4">
                  <c:v>36.84210526315789</c:v>
                </c:pt>
                <c:pt idx="5">
                  <c:v>37.5</c:v>
                </c:pt>
                <c:pt idx="6">
                  <c:v>75</c:v>
                </c:pt>
                <c:pt idx="7">
                  <c:v>92.857142857142861</c:v>
                </c:pt>
                <c:pt idx="8">
                  <c:v>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80952"/>
        <c:axId val="166681344"/>
      </c:scatterChart>
      <c:valAx>
        <c:axId val="166680952"/>
        <c:scaling>
          <c:orientation val="minMax"/>
          <c:max val="5.0999999999999996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87702441864027691"/>
              <c:y val="0.8830674426566244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it-IT"/>
          </a:p>
        </c:txPr>
        <c:crossAx val="166681344"/>
        <c:crosses val="autoZero"/>
        <c:crossBetween val="midCat"/>
        <c:majorUnit val="0.2"/>
        <c:minorUnit val="0.1"/>
      </c:valAx>
      <c:valAx>
        <c:axId val="166681344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/>
                  <a:t>%</a:t>
                </a:r>
              </a:p>
            </c:rich>
          </c:tx>
          <c:layout>
            <c:manualLayout>
              <c:xMode val="edge"/>
              <c:yMode val="edge"/>
              <c:x val="2.0752269779507133E-2"/>
              <c:y val="0.21638289778995018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6668095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6748659299432"/>
          <c:y val="9.7222222222222224E-2"/>
          <c:w val="0.76488348047403176"/>
          <c:h val="0.68947506561679794"/>
        </c:manualLayout>
      </c:layout>
      <c:scatterChart>
        <c:scatterStyle val="lineMarker"/>
        <c:varyColors val="0"/>
        <c:ser>
          <c:idx val="0"/>
          <c:order val="0"/>
          <c:tx>
            <c:strRef>
              <c:f>'16-11-17'!$W$1</c:f>
              <c:strCache>
                <c:ptCount val="1"/>
                <c:pt idx="0">
                  <c:v>EFF. 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rgbClr val="0070C0">
                    <a:alpha val="78000"/>
                  </a:srgbClr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'16-11-17'!$W$2:$W$10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18.181818181818183</c:v>
                </c:pt>
                <c:pt idx="3">
                  <c:v>12.5</c:v>
                </c:pt>
                <c:pt idx="4">
                  <c:v>36.84210526315789</c:v>
                </c:pt>
                <c:pt idx="5">
                  <c:v>37.5</c:v>
                </c:pt>
                <c:pt idx="6">
                  <c:v>75</c:v>
                </c:pt>
                <c:pt idx="7">
                  <c:v>92.857142857142861</c:v>
                </c:pt>
                <c:pt idx="8">
                  <c:v>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67384"/>
        <c:axId val="166967776"/>
      </c:scatterChart>
      <c:scatterChart>
        <c:scatterStyle val="lineMarker"/>
        <c:varyColors val="0"/>
        <c:ser>
          <c:idx val="1"/>
          <c:order val="1"/>
          <c:tx>
            <c:strRef>
              <c:f>'16-11-17'!$X$1</c:f>
              <c:strCache>
                <c:ptCount val="1"/>
                <c:pt idx="0">
                  <c:v>Rate [Hz]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xVal>
            <c:numRef>
              <c:f>'16-11-17'!$A$3:$A$10</c:f>
              <c:numCache>
                <c:formatCode>General</c:formatCode>
                <c:ptCount val="8"/>
                <c:pt idx="0">
                  <c:v>3.5</c:v>
                </c:pt>
                <c:pt idx="1">
                  <c:v>3.8</c:v>
                </c:pt>
                <c:pt idx="2">
                  <c:v>3.9</c:v>
                </c:pt>
                <c:pt idx="3" formatCode="0.0">
                  <c:v>4</c:v>
                </c:pt>
                <c:pt idx="4">
                  <c:v>4.2</c:v>
                </c:pt>
                <c:pt idx="5">
                  <c:v>4.5</c:v>
                </c:pt>
                <c:pt idx="6">
                  <c:v>4.7</c:v>
                </c:pt>
                <c:pt idx="7">
                  <c:v>5</c:v>
                </c:pt>
              </c:numCache>
            </c:numRef>
          </c:xVal>
          <c:yVal>
            <c:numRef>
              <c:f>'16-11-17'!$X$2:$X$10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2.85</c:v>
                </c:pt>
                <c:pt idx="3">
                  <c:v>7.956666666666667</c:v>
                </c:pt>
                <c:pt idx="4">
                  <c:v>12.04</c:v>
                </c:pt>
                <c:pt idx="5">
                  <c:v>25.216666666666665</c:v>
                </c:pt>
                <c:pt idx="6">
                  <c:v>43.583333333333336</c:v>
                </c:pt>
                <c:pt idx="7">
                  <c:v>70.930000000000007</c:v>
                </c:pt>
                <c:pt idx="8">
                  <c:v>197.84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68560"/>
        <c:axId val="166968168"/>
      </c:scatterChart>
      <c:valAx>
        <c:axId val="166967384"/>
        <c:scaling>
          <c:orientation val="minMax"/>
          <c:max val="5.0999999999999996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46396522309711286"/>
              <c:y val="0.875578156897054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967776"/>
        <c:crosses val="autoZero"/>
        <c:crossBetween val="midCat"/>
        <c:majorUnit val="0.2"/>
      </c:valAx>
      <c:valAx>
        <c:axId val="1669677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>
                    <a:solidFill>
                      <a:srgbClr val="0070C0"/>
                    </a:solidFill>
                  </a:rPr>
                  <a:t>Efficiency %</a:t>
                </a:r>
              </a:p>
            </c:rich>
          </c:tx>
          <c:layout>
            <c:manualLayout>
              <c:xMode val="edge"/>
              <c:yMode val="edge"/>
              <c:x val="1.7445915851427664E-2"/>
              <c:y val="0.103533829104695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rgbClr val="0070C0">
                <a:alpha val="94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967384"/>
        <c:crosses val="autoZero"/>
        <c:crossBetween val="midCat"/>
      </c:valAx>
      <c:valAx>
        <c:axId val="166968168"/>
        <c:scaling>
          <c:orientation val="minMax"/>
          <c:min val="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>
                    <a:solidFill>
                      <a:srgbClr val="FF0000"/>
                    </a:solidFill>
                  </a:rPr>
                  <a:t>Rate [Hz]</a:t>
                </a:r>
              </a:p>
            </c:rich>
          </c:tx>
          <c:layout>
            <c:manualLayout>
              <c:xMode val="edge"/>
              <c:yMode val="edge"/>
              <c:x val="0.93653642726477371"/>
              <c:y val="7.8059200933216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968560"/>
        <c:crosses val="max"/>
        <c:crossBetween val="midCat"/>
      </c:valAx>
      <c:valAx>
        <c:axId val="16696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968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u="none" strike="noStrike" baseline="0" dirty="0" smtClean="0"/>
              <a:t>Minimum rating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Foglio1!$E$32</c:f>
              <c:strCache>
                <c:ptCount val="1"/>
                <c:pt idx="0">
                  <c:v>III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Foglio1!$E$33:$F$33</c:f>
              <c:strCache>
                <c:ptCount val="2"/>
                <c:pt idx="0">
                  <c:v>I quadr</c:v>
                </c:pt>
                <c:pt idx="1">
                  <c:v>II quadr</c:v>
                </c:pt>
              </c:strCache>
            </c:strRef>
          </c:cat>
          <c:val>
            <c:numRef>
              <c:f>Foglio1!$E$36:$F$36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</c:ser>
        <c:ser>
          <c:idx val="1"/>
          <c:order val="1"/>
          <c:tx>
            <c:strRef>
              <c:f>Foglio1!$G$32</c:f>
              <c:strCache>
                <c:ptCount val="1"/>
                <c:pt idx="0">
                  <c:v>III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Foglio1!$G$36:$H$36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443616"/>
        <c:axId val="165444000"/>
      </c:barChart>
      <c:catAx>
        <c:axId val="1654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44000"/>
        <c:crosses val="autoZero"/>
        <c:auto val="1"/>
        <c:lblAlgn val="ctr"/>
        <c:lblOffset val="100"/>
        <c:noMultiLvlLbl val="0"/>
      </c:catAx>
      <c:valAx>
        <c:axId val="165444000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4361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9738451443569556"/>
          <c:y val="2.3934456109652932E-2"/>
          <c:w val="8.3171041119860012E-2"/>
          <c:h val="0.15625109361329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Maximum</a:t>
            </a:r>
            <a:r>
              <a:rPr lang="it-IT" baseline="0" dirty="0" smtClean="0"/>
              <a:t> rating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Foglio1!$E$32</c:f>
              <c:strCache>
                <c:ptCount val="1"/>
                <c:pt idx="0">
                  <c:v>III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Foglio1!$E$33:$F$33</c:f>
              <c:strCache>
                <c:ptCount val="2"/>
                <c:pt idx="0">
                  <c:v>I quadr</c:v>
                </c:pt>
                <c:pt idx="1">
                  <c:v>II quadr</c:v>
                </c:pt>
              </c:strCache>
            </c:strRef>
          </c:cat>
          <c:val>
            <c:numRef>
              <c:f>Foglio1!$E$35:$F$35</c:f>
              <c:numCache>
                <c:formatCode>General</c:formatCode>
                <c:ptCount val="2"/>
                <c:pt idx="0">
                  <c:v>8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Foglio1!$G$32</c:f>
              <c:strCache>
                <c:ptCount val="1"/>
                <c:pt idx="0">
                  <c:v>III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Foglio1!$G$35:$H$35</c:f>
              <c:numCache>
                <c:formatCode>General</c:formatCode>
                <c:ptCount val="2"/>
                <c:pt idx="0">
                  <c:v>9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617176"/>
        <c:axId val="164174544"/>
      </c:barChart>
      <c:catAx>
        <c:axId val="16561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74544"/>
        <c:crosses val="autoZero"/>
        <c:auto val="1"/>
        <c:lblAlgn val="ctr"/>
        <c:lblOffset val="100"/>
        <c:noMultiLvlLbl val="0"/>
      </c:catAx>
      <c:valAx>
        <c:axId val="164174544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61717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90294006999125109"/>
          <c:y val="2.3934456109652932E-2"/>
          <c:w val="8.3171041119860012E-2"/>
          <c:h val="0.15625109361329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u="none" strike="noStrike" baseline="0"/>
              <a:t>Freon's average consumption </a:t>
            </a:r>
            <a:r>
              <a:rPr lang="it-IT"/>
              <a:t>L/h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2886482939632541E-2"/>
          <c:y val="0.17171296296296296"/>
          <c:w val="0.83765751466930505"/>
          <c:h val="0.7486654272382620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020408163265302E-3"/>
                  <c:y val="-3.240740740740757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013605442176869E-3"/>
                  <c:y val="-8.4875562720133283E-17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013605442176869E-3"/>
                  <c:y val="-3.240740740740748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006802721088435E-3"/>
                  <c:y val="1.851851851851851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yyyy\-mm\-dd;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'Controllo Peso'!$O$5:$O$10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0.57189542483660138</c:v>
                  </c:pt>
                  <c:pt idx="2">
                    <c:v>0.38126361655773416</c:v>
                  </c:pt>
                  <c:pt idx="3">
                    <c:v>0.49019607843137253</c:v>
                  </c:pt>
                  <c:pt idx="4">
                    <c:v>0.19825708061002192</c:v>
                  </c:pt>
                  <c:pt idx="5">
                    <c:v>0.19004524886877797</c:v>
                  </c:pt>
                </c:numCache>
              </c:numRef>
            </c:plus>
            <c:minus>
              <c:numRef>
                <c:f>'Controllo Peso'!$O$5:$O$10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0.57189542483660138</c:v>
                  </c:pt>
                  <c:pt idx="2">
                    <c:v>0.38126361655773416</c:v>
                  </c:pt>
                  <c:pt idx="3">
                    <c:v>0.49019607843137253</c:v>
                  </c:pt>
                  <c:pt idx="4">
                    <c:v>0.19825708061002192</c:v>
                  </c:pt>
                  <c:pt idx="5">
                    <c:v>0.19004524886877797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'Controllo Peso'!$A$5:$A$10</c:f>
              <c:numCache>
                <c:formatCode>yyyy\-mm\-dd;@</c:formatCode>
                <c:ptCount val="6"/>
                <c:pt idx="0">
                  <c:v>43008</c:v>
                </c:pt>
                <c:pt idx="1">
                  <c:v>43020</c:v>
                </c:pt>
                <c:pt idx="2">
                  <c:v>43029</c:v>
                </c:pt>
                <c:pt idx="3">
                  <c:v>43036</c:v>
                </c:pt>
                <c:pt idx="4">
                  <c:v>43060</c:v>
                </c:pt>
                <c:pt idx="5">
                  <c:v>43073</c:v>
                </c:pt>
              </c:numCache>
            </c:numRef>
          </c:xVal>
          <c:yVal>
            <c:numRef>
              <c:f>'Controllo Peso'!$N$5:$N$10</c:f>
              <c:numCache>
                <c:formatCode>0.0</c:formatCode>
                <c:ptCount val="6"/>
                <c:pt idx="0" formatCode="General">
                  <c:v>0</c:v>
                </c:pt>
                <c:pt idx="1">
                  <c:v>2.2875816993464055</c:v>
                </c:pt>
                <c:pt idx="2">
                  <c:v>1.5250544662309367</c:v>
                </c:pt>
                <c:pt idx="3">
                  <c:v>1.9607843137254901</c:v>
                </c:pt>
                <c:pt idx="4">
                  <c:v>1.9825708061002192</c:v>
                </c:pt>
                <c:pt idx="5">
                  <c:v>1.9004524886877796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66641072"/>
        <c:axId val="166641456"/>
      </c:scatterChart>
      <c:valAx>
        <c:axId val="166641072"/>
        <c:scaling>
          <c:orientation val="minMax"/>
          <c:max val="43080"/>
          <c:min val="43007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\-mm\-dd;@" sourceLinked="1"/>
        <c:majorTickMark val="out"/>
        <c:minorTickMark val="none"/>
        <c:tickLblPos val="nextTo"/>
        <c:crossAx val="166641456"/>
        <c:crosses val="autoZero"/>
        <c:crossBetween val="midCat"/>
        <c:majorUnit val="1"/>
      </c:valAx>
      <c:valAx>
        <c:axId val="16664145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L/h</a:t>
                </a:r>
              </a:p>
            </c:rich>
          </c:tx>
          <c:layout>
            <c:manualLayout>
              <c:xMode val="edge"/>
              <c:yMode val="edge"/>
              <c:x val="4.1962705243239942E-3"/>
              <c:y val="0.154101049868766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41072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MRPC 1-BOTTOM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764877559078936"/>
          <c:y val="0.1992458113555515"/>
          <c:w val="0.79972392108596202"/>
          <c:h val="0.56222162063845893"/>
        </c:manualLayout>
      </c:layout>
      <c:scatterChart>
        <c:scatterStyle val="lineMarker"/>
        <c:varyColors val="0"/>
        <c:ser>
          <c:idx val="0"/>
          <c:order val="0"/>
          <c:tx>
            <c:strRef>
              <c:f>'16-11-17'!$N$1</c:f>
              <c:strCache>
                <c:ptCount val="1"/>
                <c:pt idx="0">
                  <c:v>HV1 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'16-11-17'!$N$2:$N$10</c:f>
              <c:numCache>
                <c:formatCode>General</c:formatCode>
                <c:ptCount val="9"/>
                <c:pt idx="0" formatCode="0">
                  <c:v>6663</c:v>
                </c:pt>
                <c:pt idx="1">
                  <c:v>7663</c:v>
                </c:pt>
                <c:pt idx="2">
                  <c:v>8387</c:v>
                </c:pt>
                <c:pt idx="3">
                  <c:v>8679</c:v>
                </c:pt>
                <c:pt idx="4">
                  <c:v>8915</c:v>
                </c:pt>
                <c:pt idx="5">
                  <c:v>9364</c:v>
                </c:pt>
                <c:pt idx="6">
                  <c:v>9912</c:v>
                </c:pt>
                <c:pt idx="7">
                  <c:v>10364</c:v>
                </c:pt>
                <c:pt idx="8">
                  <c:v>9400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'16-11-17'!$O$1</c:f>
              <c:strCache>
                <c:ptCount val="1"/>
                <c:pt idx="0">
                  <c:v>HV1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'16-11-17'!$O$2:$O$10</c:f>
              <c:numCache>
                <c:formatCode>General</c:formatCode>
                <c:ptCount val="9"/>
                <c:pt idx="0" formatCode="0">
                  <c:v>-6103</c:v>
                </c:pt>
                <c:pt idx="1">
                  <c:v>-7022</c:v>
                </c:pt>
                <c:pt idx="2">
                  <c:v>-7625</c:v>
                </c:pt>
                <c:pt idx="3">
                  <c:v>-7822</c:v>
                </c:pt>
                <c:pt idx="4">
                  <c:v>-8051</c:v>
                </c:pt>
                <c:pt idx="5">
                  <c:v>-8421</c:v>
                </c:pt>
                <c:pt idx="6">
                  <c:v>-9033</c:v>
                </c:pt>
                <c:pt idx="7">
                  <c:v>-9357</c:v>
                </c:pt>
                <c:pt idx="8">
                  <c:v>-9170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'16-11-17'!$P$1</c:f>
              <c:strCache>
                <c:ptCount val="1"/>
                <c:pt idx="0">
                  <c:v>HV1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'16-11-17'!$P$2:$P$10</c:f>
              <c:numCache>
                <c:formatCode>0</c:formatCode>
                <c:ptCount val="9"/>
                <c:pt idx="0">
                  <c:v>12766</c:v>
                </c:pt>
                <c:pt idx="1">
                  <c:v>14685</c:v>
                </c:pt>
                <c:pt idx="2">
                  <c:v>16012</c:v>
                </c:pt>
                <c:pt idx="3">
                  <c:v>16501</c:v>
                </c:pt>
                <c:pt idx="4">
                  <c:v>16966</c:v>
                </c:pt>
                <c:pt idx="5">
                  <c:v>17785</c:v>
                </c:pt>
                <c:pt idx="6">
                  <c:v>18945</c:v>
                </c:pt>
                <c:pt idx="7">
                  <c:v>19721</c:v>
                </c:pt>
                <c:pt idx="8">
                  <c:v>18570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767488"/>
        <c:axId val="166674288"/>
      </c:scatterChart>
      <c:valAx>
        <c:axId val="165767488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4288"/>
        <c:crosses val="autoZero"/>
        <c:crossBetween val="midCat"/>
        <c:majorUnit val="0.2"/>
      </c:valAx>
      <c:valAx>
        <c:axId val="166674288"/>
        <c:scaling>
          <c:orientation val="minMax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HV [KV]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767488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29928991436412461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MRPC 2-MIDDLE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764877559078936"/>
          <c:y val="0.1992458113555515"/>
          <c:w val="0.82460338728747851"/>
          <c:h val="0.56222162063845893"/>
        </c:manualLayout>
      </c:layout>
      <c:scatterChart>
        <c:scatterStyle val="lineMarker"/>
        <c:varyColors val="0"/>
        <c:ser>
          <c:idx val="0"/>
          <c:order val="0"/>
          <c:tx>
            <c:strRef>
              <c:f>'16-11-17'!$H$1</c:f>
              <c:strCache>
                <c:ptCount val="1"/>
                <c:pt idx="0">
                  <c:v>HV2 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'16-11-17'!$H$2:$H$10</c:f>
              <c:numCache>
                <c:formatCode>General</c:formatCode>
                <c:ptCount val="9"/>
                <c:pt idx="0" formatCode="0">
                  <c:v>5820</c:v>
                </c:pt>
                <c:pt idx="1">
                  <c:v>6705</c:v>
                </c:pt>
                <c:pt idx="2">
                  <c:v>7340</c:v>
                </c:pt>
                <c:pt idx="3">
                  <c:v>7594</c:v>
                </c:pt>
                <c:pt idx="4">
                  <c:v>7795</c:v>
                </c:pt>
                <c:pt idx="5">
                  <c:v>8188</c:v>
                </c:pt>
                <c:pt idx="6">
                  <c:v>8661</c:v>
                </c:pt>
                <c:pt idx="7">
                  <c:v>9046</c:v>
                </c:pt>
                <c:pt idx="8">
                  <c:v>8029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'16-11-17'!$I$1</c:f>
              <c:strCache>
                <c:ptCount val="1"/>
                <c:pt idx="0">
                  <c:v>HV2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'16-11-17'!$I$2:$I$10</c:f>
              <c:numCache>
                <c:formatCode>General</c:formatCode>
                <c:ptCount val="9"/>
                <c:pt idx="0" formatCode="0">
                  <c:v>-5874</c:v>
                </c:pt>
                <c:pt idx="1">
                  <c:v>-6761</c:v>
                </c:pt>
                <c:pt idx="2">
                  <c:v>-7343</c:v>
                </c:pt>
                <c:pt idx="3">
                  <c:v>-7547</c:v>
                </c:pt>
                <c:pt idx="4">
                  <c:v>-7760</c:v>
                </c:pt>
                <c:pt idx="5">
                  <c:v>-8119</c:v>
                </c:pt>
                <c:pt idx="6">
                  <c:v>-8716</c:v>
                </c:pt>
                <c:pt idx="7">
                  <c:v>-9052</c:v>
                </c:pt>
                <c:pt idx="8">
                  <c:v>-9599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'16-11-17'!$J$1</c:f>
              <c:strCache>
                <c:ptCount val="1"/>
                <c:pt idx="0">
                  <c:v>HV2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'16-11-17'!$J$2:$J$10</c:f>
              <c:numCache>
                <c:formatCode>0</c:formatCode>
                <c:ptCount val="9"/>
                <c:pt idx="0">
                  <c:v>11694</c:v>
                </c:pt>
                <c:pt idx="1">
                  <c:v>13466</c:v>
                </c:pt>
                <c:pt idx="2">
                  <c:v>14683</c:v>
                </c:pt>
                <c:pt idx="3">
                  <c:v>15141</c:v>
                </c:pt>
                <c:pt idx="4">
                  <c:v>15555</c:v>
                </c:pt>
                <c:pt idx="5">
                  <c:v>16307</c:v>
                </c:pt>
                <c:pt idx="6">
                  <c:v>17377</c:v>
                </c:pt>
                <c:pt idx="7">
                  <c:v>18098</c:v>
                </c:pt>
                <c:pt idx="8">
                  <c:v>17628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5072"/>
        <c:axId val="166675464"/>
      </c:scatterChart>
      <c:valAx>
        <c:axId val="166675072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5464"/>
        <c:crosses val="autoZero"/>
        <c:crossBetween val="midCat"/>
        <c:majorUnit val="0.2"/>
      </c:valAx>
      <c:valAx>
        <c:axId val="166675464"/>
        <c:scaling>
          <c:orientation val="minMax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HV [KV]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5072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31156309487477785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MRPC 3-TOP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'16-11-17'!$B$1</c:f>
              <c:strCache>
                <c:ptCount val="1"/>
                <c:pt idx="0">
                  <c:v>HV3 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'16-11-17'!$B$2:$B$10</c:f>
              <c:numCache>
                <c:formatCode>General</c:formatCode>
                <c:ptCount val="9"/>
                <c:pt idx="0" formatCode="0">
                  <c:v>5738</c:v>
                </c:pt>
                <c:pt idx="1">
                  <c:v>6608</c:v>
                </c:pt>
                <c:pt idx="2">
                  <c:v>7230</c:v>
                </c:pt>
                <c:pt idx="3">
                  <c:v>7479</c:v>
                </c:pt>
                <c:pt idx="4">
                  <c:v>7676</c:v>
                </c:pt>
                <c:pt idx="5">
                  <c:v>8060</c:v>
                </c:pt>
                <c:pt idx="6">
                  <c:v>8521</c:v>
                </c:pt>
                <c:pt idx="7">
                  <c:v>8840</c:v>
                </c:pt>
                <c:pt idx="8">
                  <c:v>7838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'16-11-17'!$C$1</c:f>
              <c:strCache>
                <c:ptCount val="1"/>
                <c:pt idx="0">
                  <c:v>HV3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'16-11-17'!$C$2:$C$10</c:f>
              <c:numCache>
                <c:formatCode>General</c:formatCode>
                <c:ptCount val="9"/>
                <c:pt idx="0" formatCode="0">
                  <c:v>-6566</c:v>
                </c:pt>
                <c:pt idx="1">
                  <c:v>-7533</c:v>
                </c:pt>
                <c:pt idx="2">
                  <c:v>-8168</c:v>
                </c:pt>
                <c:pt idx="3">
                  <c:v>-8393</c:v>
                </c:pt>
                <c:pt idx="4">
                  <c:v>-8626</c:v>
                </c:pt>
                <c:pt idx="5">
                  <c:v>-9017</c:v>
                </c:pt>
                <c:pt idx="6">
                  <c:v>-9664</c:v>
                </c:pt>
                <c:pt idx="7">
                  <c:v>-9969</c:v>
                </c:pt>
                <c:pt idx="8">
                  <c:v>-9751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'16-11-17'!$D$1</c:f>
              <c:strCache>
                <c:ptCount val="1"/>
                <c:pt idx="0">
                  <c:v>HV3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'16-11-17'!$D$2:$D$10</c:f>
              <c:numCache>
                <c:formatCode>0</c:formatCode>
                <c:ptCount val="9"/>
                <c:pt idx="0">
                  <c:v>12304</c:v>
                </c:pt>
                <c:pt idx="1">
                  <c:v>14141</c:v>
                </c:pt>
                <c:pt idx="2">
                  <c:v>15398</c:v>
                </c:pt>
                <c:pt idx="3">
                  <c:v>15872</c:v>
                </c:pt>
                <c:pt idx="4">
                  <c:v>16302</c:v>
                </c:pt>
                <c:pt idx="5">
                  <c:v>17077</c:v>
                </c:pt>
                <c:pt idx="6">
                  <c:v>18185</c:v>
                </c:pt>
                <c:pt idx="7">
                  <c:v>18809</c:v>
                </c:pt>
                <c:pt idx="8">
                  <c:v>17589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6248"/>
        <c:axId val="166676640"/>
      </c:scatterChart>
      <c:valAx>
        <c:axId val="166676248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6640"/>
        <c:crosses val="autoZero"/>
        <c:crossBetween val="midCat"/>
        <c:majorUnit val="0.2"/>
      </c:valAx>
      <c:valAx>
        <c:axId val="166676640"/>
        <c:scaling>
          <c:orientation val="minMax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HV [KV]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6248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23056014873140857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MRPC 3-TOP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'16-11-17'!$E$1</c:f>
              <c:strCache>
                <c:ptCount val="1"/>
                <c:pt idx="0">
                  <c:v>I3 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'16-11-17'!$E$2:$E$10</c:f>
              <c:numCache>
                <c:formatCode>General</c:formatCode>
                <c:ptCount val="9"/>
                <c:pt idx="0" formatCode="0.00">
                  <c:v>0.52</c:v>
                </c:pt>
                <c:pt idx="1">
                  <c:v>0.67</c:v>
                </c:pt>
                <c:pt idx="2">
                  <c:v>0.77</c:v>
                </c:pt>
                <c:pt idx="3">
                  <c:v>0.82</c:v>
                </c:pt>
                <c:pt idx="4">
                  <c:v>0.87</c:v>
                </c:pt>
                <c:pt idx="5">
                  <c:v>1</c:v>
                </c:pt>
                <c:pt idx="6" formatCode="0.00">
                  <c:v>1.3</c:v>
                </c:pt>
                <c:pt idx="7" formatCode="0.00">
                  <c:v>1.6</c:v>
                </c:pt>
                <c:pt idx="8">
                  <c:v>2.7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'16-11-17'!$F$1</c:f>
              <c:strCache>
                <c:ptCount val="1"/>
                <c:pt idx="0">
                  <c:v>I3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'16-11-17'!$F$2:$F$10</c:f>
              <c:numCache>
                <c:formatCode>General</c:formatCode>
                <c:ptCount val="9"/>
                <c:pt idx="0" formatCode="0.00">
                  <c:v>-0.53</c:v>
                </c:pt>
                <c:pt idx="1">
                  <c:v>-0.69</c:v>
                </c:pt>
                <c:pt idx="2">
                  <c:v>-0.79</c:v>
                </c:pt>
                <c:pt idx="3">
                  <c:v>-0.84</c:v>
                </c:pt>
                <c:pt idx="4">
                  <c:v>-0.9</c:v>
                </c:pt>
                <c:pt idx="5">
                  <c:v>-1</c:v>
                </c:pt>
                <c:pt idx="6">
                  <c:v>-0.74</c:v>
                </c:pt>
                <c:pt idx="7">
                  <c:v>-0.43</c:v>
                </c:pt>
                <c:pt idx="8">
                  <c:v>-0.72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'16-11-17'!$G$1</c:f>
              <c:strCache>
                <c:ptCount val="1"/>
                <c:pt idx="0">
                  <c:v>I3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'16-11-17'!$G$2:$G$10</c:f>
              <c:numCache>
                <c:formatCode>0.00</c:formatCode>
                <c:ptCount val="9"/>
                <c:pt idx="0">
                  <c:v>-1.0000000000000009E-2</c:v>
                </c:pt>
                <c:pt idx="1">
                  <c:v>-1.9999999999999907E-2</c:v>
                </c:pt>
                <c:pt idx="2">
                  <c:v>-2.0000000000000018E-2</c:v>
                </c:pt>
                <c:pt idx="3">
                  <c:v>-2.0000000000000018E-2</c:v>
                </c:pt>
                <c:pt idx="4">
                  <c:v>-3.0000000000000027E-2</c:v>
                </c:pt>
                <c:pt idx="5">
                  <c:v>0</c:v>
                </c:pt>
                <c:pt idx="6">
                  <c:v>0.56000000000000005</c:v>
                </c:pt>
                <c:pt idx="7">
                  <c:v>1.1700000000000002</c:v>
                </c:pt>
                <c:pt idx="8">
                  <c:v>1.9800000000000002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7424"/>
        <c:axId val="166677816"/>
      </c:scatterChart>
      <c:valAx>
        <c:axId val="166677424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7816"/>
        <c:crosses val="autoZero"/>
        <c:crossBetween val="midCat"/>
        <c:majorUnit val="0.2"/>
      </c:valAx>
      <c:valAx>
        <c:axId val="166677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I [uA]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7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23056014873140857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MRPC</a:t>
            </a:r>
            <a:r>
              <a:rPr lang="it-IT" baseline="0" dirty="0" smtClean="0"/>
              <a:t> </a:t>
            </a:r>
            <a:r>
              <a:rPr lang="it-IT" dirty="0" smtClean="0"/>
              <a:t>2-MIDDLE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'16-11-17'!$K$1</c:f>
              <c:strCache>
                <c:ptCount val="1"/>
                <c:pt idx="0">
                  <c:v>I2 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'16-11-17'!$K$2:$K$10</c:f>
              <c:numCache>
                <c:formatCode>General</c:formatCode>
                <c:ptCount val="9"/>
                <c:pt idx="0" formatCode="0.00">
                  <c:v>0.5</c:v>
                </c:pt>
                <c:pt idx="1">
                  <c:v>0.63</c:v>
                </c:pt>
                <c:pt idx="2">
                  <c:v>0.73</c:v>
                </c:pt>
                <c:pt idx="3">
                  <c:v>0.77</c:v>
                </c:pt>
                <c:pt idx="4">
                  <c:v>0.82</c:v>
                </c:pt>
                <c:pt idx="5">
                  <c:v>0.92</c:v>
                </c:pt>
                <c:pt idx="6" formatCode="0.00">
                  <c:v>1.1000000000000001</c:v>
                </c:pt>
                <c:pt idx="7" formatCode="0.00">
                  <c:v>1.4</c:v>
                </c:pt>
                <c:pt idx="8">
                  <c:v>2.4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'16-11-17'!$L$1</c:f>
              <c:strCache>
                <c:ptCount val="1"/>
                <c:pt idx="0">
                  <c:v>I2 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'16-11-17'!$L$2:$L$10</c:f>
              <c:numCache>
                <c:formatCode>General</c:formatCode>
                <c:ptCount val="9"/>
                <c:pt idx="0" formatCode="0.00">
                  <c:v>-0.46</c:v>
                </c:pt>
                <c:pt idx="1">
                  <c:v>-0.57999999999999996</c:v>
                </c:pt>
                <c:pt idx="2">
                  <c:v>-0.68</c:v>
                </c:pt>
                <c:pt idx="3">
                  <c:v>-0.72</c:v>
                </c:pt>
                <c:pt idx="4">
                  <c:v>-0.77</c:v>
                </c:pt>
                <c:pt idx="5">
                  <c:v>-0.86</c:v>
                </c:pt>
                <c:pt idx="6">
                  <c:v>-1.05</c:v>
                </c:pt>
                <c:pt idx="7">
                  <c:v>-1.34</c:v>
                </c:pt>
                <c:pt idx="8">
                  <c:v>-8.2000000000000003E-2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'16-11-17'!$M$1</c:f>
              <c:strCache>
                <c:ptCount val="1"/>
                <c:pt idx="0">
                  <c:v>I2 tot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'16-11-17'!$A$2:$A$10</c:f>
              <c:numCache>
                <c:formatCode>General</c:formatCode>
                <c:ptCount val="9"/>
                <c:pt idx="0" formatCode="0.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 formatCode="0.0">
                  <c:v>4</c:v>
                </c:pt>
                <c:pt idx="5">
                  <c:v>4.2</c:v>
                </c:pt>
                <c:pt idx="6">
                  <c:v>4.5</c:v>
                </c:pt>
                <c:pt idx="7">
                  <c:v>4.7</c:v>
                </c:pt>
                <c:pt idx="8">
                  <c:v>5</c:v>
                </c:pt>
              </c:numCache>
            </c:numRef>
          </c:xVal>
          <c:yVal>
            <c:numRef>
              <c:f>'16-11-17'!$M$2:$M$10</c:f>
              <c:numCache>
                <c:formatCode>0.00</c:formatCode>
                <c:ptCount val="9"/>
                <c:pt idx="0">
                  <c:v>3.999999999999998E-2</c:v>
                </c:pt>
                <c:pt idx="1">
                  <c:v>5.0000000000000044E-2</c:v>
                </c:pt>
                <c:pt idx="2">
                  <c:v>4.9999999999999933E-2</c:v>
                </c:pt>
                <c:pt idx="3">
                  <c:v>5.0000000000000044E-2</c:v>
                </c:pt>
                <c:pt idx="4">
                  <c:v>4.9999999999999933E-2</c:v>
                </c:pt>
                <c:pt idx="5">
                  <c:v>6.0000000000000053E-2</c:v>
                </c:pt>
                <c:pt idx="6">
                  <c:v>5.0000000000000044E-2</c:v>
                </c:pt>
                <c:pt idx="7">
                  <c:v>5.9999999999999831E-2</c:v>
                </c:pt>
                <c:pt idx="8">
                  <c:v>2.3180000000000001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8600"/>
        <c:axId val="166678992"/>
      </c:scatterChart>
      <c:valAx>
        <c:axId val="166678600"/>
        <c:scaling>
          <c:orientation val="minMax"/>
          <c:max val="5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LV [V]</a:t>
                </a:r>
              </a:p>
            </c:rich>
          </c:tx>
          <c:layout>
            <c:manualLayout>
              <c:xMode val="edge"/>
              <c:yMode val="edge"/>
              <c:x val="0.7365104986876640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8992"/>
        <c:crosses val="autoZero"/>
        <c:crossBetween val="midCat"/>
        <c:majorUnit val="0.2"/>
      </c:valAx>
      <c:valAx>
        <c:axId val="16667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I [uA]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5675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78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32874015748033"/>
          <c:y val="1.0045567220764072E-2"/>
          <c:w val="0.23056014873140857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0.07257</cdr:x>
      <cdr:y>0.54306</cdr:y>
    </cdr:from>
    <cdr:to>
      <cdr:x>0.90559</cdr:x>
      <cdr:y>0.54306</cdr:y>
    </cdr:to>
    <cdr:cxnSp macro="">
      <cdr:nvCxnSpPr>
        <cdr:cNvPr id="3" name="Connettore 1 2"/>
        <cdr:cNvCxnSpPr/>
      </cdr:nvCxnSpPr>
      <cdr:spPr>
        <a:xfrm xmlns:a="http://schemas.openxmlformats.org/drawingml/2006/main">
          <a:off x="541915" y="1489722"/>
          <a:ext cx="622066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FC98F-18EB-41FE-8566-892186EC236C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CE8BB-E8C9-49B0-8B29-1DB8E94847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32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black"/>
                </a:solidFill>
              </a:rPr>
              <a:t>prot</a:t>
            </a:r>
            <a:r>
              <a:rPr lang="it-IT" dirty="0" smtClean="0">
                <a:solidFill>
                  <a:prstClr val="black"/>
                </a:solidFill>
              </a:rPr>
              <a:t>. n° 203/14 del 07/02/2014                     il </a:t>
            </a:r>
            <a:r>
              <a:rPr lang="it-IT" dirty="0" err="1" smtClean="0">
                <a:solidFill>
                  <a:prstClr val="black"/>
                </a:solidFill>
              </a:rPr>
              <a:t>run</a:t>
            </a:r>
            <a:r>
              <a:rPr lang="it-IT" dirty="0" smtClean="0">
                <a:solidFill>
                  <a:prstClr val="black"/>
                </a:solidFill>
              </a:rPr>
              <a:t> meeting di ESAEEE è del 10/4/17</a:t>
            </a:r>
          </a:p>
          <a:p>
            <a:endParaRPr lang="it-IT" dirty="0" smtClean="0">
              <a:solidFill>
                <a:prstClr val="black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953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 scintillatori + </a:t>
            </a:r>
            <a:r>
              <a:rPr lang="it-IT" dirty="0" err="1" smtClean="0"/>
              <a:t>ArduSiPM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21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alternation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-work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24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Miglioramenti: III a =17%, IIIB = 20%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3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Cariati-CS=CS-CZ=circa</a:t>
            </a:r>
            <a:r>
              <a:rPr lang="it-IT" baseline="0" dirty="0" smtClean="0"/>
              <a:t> 60 Km; Cariati-CZ=80 Km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0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Si pompa aria, si misura ogni 10 min quanto cala la P. Si fa la curva caratteristica e poi dalla perdita di P nel tempo si ricava la perdita di V nel tempo. In questo caso circa 2 litri/giorno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6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Vm</a:t>
            </a:r>
            <a:r>
              <a:rPr lang="it-IT" dirty="0" smtClean="0"/>
              <a:t>=V/n</a:t>
            </a:r>
          </a:p>
          <a:p>
            <a:r>
              <a:rPr lang="it-IT" dirty="0" smtClean="0"/>
              <a:t>N</a:t>
            </a:r>
            <a:r>
              <a:rPr lang="it-IT" baseline="-25000" dirty="0" smtClean="0"/>
              <a:t>A</a:t>
            </a:r>
            <a:r>
              <a:rPr lang="it-IT" dirty="0" smtClean="0"/>
              <a:t>=6.022x10</a:t>
            </a:r>
            <a:r>
              <a:rPr lang="it-IT" baseline="30000" dirty="0" smtClean="0"/>
              <a:t>23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4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Errore di 5% per bilancia analogica e 3% per bilancia digitale,</a:t>
            </a:r>
            <a:r>
              <a:rPr lang="it-IT" baseline="0" dirty="0" smtClean="0"/>
              <a:t> sul peso netto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3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3.38 CON VARIAZIONE ANNUA DI 0.6°EST IL MODELLO USATO NEL CALCOLO è IGRF12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231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E8BB-E8C9-49B0-8B29-1DB8E94847C6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35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9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26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29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1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0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28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1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2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94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41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1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875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93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82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9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50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07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7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88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97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68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4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3F5B4-2196-4777-8D36-F87597C07EEF}" type="datetimeFigureOut">
              <a:rPr lang="it-IT" smtClean="0"/>
              <a:t>04/12/2017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83248-CE51-40A3-8286-2434987976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71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3F5B4-2196-4777-8D36-F87597C07E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83248-CE51-40A3-8286-2434987976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3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astrolabcariati.altervista.org/EEE%20Cariati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genda.centrofermi.it/indico/event/2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eeliceocariati.altervista.org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2.JPG"/><Relationship Id="rId2" Type="http://schemas.openxmlformats.org/officeDocument/2006/relationships/hyperlink" Target="https://www.youtube.com/watch?v=ZlujnvaUrU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trolabcariati.altervista.org/EEE%20Cariati.html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eeeliceocariati.altervista.org/cari01.html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http://eeeliceocariati.altervista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agenda.centrofermi.it/indico/event/45/" TargetMode="External"/><Relationship Id="rId5" Type="http://schemas.openxmlformats.org/officeDocument/2006/relationships/image" Target="../media/image52.emf"/><Relationship Id="rId4" Type="http://schemas.openxmlformats.org/officeDocument/2006/relationships/package" Target="../embeddings/Foglio_di_lavoro_di_Microsoft_Excel1.xlsx"/><Relationship Id="rId9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labcariati.altervista.org/EEE%20Cariati.htm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labcariati.altervista.org/EEE%20Cariati.htm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22000">
              <a:schemeClr val="tx1">
                <a:lumMod val="85000"/>
                <a:lumOff val="1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25" y="2423268"/>
            <a:ext cx="5615289" cy="4422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1062182" y="198948"/>
            <a:ext cx="10026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VIIIª </a:t>
            </a:r>
            <a:r>
              <a:rPr lang="it-IT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Conferenza dei Progetti del Centro Fermi </a:t>
            </a:r>
            <a:r>
              <a:rPr lang="it-IT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– </a:t>
            </a:r>
            <a:r>
              <a:rPr lang="it-IT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</a:t>
            </a:r>
            <a:r>
              <a:rPr lang="it-IT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ecember</a:t>
            </a:r>
            <a:r>
              <a:rPr lang="it-IT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6</a:t>
            </a:r>
            <a:r>
              <a:rPr lang="it-IT" b="1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</a:t>
            </a:r>
            <a:r>
              <a:rPr lang="it-IT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-8</a:t>
            </a:r>
            <a:r>
              <a:rPr lang="it-IT" b="1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</a:t>
            </a:r>
            <a:r>
              <a:rPr lang="it-IT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2017 - Erice</a:t>
            </a:r>
            <a:endParaRPr lang="it-IT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008580" y="1137700"/>
            <a:ext cx="39176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prstClr val="white"/>
                </a:solidFill>
              </a:rPr>
              <a:t>Building </a:t>
            </a:r>
            <a:r>
              <a:rPr lang="it-IT" sz="1600" dirty="0">
                <a:solidFill>
                  <a:prstClr val="white"/>
                </a:solidFill>
              </a:rPr>
              <a:t>of the MRPC for CARI01</a:t>
            </a:r>
          </a:p>
          <a:p>
            <a:pPr algn="ctr"/>
            <a:r>
              <a:rPr lang="it-IT" sz="1600" dirty="0" err="1">
                <a:solidFill>
                  <a:prstClr val="white"/>
                </a:solidFill>
              </a:rPr>
              <a:t>Chamber</a:t>
            </a:r>
            <a:r>
              <a:rPr lang="it-IT" sz="1600" dirty="0">
                <a:solidFill>
                  <a:prstClr val="white"/>
                </a:solidFill>
              </a:rPr>
              <a:t> gas </a:t>
            </a:r>
            <a:r>
              <a:rPr lang="it-IT" sz="1600" dirty="0" err="1">
                <a:solidFill>
                  <a:prstClr val="white"/>
                </a:solidFill>
              </a:rPr>
              <a:t>tightness</a:t>
            </a:r>
            <a:r>
              <a:rPr lang="it-IT" sz="1600" dirty="0">
                <a:solidFill>
                  <a:prstClr val="white"/>
                </a:solidFill>
              </a:rPr>
              <a:t> test</a:t>
            </a:r>
          </a:p>
          <a:p>
            <a:pPr algn="ctr"/>
            <a:r>
              <a:rPr lang="it-IT" sz="1600" dirty="0" smtClean="0">
                <a:solidFill>
                  <a:prstClr val="white"/>
                </a:solidFill>
              </a:rPr>
              <a:t>Spread-</a:t>
            </a:r>
            <a:r>
              <a:rPr lang="it-IT" sz="1600" dirty="0" err="1" smtClean="0">
                <a:solidFill>
                  <a:prstClr val="white"/>
                </a:solidFill>
              </a:rPr>
              <a:t>sheet</a:t>
            </a:r>
            <a:r>
              <a:rPr lang="it-IT" sz="1600" dirty="0" smtClean="0">
                <a:solidFill>
                  <a:prstClr val="white"/>
                </a:solidFill>
              </a:rPr>
              <a:t> </a:t>
            </a:r>
            <a:r>
              <a:rPr lang="it-IT" sz="1600" dirty="0">
                <a:solidFill>
                  <a:prstClr val="white"/>
                </a:solidFill>
              </a:rPr>
              <a:t>for the </a:t>
            </a:r>
            <a:r>
              <a:rPr lang="it-IT" sz="1600" dirty="0" err="1">
                <a:solidFill>
                  <a:prstClr val="white"/>
                </a:solidFill>
              </a:rPr>
              <a:t>duration</a:t>
            </a:r>
            <a:r>
              <a:rPr lang="it-IT" sz="1600" dirty="0">
                <a:solidFill>
                  <a:prstClr val="white"/>
                </a:solidFill>
              </a:rPr>
              <a:t> of gas </a:t>
            </a:r>
            <a:r>
              <a:rPr lang="it-IT" sz="1600" dirty="0" err="1" smtClean="0">
                <a:solidFill>
                  <a:prstClr val="white"/>
                </a:solidFill>
              </a:rPr>
              <a:t>bottle</a:t>
            </a:r>
            <a:endParaRPr lang="it-IT" sz="1600" dirty="0" smtClean="0">
              <a:solidFill>
                <a:prstClr val="white"/>
              </a:solidFill>
            </a:endParaRPr>
          </a:p>
          <a:p>
            <a:pPr algn="ctr"/>
            <a:r>
              <a:rPr lang="it-IT" sz="1600" dirty="0" err="1" smtClean="0">
                <a:solidFill>
                  <a:prstClr val="white"/>
                </a:solidFill>
              </a:rPr>
              <a:t>Telescope</a:t>
            </a:r>
            <a:r>
              <a:rPr lang="it-IT" sz="1600" dirty="0" smtClean="0">
                <a:solidFill>
                  <a:prstClr val="white"/>
                </a:solidFill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</a:rPr>
              <a:t>Efficiency</a:t>
            </a:r>
            <a:endParaRPr lang="it-IT" sz="1600" dirty="0" smtClean="0">
              <a:solidFill>
                <a:prstClr val="white"/>
              </a:solidFill>
            </a:endParaRPr>
          </a:p>
          <a:p>
            <a:pPr algn="ctr"/>
            <a:r>
              <a:rPr lang="it-IT" sz="1600" dirty="0" err="1">
                <a:solidFill>
                  <a:prstClr val="white"/>
                </a:solidFill>
              </a:rPr>
              <a:t>Study</a:t>
            </a:r>
            <a:r>
              <a:rPr lang="it-IT" sz="1600" dirty="0">
                <a:solidFill>
                  <a:prstClr val="white"/>
                </a:solidFill>
              </a:rPr>
              <a:t> of </a:t>
            </a:r>
            <a:r>
              <a:rPr lang="it-IT" sz="1600" dirty="0" err="1">
                <a:solidFill>
                  <a:prstClr val="white"/>
                </a:solidFill>
              </a:rPr>
              <a:t>Telescope</a:t>
            </a:r>
            <a:r>
              <a:rPr lang="it-IT" sz="1600" dirty="0">
                <a:solidFill>
                  <a:prstClr val="white"/>
                </a:solidFill>
              </a:rPr>
              <a:t> </a:t>
            </a:r>
            <a:r>
              <a:rPr lang="it-IT" sz="1600" dirty="0" err="1">
                <a:solidFill>
                  <a:prstClr val="white"/>
                </a:solidFill>
              </a:rPr>
              <a:t>Geometrical</a:t>
            </a:r>
            <a:r>
              <a:rPr lang="it-IT" sz="1600" dirty="0">
                <a:solidFill>
                  <a:prstClr val="white"/>
                </a:solidFill>
              </a:rPr>
              <a:t> </a:t>
            </a:r>
            <a:r>
              <a:rPr lang="it-IT" sz="1600" dirty="0" err="1">
                <a:solidFill>
                  <a:prstClr val="white"/>
                </a:solidFill>
              </a:rPr>
              <a:t>Acceptance</a:t>
            </a:r>
            <a:endParaRPr lang="it-IT" sz="1600" dirty="0">
              <a:solidFill>
                <a:prstClr val="white"/>
              </a:solidFill>
            </a:endParaRPr>
          </a:p>
          <a:p>
            <a:pPr algn="ctr"/>
            <a:endParaRPr lang="it-IT" sz="1600" dirty="0">
              <a:solidFill>
                <a:prstClr val="white"/>
              </a:solidFill>
            </a:endParaRPr>
          </a:p>
          <a:p>
            <a:pPr algn="ctr"/>
            <a:endParaRPr lang="it-IT" sz="1600" dirty="0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17447" y="689879"/>
            <a:ext cx="9116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osmic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ays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change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scolars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life</a:t>
            </a:r>
            <a:endParaRPr lang="it-IT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160277" y="425942"/>
            <a:ext cx="164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Domenico Liguori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694592"/>
            <a:ext cx="7407214" cy="555541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304084" y="2270581"/>
            <a:ext cx="5782408" cy="452431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defRPr sz="1800"/>
            </a:pP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Our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experience at CERN for the building of the MRPC </a:t>
            </a:r>
            <a:endParaRPr lang="it-IT" sz="24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 sz="1800"/>
            </a:pP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Multigap Resistive Plate Chambers)</a:t>
            </a:r>
          </a:p>
          <a:p>
            <a:pPr algn="ctr">
              <a:lnSpc>
                <a:spcPct val="150000"/>
              </a:lnSpc>
              <a:defRPr sz="1800"/>
            </a:pPr>
            <a:r>
              <a:rPr lang="it-IT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or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the Cosmic Rays Telescope</a:t>
            </a:r>
          </a:p>
          <a:p>
            <a:pPr algn="ctr">
              <a:lnSpc>
                <a:spcPct val="150000"/>
              </a:lnSpc>
              <a:defRPr sz="1800"/>
            </a:pPr>
            <a:r>
              <a:rPr lang="it-IT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rom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the  </a:t>
            </a:r>
          </a:p>
          <a:p>
            <a:pPr algn="ctr">
              <a:lnSpc>
                <a:spcPct val="150000"/>
              </a:lnSpc>
              <a:defRPr sz="1800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EEE (Extreme Energy Events) project</a:t>
            </a:r>
          </a:p>
          <a:p>
            <a:pPr algn="ctr">
              <a:lnSpc>
                <a:spcPct val="150000"/>
              </a:lnSpc>
              <a:defRPr sz="1800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rPr>
              <a:t>The science in schools</a:t>
            </a:r>
          </a:p>
          <a:p>
            <a:pPr algn="ctr">
              <a:lnSpc>
                <a:spcPct val="150000"/>
              </a:lnSpc>
            </a:pPr>
            <a:endParaRPr lang="it-IT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33012" y="61517"/>
            <a:ext cx="819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experience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Extremely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Exciting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Experience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4062" y="53033"/>
            <a:ext cx="10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times and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workplace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31983" y="1573823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09:30 – 13:00</a:t>
            </a:r>
          </a:p>
          <a:p>
            <a:r>
              <a:rPr lang="it-IT" dirty="0" smtClean="0"/>
              <a:t>14:00 – 19:00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10874" y="239166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Lunch break</a:t>
            </a:r>
          </a:p>
        </p:txBody>
      </p:sp>
      <p:sp>
        <p:nvSpPr>
          <p:cNvPr id="7" name="Rettangolo 6"/>
          <p:cNvSpPr/>
          <p:nvPr/>
        </p:nvSpPr>
        <p:spPr>
          <a:xfrm>
            <a:off x="931983" y="2744597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13:00 – 14:00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54" y="577782"/>
            <a:ext cx="8519746" cy="5871717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 flipV="1">
            <a:off x="6884378" y="3464171"/>
            <a:ext cx="1493004" cy="2211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2399051" y="4944209"/>
            <a:ext cx="1822940" cy="568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44062" y="542713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EEE Lab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299146" y="3510887"/>
            <a:ext cx="96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Canteen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4060596" y="4701775"/>
            <a:ext cx="1420175" cy="14507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708159" y="6109685"/>
            <a:ext cx="70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Foyer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0461" y="88152"/>
            <a:ext cx="589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steps at CERN april 24</a:t>
            </a:r>
            <a:r>
              <a:rPr lang="ru-RU" b="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- 28</a:t>
            </a:r>
            <a:r>
              <a:rPr lang="ru-RU" b="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 2017</a:t>
            </a:r>
          </a:p>
          <a:p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405">
            <a:off x="1252821" y="354732"/>
            <a:ext cx="2709423" cy="36125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799">
            <a:off x="4395835" y="981059"/>
            <a:ext cx="2422297" cy="32297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9">
            <a:off x="6913202" y="869145"/>
            <a:ext cx="3667710" cy="27507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308">
            <a:off x="268174" y="4180370"/>
            <a:ext cx="3124861" cy="23436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890">
            <a:off x="4134713" y="4119654"/>
            <a:ext cx="3161528" cy="23711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053">
            <a:off x="7668794" y="3699869"/>
            <a:ext cx="3595440" cy="26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77" y="560717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220161" y="91317"/>
            <a:ext cx="347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international work team</a:t>
            </a:r>
          </a:p>
          <a:p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6" y="997526"/>
            <a:ext cx="7481455" cy="561109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34338" y="293108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FLOW TEST</a:t>
            </a:r>
            <a:endParaRPr lang="it-IT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17" y="72369"/>
            <a:ext cx="12188641" cy="67856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33381" y="212942"/>
            <a:ext cx="4860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Gas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tightness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test of the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chamber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arrival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headquarter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and first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step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assembly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cabling</a:t>
            </a:r>
            <a:r>
              <a:rPr lang="it-IT" dirty="0" smtClean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: </a:t>
            </a:r>
            <a:r>
              <a:rPr lang="it-IT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august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8</a:t>
            </a:r>
            <a:r>
              <a:rPr lang="ru-RU" b="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ru-RU" b="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 </a:t>
            </a:r>
            <a:endParaRPr 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5" y="457469"/>
            <a:ext cx="4380088" cy="328506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48" y="457469"/>
            <a:ext cx="4952248" cy="37141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" y="3059130"/>
            <a:ext cx="4651717" cy="34887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0" y="2622632"/>
            <a:ext cx="2992364" cy="398981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90" y="498578"/>
            <a:ext cx="3980648" cy="298548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48" y="3664866"/>
            <a:ext cx="4632713" cy="34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44" y="-582022"/>
            <a:ext cx="2274742" cy="41358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" y="2047045"/>
            <a:ext cx="2137370" cy="38861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54" y="953175"/>
            <a:ext cx="2996610" cy="22474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3" y="616319"/>
            <a:ext cx="3128271" cy="23462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" y="422615"/>
            <a:ext cx="2835495" cy="21266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90" y="4137715"/>
            <a:ext cx="3447825" cy="258586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958378" y="48237"/>
            <a:ext cx="671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800"/>
            </a:pPr>
            <a:r>
              <a:rPr lang="ru-RU" dirty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Gas, electronics and software  september 22</a:t>
            </a:r>
            <a:r>
              <a:rPr lang="ru-RU" baseline="30000" dirty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th </a:t>
            </a:r>
            <a:r>
              <a:rPr lang="ru-RU" dirty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and 23</a:t>
            </a:r>
            <a:r>
              <a:rPr lang="ru-RU" baseline="30000" dirty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th</a:t>
            </a:r>
            <a:r>
              <a:rPr lang="ru-RU" dirty="0">
                <a:solidFill>
                  <a:srgbClr val="FF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 2017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63" y="3664402"/>
            <a:ext cx="3823854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06" y="544411"/>
            <a:ext cx="2907506" cy="3876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525" y="3186111"/>
            <a:ext cx="3518694" cy="26390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740568"/>
            <a:ext cx="4010025" cy="30075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544411"/>
            <a:ext cx="3490519" cy="261788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59078" y="64206"/>
            <a:ext cx="702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LV, HV,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automatic reading of P and T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it-IT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cabling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october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5</a:t>
            </a:r>
            <a:r>
              <a:rPr lang="ru-RU" baseline="30000" dirty="0">
                <a:solidFill>
                  <a:srgbClr val="C00000"/>
                </a:solidFill>
                <a:latin typeface="Comic Sans MS" pitchFamily="66"/>
                <a:ea typeface="Microsoft YaHei" pitchFamily="2"/>
                <a:cs typeface="Lucida Sans" pitchFamily="2"/>
              </a:rPr>
              <a:t>th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2017</a:t>
            </a:r>
            <a:endParaRPr 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4129086"/>
            <a:ext cx="3638550" cy="27289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3273173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783431"/>
            <a:ext cx="7934325" cy="59507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74268" y="64206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Telescope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CARI01 …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waiting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for trigger card</a:t>
            </a:r>
            <a:endParaRPr 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90015" y="463812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Before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CERN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stage</a:t>
            </a:r>
            <a:endParaRPr lang="it-IT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66676" y="1108626"/>
            <a:ext cx="5679504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Convention </a:t>
            </a:r>
            <a:r>
              <a:rPr lang="en-US" dirty="0">
                <a:solidFill>
                  <a:srgbClr val="002060"/>
                </a:solidFill>
              </a:rPr>
              <a:t>with </a:t>
            </a:r>
            <a:r>
              <a:rPr lang="en-US" dirty="0" smtClean="0">
                <a:solidFill>
                  <a:srgbClr val="002060"/>
                </a:solidFill>
              </a:rPr>
              <a:t>the Centro Fermi (February 7</a:t>
            </a:r>
            <a:r>
              <a:rPr lang="it-IT" baseline="30000" dirty="0" err="1">
                <a:solidFill>
                  <a:srgbClr val="002060"/>
                </a:solidFill>
              </a:rPr>
              <a:t>th</a:t>
            </a:r>
            <a:r>
              <a:rPr lang="en-US" dirty="0" smtClean="0">
                <a:solidFill>
                  <a:srgbClr val="002060"/>
                </a:solidFill>
              </a:rPr>
              <a:t> 2014)</a:t>
            </a: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EEE Conference – Erice, </a:t>
            </a:r>
            <a:r>
              <a:rPr lang="it-IT" dirty="0" err="1" smtClean="0">
                <a:solidFill>
                  <a:srgbClr val="002060"/>
                </a:solidFill>
              </a:rPr>
              <a:t>December</a:t>
            </a:r>
            <a:r>
              <a:rPr lang="it-IT" dirty="0" smtClean="0">
                <a:solidFill>
                  <a:srgbClr val="002060"/>
                </a:solidFill>
              </a:rPr>
              <a:t> 14</a:t>
            </a:r>
            <a:r>
              <a:rPr lang="it-IT" baseline="30000" dirty="0" smtClean="0">
                <a:solidFill>
                  <a:srgbClr val="002060"/>
                </a:solidFill>
              </a:rPr>
              <a:t>th</a:t>
            </a:r>
            <a:r>
              <a:rPr lang="it-IT" dirty="0" smtClean="0">
                <a:solidFill>
                  <a:srgbClr val="002060"/>
                </a:solidFill>
              </a:rPr>
              <a:t>-17</a:t>
            </a:r>
            <a:r>
              <a:rPr lang="it-IT" baseline="30000" dirty="0">
                <a:solidFill>
                  <a:srgbClr val="002060"/>
                </a:solidFill>
              </a:rPr>
              <a:t>th</a:t>
            </a:r>
            <a:r>
              <a:rPr lang="it-IT" dirty="0" smtClean="0">
                <a:solidFill>
                  <a:srgbClr val="002060"/>
                </a:solidFill>
              </a:rPr>
              <a:t> 2014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Centro Fermi Meeting – Rome, April 15</a:t>
            </a:r>
            <a:r>
              <a:rPr lang="it-IT" baseline="30000" dirty="0">
                <a:solidFill>
                  <a:srgbClr val="002060"/>
                </a:solidFill>
              </a:rPr>
              <a:t>th</a:t>
            </a:r>
            <a:r>
              <a:rPr lang="it-IT" dirty="0" smtClean="0">
                <a:solidFill>
                  <a:srgbClr val="002060"/>
                </a:solidFill>
              </a:rPr>
              <a:t> 2015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Meeting </a:t>
            </a:r>
            <a:r>
              <a:rPr lang="it-IT" dirty="0">
                <a:solidFill>
                  <a:srgbClr val="002060"/>
                </a:solidFill>
              </a:rPr>
              <a:t>of </a:t>
            </a:r>
            <a:r>
              <a:rPr lang="it-IT" dirty="0" err="1">
                <a:solidFill>
                  <a:srgbClr val="002060"/>
                </a:solidFill>
              </a:rPr>
              <a:t>south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schools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– Bari, </a:t>
            </a:r>
            <a:r>
              <a:rPr lang="it-IT" dirty="0" err="1" smtClean="0">
                <a:solidFill>
                  <a:srgbClr val="002060"/>
                </a:solidFill>
              </a:rPr>
              <a:t>October</a:t>
            </a:r>
            <a:r>
              <a:rPr lang="it-IT" dirty="0" smtClean="0">
                <a:solidFill>
                  <a:srgbClr val="002060"/>
                </a:solidFill>
              </a:rPr>
              <a:t> 13</a:t>
            </a:r>
            <a:r>
              <a:rPr lang="it-IT" baseline="30000" dirty="0" smtClean="0">
                <a:solidFill>
                  <a:srgbClr val="002060"/>
                </a:solidFill>
              </a:rPr>
              <a:t>th</a:t>
            </a:r>
            <a:r>
              <a:rPr lang="it-IT" dirty="0" smtClean="0">
                <a:solidFill>
                  <a:srgbClr val="002060"/>
                </a:solidFill>
              </a:rPr>
              <a:t>-14</a:t>
            </a:r>
            <a:r>
              <a:rPr lang="it-IT" baseline="30000" dirty="0">
                <a:solidFill>
                  <a:srgbClr val="002060"/>
                </a:solidFill>
              </a:rPr>
              <a:t>th</a:t>
            </a:r>
            <a:r>
              <a:rPr lang="it-IT" dirty="0" smtClean="0">
                <a:solidFill>
                  <a:srgbClr val="002060"/>
                </a:solidFill>
              </a:rPr>
              <a:t> 2016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2060"/>
                </a:solidFill>
              </a:rPr>
              <a:t>Run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coordination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meeting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Data analysis and visit of other </a:t>
            </a:r>
            <a:r>
              <a:rPr lang="en-US" dirty="0" smtClean="0">
                <a:solidFill>
                  <a:srgbClr val="002060"/>
                </a:solidFill>
              </a:rPr>
              <a:t>telescopes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002060"/>
                </a:solidFill>
              </a:rPr>
              <a:t>Masterclass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HYSTOGRAM </a:t>
            </a:r>
            <a:r>
              <a:rPr lang="it-IT" dirty="0">
                <a:solidFill>
                  <a:srgbClr val="002060"/>
                </a:solidFill>
              </a:rPr>
              <a:t>BUILDER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ESAEEE (</a:t>
            </a:r>
            <a:r>
              <a:rPr lang="it-IT" sz="1600" dirty="0">
                <a:hlinkClick r:id="rId3"/>
              </a:rPr>
              <a:t>http://</a:t>
            </a:r>
            <a:r>
              <a:rPr lang="it-IT" sz="1600" dirty="0" smtClean="0">
                <a:hlinkClick r:id="rId3"/>
              </a:rPr>
              <a:t>agenda.centrofermi.it/indico/</a:t>
            </a:r>
            <a:r>
              <a:rPr lang="it-IT" sz="1600" dirty="0" err="1" smtClean="0">
                <a:hlinkClick r:id="rId3"/>
              </a:rPr>
              <a:t>event</a:t>
            </a:r>
            <a:r>
              <a:rPr lang="it-IT" sz="1600" dirty="0" smtClean="0">
                <a:hlinkClick r:id="rId3"/>
              </a:rPr>
              <a:t>/26</a:t>
            </a:r>
            <a:r>
              <a:rPr lang="it-IT" dirty="0" smtClean="0"/>
              <a:t>)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Exercises </a:t>
            </a:r>
            <a:r>
              <a:rPr lang="en-US" dirty="0">
                <a:solidFill>
                  <a:srgbClr val="002060"/>
                </a:solidFill>
              </a:rPr>
              <a:t>with other experiments on cosmic rays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5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811345" y="1477317"/>
            <a:ext cx="48195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https://www.youtube.com/watch?v=ZlujnvaUrU4</a:t>
            </a:r>
            <a:endParaRPr lang="it-IT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52" y="3314700"/>
            <a:ext cx="1110992" cy="1110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2250194" y="3685530"/>
            <a:ext cx="2733697" cy="369332"/>
          </a:xfrm>
          <a:prstGeom prst="rect">
            <a:avLst/>
          </a:prstGeom>
          <a:solidFill>
            <a:srgbClr val="3B59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EEE Liceo Scientifico Cariati</a:t>
            </a:r>
          </a:p>
        </p:txBody>
      </p:sp>
      <p:sp>
        <p:nvSpPr>
          <p:cNvPr id="8" name="Rettangolo 7"/>
          <p:cNvSpPr/>
          <p:nvPr/>
        </p:nvSpPr>
        <p:spPr>
          <a:xfrm>
            <a:off x="2992189" y="619646"/>
            <a:ext cx="8390185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1"/>
              </a:spcAft>
              <a:defRPr sz="1800"/>
            </a:pPr>
            <a:r>
              <a:rPr lang="ru-RU" b="1" dirty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Short video of the stage at Ginevra CERN for the building of MRPC chambers</a:t>
            </a:r>
          </a:p>
          <a:p>
            <a:pPr algn="ctr">
              <a:lnSpc>
                <a:spcPct val="115000"/>
              </a:lnSpc>
              <a:spcAft>
                <a:spcPts val="1001"/>
              </a:spcAft>
              <a:defRPr sz="1800"/>
            </a:pPr>
            <a:r>
              <a:rPr lang="ru-RU" b="1" dirty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of the cosmic rays telescope  </a:t>
            </a:r>
            <a:r>
              <a:rPr lang="ru-RU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(</a:t>
            </a:r>
            <a:r>
              <a:rPr lang="it-IT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EEE </a:t>
            </a:r>
            <a:r>
              <a:rPr lang="ru-RU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Pro</a:t>
            </a:r>
            <a:r>
              <a:rPr lang="it-IT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j</a:t>
            </a:r>
            <a:r>
              <a:rPr lang="ru-RU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e</a:t>
            </a:r>
            <a:r>
              <a:rPr lang="it-IT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c</a:t>
            </a:r>
            <a:r>
              <a:rPr lang="ru-RU" b="1" dirty="0" smtClean="0">
                <a:solidFill>
                  <a:srgbClr val="FF0000"/>
                </a:solidFill>
                <a:ea typeface="Calibri" pitchFamily="1"/>
                <a:cs typeface="Times New Roman" pitchFamily="18"/>
              </a:rPr>
              <a:t>t)</a:t>
            </a:r>
            <a:endParaRPr lang="ru-RU" b="1" dirty="0">
              <a:solidFill>
                <a:srgbClr val="FF0000"/>
              </a:solidFill>
              <a:ea typeface="Calibri" pitchFamily="1"/>
              <a:cs typeface="Times New Roman" pitchFamily="18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53" y="5336740"/>
            <a:ext cx="1110992" cy="1110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Immagine 9">
            <a:hlinkClick r:id="rId2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52" y="619646"/>
            <a:ext cx="1939689" cy="10910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Immagin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08" y="2741493"/>
            <a:ext cx="4568120" cy="359739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202717" y="6338889"/>
            <a:ext cx="406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it-IT" u="sng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www.eeeliceocariati.altervista.org</a:t>
            </a:r>
            <a:endParaRPr lang="it-IT" u="sng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52530" y="2738293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nalysis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results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0" y="561368"/>
            <a:ext cx="4722472" cy="62966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8" y="561368"/>
            <a:ext cx="5034986" cy="67133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866184" y="0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Our</a:t>
            </a:r>
            <a:r>
              <a:rPr lang="it-IT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gas </a:t>
            </a:r>
            <a:r>
              <a:rPr lang="it-IT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system</a:t>
            </a:r>
            <a:endParaRPr 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3" y="1225463"/>
            <a:ext cx="2470424" cy="3108960"/>
          </a:xfrm>
          <a:prstGeom prst="rect">
            <a:avLst/>
          </a:prstGeom>
        </p:spPr>
      </p:pic>
      <p:pic>
        <p:nvPicPr>
          <p:cNvPr id="3" name="Immagine 2" descr="Risultati immagini per tetrafluoroet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253" y="75940"/>
            <a:ext cx="1318260" cy="11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968657" y="466035"/>
            <a:ext cx="711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R-134A-GAS </a:t>
            </a:r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FREON C2F4H2 (1-1-1-2 </a:t>
            </a:r>
            <a:r>
              <a:rPr lang="pt-B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Tetrafluoroethane) 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69162" y="2336103"/>
            <a:ext cx="5191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Vm</a:t>
            </a:r>
            <a:r>
              <a:rPr lang="it-IT" dirty="0" smtClean="0">
                <a:solidFill>
                  <a:srgbClr val="002060"/>
                </a:solidFill>
              </a:rPr>
              <a:t>=22.4 </a:t>
            </a:r>
            <a:r>
              <a:rPr lang="it-IT" sz="2400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l</a:t>
            </a:r>
            <a:r>
              <a:rPr lang="it-IT" dirty="0" smtClean="0">
                <a:solidFill>
                  <a:srgbClr val="002060"/>
                </a:solidFill>
              </a:rPr>
              <a:t>/</a:t>
            </a:r>
            <a:r>
              <a:rPr lang="it-IT" dirty="0" err="1" smtClean="0">
                <a:solidFill>
                  <a:srgbClr val="002060"/>
                </a:solidFill>
              </a:rPr>
              <a:t>mol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pt-BR" dirty="0">
                <a:solidFill>
                  <a:srgbClr val="002060"/>
                </a:solidFill>
              </a:rPr>
              <a:t>(</a:t>
            </a:r>
            <a:r>
              <a:rPr lang="pt-BR" dirty="0" smtClean="0">
                <a:solidFill>
                  <a:srgbClr val="002060"/>
                </a:solidFill>
              </a:rPr>
              <a:t>at </a:t>
            </a:r>
            <a:r>
              <a:rPr lang="pt-BR" dirty="0">
                <a:solidFill>
                  <a:srgbClr val="002060"/>
                </a:solidFill>
              </a:rPr>
              <a:t>1 atm </a:t>
            </a:r>
            <a:r>
              <a:rPr lang="pt-BR" dirty="0" smtClean="0">
                <a:solidFill>
                  <a:srgbClr val="002060"/>
                </a:solidFill>
              </a:rPr>
              <a:t>and </a:t>
            </a:r>
            <a:r>
              <a:rPr lang="pt-BR" dirty="0">
                <a:solidFill>
                  <a:srgbClr val="002060"/>
                </a:solidFill>
              </a:rPr>
              <a:t>0 °C) </a:t>
            </a:r>
            <a:endParaRPr lang="it-IT" dirty="0" smtClean="0">
              <a:solidFill>
                <a:srgbClr val="002060"/>
              </a:solidFill>
            </a:endParaRP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n=m/MW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n</a:t>
            </a:r>
            <a:r>
              <a:rPr lang="it-IT" baseline="-25000" dirty="0" err="1" smtClean="0">
                <a:solidFill>
                  <a:srgbClr val="002060"/>
                </a:solidFill>
              </a:rPr>
              <a:t>Freon</a:t>
            </a:r>
            <a:r>
              <a:rPr lang="it-IT" dirty="0" smtClean="0">
                <a:solidFill>
                  <a:srgbClr val="002060"/>
                </a:solidFill>
              </a:rPr>
              <a:t>=40·10</a:t>
            </a:r>
            <a:r>
              <a:rPr lang="it-IT" baseline="30000" dirty="0" smtClean="0">
                <a:solidFill>
                  <a:srgbClr val="002060"/>
                </a:solidFill>
              </a:rPr>
              <a:t>3</a:t>
            </a:r>
            <a:r>
              <a:rPr lang="it-IT" dirty="0" smtClean="0">
                <a:solidFill>
                  <a:srgbClr val="002060"/>
                </a:solidFill>
              </a:rPr>
              <a:t>/102≈392 </a:t>
            </a:r>
            <a:r>
              <a:rPr lang="it-IT" dirty="0" err="1" smtClean="0">
                <a:solidFill>
                  <a:srgbClr val="002060"/>
                </a:solidFill>
              </a:rPr>
              <a:t>mol</a:t>
            </a:r>
            <a:endParaRPr lang="it-IT" dirty="0" smtClean="0">
              <a:solidFill>
                <a:srgbClr val="002060"/>
              </a:solidFill>
            </a:endParaRP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392 </a:t>
            </a:r>
            <a:r>
              <a:rPr lang="it-IT" dirty="0" err="1" smtClean="0">
                <a:solidFill>
                  <a:srgbClr val="002060"/>
                </a:solidFill>
              </a:rPr>
              <a:t>mol</a:t>
            </a:r>
            <a:r>
              <a:rPr lang="it-IT" dirty="0" smtClean="0">
                <a:solidFill>
                  <a:srgbClr val="002060"/>
                </a:solidFill>
              </a:rPr>
              <a:t>-&gt;8780 </a:t>
            </a:r>
            <a:r>
              <a:rPr lang="it-IT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l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Telescope </a:t>
            </a:r>
            <a:r>
              <a:rPr lang="it-IT" dirty="0" err="1">
                <a:solidFill>
                  <a:srgbClr val="002060"/>
                </a:solidFill>
              </a:rPr>
              <a:t>consumption</a:t>
            </a:r>
            <a:r>
              <a:rPr lang="it-IT" dirty="0" smtClean="0">
                <a:solidFill>
                  <a:srgbClr val="002060"/>
                </a:solidFill>
              </a:rPr>
              <a:t>= 2 </a:t>
            </a:r>
            <a:r>
              <a:rPr lang="it-IT" dirty="0">
                <a:solidFill>
                  <a:srgbClr val="002060"/>
                </a:solidFill>
                <a:latin typeface="French Script MT" panose="03020402040607040605" pitchFamily="66" charset="0"/>
              </a:rPr>
              <a:t>l </a:t>
            </a:r>
            <a:r>
              <a:rPr lang="it-IT" dirty="0" smtClean="0">
                <a:solidFill>
                  <a:srgbClr val="002060"/>
                </a:solidFill>
              </a:rPr>
              <a:t>/h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% Freon=98% -&gt; 1.96 </a:t>
            </a:r>
            <a:r>
              <a:rPr lang="it-IT" dirty="0">
                <a:solidFill>
                  <a:srgbClr val="002060"/>
                </a:solidFill>
                <a:latin typeface="French Script MT" panose="03020402040607040605" pitchFamily="66" charset="0"/>
              </a:rPr>
              <a:t>l </a:t>
            </a:r>
            <a:r>
              <a:rPr lang="it-IT" dirty="0" smtClean="0">
                <a:solidFill>
                  <a:srgbClr val="002060"/>
                </a:solidFill>
              </a:rPr>
              <a:t>/h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Freon life= 8780/1.96 ≈ 4480 h ≈ 187 gg ≈ 6 </a:t>
            </a:r>
            <a:r>
              <a:rPr lang="it-IT" dirty="0" err="1" smtClean="0">
                <a:solidFill>
                  <a:srgbClr val="002060"/>
                </a:solidFill>
              </a:rPr>
              <a:t>months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5373" y="4334423"/>
            <a:ext cx="24704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N</a:t>
            </a:r>
            <a:r>
              <a:rPr lang="it-IT" dirty="0" smtClean="0">
                <a:solidFill>
                  <a:srgbClr val="002060"/>
                </a:solidFill>
              </a:rPr>
              <a:t>et </a:t>
            </a:r>
            <a:r>
              <a:rPr lang="it-IT" dirty="0" err="1">
                <a:solidFill>
                  <a:srgbClr val="002060"/>
                </a:solidFill>
              </a:rPr>
              <a:t>weight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= 40Kg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Tare=18.6 Kg</a:t>
            </a:r>
          </a:p>
          <a:p>
            <a:r>
              <a:rPr lang="it-IT" dirty="0" err="1">
                <a:solidFill>
                  <a:srgbClr val="002060"/>
                </a:solidFill>
              </a:rPr>
              <a:t>M</a:t>
            </a:r>
            <a:r>
              <a:rPr lang="it-IT" dirty="0" err="1" smtClean="0">
                <a:solidFill>
                  <a:srgbClr val="002060"/>
                </a:solidFill>
              </a:rPr>
              <a:t>olecular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</a:t>
            </a:r>
            <a:r>
              <a:rPr lang="it-IT" dirty="0" err="1" smtClean="0">
                <a:solidFill>
                  <a:srgbClr val="002060"/>
                </a:solidFill>
              </a:rPr>
              <a:t>eight</a:t>
            </a:r>
            <a:r>
              <a:rPr lang="it-IT" dirty="0" smtClean="0">
                <a:solidFill>
                  <a:srgbClr val="002060"/>
                </a:solidFill>
              </a:rPr>
              <a:t> =102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4" y="1067843"/>
            <a:ext cx="2449935" cy="32665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43917" y="3211613"/>
            <a:ext cx="363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ame </a:t>
            </a:r>
            <a:r>
              <a:rPr lang="en-US" dirty="0">
                <a:solidFill>
                  <a:prstClr val="black"/>
                </a:solidFill>
              </a:rPr>
              <a:t>calculation ... life about </a:t>
            </a:r>
            <a:r>
              <a:rPr lang="en-US" dirty="0" smtClean="0">
                <a:solidFill>
                  <a:prstClr val="black"/>
                </a:solidFill>
              </a:rPr>
              <a:t>4 </a:t>
            </a:r>
            <a:r>
              <a:rPr lang="en-US" dirty="0">
                <a:solidFill>
                  <a:prstClr val="black"/>
                </a:solidFill>
              </a:rPr>
              <a:t>years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6264" y="4334423"/>
            <a:ext cx="24499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Net </a:t>
            </a:r>
            <a:r>
              <a:rPr lang="it-IT" dirty="0" err="1">
                <a:solidFill>
                  <a:srgbClr val="002060"/>
                </a:solidFill>
              </a:rPr>
              <a:t>weight</a:t>
            </a:r>
            <a:r>
              <a:rPr lang="it-IT" dirty="0">
                <a:solidFill>
                  <a:srgbClr val="002060"/>
                </a:solidFill>
              </a:rPr>
              <a:t> = </a:t>
            </a:r>
            <a:r>
              <a:rPr lang="it-IT" dirty="0" smtClean="0">
                <a:solidFill>
                  <a:srgbClr val="002060"/>
                </a:solidFill>
              </a:rPr>
              <a:t>26Kg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M.W.=146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61876" y="281216"/>
            <a:ext cx="36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SULFUR HEXAFLUORIDE </a:t>
            </a:r>
            <a:r>
              <a:rPr lang="pt-B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SF6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250493"/>
              </p:ext>
            </p:extLst>
          </p:nvPr>
        </p:nvGraphicFramePr>
        <p:xfrm>
          <a:off x="1104440" y="537454"/>
          <a:ext cx="9791700" cy="520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Foglio di lavoro" r:id="rId4" imgW="12687388" imgH="7612488" progId="Excel.Sheet.12">
                  <p:embed/>
                </p:oleObj>
              </mc:Choice>
              <mc:Fallback>
                <p:oleObj name="Foglio di lavoro" r:id="rId4" imgW="12687388" imgH="76124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4440" y="537454"/>
                        <a:ext cx="9791700" cy="5207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712749" y="94231"/>
            <a:ext cx="634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Spreadsheet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for the duration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 gas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tank</a:t>
            </a:r>
            <a:endParaRPr 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asellaDiTesto 1">
            <a:hlinkClick r:id="rId6"/>
          </p:cNvPr>
          <p:cNvSpPr txBox="1"/>
          <p:nvPr/>
        </p:nvSpPr>
        <p:spPr>
          <a:xfrm>
            <a:off x="9649335" y="94231"/>
            <a:ext cx="254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 err="1" smtClean="0">
                <a:solidFill>
                  <a:srgbClr val="002060"/>
                </a:solidFill>
              </a:rPr>
              <a:t>Run</a:t>
            </a:r>
            <a:r>
              <a:rPr lang="it-IT" sz="900" dirty="0" smtClean="0">
                <a:solidFill>
                  <a:srgbClr val="002060"/>
                </a:solidFill>
              </a:rPr>
              <a:t> meeting </a:t>
            </a:r>
            <a:r>
              <a:rPr lang="it-IT" sz="900" dirty="0" err="1" smtClean="0">
                <a:solidFill>
                  <a:srgbClr val="002060"/>
                </a:solidFill>
              </a:rPr>
              <a:t>coordination</a:t>
            </a:r>
            <a:r>
              <a:rPr lang="it-IT" sz="900" dirty="0" smtClean="0">
                <a:solidFill>
                  <a:srgbClr val="002060"/>
                </a:solidFill>
              </a:rPr>
              <a:t> 11/08/2017</a:t>
            </a:r>
          </a:p>
          <a:p>
            <a:pPr algn="r"/>
            <a:r>
              <a:rPr lang="it-IT" sz="900" dirty="0">
                <a:solidFill>
                  <a:srgbClr val="002060"/>
                </a:solidFill>
              </a:rPr>
              <a:t>http://agenda.centrofermi.it/indico/event/45/</a:t>
            </a:r>
          </a:p>
        </p:txBody>
      </p:sp>
      <p:sp>
        <p:nvSpPr>
          <p:cNvPr id="9" name="Documento 8">
            <a:hlinkClick r:id="rId7" highlightClick="1"/>
          </p:cNvPr>
          <p:cNvSpPr/>
          <p:nvPr/>
        </p:nvSpPr>
        <p:spPr>
          <a:xfrm>
            <a:off x="11363472" y="537454"/>
            <a:ext cx="461818" cy="535777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prstClr val="black">
                    <a:lumMod val="95000"/>
                    <a:lumOff val="5000"/>
                  </a:prstClr>
                </a:solidFill>
                <a:hlinkClick r:id="rId8"/>
              </a:rPr>
              <a:t>Excel</a:t>
            </a:r>
            <a:endParaRPr lang="it-IT" sz="10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438211"/>
              </p:ext>
            </p:extLst>
          </p:nvPr>
        </p:nvGraphicFramePr>
        <p:xfrm>
          <a:off x="1104440" y="3359727"/>
          <a:ext cx="9791700" cy="328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054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799" y="271426"/>
            <a:ext cx="6579831" cy="2961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99" y="3428744"/>
            <a:ext cx="6557275" cy="2999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96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304800"/>
            <a:ext cx="6705600" cy="5029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1939290"/>
            <a:ext cx="6416040" cy="481203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140607" y="304800"/>
            <a:ext cx="4120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pt-B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elescope </a:t>
            </a:r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orientation measurement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830" y="2059715"/>
            <a:ext cx="6228339" cy="48097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2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09392" y="332656"/>
            <a:ext cx="468052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 err="1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</a:rPr>
              <a:t>Didactic</a:t>
            </a:r>
            <a:r>
              <a:rPr lang="it-IT" sz="280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</a:rPr>
              <a:t> Relapse</a:t>
            </a:r>
            <a:endParaRPr lang="it-IT" sz="2800" dirty="0">
              <a:ln>
                <a:solidFill>
                  <a:srgbClr val="FF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0243" name="CasellaDiTesto 3"/>
          <p:cNvSpPr txBox="1">
            <a:spLocks noChangeArrowheads="1"/>
          </p:cNvSpPr>
          <p:nvPr/>
        </p:nvSpPr>
        <p:spPr bwMode="auto">
          <a:xfrm>
            <a:off x="2070100" y="2060576"/>
            <a:ext cx="81359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Involvement of the students in research projects at a national and international </a:t>
            </a: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level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Application of the experimental </a:t>
            </a: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method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Experience in using electronic instrumentation for the data </a:t>
            </a: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acquisition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Experience in using </a:t>
            </a:r>
            <a:r>
              <a:rPr lang="en-US" altLang="it-IT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softwares</a:t>
            </a: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for the data analysis </a:t>
            </a:r>
            <a:endParaRPr lang="en-US" altLang="it-IT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Experience in preparing and presenting </a:t>
            </a: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theses </a:t>
            </a:r>
            <a:r>
              <a:rPr lang="en-US" altLang="it-I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for state </a:t>
            </a: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exams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it-I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“A.S.L.”</a:t>
            </a:r>
            <a:endParaRPr lang="it-IT" altLang="it-IT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4" name="CasellaDiTesto 4"/>
          <p:cNvSpPr txBox="1">
            <a:spLocks noChangeArrowheads="1"/>
          </p:cNvSpPr>
          <p:nvPr/>
        </p:nvSpPr>
        <p:spPr bwMode="auto">
          <a:xfrm>
            <a:off x="2855913" y="1038225"/>
            <a:ext cx="73164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The cosmic rays as an introduction to the modern </a:t>
            </a:r>
            <a:r>
              <a:rPr lang="en-US" altLang="it-IT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physics</a:t>
            </a: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908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2" y="774086"/>
            <a:ext cx="3810121" cy="285759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952748" y="186809"/>
            <a:ext cx="2297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eteorological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ut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15" y="1114736"/>
            <a:ext cx="4150126" cy="55335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3" y="774086"/>
            <a:ext cx="3464327" cy="46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922336"/>
              </p:ext>
            </p:extLst>
          </p:nvPr>
        </p:nvGraphicFramePr>
        <p:xfrm>
          <a:off x="416689" y="4493870"/>
          <a:ext cx="5173883" cy="236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406760"/>
              </p:ext>
            </p:extLst>
          </p:nvPr>
        </p:nvGraphicFramePr>
        <p:xfrm>
          <a:off x="335666" y="2294131"/>
          <a:ext cx="5116011" cy="2294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998821"/>
              </p:ext>
            </p:extLst>
          </p:nvPr>
        </p:nvGraphicFramePr>
        <p:xfrm>
          <a:off x="267858" y="0"/>
          <a:ext cx="5677656" cy="236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927364"/>
              </p:ext>
            </p:extLst>
          </p:nvPr>
        </p:nvGraphicFramePr>
        <p:xfrm>
          <a:off x="6730470" y="187999"/>
          <a:ext cx="4556366" cy="205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875950"/>
              </p:ext>
            </p:extLst>
          </p:nvPr>
        </p:nvGraphicFramePr>
        <p:xfrm>
          <a:off x="6736152" y="2329341"/>
          <a:ext cx="4556366" cy="205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692095"/>
              </p:ext>
            </p:extLst>
          </p:nvPr>
        </p:nvGraphicFramePr>
        <p:xfrm>
          <a:off x="6724115" y="4613564"/>
          <a:ext cx="4556366" cy="205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32" y="175489"/>
            <a:ext cx="1030618" cy="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301148"/>
              </p:ext>
            </p:extLst>
          </p:nvPr>
        </p:nvGraphicFramePr>
        <p:xfrm>
          <a:off x="3428155" y="249036"/>
          <a:ext cx="5357029" cy="311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807653"/>
              </p:ext>
            </p:extLst>
          </p:nvPr>
        </p:nvGraphicFramePr>
        <p:xfrm>
          <a:off x="3639273" y="3457935"/>
          <a:ext cx="5551026" cy="330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32" y="175489"/>
            <a:ext cx="1030618" cy="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57000">
              <a:schemeClr val="accent1">
                <a:lumMod val="0"/>
                <a:lumOff val="100000"/>
              </a:schemeClr>
            </a:gs>
            <a:gs pos="83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18161"/>
            <a:ext cx="4138568" cy="3542614"/>
          </a:xfrm>
          <a:prstGeom prst="rect">
            <a:avLst/>
          </a:prstGeom>
        </p:spPr>
      </p:pic>
      <p:pic>
        <p:nvPicPr>
          <p:cNvPr id="4" name="Immagin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543561"/>
            <a:ext cx="4184620" cy="3295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2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90329" y="1565846"/>
            <a:ext cx="162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extra </a:t>
            </a:r>
            <a:r>
              <a:rPr lang="it-IT" sz="2400" b="1" dirty="0" err="1">
                <a:solidFill>
                  <a:srgbClr val="C00000"/>
                </a:solidFill>
              </a:rPr>
              <a:t>slides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6" y="1701804"/>
            <a:ext cx="7038109" cy="52785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013"/>
            <a:ext cx="6580086" cy="493506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988616" y="209286"/>
            <a:ext cx="788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"Maquette"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of the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for the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geometrical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acceptance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studies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052512"/>
            <a:ext cx="110299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749247"/>
            <a:ext cx="8655486" cy="604207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asellaDiTesto 3"/>
          <p:cNvSpPr txBox="1"/>
          <p:nvPr/>
        </p:nvSpPr>
        <p:spPr>
          <a:xfrm rot="16200000">
            <a:off x="1226147" y="2613843"/>
            <a:ext cx="29803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Geometrical  Acceptance  %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636734" y="839293"/>
            <a:ext cx="222528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oincidences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10 min</a:t>
            </a:r>
          </a:p>
        </p:txBody>
      </p:sp>
    </p:spTree>
    <p:extLst>
      <p:ext uri="{BB962C8B-B14F-4D97-AF65-F5344CB8AC3E}">
        <p14:creationId xmlns:p14="http://schemas.microsoft.com/office/powerpoint/2010/main" val="33353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18161"/>
            <a:ext cx="4138568" cy="3542614"/>
          </a:xfrm>
          <a:prstGeom prst="rect">
            <a:avLst/>
          </a:prstGeom>
        </p:spPr>
      </p:pic>
      <p:pic>
        <p:nvPicPr>
          <p:cNvPr id="4" name="Immagin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543561"/>
            <a:ext cx="4184620" cy="3295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1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" y="655320"/>
            <a:ext cx="1071372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818498"/>
              </p:ext>
            </p:extLst>
          </p:nvPr>
        </p:nvGraphicFramePr>
        <p:xfrm>
          <a:off x="3668505" y="5610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773817"/>
              </p:ext>
            </p:extLst>
          </p:nvPr>
        </p:nvGraphicFramePr>
        <p:xfrm>
          <a:off x="1085003" y="34787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051719"/>
              </p:ext>
            </p:extLst>
          </p:nvPr>
        </p:nvGraphicFramePr>
        <p:xfrm>
          <a:off x="5855970" y="34956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ttangolo 4"/>
          <p:cNvSpPr/>
          <p:nvPr/>
        </p:nvSpPr>
        <p:spPr>
          <a:xfrm>
            <a:off x="4132532" y="23150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chool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achievements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physics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liceo-scientifico-Cariati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4" r="-1064"/>
          <a:stretch>
            <a:fillRect/>
          </a:stretch>
        </p:blipFill>
        <p:spPr>
          <a:xfrm>
            <a:off x="2581275" y="1476375"/>
            <a:ext cx="7620000" cy="4800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13972" y="553522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Liceo Scientifico di Cariati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25" y="0"/>
            <a:ext cx="6672649" cy="6858000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H="1">
            <a:off x="5957456" y="1607127"/>
            <a:ext cx="1967344" cy="66501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H="1">
            <a:off x="7105556" y="1607127"/>
            <a:ext cx="819246" cy="226954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 flipV="1">
            <a:off x="5957456" y="2272145"/>
            <a:ext cx="1138669" cy="161405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971595" y="3807092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CZ Lido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2351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Liceo Sc Cariati- Piano Terra.pdf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-1569"/>
          <a:stretch>
            <a:fillRect/>
          </a:stretch>
        </p:blipFill>
        <p:spPr>
          <a:xfrm>
            <a:off x="-438152" y="-1314449"/>
            <a:ext cx="12306903" cy="7753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tangolo 2"/>
          <p:cNvSpPr/>
          <p:nvPr/>
        </p:nvSpPr>
        <p:spPr>
          <a:xfrm>
            <a:off x="6753225" y="1905000"/>
            <a:ext cx="885825" cy="8667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rgbClr val="C00000"/>
              </a:solidFill>
            </a:endParaRPr>
          </a:p>
          <a:p>
            <a:pPr algn="ctr"/>
            <a:r>
              <a:rPr lang="it-IT" dirty="0" smtClean="0">
                <a:solidFill>
                  <a:srgbClr val="C00000"/>
                </a:solidFill>
              </a:rPr>
              <a:t>EEE Lab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7248525" y="952500"/>
            <a:ext cx="0" cy="1228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7248525" y="535709"/>
            <a:ext cx="3428711" cy="41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331854" y="-64654"/>
            <a:ext cx="59851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laboratory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planimetry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it-IT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ground</a:t>
            </a:r>
            <a:r>
              <a:rPr lang="it-IT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floor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324436" y="596338"/>
            <a:ext cx="1348041" cy="75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 smtClean="0">
                <a:solidFill>
                  <a:srgbClr val="002060"/>
                </a:solidFill>
              </a:rPr>
              <a:t>55 m</a:t>
            </a:r>
            <a:r>
              <a:rPr lang="it-IT" sz="1400" baseline="30000" dirty="0" smtClean="0">
                <a:solidFill>
                  <a:srgbClr val="002060"/>
                </a:solidFill>
              </a:rPr>
              <a:t>2</a:t>
            </a:r>
          </a:p>
          <a:p>
            <a:endParaRPr lang="it-IT" sz="1400" baseline="30000" dirty="0" smtClean="0">
              <a:solidFill>
                <a:srgbClr val="002060"/>
              </a:solidFill>
            </a:endParaRPr>
          </a:p>
          <a:p>
            <a:r>
              <a:rPr lang="it-IT" sz="1400" dirty="0" smtClean="0">
                <a:solidFill>
                  <a:srgbClr val="002060"/>
                </a:solidFill>
              </a:rPr>
              <a:t>200 m</a:t>
            </a:r>
            <a:r>
              <a:rPr lang="it-IT" sz="1400" baseline="30000" dirty="0" smtClean="0">
                <a:solidFill>
                  <a:srgbClr val="002060"/>
                </a:solidFill>
              </a:rPr>
              <a:t>3</a:t>
            </a:r>
            <a:endParaRPr lang="it-IT" sz="1400" baseline="30000" dirty="0">
              <a:solidFill>
                <a:srgbClr val="002060"/>
              </a:solidFill>
            </a:endParaRPr>
          </a:p>
          <a:p>
            <a:endParaRPr lang="it-IT" sz="1400" baseline="30000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073236" y="535709"/>
            <a:ext cx="1246909" cy="41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3891" y="2650836"/>
            <a:ext cx="277091" cy="988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0898909" y="2955636"/>
            <a:ext cx="387927" cy="923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8472668" y="4919241"/>
            <a:ext cx="2204568" cy="1145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4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0175"/>
            <a:ext cx="10937968" cy="43751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232766"/>
            <a:ext cx="4900612" cy="653414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657339" y="177789"/>
            <a:ext cx="2438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laboratory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653">
            <a:off x="57120" y="174623"/>
            <a:ext cx="3762375" cy="5016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92" y="2037330"/>
            <a:ext cx="4498848" cy="48206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934">
            <a:off x="7124700" y="4374066"/>
            <a:ext cx="4653534" cy="35299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526">
            <a:off x="7458798" y="127366"/>
            <a:ext cx="4848226" cy="359282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717293" y="317284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experience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newspapers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1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06982" y="2133601"/>
            <a:ext cx="44888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word to the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students…</a:t>
            </a:r>
          </a:p>
          <a:p>
            <a:endParaRPr lang="en-US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Giovanni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Affatato</a:t>
            </a:r>
            <a:endParaRPr lang="en-US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Gennaro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Salatino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727</Words>
  <Application>Microsoft Office PowerPoint</Application>
  <PresentationFormat>Widescreen</PresentationFormat>
  <Paragraphs>158</Paragraphs>
  <Slides>39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1" baseType="lpstr">
      <vt:lpstr>Microsoft YaHei</vt:lpstr>
      <vt:lpstr>ＭＳ Ｐゴシック</vt:lpstr>
      <vt:lpstr>Arial</vt:lpstr>
      <vt:lpstr>Calibri</vt:lpstr>
      <vt:lpstr>Calibri Light</vt:lpstr>
      <vt:lpstr>Comic Sans MS</vt:lpstr>
      <vt:lpstr>French Script MT</vt:lpstr>
      <vt:lpstr>Lucida Sans</vt:lpstr>
      <vt:lpstr>Times New Roman</vt:lpstr>
      <vt:lpstr>Tema di Office</vt:lpstr>
      <vt:lpstr>1_Tema di Office</vt:lpstr>
      <vt:lpstr>Foglio di lavoro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Mimmo</dc:creator>
  <cp:lastModifiedBy>Mimmo</cp:lastModifiedBy>
  <cp:revision>195</cp:revision>
  <dcterms:created xsi:type="dcterms:W3CDTF">2017-05-03T09:09:52Z</dcterms:created>
  <dcterms:modified xsi:type="dcterms:W3CDTF">2017-12-04T17:40:09Z</dcterms:modified>
</cp:coreProperties>
</file>