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2"/>
  </p:notesMasterIdLst>
  <p:sldIdLst>
    <p:sldId id="256" r:id="rId2"/>
    <p:sldId id="278" r:id="rId3"/>
    <p:sldId id="257" r:id="rId4"/>
    <p:sldId id="271" r:id="rId5"/>
    <p:sldId id="272" r:id="rId6"/>
    <p:sldId id="273" r:id="rId7"/>
    <p:sldId id="279" r:id="rId8"/>
    <p:sldId id="274" r:id="rId9"/>
    <p:sldId id="276" r:id="rId10"/>
    <p:sldId id="27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0502" autoAdjust="0"/>
  </p:normalViewPr>
  <p:slideViewPr>
    <p:cSldViewPr>
      <p:cViewPr>
        <p:scale>
          <a:sx n="75" d="100"/>
          <a:sy n="75" d="100"/>
        </p:scale>
        <p:origin x="-156" y="78"/>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rancesco\Downloads\analisi%20dati%20angolo%20Bologn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rancesco\Downloads\analisi%20dati%20angolo%20Bologn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rancesco\Downloads\analisi%20dati%20angolo%20Bologn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rancesco\Downloads\analisi%20dati%20angolo%20Bologna%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rancesco\Downloads\analisi%20dati%20angolo%20Bologna%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rancesco\Downloads\analisi%20dati%20angolo%20Bologna%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Foglio1!$F$2:$F$91</c:f>
              <c:numCache>
                <c:formatCode>General</c:formatCode>
                <c:ptCount val="9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numCache>
            </c:numRef>
          </c:val>
        </c:ser>
        <c:ser>
          <c:idx val="1"/>
          <c:order val="1"/>
          <c:invertIfNegative val="0"/>
          <c:val>
            <c:numRef>
              <c:f>Foglio1!$G$2:$G$91</c:f>
              <c:numCache>
                <c:formatCode>General</c:formatCode>
                <c:ptCount val="90"/>
                <c:pt idx="0">
                  <c:v>988</c:v>
                </c:pt>
                <c:pt idx="1">
                  <c:v>2462</c:v>
                </c:pt>
                <c:pt idx="2">
                  <c:v>3836</c:v>
                </c:pt>
                <c:pt idx="3">
                  <c:v>5610</c:v>
                </c:pt>
                <c:pt idx="4">
                  <c:v>6116</c:v>
                </c:pt>
                <c:pt idx="5">
                  <c:v>8152</c:v>
                </c:pt>
                <c:pt idx="6">
                  <c:v>7607</c:v>
                </c:pt>
                <c:pt idx="7">
                  <c:v>10126</c:v>
                </c:pt>
                <c:pt idx="8">
                  <c:v>8890</c:v>
                </c:pt>
                <c:pt idx="9">
                  <c:v>11447</c:v>
                </c:pt>
                <c:pt idx="10">
                  <c:v>11452</c:v>
                </c:pt>
                <c:pt idx="11">
                  <c:v>12242</c:v>
                </c:pt>
                <c:pt idx="12">
                  <c:v>13221</c:v>
                </c:pt>
                <c:pt idx="13">
                  <c:v>12585</c:v>
                </c:pt>
                <c:pt idx="14">
                  <c:v>14433</c:v>
                </c:pt>
                <c:pt idx="15">
                  <c:v>13122</c:v>
                </c:pt>
                <c:pt idx="16">
                  <c:v>15493</c:v>
                </c:pt>
                <c:pt idx="17">
                  <c:v>14992</c:v>
                </c:pt>
                <c:pt idx="18">
                  <c:v>14453</c:v>
                </c:pt>
                <c:pt idx="19">
                  <c:v>15090</c:v>
                </c:pt>
                <c:pt idx="20">
                  <c:v>13921</c:v>
                </c:pt>
                <c:pt idx="21">
                  <c:v>15574</c:v>
                </c:pt>
                <c:pt idx="22">
                  <c:v>14608</c:v>
                </c:pt>
                <c:pt idx="23">
                  <c:v>13548</c:v>
                </c:pt>
                <c:pt idx="24">
                  <c:v>14157</c:v>
                </c:pt>
                <c:pt idx="25">
                  <c:v>13359</c:v>
                </c:pt>
                <c:pt idx="26">
                  <c:v>12377</c:v>
                </c:pt>
                <c:pt idx="27">
                  <c:v>12576</c:v>
                </c:pt>
                <c:pt idx="28">
                  <c:v>11628</c:v>
                </c:pt>
                <c:pt idx="29">
                  <c:v>10864</c:v>
                </c:pt>
                <c:pt idx="30">
                  <c:v>10366</c:v>
                </c:pt>
                <c:pt idx="31">
                  <c:v>9554</c:v>
                </c:pt>
                <c:pt idx="32">
                  <c:v>9109</c:v>
                </c:pt>
                <c:pt idx="33">
                  <c:v>8031</c:v>
                </c:pt>
                <c:pt idx="34">
                  <c:v>7429</c:v>
                </c:pt>
                <c:pt idx="35">
                  <c:v>6747</c:v>
                </c:pt>
                <c:pt idx="36">
                  <c:v>6080</c:v>
                </c:pt>
                <c:pt idx="37">
                  <c:v>5407</c:v>
                </c:pt>
                <c:pt idx="38">
                  <c:v>4858</c:v>
                </c:pt>
                <c:pt idx="39">
                  <c:v>4119</c:v>
                </c:pt>
                <c:pt idx="40">
                  <c:v>3757</c:v>
                </c:pt>
                <c:pt idx="41">
                  <c:v>3242</c:v>
                </c:pt>
                <c:pt idx="42">
                  <c:v>2842</c:v>
                </c:pt>
                <c:pt idx="43">
                  <c:v>2491</c:v>
                </c:pt>
                <c:pt idx="44">
                  <c:v>2170</c:v>
                </c:pt>
                <c:pt idx="45">
                  <c:v>1873</c:v>
                </c:pt>
                <c:pt idx="46">
                  <c:v>1560</c:v>
                </c:pt>
                <c:pt idx="47">
                  <c:v>1347</c:v>
                </c:pt>
                <c:pt idx="48">
                  <c:v>1054</c:v>
                </c:pt>
                <c:pt idx="49">
                  <c:v>873</c:v>
                </c:pt>
                <c:pt idx="50">
                  <c:v>695</c:v>
                </c:pt>
                <c:pt idx="51">
                  <c:v>541</c:v>
                </c:pt>
                <c:pt idx="52">
                  <c:v>409</c:v>
                </c:pt>
                <c:pt idx="53">
                  <c:v>285</c:v>
                </c:pt>
                <c:pt idx="54">
                  <c:v>190</c:v>
                </c:pt>
                <c:pt idx="55">
                  <c:v>74</c:v>
                </c:pt>
                <c:pt idx="56">
                  <c:v>32</c:v>
                </c:pt>
                <c:pt idx="57">
                  <c:v>4</c:v>
                </c:pt>
                <c:pt idx="58">
                  <c:v>1</c:v>
                </c:pt>
                <c:pt idx="59">
                  <c:v>5</c:v>
                </c:pt>
                <c:pt idx="60">
                  <c:v>5</c:v>
                </c:pt>
                <c:pt idx="61">
                  <c:v>7</c:v>
                </c:pt>
                <c:pt idx="62">
                  <c:v>3</c:v>
                </c:pt>
                <c:pt idx="63">
                  <c:v>7</c:v>
                </c:pt>
                <c:pt idx="64">
                  <c:v>8</c:v>
                </c:pt>
                <c:pt idx="65">
                  <c:v>1</c:v>
                </c:pt>
                <c:pt idx="66">
                  <c:v>7</c:v>
                </c:pt>
                <c:pt idx="67">
                  <c:v>12</c:v>
                </c:pt>
                <c:pt idx="68">
                  <c:v>8</c:v>
                </c:pt>
                <c:pt idx="69">
                  <c:v>9</c:v>
                </c:pt>
                <c:pt idx="70">
                  <c:v>5</c:v>
                </c:pt>
                <c:pt idx="71">
                  <c:v>4</c:v>
                </c:pt>
                <c:pt idx="72">
                  <c:v>1</c:v>
                </c:pt>
                <c:pt idx="73">
                  <c:v>3</c:v>
                </c:pt>
                <c:pt idx="74">
                  <c:v>3</c:v>
                </c:pt>
                <c:pt idx="75">
                  <c:v>0</c:v>
                </c:pt>
                <c:pt idx="76">
                  <c:v>5</c:v>
                </c:pt>
                <c:pt idx="77">
                  <c:v>2</c:v>
                </c:pt>
                <c:pt idx="78">
                  <c:v>10</c:v>
                </c:pt>
                <c:pt idx="79">
                  <c:v>3</c:v>
                </c:pt>
                <c:pt idx="80">
                  <c:v>3</c:v>
                </c:pt>
                <c:pt idx="81">
                  <c:v>2</c:v>
                </c:pt>
                <c:pt idx="82">
                  <c:v>1</c:v>
                </c:pt>
                <c:pt idx="83">
                  <c:v>0</c:v>
                </c:pt>
                <c:pt idx="84">
                  <c:v>0</c:v>
                </c:pt>
                <c:pt idx="85">
                  <c:v>0</c:v>
                </c:pt>
                <c:pt idx="86">
                  <c:v>0</c:v>
                </c:pt>
                <c:pt idx="87">
                  <c:v>0</c:v>
                </c:pt>
                <c:pt idx="88">
                  <c:v>0</c:v>
                </c:pt>
                <c:pt idx="89">
                  <c:v>0</c:v>
                </c:pt>
              </c:numCache>
            </c:numRef>
          </c:val>
        </c:ser>
        <c:dLbls>
          <c:showLegendKey val="0"/>
          <c:showVal val="0"/>
          <c:showCatName val="0"/>
          <c:showSerName val="0"/>
          <c:showPercent val="0"/>
          <c:showBubbleSize val="0"/>
        </c:dLbls>
        <c:gapWidth val="150"/>
        <c:axId val="73738112"/>
        <c:axId val="73739648"/>
      </c:barChart>
      <c:catAx>
        <c:axId val="73738112"/>
        <c:scaling>
          <c:orientation val="minMax"/>
        </c:scaling>
        <c:delete val="0"/>
        <c:axPos val="b"/>
        <c:majorTickMark val="out"/>
        <c:minorTickMark val="none"/>
        <c:tickLblPos val="nextTo"/>
        <c:txPr>
          <a:bodyPr/>
          <a:lstStyle/>
          <a:p>
            <a:pPr>
              <a:defRPr>
                <a:solidFill>
                  <a:schemeClr val="bg1"/>
                </a:solidFill>
              </a:defRPr>
            </a:pPr>
            <a:endParaRPr lang="it-IT"/>
          </a:p>
        </c:txPr>
        <c:crossAx val="73739648"/>
        <c:crosses val="autoZero"/>
        <c:auto val="1"/>
        <c:lblAlgn val="ctr"/>
        <c:lblOffset val="100"/>
        <c:noMultiLvlLbl val="0"/>
      </c:catAx>
      <c:valAx>
        <c:axId val="73739648"/>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it-IT"/>
          </a:p>
        </c:txPr>
        <c:crossAx val="737381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dirty="0" smtClean="0">
                <a:solidFill>
                  <a:schemeClr val="bg1"/>
                </a:solidFill>
              </a:rPr>
              <a:t>Monte</a:t>
            </a:r>
            <a:r>
              <a:rPr lang="en-US" baseline="0" dirty="0" smtClean="0">
                <a:solidFill>
                  <a:schemeClr val="bg1"/>
                </a:solidFill>
              </a:rPr>
              <a:t> Carlo</a:t>
            </a:r>
            <a:endParaRPr lang="en-US" dirty="0">
              <a:solidFill>
                <a:schemeClr val="bg1"/>
              </a:solidFill>
            </a:endParaRPr>
          </a:p>
        </c:rich>
      </c:tx>
      <c:layout/>
      <c:overlay val="0"/>
    </c:title>
    <c:autoTitleDeleted val="0"/>
    <c:plotArea>
      <c:layout/>
      <c:barChart>
        <c:barDir val="col"/>
        <c:grouping val="clustered"/>
        <c:varyColors val="0"/>
        <c:ser>
          <c:idx val="0"/>
          <c:order val="0"/>
          <c:tx>
            <c:v>mc</c:v>
          </c:tx>
          <c:invertIfNegative val="0"/>
          <c:val>
            <c:numRef>
              <c:f>Foglio1!$J$2:$J$60</c:f>
              <c:numCache>
                <c:formatCode>General</c:formatCode>
                <c:ptCount val="59"/>
                <c:pt idx="0">
                  <c:v>58</c:v>
                </c:pt>
                <c:pt idx="1">
                  <c:v>161</c:v>
                </c:pt>
                <c:pt idx="2">
                  <c:v>261</c:v>
                </c:pt>
                <c:pt idx="3">
                  <c:v>365</c:v>
                </c:pt>
                <c:pt idx="4">
                  <c:v>438</c:v>
                </c:pt>
                <c:pt idx="5">
                  <c:v>563</c:v>
                </c:pt>
                <c:pt idx="6">
                  <c:v>598</c:v>
                </c:pt>
                <c:pt idx="7">
                  <c:v>642</c:v>
                </c:pt>
                <c:pt idx="8">
                  <c:v>719</c:v>
                </c:pt>
                <c:pt idx="9">
                  <c:v>907</c:v>
                </c:pt>
                <c:pt idx="10">
                  <c:v>848</c:v>
                </c:pt>
                <c:pt idx="11">
                  <c:v>917</c:v>
                </c:pt>
                <c:pt idx="12">
                  <c:v>1026</c:v>
                </c:pt>
                <c:pt idx="13">
                  <c:v>1001</c:v>
                </c:pt>
                <c:pt idx="14">
                  <c:v>1073</c:v>
                </c:pt>
                <c:pt idx="15">
                  <c:v>1088</c:v>
                </c:pt>
                <c:pt idx="16">
                  <c:v>1187</c:v>
                </c:pt>
                <c:pt idx="17">
                  <c:v>1141</c:v>
                </c:pt>
                <c:pt idx="18">
                  <c:v>1179</c:v>
                </c:pt>
                <c:pt idx="19">
                  <c:v>1229</c:v>
                </c:pt>
                <c:pt idx="20">
                  <c:v>1158</c:v>
                </c:pt>
                <c:pt idx="21">
                  <c:v>1284</c:v>
                </c:pt>
                <c:pt idx="22">
                  <c:v>1253</c:v>
                </c:pt>
                <c:pt idx="23">
                  <c:v>1203</c:v>
                </c:pt>
                <c:pt idx="24">
                  <c:v>1210</c:v>
                </c:pt>
                <c:pt idx="25">
                  <c:v>1252</c:v>
                </c:pt>
                <c:pt idx="26">
                  <c:v>1160</c:v>
                </c:pt>
                <c:pt idx="27">
                  <c:v>1211</c:v>
                </c:pt>
                <c:pt idx="28">
                  <c:v>1192</c:v>
                </c:pt>
                <c:pt idx="29">
                  <c:v>1107</c:v>
                </c:pt>
                <c:pt idx="30">
                  <c:v>1097</c:v>
                </c:pt>
                <c:pt idx="31">
                  <c:v>1075</c:v>
                </c:pt>
                <c:pt idx="32">
                  <c:v>964</c:v>
                </c:pt>
                <c:pt idx="33">
                  <c:v>968</c:v>
                </c:pt>
                <c:pt idx="34">
                  <c:v>893</c:v>
                </c:pt>
                <c:pt idx="35">
                  <c:v>820</c:v>
                </c:pt>
                <c:pt idx="36">
                  <c:v>799</c:v>
                </c:pt>
                <c:pt idx="37">
                  <c:v>697</c:v>
                </c:pt>
                <c:pt idx="38">
                  <c:v>621</c:v>
                </c:pt>
                <c:pt idx="39">
                  <c:v>582</c:v>
                </c:pt>
                <c:pt idx="40">
                  <c:v>531</c:v>
                </c:pt>
                <c:pt idx="41">
                  <c:v>471</c:v>
                </c:pt>
                <c:pt idx="42">
                  <c:v>423</c:v>
                </c:pt>
                <c:pt idx="43">
                  <c:v>397</c:v>
                </c:pt>
                <c:pt idx="44">
                  <c:v>363</c:v>
                </c:pt>
                <c:pt idx="45">
                  <c:v>319</c:v>
                </c:pt>
                <c:pt idx="46">
                  <c:v>228</c:v>
                </c:pt>
                <c:pt idx="47">
                  <c:v>224</c:v>
                </c:pt>
                <c:pt idx="48">
                  <c:v>172</c:v>
                </c:pt>
                <c:pt idx="49">
                  <c:v>139</c:v>
                </c:pt>
                <c:pt idx="50">
                  <c:v>108</c:v>
                </c:pt>
                <c:pt idx="51">
                  <c:v>56</c:v>
                </c:pt>
                <c:pt idx="52">
                  <c:v>35</c:v>
                </c:pt>
                <c:pt idx="53">
                  <c:v>8</c:v>
                </c:pt>
                <c:pt idx="54">
                  <c:v>1</c:v>
                </c:pt>
                <c:pt idx="55">
                  <c:v>0</c:v>
                </c:pt>
                <c:pt idx="56">
                  <c:v>0</c:v>
                </c:pt>
                <c:pt idx="57">
                  <c:v>0</c:v>
                </c:pt>
                <c:pt idx="58">
                  <c:v>0</c:v>
                </c:pt>
              </c:numCache>
            </c:numRef>
          </c:val>
        </c:ser>
        <c:dLbls>
          <c:showLegendKey val="0"/>
          <c:showVal val="0"/>
          <c:showCatName val="0"/>
          <c:showSerName val="0"/>
          <c:showPercent val="0"/>
          <c:showBubbleSize val="0"/>
        </c:dLbls>
        <c:gapWidth val="150"/>
        <c:axId val="73771648"/>
        <c:axId val="73781632"/>
      </c:barChart>
      <c:catAx>
        <c:axId val="73771648"/>
        <c:scaling>
          <c:orientation val="minMax"/>
        </c:scaling>
        <c:delete val="0"/>
        <c:axPos val="b"/>
        <c:majorTickMark val="out"/>
        <c:minorTickMark val="none"/>
        <c:tickLblPos val="nextTo"/>
        <c:txPr>
          <a:bodyPr/>
          <a:lstStyle/>
          <a:p>
            <a:pPr>
              <a:defRPr>
                <a:solidFill>
                  <a:schemeClr val="bg1"/>
                </a:solidFill>
              </a:defRPr>
            </a:pPr>
            <a:endParaRPr lang="it-IT"/>
          </a:p>
        </c:txPr>
        <c:crossAx val="73781632"/>
        <c:crosses val="autoZero"/>
        <c:auto val="1"/>
        <c:lblAlgn val="ctr"/>
        <c:lblOffset val="100"/>
        <c:noMultiLvlLbl val="0"/>
      </c:catAx>
      <c:valAx>
        <c:axId val="73781632"/>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it-IT"/>
          </a:p>
        </c:txPr>
        <c:crossAx val="737716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dirty="0" err="1" smtClean="0">
                <a:solidFill>
                  <a:schemeClr val="bg1"/>
                </a:solidFill>
              </a:rPr>
              <a:t>Dati</a:t>
            </a:r>
            <a:r>
              <a:rPr lang="en-US" dirty="0" smtClean="0">
                <a:solidFill>
                  <a:schemeClr val="bg1"/>
                </a:solidFill>
              </a:rPr>
              <a:t> </a:t>
            </a:r>
            <a:r>
              <a:rPr lang="en-US" dirty="0" err="1" smtClean="0">
                <a:solidFill>
                  <a:schemeClr val="bg1"/>
                </a:solidFill>
              </a:rPr>
              <a:t>Corretti</a:t>
            </a:r>
            <a:endParaRPr lang="en-US" dirty="0">
              <a:solidFill>
                <a:schemeClr val="bg1"/>
              </a:solidFill>
            </a:endParaRPr>
          </a:p>
        </c:rich>
      </c:tx>
      <c:layout>
        <c:manualLayout>
          <c:xMode val="edge"/>
          <c:yMode val="edge"/>
          <c:x val="0.268209198553372"/>
          <c:y val="3.2067144054700999E-2"/>
        </c:manualLayout>
      </c:layout>
      <c:overlay val="0"/>
    </c:title>
    <c:autoTitleDeleted val="0"/>
    <c:plotArea>
      <c:layout/>
      <c:scatterChart>
        <c:scatterStyle val="lineMarker"/>
        <c:varyColors val="0"/>
        <c:ser>
          <c:idx val="0"/>
          <c:order val="0"/>
          <c:tx>
            <c:v>dati corretti</c:v>
          </c:tx>
          <c:spPr>
            <a:ln w="28575">
              <a:noFill/>
            </a:ln>
          </c:spPr>
          <c:trendline>
            <c:trendlineType val="linear"/>
            <c:dispRSqr val="0"/>
            <c:dispEq val="0"/>
          </c:trendline>
          <c:xVal>
            <c:numRef>
              <c:f>Foglio1!$O$2:$O$41</c:f>
              <c:numCache>
                <c:formatCode>General</c:formatCode>
                <c:ptCount val="40"/>
                <c:pt idx="0">
                  <c:v>0.99969541350954805</c:v>
                </c:pt>
                <c:pt idx="1">
                  <c:v>0.99878202512991199</c:v>
                </c:pt>
                <c:pt idx="2">
                  <c:v>0.99726094768413598</c:v>
                </c:pt>
                <c:pt idx="3">
                  <c:v>0.99513403437078496</c:v>
                </c:pt>
                <c:pt idx="4">
                  <c:v>0.99240387650610395</c:v>
                </c:pt>
                <c:pt idx="5">
                  <c:v>0.98907380036690196</c:v>
                </c:pt>
                <c:pt idx="6">
                  <c:v>0.98514786313799796</c:v>
                </c:pt>
                <c:pt idx="7">
                  <c:v>0.98063084796916</c:v>
                </c:pt>
                <c:pt idx="8">
                  <c:v>0.97552825814757704</c:v>
                </c:pt>
                <c:pt idx="9">
                  <c:v>0.96984631039295399</c:v>
                </c:pt>
                <c:pt idx="10">
                  <c:v>0.96359192728339405</c:v>
                </c:pt>
                <c:pt idx="11">
                  <c:v>0.95677272882130004</c:v>
                </c:pt>
                <c:pt idx="12">
                  <c:v>0.94939702314958396</c:v>
                </c:pt>
                <c:pt idx="13">
                  <c:v>0.94147379642946405</c:v>
                </c:pt>
                <c:pt idx="14">
                  <c:v>0.93301270189221897</c:v>
                </c:pt>
                <c:pt idx="15">
                  <c:v>0.92402404807821303</c:v>
                </c:pt>
                <c:pt idx="16">
                  <c:v>0.91451878627752103</c:v>
                </c:pt>
                <c:pt idx="17">
                  <c:v>0.90450849718747395</c:v>
                </c:pt>
                <c:pt idx="18">
                  <c:v>0.89400537680336101</c:v>
                </c:pt>
                <c:pt idx="19">
                  <c:v>0.88302222155948895</c:v>
                </c:pt>
                <c:pt idx="20">
                  <c:v>0.87157241273869701</c:v>
                </c:pt>
                <c:pt idx="21">
                  <c:v>0.85966990016932598</c:v>
                </c:pt>
                <c:pt idx="22">
                  <c:v>0.84732918522949896</c:v>
                </c:pt>
                <c:pt idx="23">
                  <c:v>0.83456530317942901</c:v>
                </c:pt>
                <c:pt idx="24">
                  <c:v>0.82139380484326896</c:v>
                </c:pt>
                <c:pt idx="25">
                  <c:v>0.80783073766282898</c:v>
                </c:pt>
                <c:pt idx="26">
                  <c:v>0.79389262614623701</c:v>
                </c:pt>
                <c:pt idx="27">
                  <c:v>0.77959645173537295</c:v>
                </c:pt>
                <c:pt idx="28">
                  <c:v>0.76495963211660301</c:v>
                </c:pt>
                <c:pt idx="29">
                  <c:v>0.75</c:v>
                </c:pt>
                <c:pt idx="30">
                  <c:v>0.73473578139294504</c:v>
                </c:pt>
                <c:pt idx="31">
                  <c:v>0.71918557339453903</c:v>
                </c:pt>
                <c:pt idx="32">
                  <c:v>0.70336832153789997</c:v>
                </c:pt>
                <c:pt idx="33">
                  <c:v>0.68730329670795598</c:v>
                </c:pt>
                <c:pt idx="34">
                  <c:v>0.671010071662834</c:v>
                </c:pt>
                <c:pt idx="35">
                  <c:v>0.65450849718747395</c:v>
                </c:pt>
                <c:pt idx="36">
                  <c:v>0.6378186779085</c:v>
                </c:pt>
                <c:pt idx="37">
                  <c:v>0.62096094779983402</c:v>
                </c:pt>
                <c:pt idx="38">
                  <c:v>0.60395584540888003</c:v>
                </c:pt>
                <c:pt idx="39">
                  <c:v>0.58682408883346504</c:v>
                </c:pt>
              </c:numCache>
            </c:numRef>
          </c:xVal>
          <c:yVal>
            <c:numRef>
              <c:f>Foglio1!$M$2:$M$40</c:f>
              <c:numCache>
                <c:formatCode>General</c:formatCode>
                <c:ptCount val="39"/>
                <c:pt idx="0">
                  <c:v>1</c:v>
                </c:pt>
                <c:pt idx="1">
                  <c:v>0.89770412653707898</c:v>
                </c:pt>
                <c:pt idx="2">
                  <c:v>0.86279802069275802</c:v>
                </c:pt>
                <c:pt idx="3">
                  <c:v>0.90227940768676196</c:v>
                </c:pt>
                <c:pt idx="4">
                  <c:v>0.819717893257908</c:v>
                </c:pt>
                <c:pt idx="5">
                  <c:v>0.85001546084092605</c:v>
                </c:pt>
                <c:pt idx="6">
                  <c:v>0.74676384168551102</c:v>
                </c:pt>
                <c:pt idx="7">
                  <c:v>0.92592102110055896</c:v>
                </c:pt>
                <c:pt idx="8">
                  <c:v>0.72584505019905099</c:v>
                </c:pt>
                <c:pt idx="9">
                  <c:v>0.74089292011302099</c:v>
                </c:pt>
                <c:pt idx="10">
                  <c:v>0.79278702925674105</c:v>
                </c:pt>
                <c:pt idx="11">
                  <c:v>0.78370765433843004</c:v>
                </c:pt>
                <c:pt idx="12">
                  <c:v>0.756463527239151</c:v>
                </c:pt>
                <c:pt idx="13">
                  <c:v>0.73805748906963398</c:v>
                </c:pt>
                <c:pt idx="14">
                  <c:v>0.78963781595360605</c:v>
                </c:pt>
                <c:pt idx="15">
                  <c:v>0.70801455703739002</c:v>
                </c:pt>
                <c:pt idx="16">
                  <c:v>0.76622417621397798</c:v>
                </c:pt>
                <c:pt idx="17">
                  <c:v>0.77133844521639106</c:v>
                </c:pt>
                <c:pt idx="18">
                  <c:v>0.71963991992115794</c:v>
                </c:pt>
                <c:pt idx="19">
                  <c:v>0.72078942427107395</c:v>
                </c:pt>
                <c:pt idx="20">
                  <c:v>0.70572080859782005</c:v>
                </c:pt>
                <c:pt idx="21">
                  <c:v>0.71204295786194405</c:v>
                </c:pt>
                <c:pt idx="22">
                  <c:v>0.684401161907778</c:v>
                </c:pt>
                <c:pt idx="23">
                  <c:v>0.66112047815683495</c:v>
                </c:pt>
                <c:pt idx="24">
                  <c:v>0.68684210526315803</c:v>
                </c:pt>
                <c:pt idx="25">
                  <c:v>0.62638402038519803</c:v>
                </c:pt>
                <c:pt idx="26">
                  <c:v>0.62636639676113304</c:v>
                </c:pt>
                <c:pt idx="27">
                  <c:v>0.60963435712447001</c:v>
                </c:pt>
                <c:pt idx="28">
                  <c:v>0.57266391326793997</c:v>
                </c:pt>
                <c:pt idx="29">
                  <c:v>0.57612030911132295</c:v>
                </c:pt>
                <c:pt idx="30">
                  <c:v>0.55472230115995402</c:v>
                </c:pt>
                <c:pt idx="31">
                  <c:v>0.52173241690989602</c:v>
                </c:pt>
                <c:pt idx="32">
                  <c:v>0.554708367631495</c:v>
                </c:pt>
                <c:pt idx="33">
                  <c:v>0.48704077023455</c:v>
                </c:pt>
                <c:pt idx="34">
                  <c:v>0.48837109139460799</c:v>
                </c:pt>
                <c:pt idx="35">
                  <c:v>0.48302310654685499</c:v>
                </c:pt>
                <c:pt idx="36">
                  <c:v>0.446712236449408</c:v>
                </c:pt>
                <c:pt idx="37">
                  <c:v>0.45540169262135599</c:v>
                </c:pt>
                <c:pt idx="38">
                  <c:v>0.45923709310437</c:v>
                </c:pt>
              </c:numCache>
            </c:numRef>
          </c:yVal>
          <c:smooth val="0"/>
        </c:ser>
        <c:dLbls>
          <c:showLegendKey val="0"/>
          <c:showVal val="0"/>
          <c:showCatName val="0"/>
          <c:showSerName val="0"/>
          <c:showPercent val="0"/>
          <c:showBubbleSize val="0"/>
        </c:dLbls>
        <c:axId val="76165888"/>
        <c:axId val="76167424"/>
      </c:scatterChart>
      <c:valAx>
        <c:axId val="76165888"/>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it-IT"/>
          </a:p>
        </c:txPr>
        <c:crossAx val="76167424"/>
        <c:crosses val="autoZero"/>
        <c:crossBetween val="midCat"/>
      </c:valAx>
      <c:valAx>
        <c:axId val="76167424"/>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it-IT"/>
          </a:p>
        </c:txPr>
        <c:crossAx val="76165888"/>
        <c:crosses val="autoZero"/>
        <c:crossBetween val="midCat"/>
      </c:valAx>
    </c:plotArea>
    <c:legend>
      <c:legendPos val="r"/>
      <c:layout/>
      <c:overlay val="0"/>
      <c:txPr>
        <a:bodyPr/>
        <a:lstStyle/>
        <a:p>
          <a:pPr>
            <a:defRPr>
              <a:solidFill>
                <a:schemeClr val="bg1"/>
              </a:solidFill>
            </a:defRPr>
          </a:pPr>
          <a:endParaRPr lang="it-IT"/>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dati corretti</c:v>
          </c:tx>
          <c:spPr>
            <a:ln w="28575">
              <a:noFill/>
            </a:ln>
          </c:spPr>
          <c:xVal>
            <c:numRef>
              <c:f>'17-11-2017'!$F$2:$F$40</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'17-11-2017'!$M$2:$M$40</c:f>
              <c:numCache>
                <c:formatCode>General</c:formatCode>
                <c:ptCount val="39"/>
                <c:pt idx="0">
                  <c:v>1</c:v>
                </c:pt>
                <c:pt idx="1">
                  <c:v>0.89770412653707898</c:v>
                </c:pt>
                <c:pt idx="2">
                  <c:v>0.86279802069275802</c:v>
                </c:pt>
                <c:pt idx="3">
                  <c:v>0.90227940768676196</c:v>
                </c:pt>
                <c:pt idx="4">
                  <c:v>0.819717893257908</c:v>
                </c:pt>
                <c:pt idx="5">
                  <c:v>0.85001546084092605</c:v>
                </c:pt>
                <c:pt idx="6">
                  <c:v>0.74676384168551102</c:v>
                </c:pt>
                <c:pt idx="7">
                  <c:v>0.92592102110055896</c:v>
                </c:pt>
                <c:pt idx="8">
                  <c:v>0.72584505019905099</c:v>
                </c:pt>
                <c:pt idx="9">
                  <c:v>0.74089292011302099</c:v>
                </c:pt>
                <c:pt idx="10">
                  <c:v>0.79278702925674105</c:v>
                </c:pt>
                <c:pt idx="11">
                  <c:v>0.78370765433843004</c:v>
                </c:pt>
                <c:pt idx="12">
                  <c:v>0.756463527239151</c:v>
                </c:pt>
                <c:pt idx="13">
                  <c:v>0.73805748906963498</c:v>
                </c:pt>
                <c:pt idx="14">
                  <c:v>0.78958310537257903</c:v>
                </c:pt>
                <c:pt idx="15">
                  <c:v>0.70801455703739002</c:v>
                </c:pt>
                <c:pt idx="16">
                  <c:v>0.76622417621397798</c:v>
                </c:pt>
                <c:pt idx="17">
                  <c:v>0.77133844521639106</c:v>
                </c:pt>
                <c:pt idx="18">
                  <c:v>0.71963991992115695</c:v>
                </c:pt>
                <c:pt idx="19">
                  <c:v>0.72078942427107395</c:v>
                </c:pt>
                <c:pt idx="20">
                  <c:v>0.70572080859782005</c:v>
                </c:pt>
                <c:pt idx="21">
                  <c:v>0.71204295786194405</c:v>
                </c:pt>
                <c:pt idx="22">
                  <c:v>0.684401161907778</c:v>
                </c:pt>
                <c:pt idx="23">
                  <c:v>0.66112047815683495</c:v>
                </c:pt>
                <c:pt idx="24">
                  <c:v>0.68684210526315803</c:v>
                </c:pt>
                <c:pt idx="25">
                  <c:v>0.62633713184411</c:v>
                </c:pt>
                <c:pt idx="26">
                  <c:v>0.62636639676113304</c:v>
                </c:pt>
                <c:pt idx="27">
                  <c:v>0.60963435712447001</c:v>
                </c:pt>
                <c:pt idx="28">
                  <c:v>0.57266391326793997</c:v>
                </c:pt>
                <c:pt idx="29">
                  <c:v>0.57612030911132295</c:v>
                </c:pt>
                <c:pt idx="30">
                  <c:v>0.55472230115995402</c:v>
                </c:pt>
                <c:pt idx="31">
                  <c:v>0.52173241690989602</c:v>
                </c:pt>
                <c:pt idx="32">
                  <c:v>0.554708367631495</c:v>
                </c:pt>
                <c:pt idx="33">
                  <c:v>0.48704077023455</c:v>
                </c:pt>
                <c:pt idx="34">
                  <c:v>0.48837109139460799</c:v>
                </c:pt>
                <c:pt idx="35">
                  <c:v>0.48302310654685499</c:v>
                </c:pt>
                <c:pt idx="36">
                  <c:v>0.446712236449408</c:v>
                </c:pt>
                <c:pt idx="37">
                  <c:v>0.45540169262135599</c:v>
                </c:pt>
                <c:pt idx="38">
                  <c:v>0.45923709310437</c:v>
                </c:pt>
              </c:numCache>
            </c:numRef>
          </c:yVal>
          <c:smooth val="0"/>
        </c:ser>
        <c:ser>
          <c:idx val="1"/>
          <c:order val="1"/>
          <c:tx>
            <c:v>cos^2(Theta)</c:v>
          </c:tx>
          <c:spPr>
            <a:ln w="28575">
              <a:noFill/>
            </a:ln>
          </c:spPr>
          <c:xVal>
            <c:numRef>
              <c:f>'17-11-2017'!$F$2:$F$41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xVal>
          <c:yVal>
            <c:numRef>
              <c:f>'17-11-2017'!$O$3:$O$40</c:f>
              <c:numCache>
                <c:formatCode>General</c:formatCode>
                <c:ptCount val="38"/>
                <c:pt idx="0">
                  <c:v>0.99878202512991199</c:v>
                </c:pt>
                <c:pt idx="1">
                  <c:v>0.99726094768413598</c:v>
                </c:pt>
                <c:pt idx="2">
                  <c:v>0.99513403437078496</c:v>
                </c:pt>
                <c:pt idx="3">
                  <c:v>0.99240387650610395</c:v>
                </c:pt>
                <c:pt idx="4">
                  <c:v>0.98907380036690296</c:v>
                </c:pt>
                <c:pt idx="5">
                  <c:v>0.98514786313799796</c:v>
                </c:pt>
                <c:pt idx="6">
                  <c:v>0.98063084796916</c:v>
                </c:pt>
                <c:pt idx="7">
                  <c:v>0.97552825814757704</c:v>
                </c:pt>
                <c:pt idx="8">
                  <c:v>0.96984631039295399</c:v>
                </c:pt>
                <c:pt idx="9">
                  <c:v>0.96359192728339405</c:v>
                </c:pt>
                <c:pt idx="10">
                  <c:v>0.95677272882130004</c:v>
                </c:pt>
                <c:pt idx="11">
                  <c:v>0.94939702314958396</c:v>
                </c:pt>
                <c:pt idx="12">
                  <c:v>0.94147379642946405</c:v>
                </c:pt>
                <c:pt idx="13">
                  <c:v>0.93301270189221897</c:v>
                </c:pt>
                <c:pt idx="14">
                  <c:v>0.92402404807821303</c:v>
                </c:pt>
                <c:pt idx="15">
                  <c:v>0.91451878627752103</c:v>
                </c:pt>
                <c:pt idx="16">
                  <c:v>0.90450849718747395</c:v>
                </c:pt>
                <c:pt idx="17">
                  <c:v>0.89400537680336101</c:v>
                </c:pt>
                <c:pt idx="18">
                  <c:v>0.88302222155948895</c:v>
                </c:pt>
                <c:pt idx="19">
                  <c:v>0.87157241273869701</c:v>
                </c:pt>
                <c:pt idx="20">
                  <c:v>0.85966990016932598</c:v>
                </c:pt>
                <c:pt idx="21">
                  <c:v>0.84732918522949896</c:v>
                </c:pt>
                <c:pt idx="22">
                  <c:v>0.83456530317942901</c:v>
                </c:pt>
                <c:pt idx="23">
                  <c:v>0.82139380484326896</c:v>
                </c:pt>
                <c:pt idx="24">
                  <c:v>0.80783073766282898</c:v>
                </c:pt>
                <c:pt idx="25">
                  <c:v>0.79389262614623701</c:v>
                </c:pt>
                <c:pt idx="26">
                  <c:v>0.77959645173537295</c:v>
                </c:pt>
                <c:pt idx="27">
                  <c:v>0.76495963211660201</c:v>
                </c:pt>
                <c:pt idx="28">
                  <c:v>0.75</c:v>
                </c:pt>
                <c:pt idx="29">
                  <c:v>0.73473578139294504</c:v>
                </c:pt>
                <c:pt idx="30">
                  <c:v>0.71918557339453903</c:v>
                </c:pt>
                <c:pt idx="31">
                  <c:v>0.70336832153789997</c:v>
                </c:pt>
                <c:pt idx="32">
                  <c:v>0.68730329670795598</c:v>
                </c:pt>
                <c:pt idx="33">
                  <c:v>0.671010071662834</c:v>
                </c:pt>
                <c:pt idx="34">
                  <c:v>0.65450849718747395</c:v>
                </c:pt>
                <c:pt idx="35">
                  <c:v>0.6378186779085</c:v>
                </c:pt>
                <c:pt idx="36">
                  <c:v>0.62096094779983402</c:v>
                </c:pt>
                <c:pt idx="37">
                  <c:v>0.60395584540888003</c:v>
                </c:pt>
              </c:numCache>
            </c:numRef>
          </c:yVal>
          <c:smooth val="0"/>
        </c:ser>
        <c:dLbls>
          <c:showLegendKey val="0"/>
          <c:showVal val="0"/>
          <c:showCatName val="0"/>
          <c:showSerName val="0"/>
          <c:showPercent val="0"/>
          <c:showBubbleSize val="0"/>
        </c:dLbls>
        <c:axId val="76188672"/>
        <c:axId val="76198656"/>
      </c:scatterChart>
      <c:valAx>
        <c:axId val="76188672"/>
        <c:scaling>
          <c:orientation val="minMax"/>
        </c:scaling>
        <c:delete val="0"/>
        <c:axPos val="b"/>
        <c:numFmt formatCode="General" sourceLinked="1"/>
        <c:majorTickMark val="out"/>
        <c:minorTickMark val="none"/>
        <c:tickLblPos val="nextTo"/>
        <c:crossAx val="76198656"/>
        <c:crosses val="autoZero"/>
        <c:crossBetween val="midCat"/>
      </c:valAx>
      <c:valAx>
        <c:axId val="76198656"/>
        <c:scaling>
          <c:orientation val="minMax"/>
        </c:scaling>
        <c:delete val="0"/>
        <c:axPos val="l"/>
        <c:majorGridlines/>
        <c:numFmt formatCode="General" sourceLinked="1"/>
        <c:majorTickMark val="out"/>
        <c:minorTickMark val="none"/>
        <c:tickLblPos val="nextTo"/>
        <c:crossAx val="76188672"/>
        <c:crosses val="autoZero"/>
        <c:crossBetween val="midCat"/>
      </c:valAx>
    </c:plotArea>
    <c:legend>
      <c:legendPos val="r"/>
      <c:layout/>
      <c:overlay val="0"/>
      <c:txPr>
        <a:bodyPr/>
        <a:lstStyle/>
        <a:p>
          <a:pPr>
            <a:defRPr>
              <a:solidFill>
                <a:schemeClr val="bg1"/>
              </a:solidFill>
            </a:defRPr>
          </a:pPr>
          <a:endParaRPr lang="it-IT"/>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dati corretti</c:v>
          </c:tx>
          <c:spPr>
            <a:ln w="28575">
              <a:noFill/>
            </a:ln>
          </c:spPr>
          <c:xVal>
            <c:numRef>
              <c:f>'20-11-2017'!$F$2:$F$40</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'20-11-2017'!$M$2:$M$40</c:f>
              <c:numCache>
                <c:formatCode>General</c:formatCode>
                <c:ptCount val="39"/>
                <c:pt idx="0">
                  <c:v>1</c:v>
                </c:pt>
                <c:pt idx="1">
                  <c:v>1.0038253405486099</c:v>
                </c:pt>
                <c:pt idx="2">
                  <c:v>0.91201716738197403</c:v>
                </c:pt>
                <c:pt idx="3">
                  <c:v>0.94097830560291595</c:v>
                </c:pt>
                <c:pt idx="4">
                  <c:v>0.88076410527759796</c:v>
                </c:pt>
                <c:pt idx="5">
                  <c:v>0.85035333399400803</c:v>
                </c:pt>
                <c:pt idx="6">
                  <c:v>0.79215410452581603</c:v>
                </c:pt>
                <c:pt idx="7">
                  <c:v>0.949470538686776</c:v>
                </c:pt>
                <c:pt idx="8">
                  <c:v>0.77127567496582605</c:v>
                </c:pt>
                <c:pt idx="9">
                  <c:v>0.79391807165063299</c:v>
                </c:pt>
                <c:pt idx="10">
                  <c:v>0.84049568790995199</c:v>
                </c:pt>
                <c:pt idx="11">
                  <c:v>0.81423844314123806</c:v>
                </c:pt>
                <c:pt idx="12">
                  <c:v>0.78717717039379598</c:v>
                </c:pt>
                <c:pt idx="13">
                  <c:v>0.78712917983304198</c:v>
                </c:pt>
                <c:pt idx="14">
                  <c:v>0.83377798399257597</c:v>
                </c:pt>
                <c:pt idx="15">
                  <c:v>0.75496047399646604</c:v>
                </c:pt>
                <c:pt idx="16">
                  <c:v>0.81776831265750904</c:v>
                </c:pt>
                <c:pt idx="17">
                  <c:v>0.81419431038957601</c:v>
                </c:pt>
                <c:pt idx="18">
                  <c:v>0.76789452034349404</c:v>
                </c:pt>
                <c:pt idx="19">
                  <c:v>0.75964268378283095</c:v>
                </c:pt>
                <c:pt idx="20">
                  <c:v>0.75172526258830197</c:v>
                </c:pt>
                <c:pt idx="21">
                  <c:v>0.75453585228564202</c:v>
                </c:pt>
                <c:pt idx="22">
                  <c:v>0.72279233701776702</c:v>
                </c:pt>
                <c:pt idx="23">
                  <c:v>0.69137777872914297</c:v>
                </c:pt>
                <c:pt idx="24">
                  <c:v>0.73587770013833198</c:v>
                </c:pt>
                <c:pt idx="25">
                  <c:v>0.68295876811693601</c:v>
                </c:pt>
                <c:pt idx="26">
                  <c:v>0.66201716738197403</c:v>
                </c:pt>
                <c:pt idx="27">
                  <c:v>0.65094112268440596</c:v>
                </c:pt>
                <c:pt idx="28">
                  <c:v>0.61015316703632205</c:v>
                </c:pt>
                <c:pt idx="29">
                  <c:v>0.60376612349814496</c:v>
                </c:pt>
                <c:pt idx="30">
                  <c:v>0.57631034307377504</c:v>
                </c:pt>
                <c:pt idx="31">
                  <c:v>0.55788601656851999</c:v>
                </c:pt>
                <c:pt idx="32">
                  <c:v>0.57338432496928005</c:v>
                </c:pt>
                <c:pt idx="33">
                  <c:v>0.52562692867023697</c:v>
                </c:pt>
                <c:pt idx="34">
                  <c:v>0.52552038025847203</c:v>
                </c:pt>
                <c:pt idx="35">
                  <c:v>0.51417094106563399</c:v>
                </c:pt>
                <c:pt idx="36">
                  <c:v>0.482432439691245</c:v>
                </c:pt>
                <c:pt idx="37">
                  <c:v>0.47865776688567202</c:v>
                </c:pt>
                <c:pt idx="38">
                  <c:v>0.48131906864879398</c:v>
                </c:pt>
              </c:numCache>
            </c:numRef>
          </c:yVal>
          <c:smooth val="0"/>
        </c:ser>
        <c:ser>
          <c:idx val="1"/>
          <c:order val="1"/>
          <c:spPr>
            <a:ln w="28575">
              <a:noFill/>
            </a:ln>
          </c:spPr>
          <c:xVal>
            <c:numRef>
              <c:f>'20-11-2017'!$F$2:$F$41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xVal>
          <c:yVal>
            <c:numRef>
              <c:f>'20-11-2017'!$O$2:$O$41</c:f>
              <c:numCache>
                <c:formatCode>General</c:formatCode>
                <c:ptCount val="40"/>
                <c:pt idx="0">
                  <c:v>0.99969541350954805</c:v>
                </c:pt>
                <c:pt idx="1">
                  <c:v>0.99878202512991199</c:v>
                </c:pt>
                <c:pt idx="2">
                  <c:v>0.99726094768413598</c:v>
                </c:pt>
                <c:pt idx="3">
                  <c:v>0.99513403437078496</c:v>
                </c:pt>
                <c:pt idx="4">
                  <c:v>0.99240387650610395</c:v>
                </c:pt>
                <c:pt idx="5">
                  <c:v>0.98907380036690296</c:v>
                </c:pt>
                <c:pt idx="6">
                  <c:v>0.98514786313799796</c:v>
                </c:pt>
                <c:pt idx="7">
                  <c:v>0.98063084796916</c:v>
                </c:pt>
                <c:pt idx="8">
                  <c:v>0.97552825814757704</c:v>
                </c:pt>
                <c:pt idx="9">
                  <c:v>0.96984631039295399</c:v>
                </c:pt>
                <c:pt idx="10">
                  <c:v>0.96359192728339405</c:v>
                </c:pt>
                <c:pt idx="11">
                  <c:v>0.95677272882130004</c:v>
                </c:pt>
                <c:pt idx="12">
                  <c:v>0.94939702314958396</c:v>
                </c:pt>
                <c:pt idx="13">
                  <c:v>0.94147379642946405</c:v>
                </c:pt>
                <c:pt idx="14">
                  <c:v>0.93301270189221897</c:v>
                </c:pt>
                <c:pt idx="15">
                  <c:v>0.92402404807821303</c:v>
                </c:pt>
                <c:pt idx="16">
                  <c:v>0.91451878627752103</c:v>
                </c:pt>
                <c:pt idx="17">
                  <c:v>0.90450849718747395</c:v>
                </c:pt>
                <c:pt idx="18">
                  <c:v>0.89400537680336101</c:v>
                </c:pt>
                <c:pt idx="19">
                  <c:v>0.88302222155948895</c:v>
                </c:pt>
                <c:pt idx="20">
                  <c:v>0.87157241273869701</c:v>
                </c:pt>
                <c:pt idx="21">
                  <c:v>0.85966990016932598</c:v>
                </c:pt>
                <c:pt idx="22">
                  <c:v>0.84732918522949896</c:v>
                </c:pt>
                <c:pt idx="23">
                  <c:v>0.83456530317942901</c:v>
                </c:pt>
                <c:pt idx="24">
                  <c:v>0.82139380484326896</c:v>
                </c:pt>
                <c:pt idx="25">
                  <c:v>0.80783073766282898</c:v>
                </c:pt>
                <c:pt idx="26">
                  <c:v>0.79389262614623701</c:v>
                </c:pt>
                <c:pt idx="27">
                  <c:v>0.77959645173537295</c:v>
                </c:pt>
                <c:pt idx="28">
                  <c:v>0.76495963211660201</c:v>
                </c:pt>
                <c:pt idx="29">
                  <c:v>0.75</c:v>
                </c:pt>
                <c:pt idx="30">
                  <c:v>0.73473578139294504</c:v>
                </c:pt>
                <c:pt idx="31">
                  <c:v>0.71918557339453903</c:v>
                </c:pt>
                <c:pt idx="32">
                  <c:v>0.70336832153789997</c:v>
                </c:pt>
                <c:pt idx="33">
                  <c:v>0.68730329670795598</c:v>
                </c:pt>
                <c:pt idx="34">
                  <c:v>0.671010071662834</c:v>
                </c:pt>
                <c:pt idx="35">
                  <c:v>0.65450849718747395</c:v>
                </c:pt>
                <c:pt idx="36">
                  <c:v>0.6378186779085</c:v>
                </c:pt>
                <c:pt idx="37">
                  <c:v>0.62096094779983402</c:v>
                </c:pt>
                <c:pt idx="38">
                  <c:v>0.60395584540888003</c:v>
                </c:pt>
                <c:pt idx="39">
                  <c:v>0.58682408883346504</c:v>
                </c:pt>
              </c:numCache>
            </c:numRef>
          </c:yVal>
          <c:smooth val="0"/>
        </c:ser>
        <c:dLbls>
          <c:showLegendKey val="0"/>
          <c:showVal val="0"/>
          <c:showCatName val="0"/>
          <c:showSerName val="0"/>
          <c:showPercent val="0"/>
          <c:showBubbleSize val="0"/>
        </c:dLbls>
        <c:axId val="73802880"/>
        <c:axId val="73804416"/>
      </c:scatterChart>
      <c:valAx>
        <c:axId val="73802880"/>
        <c:scaling>
          <c:orientation val="minMax"/>
        </c:scaling>
        <c:delete val="0"/>
        <c:axPos val="b"/>
        <c:numFmt formatCode="General" sourceLinked="1"/>
        <c:majorTickMark val="out"/>
        <c:minorTickMark val="none"/>
        <c:tickLblPos val="nextTo"/>
        <c:crossAx val="73804416"/>
        <c:crosses val="autoZero"/>
        <c:crossBetween val="midCat"/>
      </c:valAx>
      <c:valAx>
        <c:axId val="73804416"/>
        <c:scaling>
          <c:orientation val="minMax"/>
        </c:scaling>
        <c:delete val="0"/>
        <c:axPos val="l"/>
        <c:majorGridlines/>
        <c:numFmt formatCode="General" sourceLinked="1"/>
        <c:majorTickMark val="out"/>
        <c:minorTickMark val="none"/>
        <c:tickLblPos val="nextTo"/>
        <c:crossAx val="73802880"/>
        <c:crosses val="autoZero"/>
        <c:crossBetween val="midCat"/>
      </c:valAx>
    </c:plotArea>
    <c:legend>
      <c:legendPos val="r"/>
      <c:layout/>
      <c:overlay val="0"/>
      <c:txPr>
        <a:bodyPr/>
        <a:lstStyle/>
        <a:p>
          <a:pPr>
            <a:defRPr>
              <a:solidFill>
                <a:schemeClr val="bg1"/>
              </a:solidFill>
            </a:defRPr>
          </a:pPr>
          <a:endParaRPr lang="it-IT"/>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dati corretti</c:v>
          </c:tx>
          <c:spPr>
            <a:ln w="28575">
              <a:noFill/>
            </a:ln>
          </c:spPr>
          <c:xVal>
            <c:numRef>
              <c:f>'22-11-2017'!$F$2:$F$40</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'22-11-2017'!$M$2:$M$40</c:f>
              <c:numCache>
                <c:formatCode>General</c:formatCode>
                <c:ptCount val="39"/>
                <c:pt idx="0">
                  <c:v>1</c:v>
                </c:pt>
                <c:pt idx="1">
                  <c:v>1.008695652173913</c:v>
                </c:pt>
                <c:pt idx="2">
                  <c:v>0.97777777777777797</c:v>
                </c:pt>
                <c:pt idx="3">
                  <c:v>0.96401826484018305</c:v>
                </c:pt>
                <c:pt idx="4">
                  <c:v>0.825418569254186</c:v>
                </c:pt>
                <c:pt idx="5">
                  <c:v>0.86536412078152802</c:v>
                </c:pt>
                <c:pt idx="6">
                  <c:v>0.79046822742474898</c:v>
                </c:pt>
                <c:pt idx="7">
                  <c:v>0.95311526479750797</c:v>
                </c:pt>
                <c:pt idx="8">
                  <c:v>0.79188687992582296</c:v>
                </c:pt>
                <c:pt idx="9">
                  <c:v>0.79614112458654895</c:v>
                </c:pt>
                <c:pt idx="10">
                  <c:v>0.859512578616352</c:v>
                </c:pt>
                <c:pt idx="11">
                  <c:v>0.868629589240276</c:v>
                </c:pt>
                <c:pt idx="12">
                  <c:v>0.82722547108512001</c:v>
                </c:pt>
                <c:pt idx="13">
                  <c:v>0.78221778221778204</c:v>
                </c:pt>
                <c:pt idx="14">
                  <c:v>0.88558558558558598</c:v>
                </c:pt>
                <c:pt idx="15">
                  <c:v>0.81473651960784299</c:v>
                </c:pt>
                <c:pt idx="16">
                  <c:v>0.84695310306093796</c:v>
                </c:pt>
                <c:pt idx="17">
                  <c:v>0.83026584867075703</c:v>
                </c:pt>
                <c:pt idx="18">
                  <c:v>0.78136839129205504</c:v>
                </c:pt>
                <c:pt idx="19">
                  <c:v>0.80463791700569598</c:v>
                </c:pt>
                <c:pt idx="20">
                  <c:v>0.80639032815198597</c:v>
                </c:pt>
                <c:pt idx="21">
                  <c:v>0.76339563862928395</c:v>
                </c:pt>
                <c:pt idx="22">
                  <c:v>0.69819100824687397</c:v>
                </c:pt>
                <c:pt idx="23">
                  <c:v>0.74890551399279603</c:v>
                </c:pt>
                <c:pt idx="24">
                  <c:v>0.75176308539944903</c:v>
                </c:pt>
                <c:pt idx="25">
                  <c:v>0.69566027689030896</c:v>
                </c:pt>
                <c:pt idx="26">
                  <c:v>0.67916666666666703</c:v>
                </c:pt>
                <c:pt idx="27">
                  <c:v>0.645774841728599</c:v>
                </c:pt>
                <c:pt idx="28">
                  <c:v>0.60416666666666596</c:v>
                </c:pt>
                <c:pt idx="29">
                  <c:v>0.57545919903643505</c:v>
                </c:pt>
                <c:pt idx="30">
                  <c:v>0.59216043755697401</c:v>
                </c:pt>
                <c:pt idx="31">
                  <c:v>0.59258914728682199</c:v>
                </c:pt>
                <c:pt idx="32">
                  <c:v>0.61670124481327804</c:v>
                </c:pt>
                <c:pt idx="33">
                  <c:v>0.55223829201101904</c:v>
                </c:pt>
                <c:pt idx="34">
                  <c:v>0.52500933184023901</c:v>
                </c:pt>
                <c:pt idx="35">
                  <c:v>0.52459349593495896</c:v>
                </c:pt>
                <c:pt idx="36">
                  <c:v>0.45732165206508102</c:v>
                </c:pt>
                <c:pt idx="37">
                  <c:v>0.461836441893831</c:v>
                </c:pt>
                <c:pt idx="38">
                  <c:v>0.52769726247987103</c:v>
                </c:pt>
              </c:numCache>
            </c:numRef>
          </c:yVal>
          <c:smooth val="0"/>
        </c:ser>
        <c:ser>
          <c:idx val="1"/>
          <c:order val="1"/>
          <c:spPr>
            <a:ln w="28575">
              <a:noFill/>
            </a:ln>
          </c:spPr>
          <c:xVal>
            <c:numRef>
              <c:f>'22-11-2017'!$F$2:$F$41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xVal>
          <c:yVal>
            <c:numRef>
              <c:f>'22-11-2017'!$O$2:$O$41</c:f>
              <c:numCache>
                <c:formatCode>General</c:formatCode>
                <c:ptCount val="40"/>
                <c:pt idx="0">
                  <c:v>0.99969541350954805</c:v>
                </c:pt>
                <c:pt idx="1">
                  <c:v>0.99878202512991199</c:v>
                </c:pt>
                <c:pt idx="2">
                  <c:v>0.99726094768413598</c:v>
                </c:pt>
                <c:pt idx="3">
                  <c:v>0.99513403437078496</c:v>
                </c:pt>
                <c:pt idx="4">
                  <c:v>0.99240387650610395</c:v>
                </c:pt>
                <c:pt idx="5">
                  <c:v>0.98907380036690296</c:v>
                </c:pt>
                <c:pt idx="6">
                  <c:v>0.98514786313799796</c:v>
                </c:pt>
                <c:pt idx="7">
                  <c:v>0.98063084796916</c:v>
                </c:pt>
                <c:pt idx="8">
                  <c:v>0.97552825814757704</c:v>
                </c:pt>
                <c:pt idx="9">
                  <c:v>0.96984631039295399</c:v>
                </c:pt>
                <c:pt idx="10">
                  <c:v>0.96359192728339405</c:v>
                </c:pt>
                <c:pt idx="11">
                  <c:v>0.95677272882130004</c:v>
                </c:pt>
                <c:pt idx="12">
                  <c:v>0.94939702314958396</c:v>
                </c:pt>
                <c:pt idx="13">
                  <c:v>0.94147379642946405</c:v>
                </c:pt>
                <c:pt idx="14">
                  <c:v>0.93301270189221897</c:v>
                </c:pt>
                <c:pt idx="15">
                  <c:v>0.92402404807821303</c:v>
                </c:pt>
                <c:pt idx="16">
                  <c:v>0.91451878627752103</c:v>
                </c:pt>
                <c:pt idx="17">
                  <c:v>0.90450849718747395</c:v>
                </c:pt>
                <c:pt idx="18">
                  <c:v>0.89400537680336101</c:v>
                </c:pt>
                <c:pt idx="19">
                  <c:v>0.88302222155948895</c:v>
                </c:pt>
                <c:pt idx="20">
                  <c:v>0.87157241273869701</c:v>
                </c:pt>
                <c:pt idx="21">
                  <c:v>0.85966990016932598</c:v>
                </c:pt>
                <c:pt idx="22">
                  <c:v>0.84732918522949896</c:v>
                </c:pt>
                <c:pt idx="23">
                  <c:v>0.83456530317942901</c:v>
                </c:pt>
                <c:pt idx="24">
                  <c:v>0.82139380484326896</c:v>
                </c:pt>
                <c:pt idx="25">
                  <c:v>0.80783073766282898</c:v>
                </c:pt>
                <c:pt idx="26">
                  <c:v>0.79389262614623701</c:v>
                </c:pt>
                <c:pt idx="27">
                  <c:v>0.77959645173537295</c:v>
                </c:pt>
                <c:pt idx="28">
                  <c:v>0.76495963211660201</c:v>
                </c:pt>
                <c:pt idx="29">
                  <c:v>0.75</c:v>
                </c:pt>
                <c:pt idx="30">
                  <c:v>0.73473578139294504</c:v>
                </c:pt>
                <c:pt idx="31">
                  <c:v>0.71918557339453903</c:v>
                </c:pt>
                <c:pt idx="32">
                  <c:v>0.70336832153789997</c:v>
                </c:pt>
                <c:pt idx="33">
                  <c:v>0.68730329670795598</c:v>
                </c:pt>
                <c:pt idx="34">
                  <c:v>0.671010071662834</c:v>
                </c:pt>
                <c:pt idx="35">
                  <c:v>0.65450849718747395</c:v>
                </c:pt>
                <c:pt idx="36">
                  <c:v>0.6378186779085</c:v>
                </c:pt>
                <c:pt idx="37">
                  <c:v>0.62096094779983402</c:v>
                </c:pt>
                <c:pt idx="38">
                  <c:v>0.60395584540888003</c:v>
                </c:pt>
                <c:pt idx="39">
                  <c:v>0.58682408883346504</c:v>
                </c:pt>
              </c:numCache>
            </c:numRef>
          </c:yVal>
          <c:smooth val="0"/>
        </c:ser>
        <c:dLbls>
          <c:showLegendKey val="0"/>
          <c:showVal val="0"/>
          <c:showCatName val="0"/>
          <c:showSerName val="0"/>
          <c:showPercent val="0"/>
          <c:showBubbleSize val="0"/>
        </c:dLbls>
        <c:axId val="73817088"/>
        <c:axId val="73847552"/>
      </c:scatterChart>
      <c:valAx>
        <c:axId val="73817088"/>
        <c:scaling>
          <c:orientation val="minMax"/>
        </c:scaling>
        <c:delete val="0"/>
        <c:axPos val="b"/>
        <c:numFmt formatCode="General" sourceLinked="1"/>
        <c:majorTickMark val="out"/>
        <c:minorTickMark val="none"/>
        <c:tickLblPos val="nextTo"/>
        <c:crossAx val="73847552"/>
        <c:crosses val="autoZero"/>
        <c:crossBetween val="midCat"/>
      </c:valAx>
      <c:valAx>
        <c:axId val="73847552"/>
        <c:scaling>
          <c:orientation val="minMax"/>
        </c:scaling>
        <c:delete val="0"/>
        <c:axPos val="l"/>
        <c:majorGridlines/>
        <c:numFmt formatCode="General" sourceLinked="1"/>
        <c:majorTickMark val="out"/>
        <c:minorTickMark val="none"/>
        <c:tickLblPos val="nextTo"/>
        <c:crossAx val="73817088"/>
        <c:crosses val="autoZero"/>
        <c:crossBetween val="midCat"/>
      </c:valAx>
    </c:plotArea>
    <c:legend>
      <c:legendPos val="r"/>
      <c:layout/>
      <c:overlay val="0"/>
      <c:txPr>
        <a:bodyPr/>
        <a:lstStyle/>
        <a:p>
          <a:pPr>
            <a:defRPr>
              <a:solidFill>
                <a:schemeClr val="bg1"/>
              </a:solidFill>
            </a:defRPr>
          </a:pPr>
          <a:endParaRPr lang="it-IT"/>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9C570-3E15-41BA-913D-28B3AEDE58AF}" type="datetimeFigureOut">
              <a:rPr lang="it-IT" smtClean="0"/>
              <a:pPr/>
              <a:t>06/12/2017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2CA5F-D052-43D8-8BDE-A4F3484AD7D0}" type="slidenum">
              <a:rPr lang="it-IT" smtClean="0"/>
              <a:pPr/>
              <a:t>‹N›</a:t>
            </a:fld>
            <a:endParaRPr lang="it-IT"/>
          </a:p>
        </p:txBody>
      </p:sp>
    </p:spTree>
    <p:extLst>
      <p:ext uri="{BB962C8B-B14F-4D97-AF65-F5344CB8AC3E}">
        <p14:creationId xmlns:p14="http://schemas.microsoft.com/office/powerpoint/2010/main" val="400374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Inserire foto classe nelle presentazione ringraziare l’organizzazione</a:t>
            </a:r>
            <a:endParaRPr lang="it-IT" dirty="0"/>
          </a:p>
        </p:txBody>
      </p:sp>
      <p:sp>
        <p:nvSpPr>
          <p:cNvPr id="4" name="Segnaposto numero diapositiva 3"/>
          <p:cNvSpPr>
            <a:spLocks noGrp="1"/>
          </p:cNvSpPr>
          <p:nvPr>
            <p:ph type="sldNum" sz="quarter" idx="10"/>
          </p:nvPr>
        </p:nvSpPr>
        <p:spPr/>
        <p:txBody>
          <a:bodyPr/>
          <a:lstStyle/>
          <a:p>
            <a:fld id="{E1A2CA5F-D052-43D8-8BDE-A4F3484AD7D0}" type="slidenum">
              <a:rPr lang="it-IT" smtClean="0"/>
              <a:pPr/>
              <a:t>1</a:t>
            </a:fld>
            <a:endParaRPr lang="it-IT"/>
          </a:p>
        </p:txBody>
      </p:sp>
    </p:spTree>
    <p:extLst>
      <p:ext uri="{BB962C8B-B14F-4D97-AF65-F5344CB8AC3E}">
        <p14:creationId xmlns:p14="http://schemas.microsoft.com/office/powerpoint/2010/main" val="171247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Inserire progetto CLIL forse meglio work </a:t>
            </a:r>
            <a:r>
              <a:rPr lang="it-IT" dirty="0" err="1" smtClean="0"/>
              <a:t>carried</a:t>
            </a:r>
            <a:r>
              <a:rPr lang="it-IT" dirty="0" smtClean="0"/>
              <a:t> out oppure </a:t>
            </a:r>
            <a:r>
              <a:rPr lang="it-IT" dirty="0" err="1" smtClean="0"/>
              <a:t>activities</a:t>
            </a:r>
            <a:r>
              <a:rPr lang="it-IT" baseline="0" dirty="0" smtClean="0"/>
              <a:t> </a:t>
            </a:r>
            <a:r>
              <a:rPr lang="it-IT" dirty="0" err="1" smtClean="0"/>
              <a:t>carried</a:t>
            </a:r>
            <a:r>
              <a:rPr lang="it-IT" dirty="0" smtClean="0"/>
              <a:t> out e poi </a:t>
            </a:r>
            <a:r>
              <a:rPr lang="it-IT" dirty="0" err="1" smtClean="0"/>
              <a:t>running</a:t>
            </a:r>
            <a:r>
              <a:rPr lang="it-IT" dirty="0" smtClean="0"/>
              <a:t>  </a:t>
            </a:r>
            <a:r>
              <a:rPr lang="it-IT" dirty="0" err="1" smtClean="0"/>
              <a:t>activities</a:t>
            </a:r>
            <a:r>
              <a:rPr lang="it-IT" dirty="0" smtClean="0"/>
              <a:t> oppure </a:t>
            </a:r>
            <a:r>
              <a:rPr lang="it-IT" dirty="0" err="1" smtClean="0"/>
              <a:t>current</a:t>
            </a:r>
            <a:r>
              <a:rPr lang="it-IT" dirty="0" smtClean="0"/>
              <a:t> </a:t>
            </a:r>
            <a:r>
              <a:rPr lang="it-IT" dirty="0" err="1" smtClean="0"/>
              <a:t>activities</a:t>
            </a:r>
            <a:r>
              <a:rPr lang="it-IT" dirty="0" smtClean="0"/>
              <a:t> oppure </a:t>
            </a:r>
            <a:r>
              <a:rPr lang="it-IT" dirty="0" err="1" smtClean="0"/>
              <a:t>ongoing</a:t>
            </a:r>
            <a:r>
              <a:rPr lang="it-IT" dirty="0" smtClean="0"/>
              <a:t> </a:t>
            </a:r>
            <a:r>
              <a:rPr lang="it-IT" dirty="0" err="1" smtClean="0"/>
              <a:t>activities</a:t>
            </a:r>
            <a:r>
              <a:rPr lang="it-IT" dirty="0" smtClean="0"/>
              <a:t> </a:t>
            </a:r>
            <a:endParaRPr lang="it-IT" dirty="0"/>
          </a:p>
        </p:txBody>
      </p:sp>
      <p:sp>
        <p:nvSpPr>
          <p:cNvPr id="4" name="Segnaposto numero diapositiva 3"/>
          <p:cNvSpPr>
            <a:spLocks noGrp="1"/>
          </p:cNvSpPr>
          <p:nvPr>
            <p:ph type="sldNum" sz="quarter" idx="10"/>
          </p:nvPr>
        </p:nvSpPr>
        <p:spPr/>
        <p:txBody>
          <a:bodyPr/>
          <a:lstStyle/>
          <a:p>
            <a:fld id="{E1A2CA5F-D052-43D8-8BDE-A4F3484AD7D0}" type="slidenum">
              <a:rPr lang="it-IT" smtClean="0"/>
              <a:pPr/>
              <a:t>2</a:t>
            </a:fld>
            <a:endParaRPr lang="it-IT"/>
          </a:p>
        </p:txBody>
      </p:sp>
    </p:spTree>
    <p:extLst>
      <p:ext uri="{BB962C8B-B14F-4D97-AF65-F5344CB8AC3E}">
        <p14:creationId xmlns:p14="http://schemas.microsoft.com/office/powerpoint/2010/main" val="109350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Numero di </a:t>
            </a:r>
            <a:r>
              <a:rPr lang="it-IT" dirty="0" err="1" smtClean="0"/>
              <a:t>insegnantidella</a:t>
            </a:r>
            <a:r>
              <a:rPr lang="it-IT" dirty="0" smtClean="0"/>
              <a:t> scuola  e poi i numeri degli studenti/insegnanti partecipanti al progetto EEE (dire che non</a:t>
            </a:r>
            <a:r>
              <a:rPr lang="it-IT" baseline="0" dirty="0" smtClean="0"/>
              <a:t> tutti gli studenti partecipano con gli stessi compiti e non a tutti i livelli, inserire la foto degli studenti della vostra classe</a:t>
            </a:r>
            <a:endParaRPr lang="it-IT" dirty="0"/>
          </a:p>
        </p:txBody>
      </p:sp>
      <p:sp>
        <p:nvSpPr>
          <p:cNvPr id="4" name="Segnaposto numero diapositiva 3"/>
          <p:cNvSpPr>
            <a:spLocks noGrp="1"/>
          </p:cNvSpPr>
          <p:nvPr>
            <p:ph type="sldNum" sz="quarter" idx="10"/>
          </p:nvPr>
        </p:nvSpPr>
        <p:spPr/>
        <p:txBody>
          <a:bodyPr/>
          <a:lstStyle/>
          <a:p>
            <a:fld id="{E1A2CA5F-D052-43D8-8BDE-A4F3484AD7D0}" type="slidenum">
              <a:rPr lang="it-IT" smtClean="0"/>
              <a:pPr/>
              <a:t>3</a:t>
            </a:fld>
            <a:endParaRPr lang="it-IT"/>
          </a:p>
        </p:txBody>
      </p:sp>
    </p:spTree>
    <p:extLst>
      <p:ext uri="{BB962C8B-B14F-4D97-AF65-F5344CB8AC3E}">
        <p14:creationId xmlns:p14="http://schemas.microsoft.com/office/powerpoint/2010/main" val="41792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Inserire foto dove </a:t>
            </a:r>
            <a:r>
              <a:rPr lang="it-IT" dirty="0" err="1" smtClean="0"/>
              <a:t>Despina</a:t>
            </a:r>
            <a:r>
              <a:rPr lang="it-IT" dirty="0" smtClean="0"/>
              <a:t> illustra i telescopi, </a:t>
            </a:r>
            <a:r>
              <a:rPr lang="it-IT" dirty="0" err="1" smtClean="0"/>
              <a:t>piu</a:t>
            </a:r>
            <a:r>
              <a:rPr lang="it-IT" dirty="0" smtClean="0"/>
              <a:t> foto ragazzi al CERN,</a:t>
            </a:r>
            <a:r>
              <a:rPr lang="it-IT" baseline="0" dirty="0" smtClean="0"/>
              <a:t> </a:t>
            </a:r>
            <a:r>
              <a:rPr lang="it-IT" dirty="0" smtClean="0"/>
              <a:t> forse togliere Rubbia in caso inserire Giannotti</a:t>
            </a:r>
            <a:endParaRPr lang="it-IT" dirty="0"/>
          </a:p>
        </p:txBody>
      </p:sp>
      <p:sp>
        <p:nvSpPr>
          <p:cNvPr id="4" name="Segnaposto numero diapositiva 3"/>
          <p:cNvSpPr>
            <a:spLocks noGrp="1"/>
          </p:cNvSpPr>
          <p:nvPr>
            <p:ph type="sldNum" sz="quarter" idx="10"/>
          </p:nvPr>
        </p:nvSpPr>
        <p:spPr/>
        <p:txBody>
          <a:bodyPr/>
          <a:lstStyle/>
          <a:p>
            <a:fld id="{E1A2CA5F-D052-43D8-8BDE-A4F3484AD7D0}" type="slidenum">
              <a:rPr lang="it-IT" smtClean="0"/>
              <a:pPr/>
              <a:t>4</a:t>
            </a:fld>
            <a:endParaRPr lang="it-IT"/>
          </a:p>
        </p:txBody>
      </p:sp>
    </p:spTree>
    <p:extLst>
      <p:ext uri="{BB962C8B-B14F-4D97-AF65-F5344CB8AC3E}">
        <p14:creationId xmlns:p14="http://schemas.microsoft.com/office/powerpoint/2010/main" val="74382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Inserire prima slide di presentazione CLIL</a:t>
            </a:r>
            <a:endParaRPr lang="it-IT" dirty="0"/>
          </a:p>
        </p:txBody>
      </p:sp>
      <p:sp>
        <p:nvSpPr>
          <p:cNvPr id="4" name="Segnaposto numero diapositiva 3"/>
          <p:cNvSpPr>
            <a:spLocks noGrp="1"/>
          </p:cNvSpPr>
          <p:nvPr>
            <p:ph type="sldNum" sz="quarter" idx="10"/>
          </p:nvPr>
        </p:nvSpPr>
        <p:spPr/>
        <p:txBody>
          <a:bodyPr/>
          <a:lstStyle/>
          <a:p>
            <a:fld id="{E1A2CA5F-D052-43D8-8BDE-A4F3484AD7D0}" type="slidenum">
              <a:rPr lang="it-IT" smtClean="0"/>
              <a:pPr/>
              <a:t>5</a:t>
            </a:fld>
            <a:endParaRPr lang="it-IT"/>
          </a:p>
        </p:txBody>
      </p:sp>
    </p:spTree>
    <p:extLst>
      <p:ext uri="{BB962C8B-B14F-4D97-AF65-F5344CB8AC3E}">
        <p14:creationId xmlns:p14="http://schemas.microsoft.com/office/powerpoint/2010/main" val="64033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Mettere prof. …..</a:t>
            </a:r>
          </a:p>
          <a:p>
            <a:r>
              <a:rPr lang="it-IT" dirty="0" smtClean="0"/>
              <a:t>Forse sopra</a:t>
            </a:r>
            <a:r>
              <a:rPr lang="it-IT" baseline="0" dirty="0" smtClean="0"/>
              <a:t> al titolo o di spalla: attività in corso</a:t>
            </a:r>
          </a:p>
          <a:p>
            <a:r>
              <a:rPr lang="it-IT" dirty="0" smtClean="0"/>
              <a:t>visita al </a:t>
            </a:r>
            <a:r>
              <a:rPr lang="it-IT" dirty="0" err="1" smtClean="0"/>
              <a:t>cern</a:t>
            </a:r>
            <a:r>
              <a:rPr lang="it-IT" dirty="0" smtClean="0"/>
              <a:t> in febbraio e in marzo con 4 classi</a:t>
            </a:r>
          </a:p>
          <a:p>
            <a:r>
              <a:rPr lang="it-IT" dirty="0" smtClean="0"/>
              <a:t>Nella nostra classe è stato attivato</a:t>
            </a:r>
            <a:r>
              <a:rPr lang="it-IT" baseline="0" dirty="0" smtClean="0"/>
              <a:t> </a:t>
            </a:r>
            <a:r>
              <a:rPr lang="it-IT" dirty="0" smtClean="0"/>
              <a:t>un percorso  in collaborazione con il fisico Prof. Marco Durante direttore del</a:t>
            </a:r>
            <a:r>
              <a:rPr lang="it-IT" baseline="0" dirty="0" smtClean="0"/>
              <a:t> TIFPA …</a:t>
            </a:r>
            <a:r>
              <a:rPr lang="it-IT" dirty="0" smtClean="0"/>
              <a:t> (attenzione a dare il</a:t>
            </a:r>
            <a:r>
              <a:rPr lang="it-IT" baseline="0" dirty="0" smtClean="0"/>
              <a:t> titolo giusto alle persone), abbiamo già seguito un ciclo di conferenze e nei prossimi mesi visiteremo il centro di </a:t>
            </a:r>
            <a:r>
              <a:rPr lang="it-IT" baseline="0" dirty="0" err="1" smtClean="0"/>
              <a:t>Protonterapia</a:t>
            </a:r>
            <a:r>
              <a:rPr lang="it-IT" baseline="0" dirty="0" smtClean="0"/>
              <a:t> di Trento uno dei pochi centri in Italia (Pavia e Catania) e in </a:t>
            </a:r>
            <a:r>
              <a:rPr lang="it-IT" baseline="0" dirty="0" err="1" smtClean="0"/>
              <a:t>europa</a:t>
            </a:r>
            <a:r>
              <a:rPr lang="it-IT" baseline="0" dirty="0" smtClean="0"/>
              <a:t> e l’istituto di ricerca FBK</a:t>
            </a:r>
            <a:endParaRPr lang="it-IT" dirty="0"/>
          </a:p>
        </p:txBody>
      </p:sp>
      <p:sp>
        <p:nvSpPr>
          <p:cNvPr id="4" name="Segnaposto numero diapositiva 3"/>
          <p:cNvSpPr>
            <a:spLocks noGrp="1"/>
          </p:cNvSpPr>
          <p:nvPr>
            <p:ph type="sldNum" sz="quarter" idx="10"/>
          </p:nvPr>
        </p:nvSpPr>
        <p:spPr/>
        <p:txBody>
          <a:bodyPr/>
          <a:lstStyle/>
          <a:p>
            <a:fld id="{E1A2CA5F-D052-43D8-8BDE-A4F3484AD7D0}" type="slidenum">
              <a:rPr lang="it-IT" smtClean="0"/>
              <a:pPr/>
              <a:t>6</a:t>
            </a:fld>
            <a:endParaRPr lang="it-IT"/>
          </a:p>
        </p:txBody>
      </p:sp>
    </p:spTree>
    <p:extLst>
      <p:ext uri="{BB962C8B-B14F-4D97-AF65-F5344CB8AC3E}">
        <p14:creationId xmlns:p14="http://schemas.microsoft.com/office/powerpoint/2010/main" val="346362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Tirocini presso </a:t>
            </a:r>
            <a:r>
              <a:rPr lang="it-IT" dirty="0" err="1" smtClean="0"/>
              <a:t>fbk</a:t>
            </a:r>
            <a:r>
              <a:rPr lang="it-IT" dirty="0" smtClean="0"/>
              <a:t> </a:t>
            </a:r>
            <a:endParaRPr lang="it-IT" dirty="0"/>
          </a:p>
        </p:txBody>
      </p:sp>
      <p:sp>
        <p:nvSpPr>
          <p:cNvPr id="4" name="Segnaposto numero diapositiva 3"/>
          <p:cNvSpPr>
            <a:spLocks noGrp="1"/>
          </p:cNvSpPr>
          <p:nvPr>
            <p:ph type="sldNum" sz="quarter" idx="10"/>
          </p:nvPr>
        </p:nvSpPr>
        <p:spPr/>
        <p:txBody>
          <a:bodyPr/>
          <a:lstStyle/>
          <a:p>
            <a:fld id="{E1A2CA5F-D052-43D8-8BDE-A4F3484AD7D0}" type="slidenum">
              <a:rPr lang="it-IT" smtClean="0"/>
              <a:pPr/>
              <a:t>7</a:t>
            </a:fld>
            <a:endParaRPr lang="it-IT"/>
          </a:p>
        </p:txBody>
      </p:sp>
    </p:spTree>
    <p:extLst>
      <p:ext uri="{BB962C8B-B14F-4D97-AF65-F5344CB8AC3E}">
        <p14:creationId xmlns:p14="http://schemas.microsoft.com/office/powerpoint/2010/main" val="184658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Cambiare frase</a:t>
            </a:r>
          </a:p>
          <a:p>
            <a:r>
              <a:rPr lang="it-IT" dirty="0" smtClean="0"/>
              <a:t>Da</a:t>
            </a:r>
            <a:r>
              <a:rPr lang="it-IT" baseline="0" dirty="0" smtClean="0"/>
              <a:t> quest’anno scolastico siamo inseriti nella </a:t>
            </a:r>
            <a:r>
              <a:rPr lang="it-IT" baseline="0" dirty="0" err="1" smtClean="0"/>
              <a:t>shifter</a:t>
            </a:r>
            <a:r>
              <a:rPr lang="it-IT" baseline="0" dirty="0" smtClean="0"/>
              <a:t> report list del centro fermi e prima del guasto ricevevamo  giornalmente il report dei dati registrati dai telescopi di tutte le scuole del progetto EEE. Appena sarà ripristinato il servizio inizieremo una elaborazione dei dati con analisi delle ….. Abbiamo anche intenzione di visitare una scuola dotata di telescopio situata nella nostra zona, potrebbe essere il liceo Quadri di Vicenza oppure il liceo duca degli </a:t>
            </a:r>
            <a:r>
              <a:rPr lang="it-IT" baseline="0" dirty="0" err="1" smtClean="0"/>
              <a:t>abruzzi</a:t>
            </a:r>
            <a:r>
              <a:rPr lang="it-IT" baseline="0" dirty="0" smtClean="0"/>
              <a:t> di Treviso. Abbiamo contattato in occasione di questo meeting i nostri colleghi e ci terremo in contatto per organizzare uno scambio fra le nostre scuole. </a:t>
            </a:r>
            <a:endParaRPr lang="it-IT" dirty="0"/>
          </a:p>
        </p:txBody>
      </p:sp>
      <p:sp>
        <p:nvSpPr>
          <p:cNvPr id="4" name="Segnaposto numero diapositiva 3"/>
          <p:cNvSpPr>
            <a:spLocks noGrp="1"/>
          </p:cNvSpPr>
          <p:nvPr>
            <p:ph type="sldNum" sz="quarter" idx="10"/>
          </p:nvPr>
        </p:nvSpPr>
        <p:spPr/>
        <p:txBody>
          <a:bodyPr/>
          <a:lstStyle/>
          <a:p>
            <a:fld id="{E1A2CA5F-D052-43D8-8BDE-A4F3484AD7D0}" type="slidenum">
              <a:rPr lang="it-IT" smtClean="0"/>
              <a:pPr/>
              <a:t>8</a:t>
            </a:fld>
            <a:endParaRPr lang="it-IT"/>
          </a:p>
        </p:txBody>
      </p:sp>
    </p:spTree>
    <p:extLst>
      <p:ext uri="{BB962C8B-B14F-4D97-AF65-F5344CB8AC3E}">
        <p14:creationId xmlns:p14="http://schemas.microsoft.com/office/powerpoint/2010/main" val="330980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Cosmic</a:t>
            </a:r>
            <a:r>
              <a:rPr lang="it-IT" dirty="0" smtClean="0"/>
              <a:t> </a:t>
            </a:r>
            <a:r>
              <a:rPr lang="it-IT" dirty="0" err="1" smtClean="0"/>
              <a:t>day…</a:t>
            </a:r>
            <a:endParaRPr lang="it-IT" dirty="0" smtClean="0"/>
          </a:p>
          <a:p>
            <a:r>
              <a:rPr lang="it-IT" dirty="0" smtClean="0"/>
              <a:t>Inserire che i Dati sono di bologna ….data…..</a:t>
            </a:r>
          </a:p>
          <a:p>
            <a:r>
              <a:rPr lang="it-IT" dirty="0" smtClean="0"/>
              <a:t>Tipo di analisi:</a:t>
            </a:r>
          </a:p>
          <a:p>
            <a:r>
              <a:rPr lang="it-IT" dirty="0" smtClean="0"/>
              <a:t>Angolo….</a:t>
            </a:r>
          </a:p>
          <a:p>
            <a:r>
              <a:rPr lang="it-IT" dirty="0" smtClean="0"/>
              <a:t>Si vedono poco i grafici</a:t>
            </a:r>
            <a:endParaRPr lang="it-IT" dirty="0"/>
          </a:p>
        </p:txBody>
      </p:sp>
      <p:sp>
        <p:nvSpPr>
          <p:cNvPr id="4" name="Segnaposto numero diapositiva 3"/>
          <p:cNvSpPr>
            <a:spLocks noGrp="1"/>
          </p:cNvSpPr>
          <p:nvPr>
            <p:ph type="sldNum" sz="quarter" idx="10"/>
          </p:nvPr>
        </p:nvSpPr>
        <p:spPr/>
        <p:txBody>
          <a:bodyPr/>
          <a:lstStyle/>
          <a:p>
            <a:fld id="{E1A2CA5F-D052-43D8-8BDE-A4F3484AD7D0}" type="slidenum">
              <a:rPr lang="it-IT" smtClean="0"/>
              <a:pPr/>
              <a:t>9</a:t>
            </a:fld>
            <a:endParaRPr lang="it-IT"/>
          </a:p>
        </p:txBody>
      </p:sp>
    </p:spTree>
    <p:extLst>
      <p:ext uri="{BB962C8B-B14F-4D97-AF65-F5344CB8AC3E}">
        <p14:creationId xmlns:p14="http://schemas.microsoft.com/office/powerpoint/2010/main" val="46217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60B044BD-6443-4C54-84CB-685B93A52BFB}" type="slidenum">
              <a:rPr lang="it-IT" smtClean="0"/>
              <a:pPr/>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B044BD-6443-4C54-84CB-685B93A52BF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B044BD-6443-4C54-84CB-685B93A52BF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B044BD-6443-4C54-84CB-685B93A52BF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60B044BD-6443-4C54-84CB-685B93A52BF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B044BD-6443-4C54-84CB-685B93A52BF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0B044BD-6443-4C54-84CB-685B93A52BF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0B044BD-6443-4C54-84CB-685B93A52BF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0B044BD-6443-4C54-84CB-685B93A52BF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B044BD-6443-4C54-84CB-685B93A52BF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039A8667-ED4D-403A-9BA7-DFD1624177B0}" type="datetimeFigureOut">
              <a:rPr lang="it-IT" smtClean="0"/>
              <a:pPr/>
              <a:t>06/12/2017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B044BD-6443-4C54-84CB-685B93A52BF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39A8667-ED4D-403A-9BA7-DFD1624177B0}" type="datetimeFigureOut">
              <a:rPr lang="it-IT" smtClean="0"/>
              <a:pPr/>
              <a:t>06/12/2017</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0B044BD-6443-4C54-84CB-685B93A52BFB}"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3929" y="4429658"/>
            <a:ext cx="8712206" cy="871550"/>
          </a:xfrm>
        </p:spPr>
        <p:txBody>
          <a:bodyPr>
            <a:noAutofit/>
            <a:scene3d>
              <a:camera prst="orthographicFront"/>
              <a:lightRig rig="soft" dir="t">
                <a:rot lat="0" lon="0" rev="17220000"/>
              </a:lightRig>
            </a:scene3d>
            <a:sp3d prstMaterial="softEdge"/>
          </a:bodyPr>
          <a:lstStyle/>
          <a:p>
            <a:r>
              <a:rPr lang="it-IT" sz="3200" dirty="0" smtClean="0">
                <a:solidFill>
                  <a:schemeClr val="accent1">
                    <a:lumMod val="60000"/>
                    <a:lumOff val="40000"/>
                  </a:schemeClr>
                </a:solidFill>
              </a:rPr>
              <a:t>HIGH SCHOOL «LEONARDO DA VINCI» OF TRENTO MEETS THE EEE PROJECT</a:t>
            </a:r>
            <a:endParaRPr lang="it-IT" sz="3200" dirty="0">
              <a:solidFill>
                <a:schemeClr val="accent1">
                  <a:lumMod val="60000"/>
                  <a:lumOff val="40000"/>
                </a:schemeClr>
              </a:solidFill>
            </a:endParaRPr>
          </a:p>
        </p:txBody>
      </p:sp>
      <p:sp>
        <p:nvSpPr>
          <p:cNvPr id="3" name="Sottotitolo 2"/>
          <p:cNvSpPr>
            <a:spLocks noGrp="1"/>
          </p:cNvSpPr>
          <p:nvPr>
            <p:ph type="subTitle" idx="1"/>
          </p:nvPr>
        </p:nvSpPr>
        <p:spPr>
          <a:xfrm>
            <a:off x="995249" y="5390930"/>
            <a:ext cx="7729566" cy="414334"/>
          </a:xfrm>
        </p:spPr>
        <p:txBody>
          <a:bodyPr>
            <a:noAutofit/>
          </a:bodyPr>
          <a:lstStyle/>
          <a:p>
            <a:r>
              <a:rPr lang="it-IT" sz="2400" b="1" cap="small" dirty="0" smtClean="0">
                <a:latin typeface="Arial Black" panose="020B0A04020102020204" pitchFamily="34" charset="0"/>
              </a:rPr>
              <a:t>the </a:t>
            </a:r>
            <a:r>
              <a:rPr lang="it-IT" sz="2400" b="1" cap="small" dirty="0" err="1" smtClean="0">
                <a:latin typeface="Arial Black" panose="020B0A04020102020204" pitchFamily="34" charset="0"/>
              </a:rPr>
              <a:t>carried</a:t>
            </a:r>
            <a:r>
              <a:rPr lang="it-IT" sz="2400" b="1" cap="small" dirty="0" smtClean="0">
                <a:latin typeface="Arial Black" panose="020B0A04020102020204" pitchFamily="34" charset="0"/>
              </a:rPr>
              <a:t> out </a:t>
            </a:r>
            <a:r>
              <a:rPr lang="it-IT" sz="2400" b="1" cap="small" dirty="0" err="1" smtClean="0">
                <a:latin typeface="Arial Black" panose="020B0A04020102020204" pitchFamily="34" charset="0"/>
              </a:rPr>
              <a:t>activities</a:t>
            </a:r>
            <a:r>
              <a:rPr lang="it-IT" sz="2400" b="1" cap="small" dirty="0" smtClean="0">
                <a:latin typeface="Arial Black" panose="020B0A04020102020204" pitchFamily="34" charset="0"/>
              </a:rPr>
              <a:t> </a:t>
            </a:r>
            <a:r>
              <a:rPr lang="it-IT" sz="2400" b="1" cap="small" dirty="0" err="1" smtClean="0">
                <a:latin typeface="Arial Black" panose="020B0A04020102020204" pitchFamily="34" charset="0"/>
              </a:rPr>
              <a:t>while</a:t>
            </a:r>
            <a:r>
              <a:rPr lang="it-IT" sz="2400" b="1" cap="small" dirty="0" smtClean="0">
                <a:latin typeface="Arial Black" panose="020B0A04020102020204" pitchFamily="34" charset="0"/>
              </a:rPr>
              <a:t> </a:t>
            </a:r>
            <a:r>
              <a:rPr lang="it-IT" sz="2400" b="1" cap="small" dirty="0" err="1" smtClean="0">
                <a:latin typeface="Arial Black" panose="020B0A04020102020204" pitchFamily="34" charset="0"/>
              </a:rPr>
              <a:t>waiting</a:t>
            </a:r>
            <a:r>
              <a:rPr lang="it-IT" sz="2400" b="1" cap="small" dirty="0" smtClean="0">
                <a:latin typeface="Arial Black" panose="020B0A04020102020204" pitchFamily="34" charset="0"/>
              </a:rPr>
              <a:t> for a twin </a:t>
            </a:r>
            <a:r>
              <a:rPr lang="it-IT" sz="2400" b="1" cap="small" dirty="0" err="1" smtClean="0">
                <a:latin typeface="Arial Black" panose="020B0A04020102020204" pitchFamily="34" charset="0"/>
              </a:rPr>
              <a:t>school</a:t>
            </a:r>
            <a:r>
              <a:rPr lang="it-IT" sz="2400" b="1" cap="small" dirty="0" smtClean="0">
                <a:latin typeface="Arial Black" panose="020B0A04020102020204" pitchFamily="34" charset="0"/>
              </a:rPr>
              <a:t> with a </a:t>
            </a:r>
            <a:r>
              <a:rPr lang="it-IT" sz="2400" b="1" cap="small" dirty="0" err="1" smtClean="0">
                <a:latin typeface="Arial Black" panose="020B0A04020102020204" pitchFamily="34" charset="0"/>
              </a:rPr>
              <a:t>telescope</a:t>
            </a:r>
            <a:endParaRPr lang="it-IT" sz="2400" b="1" cap="small" dirty="0">
              <a:latin typeface="Arial Black" panose="020B0A04020102020204" pitchFamily="34" charset="0"/>
            </a:endParaRPr>
          </a:p>
        </p:txBody>
      </p:sp>
      <p:sp>
        <p:nvSpPr>
          <p:cNvPr id="10" name="Sottotitolo 2"/>
          <p:cNvSpPr txBox="1">
            <a:spLocks/>
          </p:cNvSpPr>
          <p:nvPr/>
        </p:nvSpPr>
        <p:spPr>
          <a:xfrm>
            <a:off x="7058068" y="4443426"/>
            <a:ext cx="1800212" cy="414334"/>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Sottotitolo 2"/>
          <p:cNvSpPr txBox="1">
            <a:spLocks/>
          </p:cNvSpPr>
          <p:nvPr/>
        </p:nvSpPr>
        <p:spPr>
          <a:xfrm>
            <a:off x="2643174" y="4572008"/>
            <a:ext cx="1943088" cy="414334"/>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Rettangolo 20"/>
          <p:cNvSpPr/>
          <p:nvPr/>
        </p:nvSpPr>
        <p:spPr>
          <a:xfrm>
            <a:off x="3198"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2" descr="C:\Users\Utente\Desktop\2015 Ginevra\foto scelte\eee_map.jpg"/>
          <p:cNvPicPr>
            <a:picLocks noChangeAspect="1" noChangeArrowheads="1"/>
          </p:cNvPicPr>
          <p:nvPr/>
        </p:nvPicPr>
        <p:blipFill>
          <a:blip r:embed="rId3" cstate="print"/>
          <a:srcRect/>
          <a:stretch>
            <a:fillRect/>
          </a:stretch>
        </p:blipFill>
        <p:spPr bwMode="auto">
          <a:xfrm>
            <a:off x="5590907" y="192493"/>
            <a:ext cx="2994765" cy="3743457"/>
          </a:xfrm>
          <a:prstGeom prst="rect">
            <a:avLst/>
          </a:prstGeom>
          <a:noFill/>
        </p:spPr>
      </p:pic>
      <p:cxnSp>
        <p:nvCxnSpPr>
          <p:cNvPr id="23" name="Connettore 1 22"/>
          <p:cNvCxnSpPr/>
          <p:nvPr/>
        </p:nvCxnSpPr>
        <p:spPr>
          <a:xfrm>
            <a:off x="4932040" y="260648"/>
            <a:ext cx="1817041" cy="358330"/>
          </a:xfrm>
          <a:prstGeom prst="line">
            <a:avLst/>
          </a:prstGeom>
          <a:ln w="38100" cap="rnd" cmpd="sng">
            <a:tailEnd type="oval"/>
          </a:ln>
          <a:effectLst>
            <a:outerShdw blurRad="50800" dist="38100" dir="3720000" sx="53000" sy="53000" algn="tl"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V="1">
            <a:off x="4932040" y="649220"/>
            <a:ext cx="1785380" cy="33558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6588224" y="332656"/>
            <a:ext cx="1000132" cy="338554"/>
          </a:xfrm>
          <a:prstGeom prst="rect">
            <a:avLst/>
          </a:prstGeom>
          <a:noFill/>
        </p:spPr>
        <p:txBody>
          <a:bodyPr wrap="square" rtlCol="0">
            <a:spAutoFit/>
          </a:bodyPr>
          <a:lstStyle/>
          <a:p>
            <a:r>
              <a:rPr lang="it-IT" sz="1600" b="1" dirty="0" smtClean="0">
                <a:solidFill>
                  <a:srgbClr val="002060"/>
                </a:solidFill>
                <a:latin typeface="Arial Black" panose="020B0A04020102020204" pitchFamily="34" charset="0"/>
              </a:rPr>
              <a:t>Trento</a:t>
            </a:r>
            <a:endParaRPr lang="it-IT" sz="1600" b="1" dirty="0">
              <a:solidFill>
                <a:srgbClr val="002060"/>
              </a:solidFill>
              <a:latin typeface="Arial Black" panose="020B0A04020102020204" pitchFamily="34" charset="0"/>
            </a:endParaRPr>
          </a:p>
        </p:txBody>
      </p:sp>
      <p:pic>
        <p:nvPicPr>
          <p:cNvPr id="12" name="Immagine 11" descr="IMG_2338.JPG"/>
          <p:cNvPicPr>
            <a:picLocks noChangeAspect="1"/>
          </p:cNvPicPr>
          <p:nvPr/>
        </p:nvPicPr>
        <p:blipFill>
          <a:blip r:embed="rId4" cstate="print"/>
          <a:srcRect l="7937" r="20635"/>
          <a:stretch>
            <a:fillRect/>
          </a:stretch>
        </p:blipFill>
        <p:spPr>
          <a:xfrm>
            <a:off x="1259632" y="188640"/>
            <a:ext cx="3744416" cy="39154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3" name="AutoShape 4"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93" name="Titolo 1"/>
          <p:cNvSpPr>
            <a:spLocks noGrp="1"/>
          </p:cNvSpPr>
          <p:nvPr>
            <p:ph type="ctrTitle"/>
          </p:nvPr>
        </p:nvSpPr>
        <p:spPr>
          <a:xfrm>
            <a:off x="827584" y="1593036"/>
            <a:ext cx="7729566" cy="2550343"/>
          </a:xfrm>
        </p:spPr>
        <p:txBody>
          <a:bodyPr>
            <a:noAutofit/>
            <a:scene3d>
              <a:camera prst="orthographicFront"/>
              <a:lightRig rig="soft" dir="t">
                <a:rot lat="0" lon="0" rev="17220000"/>
              </a:lightRig>
            </a:scene3d>
            <a:sp3d prstMaterial="softEdge"/>
          </a:bodyPr>
          <a:lstStyle/>
          <a:p>
            <a:r>
              <a:rPr lang="it-IT" sz="6000" dirty="0" smtClean="0">
                <a:solidFill>
                  <a:schemeClr val="accent1">
                    <a:lumMod val="60000"/>
                    <a:lumOff val="40000"/>
                  </a:schemeClr>
                </a:solidFill>
              </a:rPr>
              <a:t>THANK YOU FOR YOUR  ATTENTION! </a:t>
            </a:r>
            <a:endParaRPr lang="it-IT" sz="6000" i="1" cap="none" dirty="0">
              <a:solidFill>
                <a:schemeClr val="accent1">
                  <a:lumMod val="60000"/>
                  <a:lumOff val="40000"/>
                </a:schemeClr>
              </a:solidFill>
            </a:endParaRPr>
          </a:p>
        </p:txBody>
      </p:sp>
      <p:sp>
        <p:nvSpPr>
          <p:cNvPr id="105" name="Rettangolo 104"/>
          <p:cNvSpPr/>
          <p:nvPr/>
        </p:nvSpPr>
        <p:spPr>
          <a:xfrm>
            <a:off x="3198"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Sottotitolo 2"/>
          <p:cNvSpPr txBox="1">
            <a:spLocks/>
          </p:cNvSpPr>
          <p:nvPr/>
        </p:nvSpPr>
        <p:spPr>
          <a:xfrm>
            <a:off x="16814" y="5058426"/>
            <a:ext cx="428628" cy="642942"/>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effectLst/>
              <a:uLnTx/>
              <a:uFillTx/>
              <a:latin typeface="Times New Roman" pitchFamily="18" charset="0"/>
              <a:ea typeface="Arial Unicode MS" pitchFamily="34" charset="-128"/>
              <a:cs typeface="Times New Roman" pitchFamily="18" charset="0"/>
            </a:endParaRPr>
          </a:p>
        </p:txBody>
      </p:sp>
      <p:sp>
        <p:nvSpPr>
          <p:cNvPr id="109" name="Rettangolo 108"/>
          <p:cNvSpPr/>
          <p:nvPr/>
        </p:nvSpPr>
        <p:spPr>
          <a:xfrm>
            <a:off x="98702" y="165669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1" name="Rettangolo 110"/>
          <p:cNvSpPr/>
          <p:nvPr/>
        </p:nvSpPr>
        <p:spPr>
          <a:xfrm>
            <a:off x="101932" y="201388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2" name="Rettangolo 111"/>
          <p:cNvSpPr/>
          <p:nvPr/>
        </p:nvSpPr>
        <p:spPr>
          <a:xfrm>
            <a:off x="98702" y="235743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3" name="Rettangolo 112"/>
          <p:cNvSpPr/>
          <p:nvPr/>
        </p:nvSpPr>
        <p:spPr>
          <a:xfrm>
            <a:off x="98702" y="308545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4" name="Rettangolo 113"/>
          <p:cNvSpPr/>
          <p:nvPr/>
        </p:nvSpPr>
        <p:spPr>
          <a:xfrm>
            <a:off x="101900" y="271462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5" name="Rettangolo 114"/>
          <p:cNvSpPr/>
          <p:nvPr/>
        </p:nvSpPr>
        <p:spPr>
          <a:xfrm>
            <a:off x="101932" y="342900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6" name="Rettangolo 115"/>
          <p:cNvSpPr/>
          <p:nvPr/>
        </p:nvSpPr>
        <p:spPr>
          <a:xfrm>
            <a:off x="98734" y="414338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7" name="Rettangolo 116"/>
          <p:cNvSpPr/>
          <p:nvPr/>
        </p:nvSpPr>
        <p:spPr>
          <a:xfrm>
            <a:off x="98702" y="378904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 name="Rettangolo 31"/>
          <p:cNvSpPr/>
          <p:nvPr/>
        </p:nvSpPr>
        <p:spPr>
          <a:xfrm>
            <a:off x="110355" y="4509120"/>
            <a:ext cx="214282" cy="2143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a:t>8</a:t>
            </a:r>
          </a:p>
        </p:txBody>
      </p:sp>
      <p:sp>
        <p:nvSpPr>
          <p:cNvPr id="4" name="CasellaDiTesto 3"/>
          <p:cNvSpPr txBox="1"/>
          <p:nvPr/>
        </p:nvSpPr>
        <p:spPr>
          <a:xfrm>
            <a:off x="1169555" y="4838855"/>
            <a:ext cx="7272808" cy="923330"/>
          </a:xfrm>
          <a:prstGeom prst="rect">
            <a:avLst/>
          </a:prstGeom>
          <a:noFill/>
        </p:spPr>
        <p:txBody>
          <a:bodyPr wrap="square" rtlCol="0">
            <a:spAutoFit/>
          </a:bodyPr>
          <a:lstStyle/>
          <a:p>
            <a:pPr algn="ctr"/>
            <a:r>
              <a:rPr lang="it-IT" dirty="0" smtClean="0">
                <a:latin typeface="Arial Black" panose="020B0A04020102020204" pitchFamily="34" charset="0"/>
              </a:rPr>
              <a:t>THANKS TO THE </a:t>
            </a:r>
            <a:r>
              <a:rPr lang="it-IT" dirty="0" err="1" smtClean="0">
                <a:latin typeface="Arial Black" panose="020B0A04020102020204" pitchFamily="34" charset="0"/>
              </a:rPr>
              <a:t>ORGANIZERS</a:t>
            </a:r>
            <a:r>
              <a:rPr lang="it-IT" dirty="0" smtClean="0">
                <a:latin typeface="Arial Black" panose="020B0A04020102020204" pitchFamily="34" charset="0"/>
              </a:rPr>
              <a:t> OF THE EVENT THAT GAVE US THE </a:t>
            </a:r>
            <a:r>
              <a:rPr lang="it-IT" dirty="0" err="1" smtClean="0">
                <a:latin typeface="Arial Black" panose="020B0A04020102020204" pitchFamily="34" charset="0"/>
              </a:rPr>
              <a:t>POSSIBILITY</a:t>
            </a:r>
            <a:r>
              <a:rPr lang="it-IT" dirty="0" smtClean="0">
                <a:latin typeface="Arial Black" panose="020B0A04020102020204" pitchFamily="34" charset="0"/>
              </a:rPr>
              <a:t> TO MEET OTHERS SCHOOL OF THE EEE PROJECT</a:t>
            </a:r>
            <a:endParaRPr lang="it-IT"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a:xfrm>
            <a:off x="6012160" y="3212976"/>
            <a:ext cx="2808312" cy="1296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0" name="Rettangolo 29"/>
          <p:cNvSpPr/>
          <p:nvPr/>
        </p:nvSpPr>
        <p:spPr>
          <a:xfrm>
            <a:off x="3198"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Sottotitolo 2"/>
          <p:cNvSpPr txBox="1">
            <a:spLocks/>
          </p:cNvSpPr>
          <p:nvPr/>
        </p:nvSpPr>
        <p:spPr>
          <a:xfrm>
            <a:off x="16814" y="5058426"/>
            <a:ext cx="428628" cy="642942"/>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effectLst/>
              <a:uLnTx/>
              <a:uFillTx/>
              <a:latin typeface="Times New Roman" pitchFamily="18" charset="0"/>
              <a:ea typeface="Arial Unicode MS" pitchFamily="34" charset="-128"/>
              <a:cs typeface="Times New Roman" pitchFamily="18" charset="0"/>
            </a:endParaRPr>
          </a:p>
        </p:txBody>
      </p:sp>
      <p:sp>
        <p:nvSpPr>
          <p:cNvPr id="21" name="Rettangolo 20"/>
          <p:cNvSpPr/>
          <p:nvPr/>
        </p:nvSpPr>
        <p:spPr>
          <a:xfrm>
            <a:off x="98734" y="1656698"/>
            <a:ext cx="214282" cy="2143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i</a:t>
            </a:r>
            <a:endParaRPr lang="it-IT" dirty="0"/>
          </a:p>
        </p:txBody>
      </p:sp>
      <p:sp>
        <p:nvSpPr>
          <p:cNvPr id="22" name="Rettangolo 21"/>
          <p:cNvSpPr/>
          <p:nvPr/>
        </p:nvSpPr>
        <p:spPr>
          <a:xfrm>
            <a:off x="98702" y="201388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35" name="Sottotitolo 2"/>
          <p:cNvSpPr txBox="1">
            <a:spLocks/>
          </p:cNvSpPr>
          <p:nvPr/>
        </p:nvSpPr>
        <p:spPr>
          <a:xfrm>
            <a:off x="13616" y="272080"/>
            <a:ext cx="428628" cy="1143008"/>
          </a:xfrm>
          <a:prstGeom prst="rect">
            <a:avLst/>
          </a:prstGeom>
        </p:spPr>
        <p:txBody>
          <a:bodyPr vert="horz" lIns="100584" tIns="45720" anchor="b">
            <a:normAutofit/>
          </a:bodyPr>
          <a:lstStyle/>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effectLst/>
              <a:uLnTx/>
              <a:uFillTx/>
              <a:latin typeface="Times New Roman" pitchFamily="18" charset="0"/>
              <a:ea typeface="Arial Unicode MS" pitchFamily="34" charset="-128"/>
              <a:cs typeface="Times New Roman" pitchFamily="18" charset="0"/>
            </a:endParaRPr>
          </a:p>
        </p:txBody>
      </p:sp>
      <p:sp>
        <p:nvSpPr>
          <p:cNvPr id="40" name="Sottotitolo 2"/>
          <p:cNvSpPr txBox="1">
            <a:spLocks/>
          </p:cNvSpPr>
          <p:nvPr/>
        </p:nvSpPr>
        <p:spPr>
          <a:xfrm>
            <a:off x="827584" y="913423"/>
            <a:ext cx="4909032" cy="1700864"/>
          </a:xfrm>
          <a:prstGeom prst="rect">
            <a:avLst/>
          </a:prstGeom>
        </p:spPr>
        <p:txBody>
          <a:bodyPr vert="horz">
            <a:noAutofit/>
          </a:bodyPr>
          <a:lstStyle/>
          <a:p>
            <a:pPr marR="0" lvl="0" algn="l" defTabSz="914400" rtl="0" eaLnBrk="1" fontAlgn="auto" latinLnBrk="0" hangingPunct="1">
              <a:lnSpc>
                <a:spcPct val="100000"/>
              </a:lnSpc>
              <a:spcBef>
                <a:spcPct val="20000"/>
              </a:spcBef>
              <a:spcAft>
                <a:spcPts val="0"/>
              </a:spcAft>
              <a:buClr>
                <a:schemeClr val="tx1">
                  <a:shade val="95000"/>
                </a:schemeClr>
              </a:buClr>
              <a:buSzPct val="65000"/>
              <a:tabLst/>
              <a:defRPr/>
            </a:pPr>
            <a:r>
              <a:rPr lang="it-IT" sz="2200" cap="small" dirty="0" smtClean="0">
                <a:latin typeface="Arial Black" panose="020B0A04020102020204" pitchFamily="34" charset="0"/>
              </a:rPr>
              <a:t> </a:t>
            </a:r>
          </a:p>
          <a:p>
            <a:pPr marL="457200" indent="-457200">
              <a:spcBef>
                <a:spcPct val="20000"/>
              </a:spcBef>
              <a:buClr>
                <a:schemeClr val="tx1">
                  <a:shade val="95000"/>
                </a:schemeClr>
              </a:buClr>
              <a:buSzPct val="65000"/>
              <a:buFont typeface="+mj-lt"/>
              <a:buAutoNum type="arabicPeriod"/>
              <a:defRPr/>
            </a:pPr>
            <a:r>
              <a:rPr lang="it-IT" sz="2200" cap="small" dirty="0" err="1">
                <a:latin typeface="Arial Black" panose="020B0A04020102020204" pitchFamily="34" charset="0"/>
              </a:rPr>
              <a:t>Our</a:t>
            </a:r>
            <a:r>
              <a:rPr lang="it-IT" sz="2200" cap="small" dirty="0">
                <a:latin typeface="Arial Black" panose="020B0A04020102020204" pitchFamily="34" charset="0"/>
              </a:rPr>
              <a:t> </a:t>
            </a:r>
            <a:r>
              <a:rPr lang="it-IT" sz="2200" cap="small" dirty="0" err="1">
                <a:latin typeface="Arial Black" panose="020B0A04020102020204" pitchFamily="34" charset="0"/>
              </a:rPr>
              <a:t>school</a:t>
            </a:r>
            <a:endParaRPr lang="it-IT" sz="2200" cap="small" dirty="0">
              <a:latin typeface="Arial Black" panose="020B0A04020102020204" pitchFamily="34" charset="0"/>
            </a:endParaRPr>
          </a:p>
          <a:p>
            <a:pPr lvl="1">
              <a:spcBef>
                <a:spcPct val="20000"/>
              </a:spcBef>
              <a:buClr>
                <a:schemeClr val="tx1">
                  <a:shade val="95000"/>
                </a:schemeClr>
              </a:buClr>
              <a:buSzPct val="65000"/>
              <a:defRPr/>
            </a:pPr>
            <a:r>
              <a:rPr lang="it-IT" sz="2200" cap="small" dirty="0" smtClean="0">
                <a:latin typeface="Arial Black" panose="020B0A04020102020204" pitchFamily="34" charset="0"/>
              </a:rPr>
              <a:t>CARRIED OUT ACTIVITIES</a:t>
            </a:r>
          </a:p>
          <a:p>
            <a:pPr marL="457200" indent="-457200">
              <a:spcBef>
                <a:spcPct val="20000"/>
              </a:spcBef>
              <a:buClr>
                <a:schemeClr val="tx1">
                  <a:shade val="95000"/>
                </a:schemeClr>
              </a:buClr>
              <a:buSzPct val="65000"/>
              <a:buFont typeface="+mj-lt"/>
              <a:buAutoNum type="arabicPeriod"/>
              <a:defRPr/>
            </a:pPr>
            <a:r>
              <a:rPr kumimoji="0" lang="it-IT" sz="2200" b="0" i="0" u="none" strike="noStrike" kern="1200" cap="small" spc="0" normalizeH="0" baseline="0" noProof="0" dirty="0" err="1" smtClean="0">
                <a:ln>
                  <a:noFill/>
                </a:ln>
                <a:solidFill>
                  <a:schemeClr val="tx1"/>
                </a:solidFill>
                <a:effectLst/>
                <a:uLnTx/>
                <a:uFillTx/>
                <a:latin typeface="Arial Black" panose="020B0A04020102020204" pitchFamily="34" charset="0"/>
              </a:rPr>
              <a:t>visit</a:t>
            </a:r>
            <a:r>
              <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rPr>
              <a:t> to </a:t>
            </a:r>
            <a:r>
              <a:rPr kumimoji="0" lang="it-IT" sz="2200" b="0" i="0" u="none" strike="noStrike" kern="1200" cap="small" spc="0" normalizeH="0" baseline="0" noProof="0" dirty="0" err="1" smtClean="0">
                <a:ln>
                  <a:noFill/>
                </a:ln>
                <a:solidFill>
                  <a:schemeClr val="tx1"/>
                </a:solidFill>
                <a:effectLst/>
                <a:uLnTx/>
                <a:uFillTx/>
                <a:latin typeface="Arial Black" panose="020B0A04020102020204" pitchFamily="34" charset="0"/>
              </a:rPr>
              <a:t>Cern</a:t>
            </a:r>
            <a:r>
              <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rPr>
              <a:t> </a:t>
            </a:r>
            <a:r>
              <a:rPr kumimoji="0" lang="it-IT" sz="2200" b="0" i="0" u="none" strike="noStrike" kern="1200" cap="small" spc="0" normalizeH="0" baseline="0" noProof="0" dirty="0" err="1" smtClean="0">
                <a:ln>
                  <a:noFill/>
                </a:ln>
                <a:solidFill>
                  <a:schemeClr val="tx1"/>
                </a:solidFill>
                <a:effectLst/>
                <a:uLnTx/>
                <a:uFillTx/>
                <a:latin typeface="Arial Black" panose="020B0A04020102020204" pitchFamily="34" charset="0"/>
              </a:rPr>
              <a:t>laboratories</a:t>
            </a:r>
            <a:endPar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endParaRPr>
          </a:p>
          <a:p>
            <a:pPr marL="457200" indent="-457200">
              <a:spcBef>
                <a:spcPct val="20000"/>
              </a:spcBef>
              <a:buClr>
                <a:schemeClr val="tx1">
                  <a:shade val="95000"/>
                </a:schemeClr>
              </a:buClr>
              <a:buSzPct val="65000"/>
              <a:buFont typeface="+mj-lt"/>
              <a:buAutoNum type="arabicPeriod"/>
              <a:defRPr/>
            </a:pPr>
            <a:r>
              <a:rPr lang="it-IT" sz="2200" cap="small" dirty="0" smtClean="0">
                <a:latin typeface="Arial Black" panose="020B0A04020102020204" pitchFamily="34" charset="0"/>
              </a:rPr>
              <a:t>International </a:t>
            </a:r>
            <a:r>
              <a:rPr lang="it-IT" sz="2200" cap="small" dirty="0" err="1" smtClean="0">
                <a:latin typeface="Arial Black" panose="020B0A04020102020204" pitchFamily="34" charset="0"/>
              </a:rPr>
              <a:t>masterclasses</a:t>
            </a:r>
            <a:r>
              <a:rPr lang="it-IT" sz="2200" cap="small" dirty="0" smtClean="0">
                <a:latin typeface="Arial Black" panose="020B0A04020102020204" pitchFamily="34" charset="0"/>
              </a:rPr>
              <a:t> and CLIL </a:t>
            </a:r>
            <a:r>
              <a:rPr lang="it-IT" sz="2200" cap="small" dirty="0" err="1" smtClean="0">
                <a:latin typeface="Arial Black" panose="020B0A04020102020204" pitchFamily="34" charset="0"/>
              </a:rPr>
              <a:t>project</a:t>
            </a:r>
            <a:r>
              <a:rPr lang="it-IT" sz="2200" cap="small" dirty="0" smtClean="0">
                <a:latin typeface="Arial Black" panose="020B0A04020102020204" pitchFamily="34" charset="0"/>
              </a:rPr>
              <a:t> on </a:t>
            </a:r>
            <a:r>
              <a:rPr lang="it-IT" sz="2200" cap="small" dirty="0" err="1" smtClean="0">
                <a:latin typeface="Arial Black" panose="020B0A04020102020204" pitchFamily="34" charset="0"/>
              </a:rPr>
              <a:t>particle</a:t>
            </a:r>
            <a:r>
              <a:rPr lang="it-IT" sz="2200" cap="small" dirty="0" smtClean="0">
                <a:latin typeface="Arial Black" panose="020B0A04020102020204" pitchFamily="34" charset="0"/>
              </a:rPr>
              <a:t> </a:t>
            </a:r>
            <a:r>
              <a:rPr lang="it-IT" sz="2200" cap="small" dirty="0" err="1" smtClean="0">
                <a:latin typeface="Arial Black" panose="020B0A04020102020204" pitchFamily="34" charset="0"/>
              </a:rPr>
              <a:t>physics</a:t>
            </a:r>
            <a:r>
              <a:rPr lang="it-IT" sz="2200" cap="small" dirty="0" smtClean="0">
                <a:latin typeface="Arial Black" panose="020B0A04020102020204" pitchFamily="34" charset="0"/>
              </a:rPr>
              <a:t> </a:t>
            </a:r>
          </a:p>
          <a:p>
            <a:pPr marL="0" lvl="1">
              <a:spcBef>
                <a:spcPct val="20000"/>
              </a:spcBef>
              <a:buClr>
                <a:schemeClr val="tx1">
                  <a:shade val="95000"/>
                </a:schemeClr>
              </a:buClr>
              <a:buSzPct val="65000"/>
              <a:defRPr/>
            </a:pPr>
            <a:r>
              <a:rPr lang="it-IT" sz="2200" cap="small" dirty="0">
                <a:latin typeface="Arial Black" panose="020B0A04020102020204" pitchFamily="34" charset="0"/>
              </a:rPr>
              <a:t> </a:t>
            </a:r>
            <a:r>
              <a:rPr lang="it-IT" sz="2200" cap="small" dirty="0" smtClean="0">
                <a:latin typeface="Arial Black" panose="020B0A04020102020204" pitchFamily="34" charset="0"/>
              </a:rPr>
              <a:t>    RUNNING ACTIVITIES</a:t>
            </a:r>
            <a:endParaRPr lang="it-IT" sz="2200" cap="small" dirty="0">
              <a:latin typeface="Arial Black" panose="020B0A04020102020204" pitchFamily="34" charset="0"/>
            </a:endParaRPr>
          </a:p>
          <a:p>
            <a:pPr marL="457200" indent="-457200">
              <a:spcBef>
                <a:spcPct val="20000"/>
              </a:spcBef>
              <a:buClr>
                <a:schemeClr val="tx1">
                  <a:shade val="95000"/>
                </a:schemeClr>
              </a:buClr>
              <a:buSzPct val="65000"/>
              <a:buFont typeface="+mj-lt"/>
              <a:buAutoNum type="arabicPeriod"/>
              <a:defRPr/>
            </a:pPr>
            <a:r>
              <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rPr>
              <a:t>new </a:t>
            </a:r>
            <a:r>
              <a:rPr kumimoji="0" lang="it-IT" sz="2200" b="0" i="0" u="none" strike="noStrike" kern="1200" cap="small" spc="0" normalizeH="0" baseline="0" noProof="0" dirty="0" err="1" smtClean="0">
                <a:ln>
                  <a:noFill/>
                </a:ln>
                <a:solidFill>
                  <a:schemeClr val="tx1"/>
                </a:solidFill>
                <a:effectLst/>
                <a:uLnTx/>
                <a:uFillTx/>
                <a:latin typeface="Arial Black" panose="020B0A04020102020204" pitchFamily="34" charset="0"/>
              </a:rPr>
              <a:t>frontier</a:t>
            </a:r>
            <a:r>
              <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rPr>
              <a:t> of </a:t>
            </a:r>
            <a:r>
              <a:rPr kumimoji="0" lang="it-IT" sz="2200" b="0" i="0" u="none" strike="noStrike" kern="1200" cap="small" spc="0" normalizeH="0" baseline="0" noProof="0" dirty="0" err="1" smtClean="0">
                <a:ln>
                  <a:noFill/>
                </a:ln>
                <a:solidFill>
                  <a:schemeClr val="tx1"/>
                </a:solidFill>
                <a:effectLst/>
                <a:uLnTx/>
                <a:uFillTx/>
                <a:latin typeface="Arial Black" panose="020B0A04020102020204" pitchFamily="34" charset="0"/>
              </a:rPr>
              <a:t>physics</a:t>
            </a:r>
            <a:r>
              <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rPr>
              <a:t>: from the </a:t>
            </a:r>
            <a:r>
              <a:rPr kumimoji="0" lang="it-IT" sz="2200" b="0" i="0" u="none" strike="noStrike" kern="1200" cap="small" spc="0" normalizeH="0" baseline="0" noProof="0" dirty="0" err="1" smtClean="0">
                <a:ln>
                  <a:noFill/>
                </a:ln>
                <a:solidFill>
                  <a:schemeClr val="tx1"/>
                </a:solidFill>
                <a:effectLst/>
                <a:uLnTx/>
                <a:uFillTx/>
                <a:latin typeface="Arial Black" panose="020B0A04020102020204" pitchFamily="34" charset="0"/>
              </a:rPr>
              <a:t>study</a:t>
            </a:r>
            <a:r>
              <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rPr>
              <a:t> of </a:t>
            </a:r>
            <a:r>
              <a:rPr kumimoji="0" lang="it-IT" sz="2200" b="0" i="0" u="none" strike="noStrike" kern="1200" cap="small" spc="0" normalizeH="0" baseline="0" noProof="0" dirty="0" err="1" smtClean="0">
                <a:ln>
                  <a:noFill/>
                </a:ln>
                <a:solidFill>
                  <a:schemeClr val="tx1"/>
                </a:solidFill>
                <a:effectLst/>
                <a:uLnTx/>
                <a:uFillTx/>
                <a:latin typeface="Arial Black" panose="020B0A04020102020204" pitchFamily="34" charset="0"/>
              </a:rPr>
              <a:t>cosmic</a:t>
            </a:r>
            <a:r>
              <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rPr>
              <a:t> </a:t>
            </a:r>
            <a:r>
              <a:rPr kumimoji="0" lang="it-IT" sz="2200" b="0" i="0" u="none" strike="noStrike" kern="1200" cap="small" spc="0" normalizeH="0" baseline="0" noProof="0" dirty="0" err="1" smtClean="0">
                <a:ln>
                  <a:noFill/>
                </a:ln>
                <a:solidFill>
                  <a:schemeClr val="tx1"/>
                </a:solidFill>
                <a:effectLst/>
                <a:uLnTx/>
                <a:uFillTx/>
                <a:latin typeface="Arial Black" panose="020B0A04020102020204" pitchFamily="34" charset="0"/>
              </a:rPr>
              <a:t>rays</a:t>
            </a:r>
            <a:r>
              <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rPr>
              <a:t> to the </a:t>
            </a:r>
            <a:r>
              <a:rPr kumimoji="0" lang="it-IT" sz="2200" b="0" i="0" u="none" strike="noStrike" kern="1200" cap="small" spc="0" normalizeH="0" baseline="0" noProof="0" dirty="0" err="1" smtClean="0">
                <a:ln>
                  <a:noFill/>
                </a:ln>
                <a:solidFill>
                  <a:schemeClr val="tx1"/>
                </a:solidFill>
                <a:effectLst/>
                <a:uLnTx/>
                <a:uFillTx/>
                <a:latin typeface="Arial Black" panose="020B0A04020102020204" pitchFamily="34" charset="0"/>
              </a:rPr>
              <a:t>fight</a:t>
            </a:r>
            <a:r>
              <a:rPr kumimoji="0" lang="it-IT" sz="2200" b="0" i="0" u="none" strike="noStrike" kern="1200" cap="small" spc="0" normalizeH="0" noProof="0" dirty="0" smtClean="0">
                <a:ln>
                  <a:noFill/>
                </a:ln>
                <a:solidFill>
                  <a:schemeClr val="tx1"/>
                </a:solidFill>
                <a:effectLst/>
                <a:uLnTx/>
                <a:uFillTx/>
                <a:latin typeface="Arial Black" panose="020B0A04020102020204" pitchFamily="34" charset="0"/>
              </a:rPr>
              <a:t> </a:t>
            </a:r>
            <a:r>
              <a:rPr kumimoji="0" lang="it-IT" sz="2200" b="0" i="0" u="none" strike="noStrike" kern="1200" cap="small" spc="0" normalizeH="0" noProof="0" dirty="0" err="1" smtClean="0">
                <a:ln>
                  <a:noFill/>
                </a:ln>
                <a:solidFill>
                  <a:schemeClr val="tx1"/>
                </a:solidFill>
                <a:effectLst/>
                <a:uLnTx/>
                <a:uFillTx/>
                <a:latin typeface="Arial Black" panose="020B0A04020102020204" pitchFamily="34" charset="0"/>
              </a:rPr>
              <a:t>against</a:t>
            </a:r>
            <a:r>
              <a:rPr kumimoji="0" lang="it-IT" sz="2200" b="0" i="0" u="none" strike="noStrike" kern="1200" cap="small" spc="0" normalizeH="0" noProof="0" dirty="0" smtClean="0">
                <a:ln>
                  <a:noFill/>
                </a:ln>
                <a:solidFill>
                  <a:schemeClr val="tx1"/>
                </a:solidFill>
                <a:effectLst/>
                <a:uLnTx/>
                <a:uFillTx/>
                <a:latin typeface="Arial Black" panose="020B0A04020102020204" pitchFamily="34" charset="0"/>
              </a:rPr>
              <a:t> </a:t>
            </a:r>
            <a:r>
              <a:rPr kumimoji="0" lang="it-IT" sz="2200" b="0" i="0" u="none" strike="noStrike" kern="1200" cap="small" spc="0" normalizeH="0" noProof="0" dirty="0" err="1" smtClean="0">
                <a:ln>
                  <a:noFill/>
                </a:ln>
                <a:solidFill>
                  <a:schemeClr val="tx1"/>
                </a:solidFill>
                <a:effectLst/>
                <a:uLnTx/>
                <a:uFillTx/>
                <a:latin typeface="Arial Black" panose="020B0A04020102020204" pitchFamily="34" charset="0"/>
              </a:rPr>
              <a:t>cancer</a:t>
            </a:r>
            <a:endParaRPr kumimoji="0" lang="it-IT" sz="2200" b="0" i="0" u="none" strike="noStrike" kern="1200" cap="small" spc="0" normalizeH="0" baseline="0" noProof="0" dirty="0" smtClean="0">
              <a:ln>
                <a:noFill/>
              </a:ln>
              <a:solidFill>
                <a:schemeClr val="tx1"/>
              </a:solidFill>
              <a:effectLst/>
              <a:uLnTx/>
              <a:uFillTx/>
              <a:latin typeface="Arial Black" panose="020B0A04020102020204" pitchFamily="34" charset="0"/>
            </a:endParaRPr>
          </a:p>
          <a:p>
            <a:pPr marL="457200" indent="-457200">
              <a:spcBef>
                <a:spcPct val="20000"/>
              </a:spcBef>
              <a:buClr>
                <a:schemeClr val="tx1">
                  <a:shade val="95000"/>
                </a:schemeClr>
              </a:buClr>
              <a:buSzPct val="65000"/>
              <a:buFont typeface="+mj-lt"/>
              <a:buAutoNum type="arabicPeriod"/>
              <a:defRPr/>
            </a:pPr>
            <a:r>
              <a:rPr lang="it-IT" sz="2200" cap="small" dirty="0" err="1" smtClean="0">
                <a:latin typeface="Arial Black" panose="020B0A04020102020204" pitchFamily="34" charset="0"/>
              </a:rPr>
              <a:t>twinning</a:t>
            </a:r>
            <a:r>
              <a:rPr lang="it-IT" sz="2200" cap="small" dirty="0" smtClean="0">
                <a:latin typeface="Arial Black" panose="020B0A04020102020204" pitchFamily="34" charset="0"/>
              </a:rPr>
              <a:t> with a </a:t>
            </a:r>
            <a:r>
              <a:rPr lang="it-IT" sz="2200" cap="small" dirty="0" err="1" smtClean="0">
                <a:latin typeface="Arial Black" panose="020B0A04020102020204" pitchFamily="34" charset="0"/>
              </a:rPr>
              <a:t>school</a:t>
            </a:r>
            <a:r>
              <a:rPr lang="it-IT" sz="2200" cap="small" dirty="0" smtClean="0">
                <a:latin typeface="Arial Black" panose="020B0A04020102020204" pitchFamily="34" charset="0"/>
              </a:rPr>
              <a:t> with a </a:t>
            </a:r>
            <a:r>
              <a:rPr lang="it-IT" sz="2200" cap="small" dirty="0" err="1" smtClean="0">
                <a:latin typeface="Arial Black" panose="020B0A04020102020204" pitchFamily="34" charset="0"/>
              </a:rPr>
              <a:t>telescope</a:t>
            </a:r>
            <a:endParaRPr lang="it-IT" sz="2200" cap="small" dirty="0" smtClean="0">
              <a:latin typeface="Arial Black" panose="020B0A04020102020204" pitchFamily="34" charset="0"/>
            </a:endParaRPr>
          </a:p>
          <a:p>
            <a:pPr marL="457200" indent="-457200">
              <a:spcBef>
                <a:spcPct val="20000"/>
              </a:spcBef>
              <a:buClr>
                <a:schemeClr val="tx1">
                  <a:shade val="95000"/>
                </a:schemeClr>
              </a:buClr>
              <a:buSzPct val="65000"/>
              <a:buFont typeface="+mj-lt"/>
              <a:buAutoNum type="arabicPeriod"/>
              <a:defRPr/>
            </a:pPr>
            <a:r>
              <a:rPr lang="it-IT" sz="2200" cap="small" dirty="0" smtClean="0">
                <a:latin typeface="Arial Black" panose="020B0A04020102020204" pitchFamily="34" charset="0"/>
              </a:rPr>
              <a:t>Data </a:t>
            </a:r>
            <a:r>
              <a:rPr lang="it-IT" sz="2200" cap="small" dirty="0" err="1" smtClean="0">
                <a:latin typeface="Arial Black" panose="020B0A04020102020204" pitchFamily="34" charset="0"/>
              </a:rPr>
              <a:t>analysis</a:t>
            </a:r>
            <a:endParaRPr lang="it-IT" sz="2200" cap="small" dirty="0" smtClean="0">
              <a:latin typeface="Arial Black" panose="020B0A04020102020204" pitchFamily="34" charset="0"/>
            </a:endParaRPr>
          </a:p>
        </p:txBody>
      </p:sp>
      <p:sp>
        <p:nvSpPr>
          <p:cNvPr id="42" name="Titolo 1"/>
          <p:cNvSpPr>
            <a:spLocks noGrp="1"/>
          </p:cNvSpPr>
          <p:nvPr>
            <p:ph type="ctrTitle"/>
          </p:nvPr>
        </p:nvSpPr>
        <p:spPr>
          <a:xfrm>
            <a:off x="971600" y="116632"/>
            <a:ext cx="7729566" cy="871550"/>
          </a:xfrm>
        </p:spPr>
        <p:txBody>
          <a:bodyPr>
            <a:normAutofit/>
            <a:scene3d>
              <a:camera prst="orthographicFront"/>
              <a:lightRig rig="soft" dir="t">
                <a:rot lat="0" lon="0" rev="17220000"/>
              </a:lightRig>
            </a:scene3d>
            <a:sp3d prstMaterial="softEdge"/>
          </a:bodyPr>
          <a:lstStyle/>
          <a:p>
            <a:pPr algn="l"/>
            <a:r>
              <a:rPr lang="it-IT" smtClean="0">
                <a:solidFill>
                  <a:schemeClr val="accent1">
                    <a:lumMod val="60000"/>
                    <a:lumOff val="40000"/>
                  </a:schemeClr>
                </a:solidFill>
              </a:rPr>
              <a:t>outline</a:t>
            </a:r>
            <a:endParaRPr lang="it-IT" dirty="0">
              <a:solidFill>
                <a:schemeClr val="accent1">
                  <a:lumMod val="60000"/>
                  <a:lumOff val="40000"/>
                </a:schemeClr>
              </a:solidFill>
            </a:endParaRPr>
          </a:p>
        </p:txBody>
      </p:sp>
      <p:sp>
        <p:nvSpPr>
          <p:cNvPr id="50" name="Rettangolo 49"/>
          <p:cNvSpPr/>
          <p:nvPr/>
        </p:nvSpPr>
        <p:spPr>
          <a:xfrm>
            <a:off x="101900" y="235743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51" name="Rettangolo 50"/>
          <p:cNvSpPr/>
          <p:nvPr/>
        </p:nvSpPr>
        <p:spPr>
          <a:xfrm>
            <a:off x="98702" y="271462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52" name="Rettangolo 51"/>
          <p:cNvSpPr/>
          <p:nvPr/>
        </p:nvSpPr>
        <p:spPr>
          <a:xfrm>
            <a:off x="98702" y="308545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53" name="Rettangolo 52"/>
          <p:cNvSpPr/>
          <p:nvPr/>
        </p:nvSpPr>
        <p:spPr>
          <a:xfrm>
            <a:off x="101900" y="3457683"/>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56" name="Rettangolo 55"/>
          <p:cNvSpPr/>
          <p:nvPr/>
        </p:nvSpPr>
        <p:spPr>
          <a:xfrm>
            <a:off x="101932" y="3817221"/>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57" name="Rettangolo 56"/>
          <p:cNvSpPr/>
          <p:nvPr/>
        </p:nvSpPr>
        <p:spPr>
          <a:xfrm>
            <a:off x="98734" y="4149463"/>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58" name="Rettangolo 57"/>
          <p:cNvSpPr/>
          <p:nvPr/>
        </p:nvSpPr>
        <p:spPr>
          <a:xfrm>
            <a:off x="98734" y="450057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5085184"/>
            <a:ext cx="2772162" cy="1324160"/>
          </a:xfrm>
          <a:prstGeom prst="rect">
            <a:avLst/>
          </a:prstGeom>
        </p:spPr>
      </p:pic>
      <p:pic>
        <p:nvPicPr>
          <p:cNvPr id="18" name="Immagine 17" descr="fermi logo.png"/>
          <p:cNvPicPr>
            <a:picLocks noChangeAspect="1"/>
          </p:cNvPicPr>
          <p:nvPr/>
        </p:nvPicPr>
        <p:blipFill>
          <a:blip r:embed="rId4" cstate="print"/>
          <a:stretch>
            <a:fillRect/>
          </a:stretch>
        </p:blipFill>
        <p:spPr>
          <a:xfrm>
            <a:off x="6012160" y="3284984"/>
            <a:ext cx="2736304" cy="1125616"/>
          </a:xfrm>
          <a:prstGeom prst="rect">
            <a:avLst/>
          </a:prstGeom>
        </p:spPr>
      </p:pic>
      <p:pic>
        <p:nvPicPr>
          <p:cNvPr id="23" name="Immagine 22" descr="eee.PNG"/>
          <p:cNvPicPr>
            <a:picLocks noChangeAspect="1"/>
          </p:cNvPicPr>
          <p:nvPr/>
        </p:nvPicPr>
        <p:blipFill>
          <a:blip r:embed="rId5" cstate="print"/>
          <a:stretch>
            <a:fillRect/>
          </a:stretch>
        </p:blipFill>
        <p:spPr>
          <a:xfrm>
            <a:off x="6012160" y="1628800"/>
            <a:ext cx="2736304" cy="118158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3" name="AutoShape 4"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93" name="Titolo 1"/>
          <p:cNvSpPr>
            <a:spLocks noGrp="1"/>
          </p:cNvSpPr>
          <p:nvPr>
            <p:ph type="ctrTitle"/>
          </p:nvPr>
        </p:nvSpPr>
        <p:spPr>
          <a:xfrm>
            <a:off x="899592" y="5229200"/>
            <a:ext cx="7729566" cy="871550"/>
          </a:xfrm>
        </p:spPr>
        <p:txBody>
          <a:bodyPr>
            <a:normAutofit/>
            <a:scene3d>
              <a:camera prst="orthographicFront"/>
              <a:lightRig rig="soft" dir="t">
                <a:rot lat="0" lon="0" rev="17220000"/>
              </a:lightRig>
            </a:scene3d>
            <a:sp3d prstMaterial="softEdge"/>
          </a:bodyPr>
          <a:lstStyle/>
          <a:p>
            <a:pPr algn="l"/>
            <a:r>
              <a:rPr lang="it-IT" dirty="0" smtClean="0">
                <a:solidFill>
                  <a:schemeClr val="accent1">
                    <a:lumMod val="60000"/>
                    <a:lumOff val="40000"/>
                  </a:schemeClr>
                </a:solidFill>
              </a:rPr>
              <a:t>OUR SCHOOL</a:t>
            </a:r>
            <a:endParaRPr lang="it-IT" dirty="0">
              <a:solidFill>
                <a:schemeClr val="accent1">
                  <a:lumMod val="60000"/>
                  <a:lumOff val="40000"/>
                </a:schemeClr>
              </a:solidFill>
            </a:endParaRPr>
          </a:p>
        </p:txBody>
      </p:sp>
      <p:sp>
        <p:nvSpPr>
          <p:cNvPr id="105" name="Rettangolo 104"/>
          <p:cNvSpPr/>
          <p:nvPr/>
        </p:nvSpPr>
        <p:spPr>
          <a:xfrm>
            <a:off x="3198"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Sottotitolo 2"/>
          <p:cNvSpPr txBox="1">
            <a:spLocks/>
          </p:cNvSpPr>
          <p:nvPr/>
        </p:nvSpPr>
        <p:spPr>
          <a:xfrm>
            <a:off x="16814" y="5058426"/>
            <a:ext cx="428628" cy="642942"/>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effectLst/>
              <a:uLnTx/>
              <a:uFillTx/>
              <a:latin typeface="Times New Roman" pitchFamily="18" charset="0"/>
              <a:ea typeface="Arial Unicode MS" pitchFamily="34" charset="-128"/>
              <a:cs typeface="Times New Roman" pitchFamily="18" charset="0"/>
            </a:endParaRPr>
          </a:p>
        </p:txBody>
      </p:sp>
      <p:sp>
        <p:nvSpPr>
          <p:cNvPr id="108" name="Rettangolo 107"/>
          <p:cNvSpPr/>
          <p:nvPr/>
        </p:nvSpPr>
        <p:spPr>
          <a:xfrm>
            <a:off x="98734" y="2013888"/>
            <a:ext cx="214282" cy="2143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1</a:t>
            </a:r>
            <a:endParaRPr lang="it-IT" dirty="0"/>
          </a:p>
        </p:txBody>
      </p:sp>
      <p:sp>
        <p:nvSpPr>
          <p:cNvPr id="109" name="Rettangolo 108"/>
          <p:cNvSpPr/>
          <p:nvPr/>
        </p:nvSpPr>
        <p:spPr>
          <a:xfrm>
            <a:off x="98702" y="165669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0" name="Sottotitolo 2"/>
          <p:cNvSpPr txBox="1">
            <a:spLocks/>
          </p:cNvSpPr>
          <p:nvPr/>
        </p:nvSpPr>
        <p:spPr>
          <a:xfrm>
            <a:off x="13616" y="272080"/>
            <a:ext cx="428628" cy="1143008"/>
          </a:xfrm>
          <a:prstGeom prst="rect">
            <a:avLst/>
          </a:prstGeom>
        </p:spPr>
        <p:txBody>
          <a:bodyPr vert="horz" lIns="100584" tIns="45720" anchor="b">
            <a:normAutofit/>
          </a:bodyPr>
          <a:lstStyle/>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endParaRPr lang="it-IT" sz="2000" dirty="0" smtClean="0">
              <a:latin typeface="Times New Roman" pitchFamily="18" charset="0"/>
              <a:ea typeface="Arial Unicode MS" pitchFamily="34" charset="-128"/>
              <a:cs typeface="Times New Roman" pitchFamily="18" charset="0"/>
            </a:endParaRPr>
          </a:p>
        </p:txBody>
      </p:sp>
      <p:sp>
        <p:nvSpPr>
          <p:cNvPr id="111" name="Rettangolo 110"/>
          <p:cNvSpPr/>
          <p:nvPr/>
        </p:nvSpPr>
        <p:spPr>
          <a:xfrm>
            <a:off x="101900" y="235743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2" name="Rettangolo 111"/>
          <p:cNvSpPr/>
          <p:nvPr/>
        </p:nvSpPr>
        <p:spPr>
          <a:xfrm>
            <a:off x="98702" y="271462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3" name="Rettangolo 112"/>
          <p:cNvSpPr/>
          <p:nvPr/>
        </p:nvSpPr>
        <p:spPr>
          <a:xfrm>
            <a:off x="98702" y="308545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4" name="Rettangolo 113"/>
          <p:cNvSpPr/>
          <p:nvPr/>
        </p:nvSpPr>
        <p:spPr>
          <a:xfrm>
            <a:off x="101900" y="344264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5" name="Rettangolo 114"/>
          <p:cNvSpPr/>
          <p:nvPr/>
        </p:nvSpPr>
        <p:spPr>
          <a:xfrm>
            <a:off x="101932" y="379983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6" name="Rettangolo 115"/>
          <p:cNvSpPr/>
          <p:nvPr/>
        </p:nvSpPr>
        <p:spPr>
          <a:xfrm>
            <a:off x="98734" y="414338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7" name="Rettangolo 116"/>
          <p:cNvSpPr/>
          <p:nvPr/>
        </p:nvSpPr>
        <p:spPr>
          <a:xfrm>
            <a:off x="98734" y="450057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403747"/>
            <a:ext cx="5007332" cy="3083784"/>
          </a:xfrm>
          <a:prstGeom prst="rect">
            <a:avLst/>
          </a:prstGeom>
        </p:spPr>
      </p:pic>
      <p:sp>
        <p:nvSpPr>
          <p:cNvPr id="5" name="CasellaDiTesto 4"/>
          <p:cNvSpPr txBox="1"/>
          <p:nvPr/>
        </p:nvSpPr>
        <p:spPr>
          <a:xfrm>
            <a:off x="899592" y="4007562"/>
            <a:ext cx="7704856" cy="1200329"/>
          </a:xfrm>
          <a:prstGeom prst="rect">
            <a:avLst/>
          </a:prstGeom>
          <a:noFill/>
        </p:spPr>
        <p:txBody>
          <a:bodyPr wrap="square" rtlCol="0">
            <a:spAutoFit/>
          </a:bodyPr>
          <a:lstStyle/>
          <a:p>
            <a:r>
              <a:rPr lang="it-IT" dirty="0" smtClean="0">
                <a:latin typeface="Arial Black" panose="020B0A04020102020204" pitchFamily="34" charset="0"/>
              </a:rPr>
              <a:t>-59 </a:t>
            </a:r>
            <a:r>
              <a:rPr lang="it-IT" dirty="0" err="1" smtClean="0">
                <a:latin typeface="Arial Black" panose="020B0A04020102020204" pitchFamily="34" charset="0"/>
              </a:rPr>
              <a:t>classes</a:t>
            </a:r>
            <a:endParaRPr lang="it-IT" dirty="0" smtClean="0">
              <a:latin typeface="Arial Black" panose="020B0A04020102020204" pitchFamily="34" charset="0"/>
            </a:endParaRPr>
          </a:p>
          <a:p>
            <a:r>
              <a:rPr lang="it-IT" dirty="0" smtClean="0">
                <a:latin typeface="Arial Black" panose="020B0A04020102020204" pitchFamily="34" charset="0"/>
              </a:rPr>
              <a:t>-1310 </a:t>
            </a:r>
            <a:r>
              <a:rPr lang="it-IT" dirty="0" err="1" smtClean="0">
                <a:latin typeface="Arial Black" panose="020B0A04020102020204" pitchFamily="34" charset="0"/>
              </a:rPr>
              <a:t>students</a:t>
            </a:r>
            <a:endParaRPr lang="it-IT" dirty="0" smtClean="0">
              <a:latin typeface="Arial Black" panose="020B0A04020102020204" pitchFamily="34" charset="0"/>
            </a:endParaRPr>
          </a:p>
          <a:p>
            <a:r>
              <a:rPr lang="it-IT" dirty="0" smtClean="0">
                <a:latin typeface="Arial Black" panose="020B0A04020102020204" pitchFamily="34" charset="0"/>
              </a:rPr>
              <a:t>-128 </a:t>
            </a:r>
            <a:r>
              <a:rPr lang="it-IT" dirty="0" err="1" smtClean="0">
                <a:latin typeface="Arial Black" panose="020B0A04020102020204" pitchFamily="34" charset="0"/>
              </a:rPr>
              <a:t>teachers</a:t>
            </a:r>
            <a:endParaRPr lang="it-IT" dirty="0" smtClean="0">
              <a:latin typeface="Arial Black" panose="020B0A04020102020204" pitchFamily="34" charset="0"/>
            </a:endParaRPr>
          </a:p>
          <a:p>
            <a:r>
              <a:rPr lang="it-IT" dirty="0" smtClean="0">
                <a:latin typeface="Arial Black" panose="020B0A04020102020204" pitchFamily="34" charset="0"/>
              </a:rPr>
              <a:t>-73 </a:t>
            </a:r>
            <a:r>
              <a:rPr lang="it-IT" dirty="0" err="1" smtClean="0">
                <a:latin typeface="Arial Black" panose="020B0A04020102020204" pitchFamily="34" charset="0"/>
              </a:rPr>
              <a:t>student</a:t>
            </a:r>
            <a:r>
              <a:rPr lang="it-IT" dirty="0" smtClean="0">
                <a:latin typeface="Arial Black" panose="020B0A04020102020204" pitchFamily="34" charset="0"/>
              </a:rPr>
              <a:t> and 8 </a:t>
            </a:r>
            <a:r>
              <a:rPr lang="it-IT" dirty="0" err="1" smtClean="0">
                <a:latin typeface="Arial Black" panose="020B0A04020102020204" pitchFamily="34" charset="0"/>
              </a:rPr>
              <a:t>teachers</a:t>
            </a:r>
            <a:r>
              <a:rPr lang="it-IT" dirty="0" smtClean="0">
                <a:latin typeface="Arial Black" panose="020B0A04020102020204" pitchFamily="34" charset="0"/>
              </a:rPr>
              <a:t> </a:t>
            </a:r>
            <a:r>
              <a:rPr lang="it-IT" dirty="0" err="1" smtClean="0">
                <a:latin typeface="Arial Black" panose="020B0A04020102020204" pitchFamily="34" charset="0"/>
              </a:rPr>
              <a:t>involved</a:t>
            </a:r>
            <a:r>
              <a:rPr lang="it-IT" dirty="0" smtClean="0">
                <a:latin typeface="Arial Black" panose="020B0A04020102020204" pitchFamily="34" charset="0"/>
              </a:rPr>
              <a:t> in the EEE </a:t>
            </a:r>
            <a:r>
              <a:rPr lang="it-IT" dirty="0" err="1" smtClean="0">
                <a:latin typeface="Arial Black" panose="020B0A04020102020204" pitchFamily="34" charset="0"/>
              </a:rPr>
              <a:t>project</a:t>
            </a:r>
            <a:endParaRPr lang="it-IT" dirty="0" smtClean="0">
              <a:latin typeface="Arial Black" panose="020B0A04020102020204" pitchFamily="34" charset="0"/>
            </a:endParaRPr>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263" y="403747"/>
            <a:ext cx="5064361" cy="3376241"/>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9257" y="458703"/>
            <a:ext cx="5054548" cy="3369699"/>
          </a:xfrm>
          <a:prstGeom prst="rect">
            <a:avLst/>
          </a:prstGeom>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5255" y="468935"/>
            <a:ext cx="5270511" cy="3245864"/>
          </a:xfrm>
          <a:prstGeom prst="rect">
            <a:avLst/>
          </a:prstGeom>
        </p:spPr>
      </p:pic>
      <p:pic>
        <p:nvPicPr>
          <p:cNvPr id="7" name="Immagin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3858" y="404033"/>
            <a:ext cx="4566669" cy="3410907"/>
          </a:xfrm>
          <a:prstGeom prst="rect">
            <a:avLst/>
          </a:prstGeom>
        </p:spPr>
      </p:pic>
      <p:pic>
        <p:nvPicPr>
          <p:cNvPr id="23" name="Immagin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136" y="5301208"/>
            <a:ext cx="2864260" cy="1368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3" name="AutoShape 4"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93" name="Titolo 1"/>
          <p:cNvSpPr>
            <a:spLocks noGrp="1"/>
          </p:cNvSpPr>
          <p:nvPr>
            <p:ph type="ctrTitle"/>
          </p:nvPr>
        </p:nvSpPr>
        <p:spPr>
          <a:xfrm>
            <a:off x="1619672" y="5157192"/>
            <a:ext cx="7034662" cy="871550"/>
          </a:xfrm>
        </p:spPr>
        <p:txBody>
          <a:bodyPr>
            <a:normAutofit/>
            <a:scene3d>
              <a:camera prst="orthographicFront"/>
              <a:lightRig rig="soft" dir="t">
                <a:rot lat="0" lon="0" rev="17220000"/>
              </a:lightRig>
            </a:scene3d>
            <a:sp3d prstMaterial="softEdge"/>
          </a:bodyPr>
          <a:lstStyle/>
          <a:p>
            <a:pPr algn="l"/>
            <a:r>
              <a:rPr lang="it-IT" dirty="0" err="1" smtClean="0">
                <a:solidFill>
                  <a:schemeClr val="accent1">
                    <a:lumMod val="60000"/>
                    <a:lumOff val="40000"/>
                  </a:schemeClr>
                </a:solidFill>
              </a:rPr>
              <a:t>Visit</a:t>
            </a:r>
            <a:r>
              <a:rPr lang="it-IT" dirty="0" smtClean="0">
                <a:solidFill>
                  <a:schemeClr val="accent1">
                    <a:lumMod val="60000"/>
                    <a:lumOff val="40000"/>
                  </a:schemeClr>
                </a:solidFill>
              </a:rPr>
              <a:t> to </a:t>
            </a:r>
            <a:r>
              <a:rPr lang="it-IT" dirty="0" err="1" smtClean="0">
                <a:solidFill>
                  <a:schemeClr val="accent1">
                    <a:lumMod val="60000"/>
                    <a:lumOff val="40000"/>
                  </a:schemeClr>
                </a:solidFill>
              </a:rPr>
              <a:t>cern</a:t>
            </a:r>
            <a:r>
              <a:rPr lang="it-IT" dirty="0" smtClean="0">
                <a:solidFill>
                  <a:schemeClr val="accent1">
                    <a:lumMod val="60000"/>
                    <a:lumOff val="40000"/>
                  </a:schemeClr>
                </a:solidFill>
              </a:rPr>
              <a:t> lab</a:t>
            </a:r>
            <a:endParaRPr lang="it-IT" dirty="0">
              <a:solidFill>
                <a:schemeClr val="accent1">
                  <a:lumMod val="60000"/>
                  <a:lumOff val="40000"/>
                </a:schemeClr>
              </a:solidFill>
            </a:endParaRPr>
          </a:p>
        </p:txBody>
      </p:sp>
      <p:sp>
        <p:nvSpPr>
          <p:cNvPr id="105" name="Rettangolo 104"/>
          <p:cNvSpPr/>
          <p:nvPr/>
        </p:nvSpPr>
        <p:spPr>
          <a:xfrm>
            <a:off x="3198"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Sottotitolo 2"/>
          <p:cNvSpPr txBox="1">
            <a:spLocks/>
          </p:cNvSpPr>
          <p:nvPr/>
        </p:nvSpPr>
        <p:spPr>
          <a:xfrm>
            <a:off x="16814" y="5058426"/>
            <a:ext cx="428628" cy="642942"/>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effectLst/>
              <a:uLnTx/>
              <a:uFillTx/>
              <a:latin typeface="Times New Roman" pitchFamily="18" charset="0"/>
              <a:ea typeface="Arial Unicode MS" pitchFamily="34" charset="-128"/>
              <a:cs typeface="Times New Roman" pitchFamily="18" charset="0"/>
            </a:endParaRPr>
          </a:p>
        </p:txBody>
      </p:sp>
      <p:sp>
        <p:nvSpPr>
          <p:cNvPr id="108" name="Rettangolo 107"/>
          <p:cNvSpPr/>
          <p:nvPr/>
        </p:nvSpPr>
        <p:spPr>
          <a:xfrm>
            <a:off x="98734" y="2357430"/>
            <a:ext cx="214282" cy="2143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2</a:t>
            </a:r>
            <a:endParaRPr lang="it-IT" dirty="0"/>
          </a:p>
        </p:txBody>
      </p:sp>
      <p:sp>
        <p:nvSpPr>
          <p:cNvPr id="109" name="Rettangolo 108"/>
          <p:cNvSpPr/>
          <p:nvPr/>
        </p:nvSpPr>
        <p:spPr>
          <a:xfrm>
            <a:off x="98702" y="165669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0" name="Sottotitolo 2"/>
          <p:cNvSpPr txBox="1">
            <a:spLocks/>
          </p:cNvSpPr>
          <p:nvPr/>
        </p:nvSpPr>
        <p:spPr>
          <a:xfrm>
            <a:off x="13616" y="272080"/>
            <a:ext cx="428628" cy="1143008"/>
          </a:xfrm>
          <a:prstGeom prst="rect">
            <a:avLst/>
          </a:prstGeom>
        </p:spPr>
        <p:txBody>
          <a:bodyPr vert="horz" lIns="100584" tIns="45720" anchor="b">
            <a:normAutofit/>
          </a:bodyPr>
          <a:lstStyle/>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endParaRPr lang="it-IT" sz="2000" dirty="0" smtClean="0">
              <a:latin typeface="Times New Roman" pitchFamily="18" charset="0"/>
              <a:ea typeface="Arial Unicode MS" pitchFamily="34" charset="-128"/>
              <a:cs typeface="Times New Roman" pitchFamily="18" charset="0"/>
            </a:endParaRPr>
          </a:p>
        </p:txBody>
      </p:sp>
      <p:sp>
        <p:nvSpPr>
          <p:cNvPr id="111" name="Rettangolo 110"/>
          <p:cNvSpPr/>
          <p:nvPr/>
        </p:nvSpPr>
        <p:spPr>
          <a:xfrm>
            <a:off x="101932" y="201388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2" name="Rettangolo 111"/>
          <p:cNvSpPr/>
          <p:nvPr/>
        </p:nvSpPr>
        <p:spPr>
          <a:xfrm>
            <a:off x="98702" y="271462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3" name="Rettangolo 112"/>
          <p:cNvSpPr/>
          <p:nvPr/>
        </p:nvSpPr>
        <p:spPr>
          <a:xfrm>
            <a:off x="98702" y="308545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4" name="Rettangolo 113"/>
          <p:cNvSpPr/>
          <p:nvPr/>
        </p:nvSpPr>
        <p:spPr>
          <a:xfrm>
            <a:off x="101900" y="344264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5" name="Rettangolo 114"/>
          <p:cNvSpPr/>
          <p:nvPr/>
        </p:nvSpPr>
        <p:spPr>
          <a:xfrm>
            <a:off x="101932" y="379983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6" name="Rettangolo 115"/>
          <p:cNvSpPr/>
          <p:nvPr/>
        </p:nvSpPr>
        <p:spPr>
          <a:xfrm>
            <a:off x="98734" y="414338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7" name="Rettangolo 116"/>
          <p:cNvSpPr/>
          <p:nvPr/>
        </p:nvSpPr>
        <p:spPr>
          <a:xfrm>
            <a:off x="98734" y="450057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 name="CasellaDiTesto 4"/>
          <p:cNvSpPr txBox="1"/>
          <p:nvPr/>
        </p:nvSpPr>
        <p:spPr>
          <a:xfrm>
            <a:off x="1227137" y="491758"/>
            <a:ext cx="6541214" cy="923330"/>
          </a:xfrm>
          <a:prstGeom prst="rect">
            <a:avLst/>
          </a:prstGeom>
          <a:noFill/>
        </p:spPr>
        <p:txBody>
          <a:bodyPr wrap="none" rtlCol="0">
            <a:spAutoFit/>
          </a:bodyPr>
          <a:lstStyle/>
          <a:p>
            <a:r>
              <a:rPr lang="it-IT" dirty="0" smtClean="0">
                <a:latin typeface="Arial Black" panose="020B0A04020102020204" pitchFamily="34" charset="0"/>
              </a:rPr>
              <a:t>2016/2017</a:t>
            </a:r>
          </a:p>
          <a:p>
            <a:r>
              <a:rPr lang="it-IT" dirty="0" smtClean="0">
                <a:latin typeface="Arial Black" panose="020B0A04020102020204" pitchFamily="34" charset="0"/>
              </a:rPr>
              <a:t>-6  </a:t>
            </a:r>
            <a:r>
              <a:rPr lang="it-IT" dirty="0" err="1">
                <a:latin typeface="Arial Black" panose="020B0A04020102020204" pitchFamily="34" charset="0"/>
              </a:rPr>
              <a:t>c</a:t>
            </a:r>
            <a:r>
              <a:rPr lang="it-IT" dirty="0" err="1" smtClean="0">
                <a:latin typeface="Arial Black" panose="020B0A04020102020204" pitchFamily="34" charset="0"/>
              </a:rPr>
              <a:t>lasses</a:t>
            </a:r>
            <a:r>
              <a:rPr lang="it-IT" dirty="0" smtClean="0">
                <a:latin typeface="Arial Black" panose="020B0A04020102020204" pitchFamily="34" charset="0"/>
              </a:rPr>
              <a:t> and 8 </a:t>
            </a:r>
            <a:r>
              <a:rPr lang="it-IT" dirty="0" err="1" smtClean="0">
                <a:latin typeface="Arial Black" panose="020B0A04020102020204" pitchFamily="34" charset="0"/>
              </a:rPr>
              <a:t>teachers</a:t>
            </a:r>
            <a:r>
              <a:rPr lang="it-IT" dirty="0" smtClean="0">
                <a:latin typeface="Arial Black" panose="020B0A04020102020204" pitchFamily="34" charset="0"/>
              </a:rPr>
              <a:t> </a:t>
            </a:r>
            <a:r>
              <a:rPr lang="it-IT" dirty="0" err="1" smtClean="0">
                <a:latin typeface="Arial Black" panose="020B0A04020102020204" pitchFamily="34" charset="0"/>
              </a:rPr>
              <a:t>visited</a:t>
            </a:r>
            <a:r>
              <a:rPr lang="it-IT" dirty="0" smtClean="0">
                <a:latin typeface="Arial Black" panose="020B0A04020102020204" pitchFamily="34" charset="0"/>
              </a:rPr>
              <a:t> the CERN-ALICE</a:t>
            </a:r>
          </a:p>
          <a:p>
            <a:r>
              <a:rPr lang="it-IT" dirty="0" smtClean="0">
                <a:latin typeface="Arial Black" panose="020B0A04020102020204" pitchFamily="34" charset="0"/>
              </a:rPr>
              <a:t>-</a:t>
            </a:r>
            <a:r>
              <a:rPr lang="it-IT" dirty="0" err="1" smtClean="0">
                <a:latin typeface="Arial Black" panose="020B0A04020102020204" pitchFamily="34" charset="0"/>
              </a:rPr>
              <a:t>laboratory</a:t>
            </a:r>
            <a:r>
              <a:rPr lang="it-IT" dirty="0" smtClean="0">
                <a:latin typeface="Arial Black" panose="020B0A04020102020204" pitchFamily="34" charset="0"/>
              </a:rPr>
              <a:t> </a:t>
            </a:r>
            <a:r>
              <a:rPr lang="it-IT" dirty="0" err="1" smtClean="0">
                <a:latin typeface="Arial Black" panose="020B0A04020102020204" pitchFamily="34" charset="0"/>
              </a:rPr>
              <a:t>where</a:t>
            </a:r>
            <a:r>
              <a:rPr lang="it-IT" dirty="0" smtClean="0">
                <a:latin typeface="Arial Black" panose="020B0A04020102020204" pitchFamily="34" charset="0"/>
              </a:rPr>
              <a:t> the EEE </a:t>
            </a:r>
            <a:r>
              <a:rPr lang="it-IT" dirty="0" err="1" smtClean="0">
                <a:latin typeface="Arial Black" panose="020B0A04020102020204" pitchFamily="34" charset="0"/>
              </a:rPr>
              <a:t>telescopes</a:t>
            </a:r>
            <a:r>
              <a:rPr lang="it-IT" dirty="0" smtClean="0">
                <a:latin typeface="Arial Black" panose="020B0A04020102020204" pitchFamily="34" charset="0"/>
              </a:rPr>
              <a:t> are </a:t>
            </a:r>
            <a:r>
              <a:rPr lang="it-IT" dirty="0" err="1" smtClean="0">
                <a:latin typeface="Arial Black" panose="020B0A04020102020204" pitchFamily="34" charset="0"/>
              </a:rPr>
              <a:t>built</a:t>
            </a:r>
            <a:endParaRPr lang="it-IT" dirty="0">
              <a:latin typeface="Arial Black" panose="020B0A04020102020204" pitchFamily="34" charset="0"/>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429" y="1743441"/>
            <a:ext cx="4150216" cy="3112662"/>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752" y="1796368"/>
            <a:ext cx="4234516" cy="3162654"/>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784" y="1776384"/>
            <a:ext cx="4256484" cy="3179226"/>
          </a:xfrm>
          <a:prstGeom prst="rect">
            <a:avLst/>
          </a:prstGeom>
        </p:spPr>
      </p:pic>
      <p:pic>
        <p:nvPicPr>
          <p:cNvPr id="4" name="Immagin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6584" y="1766534"/>
            <a:ext cx="4269672" cy="3189076"/>
          </a:xfrm>
          <a:prstGeom prst="rect">
            <a:avLst/>
          </a:prstGeom>
        </p:spPr>
      </p:pic>
      <p:sp>
        <p:nvSpPr>
          <p:cNvPr id="9" name="CasellaDiTesto 8"/>
          <p:cNvSpPr txBox="1"/>
          <p:nvPr/>
        </p:nvSpPr>
        <p:spPr>
          <a:xfrm>
            <a:off x="827584" y="44624"/>
            <a:ext cx="3514745" cy="369332"/>
          </a:xfrm>
          <a:prstGeom prst="rect">
            <a:avLst/>
          </a:prstGeom>
          <a:noFill/>
        </p:spPr>
        <p:txBody>
          <a:bodyPr wrap="none" rtlCol="0">
            <a:spAutoFit/>
          </a:bodyPr>
          <a:lstStyle/>
          <a:p>
            <a:r>
              <a:rPr lang="it-IT" dirty="0" smtClean="0">
                <a:latin typeface="Arial Black" panose="020B0A04020102020204" pitchFamily="34" charset="0"/>
              </a:rPr>
              <a:t>CARRIED OUT ACTIVITIES</a:t>
            </a:r>
            <a:endParaRPr lang="it-IT" dirty="0">
              <a:latin typeface="Arial Black" panose="020B0A04020102020204" pitchFamily="34" charset="0"/>
            </a:endParaRPr>
          </a:p>
        </p:txBody>
      </p:sp>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8758" y="1746793"/>
            <a:ext cx="4415510" cy="3311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3" name="AutoShape 4"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93" name="Titolo 1"/>
          <p:cNvSpPr>
            <a:spLocks noGrp="1"/>
          </p:cNvSpPr>
          <p:nvPr>
            <p:ph type="ctrTitle"/>
          </p:nvPr>
        </p:nvSpPr>
        <p:spPr>
          <a:xfrm>
            <a:off x="445442" y="4914904"/>
            <a:ext cx="8375030" cy="871550"/>
          </a:xfrm>
        </p:spPr>
        <p:txBody>
          <a:bodyPr>
            <a:normAutofit fontScale="90000"/>
            <a:scene3d>
              <a:camera prst="orthographicFront"/>
              <a:lightRig rig="soft" dir="t">
                <a:rot lat="0" lon="0" rev="17220000"/>
              </a:lightRig>
            </a:scene3d>
            <a:sp3d prstMaterial="softEdge"/>
          </a:bodyPr>
          <a:lstStyle/>
          <a:p>
            <a:pPr marL="457200" indent="-457200">
              <a:spcBef>
                <a:spcPct val="20000"/>
              </a:spcBef>
              <a:defRPr/>
            </a:pPr>
            <a:r>
              <a:rPr lang="it-IT" cap="small" dirty="0">
                <a:latin typeface="Arial Black" panose="020B0A04020102020204" pitchFamily="34" charset="0"/>
              </a:rPr>
              <a:t>International </a:t>
            </a:r>
            <a:r>
              <a:rPr lang="it-IT" cap="small" dirty="0" err="1">
                <a:latin typeface="Arial Black" panose="020B0A04020102020204" pitchFamily="34" charset="0"/>
              </a:rPr>
              <a:t>masterclasses</a:t>
            </a:r>
            <a:r>
              <a:rPr lang="it-IT" cap="small" dirty="0">
                <a:latin typeface="Arial Black" panose="020B0A04020102020204" pitchFamily="34" charset="0"/>
              </a:rPr>
              <a:t> </a:t>
            </a:r>
            <a:r>
              <a:rPr lang="it-IT" cap="small" dirty="0" smtClean="0">
                <a:latin typeface="Arial Black" panose="020B0A04020102020204" pitchFamily="34" charset="0"/>
              </a:rPr>
              <a:t>and CLIL </a:t>
            </a:r>
            <a:r>
              <a:rPr lang="it-IT" cap="small" dirty="0" err="1" smtClean="0">
                <a:latin typeface="Arial Black" panose="020B0A04020102020204" pitchFamily="34" charset="0"/>
              </a:rPr>
              <a:t>projet</a:t>
            </a:r>
            <a:r>
              <a:rPr lang="it-IT" cap="small" dirty="0" smtClean="0">
                <a:latin typeface="Arial Black" panose="020B0A04020102020204" pitchFamily="34" charset="0"/>
              </a:rPr>
              <a:t> on </a:t>
            </a:r>
            <a:r>
              <a:rPr lang="it-IT" cap="small" dirty="0" err="1">
                <a:latin typeface="Arial Black" panose="020B0A04020102020204" pitchFamily="34" charset="0"/>
              </a:rPr>
              <a:t>particle</a:t>
            </a:r>
            <a:r>
              <a:rPr lang="it-IT" cap="small" dirty="0">
                <a:latin typeface="Arial Black" panose="020B0A04020102020204" pitchFamily="34" charset="0"/>
              </a:rPr>
              <a:t> </a:t>
            </a:r>
            <a:r>
              <a:rPr lang="it-IT" cap="small" dirty="0" err="1">
                <a:latin typeface="Arial Black" panose="020B0A04020102020204" pitchFamily="34" charset="0"/>
              </a:rPr>
              <a:t>physics</a:t>
            </a:r>
            <a:endParaRPr lang="it-IT" cap="small" dirty="0">
              <a:latin typeface="Arial Black" panose="020B0A04020102020204" pitchFamily="34" charset="0"/>
            </a:endParaRPr>
          </a:p>
        </p:txBody>
      </p:sp>
      <p:sp>
        <p:nvSpPr>
          <p:cNvPr id="105" name="Rettangolo 104"/>
          <p:cNvSpPr/>
          <p:nvPr/>
        </p:nvSpPr>
        <p:spPr>
          <a:xfrm>
            <a:off x="3198"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Sottotitolo 2"/>
          <p:cNvSpPr txBox="1">
            <a:spLocks/>
          </p:cNvSpPr>
          <p:nvPr/>
        </p:nvSpPr>
        <p:spPr>
          <a:xfrm>
            <a:off x="16814" y="5058426"/>
            <a:ext cx="428628" cy="642942"/>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effectLst/>
              <a:uLnTx/>
              <a:uFillTx/>
              <a:latin typeface="Times New Roman" pitchFamily="18" charset="0"/>
              <a:ea typeface="Arial Unicode MS" pitchFamily="34" charset="-128"/>
              <a:cs typeface="Times New Roman" pitchFamily="18" charset="0"/>
            </a:endParaRPr>
          </a:p>
        </p:txBody>
      </p:sp>
      <p:sp>
        <p:nvSpPr>
          <p:cNvPr id="109" name="Rettangolo 108"/>
          <p:cNvSpPr/>
          <p:nvPr/>
        </p:nvSpPr>
        <p:spPr>
          <a:xfrm>
            <a:off x="98702" y="165669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0" name="Sottotitolo 2"/>
          <p:cNvSpPr txBox="1">
            <a:spLocks/>
          </p:cNvSpPr>
          <p:nvPr/>
        </p:nvSpPr>
        <p:spPr>
          <a:xfrm>
            <a:off x="13616" y="272080"/>
            <a:ext cx="428628" cy="1143008"/>
          </a:xfrm>
          <a:prstGeom prst="rect">
            <a:avLst/>
          </a:prstGeom>
        </p:spPr>
        <p:txBody>
          <a:bodyPr vert="horz" lIns="100584" tIns="45720" anchor="b">
            <a:normAutofit/>
          </a:bodyPr>
          <a:lstStyle/>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endParaRPr lang="it-IT" sz="2000" dirty="0" smtClean="0">
              <a:latin typeface="Times New Roman" pitchFamily="18" charset="0"/>
              <a:ea typeface="Arial Unicode MS" pitchFamily="34" charset="-128"/>
              <a:cs typeface="Times New Roman" pitchFamily="18" charset="0"/>
            </a:endParaRPr>
          </a:p>
        </p:txBody>
      </p:sp>
      <p:sp>
        <p:nvSpPr>
          <p:cNvPr id="111" name="Rettangolo 110"/>
          <p:cNvSpPr/>
          <p:nvPr/>
        </p:nvSpPr>
        <p:spPr>
          <a:xfrm>
            <a:off x="101932" y="201388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2" name="Rettangolo 111"/>
          <p:cNvSpPr/>
          <p:nvPr/>
        </p:nvSpPr>
        <p:spPr>
          <a:xfrm>
            <a:off x="98702" y="235743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3" name="Rettangolo 112"/>
          <p:cNvSpPr/>
          <p:nvPr/>
        </p:nvSpPr>
        <p:spPr>
          <a:xfrm>
            <a:off x="98702" y="308545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4" name="Rettangolo 113"/>
          <p:cNvSpPr/>
          <p:nvPr/>
        </p:nvSpPr>
        <p:spPr>
          <a:xfrm>
            <a:off x="101900" y="344264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5" name="Rettangolo 114"/>
          <p:cNvSpPr/>
          <p:nvPr/>
        </p:nvSpPr>
        <p:spPr>
          <a:xfrm>
            <a:off x="101932" y="379983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6" name="Rettangolo 115"/>
          <p:cNvSpPr/>
          <p:nvPr/>
        </p:nvSpPr>
        <p:spPr>
          <a:xfrm>
            <a:off x="98734" y="414338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7" name="Rettangolo 116"/>
          <p:cNvSpPr/>
          <p:nvPr/>
        </p:nvSpPr>
        <p:spPr>
          <a:xfrm>
            <a:off x="98734" y="450057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 name="Rettangolo 31"/>
          <p:cNvSpPr/>
          <p:nvPr/>
        </p:nvSpPr>
        <p:spPr>
          <a:xfrm>
            <a:off x="98734" y="2714620"/>
            <a:ext cx="214282" cy="2143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3</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49" y="542450"/>
            <a:ext cx="4211960" cy="314597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7169" y="548757"/>
            <a:ext cx="4211960" cy="3145970"/>
          </a:xfrm>
          <a:prstGeom prst="rect">
            <a:avLst/>
          </a:prstGeom>
        </p:spPr>
      </p:pic>
      <p:sp>
        <p:nvSpPr>
          <p:cNvPr id="22" name="CasellaDiTesto 21"/>
          <p:cNvSpPr txBox="1"/>
          <p:nvPr/>
        </p:nvSpPr>
        <p:spPr>
          <a:xfrm>
            <a:off x="827584" y="44624"/>
            <a:ext cx="3514745" cy="369332"/>
          </a:xfrm>
          <a:prstGeom prst="rect">
            <a:avLst/>
          </a:prstGeom>
          <a:noFill/>
        </p:spPr>
        <p:txBody>
          <a:bodyPr wrap="none" rtlCol="0">
            <a:spAutoFit/>
          </a:bodyPr>
          <a:lstStyle/>
          <a:p>
            <a:r>
              <a:rPr lang="it-IT" dirty="0" smtClean="0">
                <a:latin typeface="Arial Black" panose="020B0A04020102020204" pitchFamily="34" charset="0"/>
              </a:rPr>
              <a:t>CARRIED OUT ACTIVITIES</a:t>
            </a:r>
            <a:endParaRPr lang="it-IT" dirty="0">
              <a:latin typeface="Arial Black" panose="020B0A04020102020204" pitchFamily="34" charset="0"/>
            </a:endParaRPr>
          </a:p>
        </p:txBody>
      </p:sp>
      <p:pic>
        <p:nvPicPr>
          <p:cNvPr id="23" name="Immagine 22" descr="clil.PNG"/>
          <p:cNvPicPr>
            <a:picLocks noChangeAspect="1"/>
          </p:cNvPicPr>
          <p:nvPr/>
        </p:nvPicPr>
        <p:blipFill>
          <a:blip r:embed="rId5" cstate="print"/>
          <a:stretch>
            <a:fillRect/>
          </a:stretch>
        </p:blipFill>
        <p:spPr>
          <a:xfrm>
            <a:off x="2411760" y="548680"/>
            <a:ext cx="4282278" cy="316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3" name="AutoShape 4"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93" name="Titolo 1"/>
          <p:cNvSpPr>
            <a:spLocks noGrp="1"/>
          </p:cNvSpPr>
          <p:nvPr>
            <p:ph type="ctrTitle"/>
          </p:nvPr>
        </p:nvSpPr>
        <p:spPr>
          <a:xfrm>
            <a:off x="1000182" y="563700"/>
            <a:ext cx="7729566" cy="1450188"/>
          </a:xfrm>
        </p:spPr>
        <p:txBody>
          <a:bodyPr>
            <a:noAutofit/>
            <a:scene3d>
              <a:camera prst="orthographicFront"/>
              <a:lightRig rig="soft" dir="t">
                <a:rot lat="0" lon="0" rev="17220000"/>
              </a:lightRig>
            </a:scene3d>
            <a:sp3d prstMaterial="softEdge"/>
          </a:bodyPr>
          <a:lstStyle/>
          <a:p>
            <a:r>
              <a:rPr lang="en-US" sz="3200" dirty="0">
                <a:solidFill>
                  <a:schemeClr val="accent1">
                    <a:lumMod val="60000"/>
                    <a:lumOff val="40000"/>
                  </a:schemeClr>
                </a:solidFill>
              </a:rPr>
              <a:t>new frontier of physics: from the study of cosmic rays to the fight against cancer</a:t>
            </a:r>
          </a:p>
        </p:txBody>
      </p:sp>
      <p:sp>
        <p:nvSpPr>
          <p:cNvPr id="105" name="Rettangolo 104"/>
          <p:cNvSpPr/>
          <p:nvPr/>
        </p:nvSpPr>
        <p:spPr>
          <a:xfrm>
            <a:off x="3198"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Sottotitolo 2"/>
          <p:cNvSpPr txBox="1">
            <a:spLocks/>
          </p:cNvSpPr>
          <p:nvPr/>
        </p:nvSpPr>
        <p:spPr>
          <a:xfrm>
            <a:off x="16814" y="5058426"/>
            <a:ext cx="428628" cy="642942"/>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effectLst/>
              <a:uLnTx/>
              <a:uFillTx/>
              <a:latin typeface="Times New Roman" pitchFamily="18" charset="0"/>
              <a:ea typeface="Arial Unicode MS" pitchFamily="34" charset="-128"/>
              <a:cs typeface="Times New Roman" pitchFamily="18" charset="0"/>
            </a:endParaRPr>
          </a:p>
        </p:txBody>
      </p:sp>
      <p:sp>
        <p:nvSpPr>
          <p:cNvPr id="109" name="Rettangolo 108"/>
          <p:cNvSpPr/>
          <p:nvPr/>
        </p:nvSpPr>
        <p:spPr>
          <a:xfrm>
            <a:off x="98702" y="165669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1" name="Rettangolo 110"/>
          <p:cNvSpPr/>
          <p:nvPr/>
        </p:nvSpPr>
        <p:spPr>
          <a:xfrm>
            <a:off x="101932" y="201388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2" name="Rettangolo 111"/>
          <p:cNvSpPr/>
          <p:nvPr/>
        </p:nvSpPr>
        <p:spPr>
          <a:xfrm>
            <a:off x="98702" y="235743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3" name="Rettangolo 112"/>
          <p:cNvSpPr/>
          <p:nvPr/>
        </p:nvSpPr>
        <p:spPr>
          <a:xfrm>
            <a:off x="98702" y="271462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4" name="Rettangolo 113"/>
          <p:cNvSpPr/>
          <p:nvPr/>
        </p:nvSpPr>
        <p:spPr>
          <a:xfrm>
            <a:off x="101900" y="344264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5" name="Rettangolo 114"/>
          <p:cNvSpPr/>
          <p:nvPr/>
        </p:nvSpPr>
        <p:spPr>
          <a:xfrm>
            <a:off x="101932" y="379983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6" name="Rettangolo 115"/>
          <p:cNvSpPr/>
          <p:nvPr/>
        </p:nvSpPr>
        <p:spPr>
          <a:xfrm>
            <a:off x="98734" y="414338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7" name="Rettangolo 116"/>
          <p:cNvSpPr/>
          <p:nvPr/>
        </p:nvSpPr>
        <p:spPr>
          <a:xfrm>
            <a:off x="98734" y="450057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45058" name="Rectangle 2"/>
          <p:cNvSpPr>
            <a:spLocks noChangeArrowheads="1"/>
          </p:cNvSpPr>
          <p:nvPr/>
        </p:nvSpPr>
        <p:spPr bwMode="auto">
          <a:xfrm>
            <a:off x="-130601"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 name="Rettangolo 31"/>
          <p:cNvSpPr/>
          <p:nvPr/>
        </p:nvSpPr>
        <p:spPr>
          <a:xfrm>
            <a:off x="98734" y="3071810"/>
            <a:ext cx="214282" cy="2143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4</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197174"/>
            <a:ext cx="3609972" cy="2009551"/>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6321" y="4206725"/>
            <a:ext cx="3195679" cy="2109148"/>
          </a:xfrm>
          <a:prstGeom prst="rect">
            <a:avLst/>
          </a:prstGeom>
        </p:spPr>
      </p:pic>
      <p:sp>
        <p:nvSpPr>
          <p:cNvPr id="9" name="CasellaDiTesto 8"/>
          <p:cNvSpPr txBox="1"/>
          <p:nvPr/>
        </p:nvSpPr>
        <p:spPr>
          <a:xfrm>
            <a:off x="575556" y="6420777"/>
            <a:ext cx="7992888" cy="307777"/>
          </a:xfrm>
          <a:prstGeom prst="rect">
            <a:avLst/>
          </a:prstGeom>
          <a:noFill/>
        </p:spPr>
        <p:txBody>
          <a:bodyPr wrap="square" rtlCol="0">
            <a:spAutoFit/>
          </a:bodyPr>
          <a:lstStyle/>
          <a:p>
            <a:pPr algn="ctr"/>
            <a:r>
              <a:rPr lang="it-IT" sz="1400" dirty="0" smtClean="0">
                <a:latin typeface="+mj-lt"/>
              </a:rPr>
              <a:t>PROTECTION FROM COSMIC RADIATION ON MARS and CURE OF CANCER </a:t>
            </a:r>
            <a:endParaRPr lang="it-IT" sz="1400" dirty="0">
              <a:latin typeface="+mj-lt"/>
            </a:endParaRPr>
          </a:p>
        </p:txBody>
      </p:sp>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206725"/>
            <a:ext cx="3772603" cy="2124266"/>
          </a:xfrm>
          <a:prstGeom prst="rect">
            <a:avLst/>
          </a:prstGeom>
        </p:spPr>
      </p:pic>
      <p:sp>
        <p:nvSpPr>
          <p:cNvPr id="4" name="CasellaDiTesto 3"/>
          <p:cNvSpPr txBox="1"/>
          <p:nvPr/>
        </p:nvSpPr>
        <p:spPr>
          <a:xfrm>
            <a:off x="672481" y="118191"/>
            <a:ext cx="5915743" cy="400110"/>
          </a:xfrm>
          <a:prstGeom prst="rect">
            <a:avLst/>
          </a:prstGeom>
          <a:noFill/>
        </p:spPr>
        <p:txBody>
          <a:bodyPr vert="horz" wrap="square" rtlCol="0">
            <a:spAutoFit/>
          </a:bodyPr>
          <a:lstStyle/>
          <a:p>
            <a:r>
              <a:rPr lang="it-IT" sz="2000" dirty="0" smtClean="0">
                <a:latin typeface="Arial Black" panose="020B0A04020102020204" pitchFamily="34" charset="0"/>
              </a:rPr>
              <a:t>RUNNING ACTIVITIES</a:t>
            </a:r>
          </a:p>
        </p:txBody>
      </p:sp>
      <p:sp>
        <p:nvSpPr>
          <p:cNvPr id="24" name="CasellaDiTesto 23"/>
          <p:cNvSpPr txBox="1"/>
          <p:nvPr/>
        </p:nvSpPr>
        <p:spPr>
          <a:xfrm>
            <a:off x="3131840" y="3356992"/>
            <a:ext cx="2052100" cy="369332"/>
          </a:xfrm>
          <a:prstGeom prst="rect">
            <a:avLst/>
          </a:prstGeom>
          <a:noFill/>
        </p:spPr>
        <p:txBody>
          <a:bodyPr wrap="none" rtlCol="0">
            <a:spAutoFit/>
          </a:bodyPr>
          <a:lstStyle/>
          <a:p>
            <a:r>
              <a:rPr lang="it-IT" dirty="0" smtClean="0">
                <a:solidFill>
                  <a:schemeClr val="bg1"/>
                </a:solidFill>
                <a:latin typeface="Arial Black" pitchFamily="34" charset="0"/>
              </a:rPr>
              <a:t>Marco Durante</a:t>
            </a:r>
            <a:endParaRPr lang="it-IT"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scene3d>
              <a:camera prst="orthographicFront"/>
              <a:lightRig rig="soft" dir="t">
                <a:rot lat="0" lon="0" rev="16800000"/>
              </a:lightRig>
            </a:scene3d>
            <a:sp3d prstMaterial="softEdge"/>
          </a:bodyPr>
          <a:lstStyle/>
          <a:p>
            <a:r>
              <a:rPr lang="it-IT" dirty="0" err="1" smtClean="0"/>
              <a:t>COLLABORATION</a:t>
            </a:r>
            <a:r>
              <a:rPr lang="it-IT" dirty="0" smtClean="0"/>
              <a:t> </a:t>
            </a:r>
            <a:r>
              <a:rPr lang="it-IT" dirty="0" err="1" smtClean="0"/>
              <a:t>ACTIVITIES</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733" y="1772816"/>
            <a:ext cx="4992555" cy="3744416"/>
          </a:xfrm>
          <a:prstGeom prst="rect">
            <a:avLst/>
          </a:prstGeom>
        </p:spPr>
      </p:pic>
      <p:sp>
        <p:nvSpPr>
          <p:cNvPr id="5" name="CasellaDiTesto 4"/>
          <p:cNvSpPr txBox="1"/>
          <p:nvPr/>
        </p:nvSpPr>
        <p:spPr>
          <a:xfrm>
            <a:off x="704706" y="6093296"/>
            <a:ext cx="8856984" cy="369332"/>
          </a:xfrm>
          <a:prstGeom prst="rect">
            <a:avLst/>
          </a:prstGeom>
          <a:noFill/>
        </p:spPr>
        <p:txBody>
          <a:bodyPr wrap="square" rtlCol="0">
            <a:spAutoFit/>
          </a:bodyPr>
          <a:lstStyle/>
          <a:p>
            <a:r>
              <a:rPr lang="it-IT" dirty="0" err="1" smtClean="0">
                <a:latin typeface="Arial Black" panose="020B0A04020102020204" pitchFamily="34" charset="0"/>
              </a:rPr>
              <a:t>Research</a:t>
            </a:r>
            <a:r>
              <a:rPr lang="it-IT" dirty="0" smtClean="0">
                <a:latin typeface="Arial Black" panose="020B0A04020102020204" pitchFamily="34" charset="0"/>
              </a:rPr>
              <a:t> </a:t>
            </a:r>
            <a:r>
              <a:rPr lang="it-IT" dirty="0" err="1" smtClean="0">
                <a:latin typeface="Arial Black" panose="020B0A04020102020204" pitchFamily="34" charset="0"/>
              </a:rPr>
              <a:t>Intitute</a:t>
            </a:r>
            <a:r>
              <a:rPr lang="it-IT" dirty="0" smtClean="0">
                <a:latin typeface="Arial Black" panose="020B0A04020102020204" pitchFamily="34" charset="0"/>
              </a:rPr>
              <a:t> – Fondazione Bruno Kessler (FBK) - Trento</a:t>
            </a:r>
            <a:endParaRPr lang="it-IT" dirty="0">
              <a:latin typeface="Arial Black" panose="020B0A04020102020204" pitchFamily="34" charset="0"/>
            </a:endParaRP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6099" y="1310936"/>
            <a:ext cx="4878182" cy="4607440"/>
          </a:xfrm>
          <a:prstGeom prst="rect">
            <a:avLst/>
          </a:prstGeom>
        </p:spPr>
      </p:pic>
      <p:sp>
        <p:nvSpPr>
          <p:cNvPr id="20" name="Rettangolo 19"/>
          <p:cNvSpPr/>
          <p:nvPr/>
        </p:nvSpPr>
        <p:spPr>
          <a:xfrm>
            <a:off x="3198"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115616" y="6197242"/>
            <a:ext cx="6984776" cy="400110"/>
          </a:xfrm>
          <a:prstGeom prst="rect">
            <a:avLst/>
          </a:prstGeom>
          <a:noFill/>
        </p:spPr>
        <p:txBody>
          <a:bodyPr wrap="square" rtlCol="0">
            <a:spAutoFit/>
          </a:bodyPr>
          <a:lstStyle/>
          <a:p>
            <a:pPr algn="ctr"/>
            <a:r>
              <a:rPr lang="it-IT" sz="2000" dirty="0" smtClean="0">
                <a:latin typeface="Arial Black" panose="020B0A04020102020204" pitchFamily="34" charset="0"/>
              </a:rPr>
              <a:t>Proton </a:t>
            </a:r>
            <a:r>
              <a:rPr lang="it-IT" sz="2000" dirty="0" err="1" smtClean="0">
                <a:latin typeface="Arial Black" panose="020B0A04020102020204" pitchFamily="34" charset="0"/>
              </a:rPr>
              <a:t>Therapy</a:t>
            </a:r>
            <a:r>
              <a:rPr lang="it-IT" sz="2000" dirty="0" smtClean="0">
                <a:latin typeface="Arial Black" panose="020B0A04020102020204" pitchFamily="34" charset="0"/>
              </a:rPr>
              <a:t> Center - Trento</a:t>
            </a:r>
            <a:endParaRPr lang="it-IT" sz="2000" dirty="0">
              <a:latin typeface="Arial Black" panose="020B0A04020102020204" pitchFamily="34" charset="0"/>
            </a:endParaRPr>
          </a:p>
        </p:txBody>
      </p:sp>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0638" y="1588559"/>
            <a:ext cx="6480720" cy="4136805"/>
          </a:xfrm>
          <a:prstGeom prst="rect">
            <a:avLst/>
          </a:prstGeom>
        </p:spPr>
      </p:pic>
      <p:sp>
        <p:nvSpPr>
          <p:cNvPr id="10" name="CasellaDiTesto 9"/>
          <p:cNvSpPr txBox="1"/>
          <p:nvPr/>
        </p:nvSpPr>
        <p:spPr>
          <a:xfrm>
            <a:off x="672481" y="118191"/>
            <a:ext cx="5915743" cy="400110"/>
          </a:xfrm>
          <a:prstGeom prst="rect">
            <a:avLst/>
          </a:prstGeom>
          <a:noFill/>
        </p:spPr>
        <p:txBody>
          <a:bodyPr vert="horz" wrap="square" rtlCol="0">
            <a:spAutoFit/>
          </a:bodyPr>
          <a:lstStyle/>
          <a:p>
            <a:r>
              <a:rPr lang="it-IT" sz="2000" dirty="0" smtClean="0">
                <a:latin typeface="Arial Black" panose="020B0A04020102020204" pitchFamily="34" charset="0"/>
              </a:rPr>
              <a:t>RUNNING ACTIVITIES</a:t>
            </a:r>
          </a:p>
        </p:txBody>
      </p:sp>
      <p:sp>
        <p:nvSpPr>
          <p:cNvPr id="11" name="Rettangolo 10"/>
          <p:cNvSpPr/>
          <p:nvPr/>
        </p:nvSpPr>
        <p:spPr>
          <a:xfrm>
            <a:off x="98702" y="165669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2" name="Rettangolo 11"/>
          <p:cNvSpPr/>
          <p:nvPr/>
        </p:nvSpPr>
        <p:spPr>
          <a:xfrm>
            <a:off x="101932" y="201388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3" name="Rettangolo 12"/>
          <p:cNvSpPr/>
          <p:nvPr/>
        </p:nvSpPr>
        <p:spPr>
          <a:xfrm>
            <a:off x="98702" y="235743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4" name="Rettangolo 13"/>
          <p:cNvSpPr/>
          <p:nvPr/>
        </p:nvSpPr>
        <p:spPr>
          <a:xfrm>
            <a:off x="98702" y="271462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5" name="Rettangolo 14"/>
          <p:cNvSpPr/>
          <p:nvPr/>
        </p:nvSpPr>
        <p:spPr>
          <a:xfrm>
            <a:off x="107504" y="306896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6" name="Rettangolo 15"/>
          <p:cNvSpPr/>
          <p:nvPr/>
        </p:nvSpPr>
        <p:spPr>
          <a:xfrm>
            <a:off x="101932" y="379983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7" name="Rettangolo 16"/>
          <p:cNvSpPr/>
          <p:nvPr/>
        </p:nvSpPr>
        <p:spPr>
          <a:xfrm>
            <a:off x="98734" y="414338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8" name="Rettangolo 17"/>
          <p:cNvSpPr/>
          <p:nvPr/>
        </p:nvSpPr>
        <p:spPr>
          <a:xfrm>
            <a:off x="98734" y="450057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9" name="Rettangolo 18"/>
          <p:cNvSpPr/>
          <p:nvPr/>
        </p:nvSpPr>
        <p:spPr>
          <a:xfrm>
            <a:off x="107504" y="3429000"/>
            <a:ext cx="214282" cy="2143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5</a:t>
            </a:r>
            <a:endParaRPr lang="it-IT" dirty="0"/>
          </a:p>
        </p:txBody>
      </p:sp>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9932" y="2284424"/>
            <a:ext cx="7320200" cy="2745075"/>
          </a:xfrm>
          <a:prstGeom prst="rect">
            <a:avLst/>
          </a:prstGeom>
        </p:spPr>
      </p:pic>
    </p:spTree>
    <p:extLst>
      <p:ext uri="{BB962C8B-B14F-4D97-AF65-F5344CB8AC3E}">
        <p14:creationId xmlns:p14="http://schemas.microsoft.com/office/powerpoint/2010/main" val="17444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83254" y="-548500"/>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3" name="AutoShape 4"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93" name="Titolo 1"/>
          <p:cNvSpPr>
            <a:spLocks noGrp="1"/>
          </p:cNvSpPr>
          <p:nvPr>
            <p:ph type="ctrTitle"/>
          </p:nvPr>
        </p:nvSpPr>
        <p:spPr>
          <a:xfrm>
            <a:off x="827584" y="1052736"/>
            <a:ext cx="8104414" cy="871550"/>
          </a:xfrm>
        </p:spPr>
        <p:txBody>
          <a:bodyPr>
            <a:normAutofit fontScale="90000"/>
            <a:scene3d>
              <a:camera prst="orthographicFront"/>
              <a:lightRig rig="soft" dir="t">
                <a:rot lat="0" lon="0" rev="17220000"/>
              </a:lightRig>
            </a:scene3d>
            <a:sp3d prstMaterial="softEdge"/>
          </a:bodyPr>
          <a:lstStyle/>
          <a:p>
            <a:r>
              <a:rPr lang="it-IT" cap="none" dirty="0" smtClean="0">
                <a:solidFill>
                  <a:schemeClr val="accent1">
                    <a:lumMod val="60000"/>
                    <a:lumOff val="40000"/>
                  </a:schemeClr>
                </a:solidFill>
                <a:cs typeface="Times New Roman" pitchFamily="18" charset="0"/>
              </a:rPr>
              <a:t>TWINNING WITH A SCHOOL WITH A TELESCOPE </a:t>
            </a:r>
            <a:endParaRPr lang="it-IT" cap="none" dirty="0">
              <a:solidFill>
                <a:schemeClr val="accent1">
                  <a:lumMod val="60000"/>
                  <a:lumOff val="40000"/>
                </a:schemeClr>
              </a:solidFill>
              <a:cs typeface="Times New Roman" pitchFamily="18" charset="0"/>
            </a:endParaRPr>
          </a:p>
        </p:txBody>
      </p:sp>
      <p:sp>
        <p:nvSpPr>
          <p:cNvPr id="105" name="Rettangolo 104"/>
          <p:cNvSpPr/>
          <p:nvPr/>
        </p:nvSpPr>
        <p:spPr>
          <a:xfrm>
            <a:off x="3198" y="0"/>
            <a:ext cx="428596" cy="713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Sottotitolo 2"/>
          <p:cNvSpPr txBox="1">
            <a:spLocks/>
          </p:cNvSpPr>
          <p:nvPr/>
        </p:nvSpPr>
        <p:spPr>
          <a:xfrm>
            <a:off x="16814" y="5058426"/>
            <a:ext cx="428628" cy="642942"/>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effectLst/>
              <a:uLnTx/>
              <a:uFillTx/>
              <a:latin typeface="Times New Roman" pitchFamily="18" charset="0"/>
              <a:ea typeface="Arial Unicode MS" pitchFamily="34" charset="-128"/>
              <a:cs typeface="Times New Roman" pitchFamily="18" charset="0"/>
            </a:endParaRPr>
          </a:p>
        </p:txBody>
      </p:sp>
      <p:sp>
        <p:nvSpPr>
          <p:cNvPr id="109" name="Rettangolo 108"/>
          <p:cNvSpPr/>
          <p:nvPr/>
        </p:nvSpPr>
        <p:spPr>
          <a:xfrm>
            <a:off x="98702" y="165669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1" name="Rettangolo 110"/>
          <p:cNvSpPr/>
          <p:nvPr/>
        </p:nvSpPr>
        <p:spPr>
          <a:xfrm>
            <a:off x="101932" y="201388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2" name="Rettangolo 111"/>
          <p:cNvSpPr/>
          <p:nvPr/>
        </p:nvSpPr>
        <p:spPr>
          <a:xfrm>
            <a:off x="98702" y="235743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3" name="Rettangolo 112"/>
          <p:cNvSpPr/>
          <p:nvPr/>
        </p:nvSpPr>
        <p:spPr>
          <a:xfrm>
            <a:off x="98702" y="308545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4" name="Rettangolo 113"/>
          <p:cNvSpPr/>
          <p:nvPr/>
        </p:nvSpPr>
        <p:spPr>
          <a:xfrm>
            <a:off x="101900" y="271462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5" name="Rettangolo 114"/>
          <p:cNvSpPr/>
          <p:nvPr/>
        </p:nvSpPr>
        <p:spPr>
          <a:xfrm>
            <a:off x="90504" y="3486766"/>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6" name="Rettangolo 115"/>
          <p:cNvSpPr/>
          <p:nvPr/>
        </p:nvSpPr>
        <p:spPr>
          <a:xfrm>
            <a:off x="98734" y="414338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7" name="Rettangolo 116"/>
          <p:cNvSpPr/>
          <p:nvPr/>
        </p:nvSpPr>
        <p:spPr>
          <a:xfrm>
            <a:off x="98734" y="450057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 name="Rettangolo 31"/>
          <p:cNvSpPr/>
          <p:nvPr/>
        </p:nvSpPr>
        <p:spPr>
          <a:xfrm>
            <a:off x="120789" y="3808237"/>
            <a:ext cx="214282" cy="2143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a:t>6</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7" y="2564904"/>
            <a:ext cx="4464495" cy="2486579"/>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564904"/>
            <a:ext cx="3282566" cy="2486579"/>
          </a:xfrm>
          <a:prstGeom prst="rect">
            <a:avLst/>
          </a:prstGeom>
        </p:spPr>
      </p:pic>
      <p:sp>
        <p:nvSpPr>
          <p:cNvPr id="6" name="CasellaDiTesto 5"/>
          <p:cNvSpPr txBox="1"/>
          <p:nvPr/>
        </p:nvSpPr>
        <p:spPr>
          <a:xfrm>
            <a:off x="539552" y="5516702"/>
            <a:ext cx="8352928" cy="830997"/>
          </a:xfrm>
          <a:prstGeom prst="rect">
            <a:avLst/>
          </a:prstGeom>
          <a:noFill/>
        </p:spPr>
        <p:txBody>
          <a:bodyPr wrap="square" rtlCol="0">
            <a:spAutoFit/>
          </a:bodyPr>
          <a:lstStyle/>
          <a:p>
            <a:pPr algn="ctr"/>
            <a:r>
              <a:rPr lang="it-IT" sz="2400" dirty="0" smtClean="0">
                <a:latin typeface="Arial Black" panose="020B0A04020102020204" pitchFamily="34" charset="0"/>
              </a:rPr>
              <a:t>Liceo </a:t>
            </a:r>
            <a:r>
              <a:rPr lang="it-IT" sz="2400" dirty="0">
                <a:latin typeface="Arial Black" panose="020B0A04020102020204" pitchFamily="34" charset="0"/>
              </a:rPr>
              <a:t>Statale Duca degli </a:t>
            </a:r>
            <a:r>
              <a:rPr lang="it-IT" sz="2400" dirty="0" smtClean="0">
                <a:latin typeface="Arial Black" panose="020B0A04020102020204" pitchFamily="34" charset="0"/>
              </a:rPr>
              <a:t>Abruzzi - Treviso </a:t>
            </a:r>
          </a:p>
          <a:p>
            <a:pPr algn="ctr"/>
            <a:r>
              <a:rPr lang="it-IT" sz="2400" dirty="0" smtClean="0">
                <a:latin typeface="Arial Black" panose="020B0A04020102020204" pitchFamily="34" charset="0"/>
              </a:rPr>
              <a:t>Liceo </a:t>
            </a:r>
            <a:r>
              <a:rPr lang="it-IT" sz="2400" dirty="0">
                <a:latin typeface="Arial Black" panose="020B0A04020102020204" pitchFamily="34" charset="0"/>
              </a:rPr>
              <a:t>Scientifico G.B. </a:t>
            </a:r>
            <a:r>
              <a:rPr lang="it-IT" sz="2400" dirty="0" smtClean="0">
                <a:latin typeface="Arial Black" panose="020B0A04020102020204" pitchFamily="34" charset="0"/>
              </a:rPr>
              <a:t>Quadri - Vicenza</a:t>
            </a:r>
            <a:endParaRPr lang="it-IT" sz="2400" dirty="0">
              <a:latin typeface="Arial Black" panose="020B0A04020102020204" pitchFamily="34" charset="0"/>
            </a:endParaRPr>
          </a:p>
        </p:txBody>
      </p:sp>
      <p:sp>
        <p:nvSpPr>
          <p:cNvPr id="23" name="CasellaDiTesto 22"/>
          <p:cNvSpPr txBox="1"/>
          <p:nvPr/>
        </p:nvSpPr>
        <p:spPr>
          <a:xfrm>
            <a:off x="672481" y="118191"/>
            <a:ext cx="5915743" cy="400110"/>
          </a:xfrm>
          <a:prstGeom prst="rect">
            <a:avLst/>
          </a:prstGeom>
          <a:noFill/>
        </p:spPr>
        <p:txBody>
          <a:bodyPr vert="horz" wrap="square" rtlCol="0">
            <a:spAutoFit/>
          </a:bodyPr>
          <a:lstStyle/>
          <a:p>
            <a:r>
              <a:rPr lang="it-IT" sz="2000" dirty="0" smtClean="0">
                <a:latin typeface="Arial Black" panose="020B0A04020102020204" pitchFamily="34" charset="0"/>
              </a:rPr>
              <a:t>RUNNING ACTIVITIES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23"/>
          <p:cNvSpPr/>
          <p:nvPr/>
        </p:nvSpPr>
        <p:spPr>
          <a:xfrm>
            <a:off x="395536" y="1700808"/>
            <a:ext cx="8748464" cy="5157192"/>
          </a:xfrm>
          <a:prstGeom prst="rect">
            <a:avLst/>
          </a:prstGeom>
          <a:solidFill>
            <a:schemeClr val="accent3">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2" name="AutoShape 2"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3" name="AutoShape 4" descr="data:image/jpeg;base64,/9j/4AAQSkZJRgABAQAAAQABAAD/2wCEAAkGBhQSERUUExQWFRUWGBwaFhgXGB4eIBkgHxgYHBwcIR4gIiYeGh0nGx0bHy8gIycqLC0sGB8xODAsNSYrLCkBCQoKDgwOGg8PGiwlHSQsLCkpLCwtLCwsLCksLCwsLCwsLCwsLCwsLCwsLCwpLCwsLCwsLCwsLCksLCwsLCwsLP/AABEIAOAA4QMBIgACEQEDEQH/xAAbAAACAwEBAQAAAAAAAAAAAAAABgQFBwMBAv/EAEoQAAIBAwIEBAMFBAUKBAcBAAECAwAEERIhBQYxQRMiUWEUMnEHI0KBkTNSYqFDU3KCsRUWJDRjkqKywdJEk9HhFyVUc4PC8DX/xAAYAQADAQEAAAAAAAAAAAAAAAAAAgMBBP/EAC0RAAICAgIBAwIEBwEAAAAAAAABAhEhMQMSQSJRcWGhBBMy4UKBkbHR8PEj/9oADAMBAAIRAxEAPwDb6KKKACiiigAooooAKKKM0AFFGaq+LcyW9tjxpVQnopOWP0UZY/pRVmNlpXmaWl5qml/1ezmcHo82IV/4suf92voQcSk6y20HsiNIf1YgfypupnYY817Spe8FljRpJ+I3IVRliixoAPXCoSB+dU/NNutraG4F7duCyBSJ8g6mG4wMEacmtUE/IdjQ80ZpPuOCJGEY8Qu08QgJmbJYnoACDk/Spf8Am/dr+z4hIfaaKNx/LSaHFLyFjLRS143Eo+sdtcD+BmiY/k2pf50f57JH/rUM1r/E6ak/30yv64rHF+DbGWio9nfJKoeN1dT+JWBH6jau+aU09ooooAKKKKACiiigAooooAKKKKACiiigAooooAKKK+JZQoJJAA3JJwAPWgD6zVRxjmiG3IQkySsPLDGNTt+Q+Ue7YFUHE+annjd4HFvaLkPduN29oVPzems/kDVhyQlo1uJbXfX+0dzmQt31k76vaqdKVsTtmkcIYru9LeJMLWMHDRQsDKMjIDydEJBBwo79asrXl63tEeSOJdQUsXPmdsDO7HLHp696z++srq0vry8tcuEl+/g38yNGrBh69x7Y9Aa0LlvmSG+hEsRyOjKeqnupH/XoapOLjlaFjJPD2KHA+FJxSzM7TyfFPqOVkYCFgTpQIDgKMDqDnetBslYRoHxrCjVjpnAzj86z/iX2TKZGmsbhrdmOcA5XPsRuBn9KmfZ5x66aWezvPNLb48/qp23Pftg0Tj2Vxf8AL2MUqdNDDzLzLbWqH4gthgdhGzZB2I2GN+m/rSHyjynHc69LSLarIXiQyKwdWRgAUBJjZCTg7ZGMjIzWl8UuliheRlLBQTpAyW9AB3JO1ZiWveHo99JHHEsk2ZYkUFirKyxgnooU6dh1JJJ3reLTS2bPeT1Y4uHX6PeNLIscYjhkZlcsxGC3hg6kAXZQF7knfFabwzikdwgkjJKn1Vl/kwFIXDOH3Vtdx3NzFHKs8aJNKieZW6qzL+HHysw69e1aK7gDJOPrtSczTr3GgQuOcXS2haV98bKo6uxOFQDuSdqTOQuJXMt/fR3bZZQnkzlUyc6QOm2wz3xUvwZ+IyC6hlEUULEW2pNYlPyvKRkYHVVxv1NVvI5kXjN+s2jxCiFigOnqu4zv0PSmjFKMvcVyton82w2VrJGR4lvNKT57bIZVAOXdBlWUHA3WpNnzJcRKHYLe239fb/OvrriHzH+zg+1NbWqBjIVUNjBbG+BvjPp3rNOWrR7+8u7uCVraJW0ReGBh2XqzL8r+p9dQrIVJZNbp4NG4XxeK4TXDIrr6g9D6EdQfY1NFZ7wnh81zNcPhbW5t5PD8eHOmY4yQ8Z2ZcEddxnbpV5wnms+IsF2oimb9m4OYp/eNvXvoO/1qcoVoZSGaijNFIMFFFFABRRRQAUUUUAFFFFABRRXOacKpZiAACSSdgANzQB8Xt6kUbSSMFRRlmPQCs+43xv4goblHEUh/0WzGQ90cjDSdlTcEKe259K+eP8xo6fGXH+qoT8JbnY3DjpIwP4M7qDsANRpk4XEl/bWs7uGdWWUNHthu649MEqQd6sl1Vsm32whTvb2W24hA3EkjNu64h0D7u3f0x0YgbaiOhyNgcaPbWUaMzIiqXxqKjGrA2Jx12qLzDwCO8t3hk+Vhse6kbhh7g0l8nc2m0Z7DiDrG8P7ORzhXTtufbp7bdRWy/wDSNra8GL0yr3J/EOBi44pLE8siRPBHI0aNpEhVnQhiN8YxsOuao+auEHhV1FccPGDMdD2wBIfAzkAb49+xNWvMas1wl4bn4aEReHH4a6pZg5BICkbbjbYnbNVvFedJndIIw0chGlY00yXLbb62Pkgz1OckddqrBSeteRHRKhubu21zGW3s45W1fDznWUYgFiunfzNvor3hvMUdr4sqpLcSzENJPIFhRsDChdZBCgdABSfMs3m0tDBIc+fxleQEHcPKxJVyN1VdI65xThytc2SOUuIoYpgyqjSyCRpdSg6tR1AbkdDjJI7VsoJLP2BNtn1/8Q7h9o0gH9nxZT/wLpP61w4pxa7uYmjkRyrYzpspOxB7t6ivnmn7TZIZ2gtY1xG4BYggZwcoQQMEHB27D3rpw77XGKZmtZCSTgx7qRnCgE9STt9a1QaVqJvdXTZJ/wA7L0fh/wB+zmUfqpaoHFeaFuV8O6gglUdlneI56dJAuf1p05c5xt73V4LHUmNStsRkZ6dx2z6g1Y8SaIRs02gIoyxfGB+tRcknmI9Wtify9x+C1h8LVNGoH3S3Ayi7fKJUBBGe5O1V3L1tcx8UkvJY1aK4XTrt3Dqvy4J74wOvvVXzBeQyNJ8AscARkxcJMqo2o+YMmdJGAfwkjG43qHZXkyyF4VO2SXtpEEgCjcyRA+FKOuDgEgdjV1x4bXkRy9xu+0Tm1TbrbWsiyT3REa6DkhTsx26Z6eu5po5Y4CtnaxwL+EeY+rH5j+Z/lWY2/Ebe5ZZ2CLJGwYXdsmChzt40HXHqwyMdx1rRb/muK3hjmkYvEy7zRLqTOB1wTgE9O1Q5I9YqCGi7bbJvF+Jw2kLzSEIg3bA3Zj/ix2FZ1ytBdXETmS2D2M0pZIi2HiBY4eM9gDg9j1IoSyn49I0zEw2kWRbqRnW37zKdiPX28o705cC5k85trpVguEXOBskij8cZP4cdV6rW1+XGll+foZ+p/Qj2fFJbGRYbpzJAxCw3J6qe0cpG2fR9s98U2qayq343LdXtybS3+IsmGm4RjgSN3ZM9GPp36nBpl4RfvZSR28xY28uBbSvnUh7QSe/ZW74x2pJ8dfI0ZWONFeBq9qJQKKKKACiiigAooooA8JpH5m4tHcSPE76bO3IN0w/pHz5LcfverAewq85s4w0MSpFgzzsI4R/EerH2VcsfoPWqPmHgz2dnbm3jM3w0qyyL3l2Otj6tklvrj0qnGvcSTLHhFza3vzW5SRE0+HPFpYITtgHbScDcfTtSxxHg0/BpTc2YaW0Y5mgz8n8S+3v277bj6b7Uri5Ph2FlI0ncydF+uNvzLCpfB+ZeIQ3MUHEYk0TkqkiDo2M6Tjbfpvv9auozh8exO4vW/cZ+Fc3W1xCkqSrpchcEgMGP4SvXV7Up81PFHdvOwjmuVUBA20VtGCSHkPdyxOB1JwAKqrrhsdhcTyhUW5kLOn4ktIi2kOR+KRjsqDckgDamTlHk7Gma4U5zrjic6iCf6WU9HmP6INh3pajD1J4Ny1TKN+DyvFJeXDlAFyryErJKTjSo/wDpYmbA0L5jnLGo/IPLi3BckFIcAuits2s+IkWRvpVWywzk6wCdqa/tULfAMFyQ0kauAAfKzY77dcH6+2agco8xRLcXFq/laSV2R9gH/BpBHRgFxj16dKeM5PjbRjS7FPHxyfSBHJCqiQRmFY4wBmXQuc7vAQD5lAJY+lduf+HLaSRtF92smpsLj7txjU6IdmZkJGjoSM1ZwcsGx4fI4jia5iMkiSOobA15B9fkA2ztil2xe54jxAM0wR7Uqw8qqANe4C5LZZM5OSNwM03Hl9o6RksYZURRTROul8SSAyQtJMFYgxDD6t13ycKwHXBNcxxWWa5jiaNYLpiEkOCisSQVbCkCJz08RcggrTt9qV0kawoqk5JVwqpp8MkAqWKlo85wpXpk1M+z7hCTQi6mhj8QykwsDq0ooVECnrgKu2dzjPeqPlqHdoXpmkLXEuEvbNK6HwryJNXiKBieEldcgXZVkT8WBucH8VXXMXNHj8Khl8QxNM2nSED6iNWVJbaMbZLYOB9K6falJo+EcmRUEhDFUV9ipBG/qD06Ee4FcuT7Uz8MmgR41aNpIoWCgiPbGdY2clW3cAdTUtxU37jabR8cG4Uq8Me8VYzN4TNEZAHWJVyFVcjHQfN1JO+1Q7KZrmeCGcpJ4oJB0Is0S6NSOZIz5Zc9EAwV3qBwHjVzas9lGysqShAroGGGkVcAqRpVgSQCG9MCnW85LjF3aTQokSQNI0mkac5Xy/zJO/QbUTuLfbzo2OVgQ+IcP8G+CzHB1hGlDiMgPpInXABB8NSCN11A7b1b3thccOZj5WhfYkgCGXP4ZV6QSHtIvkYncDNQOeOYIrqa58EFhFAuW0hg5SZSAM/h3ILDc77EVqdgmu3jEgDao115XY5UZ8vTG/Sjk5GlFsIpNtIW+WONW1tauVaRYo3w0TJlrXVuVbGSU1ZIbcYPXFL3MfEv8tXKWloAYYyGlucdB6IfcHH8XuBUjmDgEnD3WeF8Qr5VdsnwQT+zk7vbnpk7xnB6VI4PxiCzSW6SJkidwLuJQCbeUDGoY6xtkdNtwR1IpUkvXHP+QeceB14RweO1hWGFQqKNh6+59T70l8zc227Xos5GEtvIhWcAfsHyNL6h0O+/7ux9ai3PGr7i6utkDb22CDM5w0h/dGNwPp69aseQYbFLcxKqpMdSXCSEGQsB5we5XG4xtik69blLLN7XiOi25Z4pIjNZ3LapohmOQ/00XRX/ALQ6MPXB70z1nXDbK4ntjJGrK9rIzWMr7GaP9xh10lfLk9fKe1OvA+LrcwJMmwcdD1UjZlPuGyPyqU15RRPwWFFFFIMFFFFABXy1fVUnOHE2gtHaP9q+I4v7bnSv6E5/KtSvAC/Jx2ITz385zFCTb2wAyWbP3jKO5ZvKPZamcufaJFdT+A0UtvKRlVlGNY9sd/aqDiNtdW8sItbUXENimk69izsAXdR3YD8W+5aofFuZ4+JS2yRu1ldRuSWlGCg04IBPzEnoK6lxqXj9iDk7NL4rcyRx64oxIQd1LhNu+Cds/XH1pEuOanutFy0JSKCUrBEWBee43VRkeUIuTuCe5ztXa4+zkyY+N4jPKrEALkIGPp3z+VV89utzcpa2+UhjLQxafwKv+sSj3O0Kn1ZqWEY/ua22WHJnADcSG5mOtQ5YHtNKNjLj+rT5Ix7Fu9aHiuVparGiogCoihVA6AAYA/SuxqE5dnZVKhN+1I/6EBgEGVMgtgYGSc92XGdSjfSTjpVCeEwycNaaUrG0U82HCllGZyApA3KEkHI3XqDmrP7SeKxt4VpmMvI6k6gWKbgKyhSGEisysB3UN2zVFxbiapwdVlOoXN0422Lp47MzDtuBn081dXGn0SXuRm1ZccP5kmh/0a7jMoK40nBkIxvjOFuUx+JTr9VzvS9fcpWrsRBcwp83km1QyLqOQCSNUgB2AYdO5p85fjjuuHQfEKjqUAYPjGQSufZtuoqJx3hMNrErNcTxxalQA6ZVXUcDaVWKrn3wKVT6yaWH9jWrQgycqRxeeW5t9JOABKZnwdvKoADNkkg5GNW/Stl4XYRwwpFEoVEUBQOwpT4ryuEiZXu0RZMRk/DwgkucKMooO56fSm+xhZI0Vm1sqgFsY1EDGcdqTl5HNK2NCKRSc+WqPZSmRgoTD6ipYAqwO6g5I7EDsTWZ23JZYZS5tijdNN0VA9SRpzuuABsVwCc1qXN9kJbVw0whQYaRyuoaVIYgj0OBmqPiPAgkb3Et1GUVdbMLSAkjGRuVOT6fUU3FyOMaTMnFN2UfL/CrO2kSR5EuJkBKxWqGQ6i2dTMv7Qr0DMFA61249zLNdK42igXAkwdQGTj7x12YknaGLJJzqYCmWy5UikiUyySyxsoYI5EaYIBGY0Cqfoc1S/apOkNrDCBpjLMdKDG0aFlGB216SfYU0Zd5+7Mrqir524HHaxRRIMnwpTqJwzuWhGpSPx/uj5Rt2FaPwAk20ORj7tdtWo/KOrDZj7+tIPN10tzBay6l8N7aRnyMhtIjdo9t1JwRkbjH1pw5J4sk9pEU0AqulkTopXYgbnKjoD3peS+iCGy6nhDAggEEYIPQg9R/0rMOL8Lbh9xspeF1Kqp3EsW5e3P+0QZaM91BXsK1Sqzj/BhcwtGTpbZkcdUdd0Ye4bH5VLjn1f0HlG0KfAOZoLFI7eViYSNVnKqlhJGdwpCgkOucH12NX3LnCbdS88anxZGJkeUDxBncKe6DGPLttSTwfi8scFzboAkvhyvCMbxSptPGvtn7xfZ/amiJorPhLSIwx4JcuTku7J8xP4mLGqTi7r3FTo5j7TYGmaOGKecR/PJEmoLjr7ke/tRwW7SG90xtm2vgZYT2WUftFHpqUBseqtVX9k9s0PDGlWMyPI7MFBALYwoGTsBkHf61Kflu4j4e5cp8RHM11EEyQh1a9AJ67ax/eocYpuK+Ai3SbH2ionC79Z4o5U+WRQw/MZ/9ql1z6KhRRRQAUqcx3am9t1c4jt0kupfbSNCH9S5/u01E1m/MFypPEpJG0prgtNR7L5Gk/wCdqfjWRZDtwbj0N0muFyy7fhYdd/xAZ/KofMvBrKdQLtY/MdKs3lOfQN1/nVNzPxqzl4dL4MyMY0zEIpMMrDZMYIPUj+dW/DeBKtn4dw7ThkzIZm1D5fNjbYU3XrnKFtPAjx8BexkuZBJJIkQWKxEhJAklGMrnY6Qcah70yfZvwoCN5yNj91Cf9nGTlv78utz67UoXczR2dpChY6UknGTnd3MUH6FsitZ4TYCCGOJekaKo/If/AMfzqvK2o/JkVklivDXtFcpUzvnvlCdpZLq1dULQ6ZRnDNgj8R8oGkYPtSTxOJtWm4cNcI0cUMcbgKiZ85AChB5WVMeoLVtXH7ZpLaZEClmjZQGzg5UjBxv+lYtwi6jiPhzobbMeJZBG5kcZAcYJwmtjjxACcbbYru4Jtx+Dm5IpMc5IP/kCxqSGl0rFvuC83k39QMHNcubuYopuFQrM2l5xGd1YjZxqOQMD5WOOu1UHOvNq3aRW9skiW8ZxqwBqKrhFAJ2UbDJ9c9q+lmuZLOztfAeOPSpikIGXlGXG5I0RgZJfckA+tMuPUpe4Od4REkvJUu4Lm7EnhaEdVBGlhH5EYnPTza+mfNT5yRzLc3E8qzqQGUOFC7Q9AELdy6ESDqdzWazXULQpFqbxEUqzu5YMMNgRrpIEfm1DOCdsdM05fZXx2SSRkZdpELs2PxJpj1D1VgB1/ErYpuaHougg8nvHucJEnuUnUtakGJ0I0mMEEI+r8Xi+bHYYHSktFnS0lSQubd5NOt9t4kIROp6nSMdMr+dWnOPG5JboiRdAMpjyRlQsLFlGcE6iW1NkdNOM71BVRMiW8JcOrNr+8yknkKHQCBiYr0HQhdjvT8cFGKdCzdsd+buOrPwyMWzalcqGOCMrGniMN8E5C9utcftUbXFayICQVkK4I6mJXXOc5GAcjv0pZ5j4lNcWVukkMkcaP9zKigB49BXOkMQrAD5ScVZ8K5whlsktb0vBJGAYptOR5DlHGM7jYEd96jGDjU0vIzkraZUR2s7qY7CTxIgUkVfEUtE50qQurBB1E7g4Ibv0rTOReWHtVleYq00z5Zl/dHyjGAAdyTgYyazewiNzeIIbddYmDNINaKwQhmypJEYLYYICdxW4KKT8RKlSG44+T2iiiuMuZvz5YtBcpcRDd8OP/uxDOP8A8kOtD66RRc8scNuZBmaSJCiz+D4hSMh99SgnA36gdD9aZ+e7AyWUhX54sSp9UOr+a5H50g23LcN7HbiU4jt5Xic6gPu3AeEfqwWuuEu0E71gjJUxum5/4bZosSSqQg0rHCC+PYY2/nVI/PMs15av8NNDahyjvICAxcaRkdgCQd6c+Eco2lt+xgRT+9jLfqcmp3EBH4beKAUAywbpgb/9Kl2gnhWzalWyi5G+6We1P/hpmCf2H+8T/Ej8qaKTuC8SWS/SZNkvLQOM/vRt/jpff6U40k/1FIhRRRSGhSDwrhsFzGEnYffXdxMEP9KEdlAPsBpOPan2s34Tyw15b2LF3RImncujaXDFzpwfrmqw03Yki+vvsz4fLubdVPrGSn+Bx/KlnmX7MnhtpWtLm5wBvCXJDjYEfp7U2/D3tv8AK6Xafuyfdyf74GhvqwFdbHnO3d/CdjBMOsU2Fb8t9LD6GtUprKdoxxiJrW4PEY4R0SS3iH0hhaVh/vFf0rUBWb8KOeL7/wBfcn/djjQfyzWjhq3mzQQo+qK+ddGqoFLR9Gl7nHl6O5t5MxB5fDIQgAuOhwCcdcdM70wBq8NbFtO0Y1Zg1hHG8zm5xGdOm4bAcp01BI1yYtsIG6DfvVrzJxuW8lC2ayAxr4aIgGQr5Ry+fkLBQoHZQcnetI4zyZb3TK0i/LqwAABlhjURjzEe+1fXAOUoLML4SnUqaNbHLEFixye/m/wrsf4iL9XkguNrCMo4N4cUrW1xaEhgiaUz4ivGGbxcsQDsTkggbDFM3LfPfD4A2VnSRj53lGssFyB5xtpG2wGAW96i8/8AD54ZpJB4k6SROhaRPLErFWCKyjW+SMYI6EjaqC3VGulaVXfE7tLhCGcNGdCrF8yopycHr1GarS5VbFzDQwcU5g4ddzjENyxl/aaPIH0jYFSRqbqNsHbqelLMkz3UzSWVvhkKSRGPOqJVXSFYfKf3sDcE43GajWuUQaPn8PEhALhszIVPlBMTqPxEblds5rTvs/sJi008niQiV2bwCihcsR5w3zOCPXGCTtRKuJWgXrwKPCeORm1eyumZQMOjlBqifZyHQZ8us7eobSQKp47HxJ3hjjyZHXxERVICas6o0bS0RBXoxyAxB2ArWOJ8g2szhypBErStjo5YAEN6jAH061M4FytDaLpjXOCcM4BYAnJXVjJGfU1JfiIxTcbsb8tvZM4XwqKBNEMaxqTqIUY3PU/WpteZozXFbeWXwj2ivM0aqAs+ZowylT0IwfodjWPcLspHhu7VAS7wDSM764ZjHke+nSfyrYyazXgLeHxeTOy6roEnYAZif/rn9avw4TEkMVryoIogZru5fSuWZpiAMDfpjA/OkNuHni914dr4qWcZxLM0jt4h9tRI+g/M1981c3DiU/wscohs1OZZSD95g9gBuPQd+tN3DOZbGzgEUAlKoOiQSHJ7knTjJqiuCv8Aif2ExJ14R14rYJazcNEahUSVoQPZ4mH+IBpuWs1PMTXdvFO4K6OJRhVIwUXUAoI9cE/rWlCoTTxZSNeD2ijNFIMeGsrh5qlsrWwMaGUO06GNerHxDpxsdwe2O9apWe8I4hBbRxyTrtDd3EIkJwIg7uQSPQgKM9s1XjrNqxJkf4TjHEPnZbGE/hX58f45/Srrgn2X2cHmdTcS9S8vm39cdB/OpN19pHD4+t1GfZPN/hmljmP7XomgkFqkxfG0mghV76vXp7U1cjwlSF9CzdlXxq1he8mSd/DUzXAVxnyuY4mQ7bn6VS8NQMIkiT4mQTAMgdhJgfODk4eBl8wZsFTgGrvmZv8ASDLq0gvBLq1lABLAU161BIAZfSp3KvBHvUuJTOjzrIIxMucMqLkDKlW3Lbt1Omuq1GKbJ7dFdN9nF7o2iX9ozECcmTQ3RN/LlRuDnrVRPZCRpFOLYmVtEbOweFFVdTyMTtGo8wA3dm642p+itNMD2fxyi6ZgQniN5TjOgZbxNJ771Qc08uizktn1W5mkWRXkuFJTUArKwySdS40j1zuKSE7dP+Rso1lHc8R4TGixJFJcT4ARMSBpCRsxJOwPXPpTnFyHZlRqtwDjcBn2PfvSZy3zcludAspJnO7zw5kMjHdmLFVJznoNh0rQ+EcZ8cE+DNFtn71NNR5e0df3KQyVzfZ7Y/1P/G//AHUf/D6y/qj/AOY//dXXnKwmmtykEohOoGRySMIMlum++3Q+tZhb8b8+mGSfQpzM9s8ul4wDrOmXLI4OGyOq6sb1nHGU1hhJpeDSv8wLIf0ZHr97J/3UgXXD7eWX/R4EAdm8PySzSShDoMhxIoSPOQGJycGmHgXF7yOMsUlnhXGuN8NIqno8UgwtwmN8EBq78jcRjSzcxoZjbs0WY187oGLLscHUAxyvqDWxcoWwaTKy05GmA1C0tc9Dl5omwMbbOwx7ZxXf/NVx83DVb3S9b/8AbFWMBv713lSSSxhACxI8al3PUuytuo6AfSqGG24hctOvxTXMSMsalB4SO5OHLFfMY0HzaT5jt9W7N7a+5lVhIsBy6D04VJn3uwB/zf8ASvk8nSN8vD40/t3kh/kldJ+W7KzVPiS8sshwixBwxIGWKqjayB3JJ7VEmvOFDyvJeRg7YZrkZ/XrRft/v3Nf1K3inL2lvDDoJSNobXxpXz7s0mhB7sBTBwrlS1itk+NdVmC/eH4llGd/4+uMZxtmqOO+4FFq0iff5gpn8313Gfzr2Hmvhan7jh+tuzSIBv8A2m1NTy7tYsVUnktJV4UTphWe5b92B5n/AJ6gv86q4eEGW8jiSDw1DAzR+PK7Im+8jh9MbHbSgyTvmp7cxzzjSviQx/1dnA5c+xldVjT6gfnTZyWtubRHtUKI+SdXzFgSGLHcscg75I9KnKTghq7HI/Z/Z/uSf+dL/wB1JNhGkF9MFGlIvizuS2MRxDctkn881rJrJ+B8RjW6ubmUZiWOZ2HXaS404/3VrOKUmpZCa8DJyrzZpgiF7E1tIyriR1ASTI2OobKSPwtinFSCAR0Pekznbm+1WxmRJ4md4iqIGBJyMDbfoD/KlGDm6OAIvDDcyMFUNFoLwscDOAfMh67rtWflSkr0Z2SwPHPNoiwLpUBpLq3LEDqfFXf3OBimykW+4pJdR2HiwPBI94mqNuuEDOSO+nbvT0tSnhJMogor3FFRyaeNWe3nL3xMt/aE4DXEFxv3VgNYH10sK0Ok/mS0xfR4YoLqCS31qcFXX7yMgjv8/wCgq/G6ZktFtZcoWcXyW0Q99AJ/U9ai8e5qsbVGSaSMbYaNcE4x00r029aqeWuC3F3Ar31zK25UxRnwx5WK+cr5mJxk7gb0uXfDIr7ia2VvGqWtsdU+gAa2GM5PUnquT/EapGKcvU9E26WEe81W6yQ27xRMsc1uUVJOp8JhLHq+qhsexqPy9zO1rOXbS0V3sscEZVwFXAmWLc6Pw77nTnFPPPMSG3CLp8aP76JP3hFjWB/cJH51m8EwUxW9rG3xJ8bS6jdkljAhk1dtKk79BoNX42pwpiyVOxjHFLXxFdeIuy4xs5MrN6BPD9ap73jvxk6SsqvFGfAUSSGOSJiRpnYgeQswCZ3Axg4zUmDgJ/yh8FE3gmBzcRuBnBMMYBOd2XXqyM9Ca78v8Aj4j8bHInhMj4JQ7pI2oTBfWJiqtob971xR6Y5C5SLOw41f2MxjuYJp4GxoeM+KyHuCwCkj6gfnT9Z3HiIG0surfDDBH1HrS7ynczwgWl3vJGPupR8syDvns6jAIPtTFdXCxozscKoJY+wGT/KuTkdvRWKpHYikj7QuCRCETovhyCWNWeM6WKM4VgSNiCGPUGrPkbmB7uF5JAQwmcaSMFVO6A/3CDXnP9jLNZmOEecuh1HogVgxc+wAzWwuM0gdNE2O8t7VFhBwsWhAOpUHyoT3wTtn1pX41wQNeJc2kh1SodUayNGsujY4ZflcDGQwOf1qw5Ut4b+ytpZo9bRgAM2ckocZyDkjUM4PtX28NsJZbiOJzcQk+IisQwDDzSKnyliu4IG+COtavS2Dyj14Ly6HhSFbSPHnWOQPM49mGAgPQnc1WcW4pHCixRTXNkEGkItrrH5eUgn3zvXG7vXnCldNxp/ZXEE6wzJk/LIrbfUYIOPlBqfE93EdRvIJmC4eKZggQ9fmQeY42yR2JpknswouDcWhj8aY3OmQgKs10NUr4J1BYQcxx9AFwCdz6Ve8D4ddTJ8W8uuY58BJk0Iik41FFJIdlxuTkA9K4QXSz5ubxovBUsqfDq5UnGC5lxqOOgI2BBqr4nLbaS1rxe4Vj0jRzMWPoqnzZ/P0p3nQui0u+KcWQ/8A+fbSD1R859996jy80cTVSxs0hUDdiuQPfOsDFWPA+V7mS3jae8u45WGXUSLgen4djjG2asYuQ7csGmMtyw6ePIXH+5sn8qXtFYdG9Wyp4DwxuJQrNdXE0kTZ+50+Ehwe4UkyL6b4NO0FuqKFRQqqMKAMAAdgK9VQowBgdgK+6g5WUSoreYuIiC1mlP4EYj64wP5kVn/LfKz3NlcRhtOt44WY9dMQGvGO+osKuftM4qFSOHrv40g9VjI0r/elKCuXA7u7jCWtpDG4h/1mWVyoMred0XAJLAtucd6tBOPHjyTeWW/DPs4sIB5bZGPq/mP132pihtVQYRVUeigAfyr4tJXKAygK/wCIA5APsds12zUG5N5ZRJIWuI/ecVtYx0iilmP97ES/4tTOKWOXT419eT9VUrbof7A1P/xNj8qZ62XsYgooopRgpf54sme1LxjMkDLNH7lDkj811D86YK8YVqdOzGrFLmvnRIOHfEoRqmQeCPUsvX8hufpVD9nUMlva/c28ks8x1yySfdoD2XUw1Ngb+UHrUi35dVrgWj4/0WcXNvqGdUTE6k99LnGPZaeb/iMcCF5XVEXqWOPy9z7CrNqMeqW8k6t2xPvuW797mG7eWNjE2BbxghdDbOAzHzNj1G+KqYx/k3iHm/ZAEA/7B3yDn/ZSkKf4XB7U0x8Uu7o5t0W3h7SzqS7+6xZGlfdiCfSqLmGOaVxbziJrlVZ7WQAhLhcYlhcHOkleo+hHSnhJ3T+AaW0X9twj/wCayXGPK1sihvfW2f8AhxVdybLDc3E11ERHJreOeMdJAGPhyEdmwPmGx3HavnkjmDXEbZidQQ+AX+ZkGQUP+0iPkbuRpPelCDmBbcWzJ5ZoIkWQgHzN4zJLBJj1GXXUNjjHWjo3aMtLJsxQVT84Wjy2VxHGMu0baQOrdyo+o2/OufK3My3ay4I1RSvGw9gx0Nj0K9/UGq77Qg/hwyRStE8c6KWTfAc6TlehGSpwajGL7dWUbxZR/wCdltFeQzQvpEscazIdg6nyo4/jjbysvXH0rSCu1ZRb8tLeXNwkgiSfMJcIcq2mUl5o8dNQGCvUNnNPfDOa45bqa1IKSRsQuekgABJU+o1br1FU5YrDQkHuxX5X4y1oSjnMIklSRR1gdZDhtPUxsrIfYketSOJ8vM0gnhRp4X86NDN4csWrchWJCyRE+bST5TnHWjmzg2m+jkjbw2uFbD9hLEoZCwOxV01IwPUAdxVvwS3NrHKV/ZhBJ4Od4nKlnQein5gP4vShtUpLYfRiweHukIkMMEgBLLdrKFlQ5I1SNpIZgThiMj2qbLwN3k0zTxXk8KhxBJEiaxjrrA1MOuD8ueoqsueJx207y+Hi2nBMqgHRNFKARMq/L4iHIcbEqc1XW3Ap7tmt4ZA62zBraaRZUZUOMx+IBvjYFT7HNUS8t4FtItr7mC2kz4VzNw25QaWhKEg4/D4YBVvYp1q45D5bfIvbnIuHQrp8NYwF1ZDFVAOojB33rry5wyE3UrtJLLcWwEZMjhgutVY6dgSPdt6+7j7RIRLOF88VvFreQdGbVpCKejb7Z6Z+hpG3+mKGS8yG0tjrVfFzDA0/gLIry6SxVTq0gYzqI2Xr3pHsuI210kk9/OzhWC+GrMIQxGfDjVTqnddgSQck4G1XXKvChF4120Ah1qFjhRBlIlyVyF6yMSWP90VJ8fW0xlK9EL7QuLTOs0MDmNYIhLcOvU6mwsYPbKhmJ7DFOq3CpEGJwipnJPRQM5P5b1kl4t/Ldzp4DIL4ONDHdExHGskmNlCoDgZySTTFzpxjKrZRecLoSTH42wPDtx7tjU/7qKc/NVXx3URFLbInB0biPEPGZT4alZSD2RQfh0PoWyZiO2VzXt1zDd8Mmni+Ee4jkkeSGRM/jOSGwD+L6VWx8zR2F3DEzMYkZmu5kB0vOy4xkbFU6aR029K1ayvElQPG6up6MpyDWzdPKtAs6eTM7blDiHE28a+me2j6pChwQO22dvz3+lW/CuJPYQ3sUspnFqFMTndjrU6Yz/FqwP71XvMs8DNHBNJLC0mTFIjFBqH4dYONXfS3WqC34EnxUVlGWeOFvibt3OppH/olY99/Nj0UetZ37LOgUaGblHhJt7SONt5MapD6ux1N/M4/KrmgCiudu3ZVaCiiisNCvCK9ooAW+cOHOQlzCMzWxLaf6yM/tI/fK7j3HvVFyty2puzOS89uYxJZl2LLDk+ZQCTpYbAdNhWgkUj3UL2MrRJIYre6J8F8Ai3mJzpwdvDc+vQ5HeqwbapCSXkdS2KzXj3Gxf8AE7OG084tpDJLIvyqOhGe4xt7k18WycQ4rJJb3Di2hgIScRfNK2M9+ikb+m9PvA+XYLOMRwRqg746t7k9TWpLj3li5n8CrznywyObq31DcPIEGWR16ToPxNjIdPxqT3Ar74DHaXzl5YYxc4VpNJ8syggpKMYEkZYA7jIOxx0pzuXYIxUamAJC5xk42Ge2/esvEUVwPiOHMwZCXe3QhZIWPzPFnbBPzRnyP7GthJyVMJJJlrwbgjnxXgcR3VtcTJuPLIjP4gSQDcqQ+Qw3H8qXOJ8Ynke6d4mSKSe3ikUneGSNo989GVsEBh3x61ZWnMjCYTrp8VwI5FHlS5C7Lp1fsbld/unO/TJyDXn2bQJILm2nywnXWVkGGGlmjdTncFcJ7jI9qtFONyYlp0ibzTwWFeIQywyeDLKxidozgo5XXG5HQhsaWBGGB9aixKy2wklOLmHiQM5XsXcIcfwtGwxVfxaxmM7axmXhkQkEn9eokBTVjfPhagffNWfEOIwSXd3AWxHcpCS/9VNoBjz6KRp83ZhjuKynXuHk+ebuLrf2s8LgxT2k2pgNwyrJoLoT1GDv6VO+zTiBnF4kxHjNKS46ZXQIwwHp5SPrS/cTqnD4LqRlZ5DdLOf4pkbKnHTzKu3aq+G8ZZ0ZVeIu6GGQnTqGqKNmx1KMgZm1Drv2Jqi47i4oO1Ssb766iW3Xh5KmeHEcZcZjZwmUjJPTxI8jHufQVB4DzpIkYtolMsjN4cKytiSBgN45gd2VBkiQdQMHeqo8IuL2S4njhMltcMzEtIqhlRsRPGeqSDBO4III3xXCzvJbedZGEd1N4RgaRN/DZ3Coskg8sjBc/Lv26AVigqryY5PZBn4t4U80SM7RSmMXEpJHi4kKyOSN442ZmX10qMd6Z7m1glVppD4dtK6pbQIuXmjiB0BU/dMh14x0UZ2zVNJwu2j4agVTLctE0rhmOmIDVmRgNgFwVRe5bOOtNXDLZOHWK3l0wecQqqavwDSAkSDoO2T1P5U02sdd6+TIp+Sq5ZslhuJG8OO1it8NPLIwklJYZEZYjRGSPmVBnBAzWmcNv0niSVCdEgDKT3B6VlfDIIWs2mctcXU8knw8bEkNIfKZBHsAoP426KoO1XlxzYLe2itbZgxRViacDWNQABWJR+3lz2HlXOWO2KhyRcn9SkWkXHOXNy26mOJl8Ygam6iFScBmA+ZidkjG7H2zXDkvlXw8XEykPg+EjnLIG3Z2PeZzux7fKNhS6nAZoTESiteTuWhjc6hEQMvcSt/SyAEAfhUkAd6sb7kS+UeNDxGZrgb6X2Rj+6B0A7YO1DSS6phbbuh2bhEJi8IxoYznKaRp3yTt9e9JF1yPc2LmbhcnlJy9q5yrewPr6Z396uuSudReK0cq+HdRbSxnbp+Ie3+Fd+bJb5UJtPBIxg68hk9XBJ0HA3w3pU49oy6v9hnTVind8xi9UTXNuUitGw0TYJluD5UjA7gHffufanTlTgzQQlpd55mMkxHZj0UfwqMKPpVBynwpZ2SUZ+Ftyfh9XWaQ513DeuTnTn609is5Jfwo2KCiiipDhRRRQAUUUUAFROJ8MS4ieKUakcYYf9QexHUH1qXRRoBR5fuvhrg2tx+2YDwZz1uEXoGP9ag2I79R3w2g1A41wWO5j0SDuCrDZkYdGU9iPWl1eP3VuPh5gjXH9BI5KJcj0z+CbHVT17VSu+ti3R8/aVzK0EK28O9zcnw4wOoB2LfzwP8A2qtt7Sw4PBH4iiS5QazoGZCcbnb5U7b7fWqvgfAr6+vpbq4HwxUmMEjLRgDcRA7Zwfnx1O1TvtKsIrPhrRwrhp5FVmJJZ9yx1Mdz0FXUUqh/Ui23cjrPBDeWsd4+m1kuDo6ao3GpgizA+VsgfMcEahg0u3/DrmxkV/2Thw6O7M8THAVlWXqgZQAUk28oOdqaLizNzFHwuHaKJEF3Lj5cAERL28QnBP7oq7McPD4BF97KrtoiiY+IzHHyrn8O2TnYULk64+xvW8iNxHmseJdM6PG9xHbrpO+cMVkVGHlcaDqGDvmq/h8cDWdytwXSWKUaZdJBCOFRWZTuY8qAw3x1G9X/ABi2gj3lt7ixRju66ZId/wB9N0X64Fcb7kCRgGQxyoy4RopmiZlO+NLakI79cbVaMoVWhWmV/KvL0j2aPCUnVJ9dzbFs6njYlSjHYZBBIOzYHfNVrcMm0R3DBpjcoVhbOdMsj6TERnygDxCGHqavYrG8tZhLFHLEwGJB8MrLKPR/CbBP8QAO59ahLxC4REQKgWK4+JQGOYYJLHRjScLknFNcrbTMpHbh/D/CknW5lLWkLLEsMWQJJD5vAQZyVUk5Gd+5ABqyuZviQjmaCwtrVzhUIZtenAGf2etVPRdWkt1zS0sMzmMHSypklRHP5y7FpGJ05BbZcjfSCB1qy4HwC5jJMcMpJJKH4dVEYJJKoZmIQZ7hc0soeW8mr2OzXcBC2VnazGLaWZiulpwp8oLvjShYbu3bYDep1xxOMu0txou7pQfChTBgtvq7eTV01N17AVxvuVZQTPeSJGGwGaRnncgdAEXTHt16Ee1TOTrSzun+7je5SLZpZsKgPUBItl7fu7etJLol2/r/ANHSemLfBeEySRMV0BDkzznUsR3y2pzh5hnpGmlPc1ZcE47Cl7DBAC00mFN1MmkKoBOmGPACqQNIxgEnJzTK92tzxY2rY8K1iEnhno8jdCR3CLjA6ZOakfaFyv8AFW+uLa4gOuFhscjcr+eNvfFLLkt1JbM64tEvmWGRHiu4lMhg1iSNerxvjXp/iUgMB3wRVzw/iCTRrJGwZHGVI7j/ANc7EdqpeSOZ1vrVZOkq+SVe4cDfb0PWqfmIXFjcxvYhXFyxD27ZC6gMmUH+jGPmPT865+tvq9lLxZx+0ngOXguLbUl74gSPR1fbfV7KNyTtjNeWEVxelrd5jJGrf6ZMvlUkAZt4gOi/vt74qVbXc98BCko0Ln4i6jXTqJ6xQflsZOwHrTfw7h8cEaxxIERRhVHb/wBfqd6ZzpU9mKNuztBCFUKoCgDAAGAAOgHtXSiiojhRRRQaFFFFABRRRQAUUUUAFROKcLjuI2jlQOjdQf8AEHqD7jcVLooAUBdz8P8ALNquLQfLMN5Ih6SKN3UfvruO9Ln2kSPdS2JiYC2MgPxAIZFZiAM+mB67ZP1rUCtLV/yYAWktGEDtu6FdUMn9qPoD/EuDVoTSd+Scotqi24PwlLaIRpnAySTuWYnLOx7sTkk+9Vdj9/xGaTqtsghT01uA8h+unQv61Dvea54oyk0S28uwWVsvA395d0z6MK+fs9SaKN45kDFneX4iNgyS62z1G4bfoR0FZTps29IuubmQWNyZMafCfOfpt/OlrkPl1Z+Dwx3C6gdTJvuoLHSQeoOKjfaXzDHPFHZQSqz3Eyo4Ug6VDb59N8foaf7O2EaKijCooUfQACh3Dj+WZuQg8qXssN1Nwu6kdvKWt5S2GKHtq9QO/sa+OAvdycSurYXkvg2+CNQVmOcEKSR9a44PFeJs0beAtiSolXd3JJ2wdguQ3X1qb9mkZN1xKRm1nxwhbAGdOrsNvSrySScnuicbtLwT+Y+YpGvYeH2z6HcappcZMaYz5R01H17V3v8AkNShMU9wk+PLJ4zHftqHykZ7YpX4hP8AC8yI8mQk6BVY9N10/wDMAPzrUc1Hk9Fdfb7jx9V2JH2fc4S3DS2t0B8RASCw/GA2knHqD+oINROAN8Fxq5tukd0oli9NW5I/5v0qPwK31cxXTx/KkeHI6aiqDH1yM/ka6/au3hS2VxFvPHLgIN2ZTudhvjIx/eq1Jz6rTQqb62/Bw57tJrG/j4nCpdCAs6j9P0K437FfemSw+0mwli1/EInqrnDA+mO/5Zqwi5khaEyzBoEx/wCIXRnI6YbrVApWds2FjEM/+JmiCoPdFxrf8gB71JNSSUlryMlTtFC0Zhu5b21m+GtJgPEaSM/ePn+ijOGYnqDjqTTOnD5+IAePqhtf6s7Sz/8A3CPkQ/uDc96s+FcppG/jTM1xP/WSdE9kX5Yx9N/er0LWT5L0bGJztrZY1CIAqqMBQMAD0FdaKKiUCiiigAooooAKKKKACiiigAooooAKKKKACiiigD4eMEEEZB6g96X5eSYlcyW7PauephOFP1jOUP5AGmOitTa0Ai8V5WuH/aw214ARhxmCb6hhlcj6irC25oMCKk9rdpgY1FBLnHq0ZOfzApqoxTd72hepmUFxaQ3UlxaXyQNMcywzowVj676WU5zXfkWP4N5QbuzljlcyOVlwykjsDtj6kVobwg7EAj3FRH4Fbt1ghP1jX/0p3yWqZihTsXOb4OH3sQSa5hRkOpHEqBkPtv8AyqqteZ2iTwv8owT4GFkSF5JMfRDpLe59O9PEXA7dflgiH0jUf9KmJEB0AH0FZ3VUHUSOXZxAjLaWd1KzsWklmAi1serFnwf0WrD/ACdezPrdre2OMZiTxJMemtgAPyBFNOKKVzzaRqiUFhybAknivrnl/rJm1kf2R8qf3RV9pr2ikbb2MlQUUUUAFFFFABRRRQAUUUUAFFFFAH//2Q=="/>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93" name="Titolo 1"/>
          <p:cNvSpPr>
            <a:spLocks noGrp="1"/>
          </p:cNvSpPr>
          <p:nvPr>
            <p:ph type="ctrTitle"/>
          </p:nvPr>
        </p:nvSpPr>
        <p:spPr>
          <a:xfrm>
            <a:off x="467544" y="476672"/>
            <a:ext cx="6624735" cy="720080"/>
          </a:xfrm>
        </p:spPr>
        <p:txBody>
          <a:bodyPr>
            <a:normAutofit fontScale="90000"/>
            <a:scene3d>
              <a:camera prst="orthographicFront"/>
              <a:lightRig rig="soft" dir="t">
                <a:rot lat="0" lon="0" rev="17220000"/>
              </a:lightRig>
            </a:scene3d>
            <a:sp3d prstMaterial="softEdge"/>
          </a:bodyPr>
          <a:lstStyle/>
          <a:p>
            <a:pPr algn="l"/>
            <a:r>
              <a:rPr lang="it-IT" dirty="0" smtClean="0">
                <a:solidFill>
                  <a:schemeClr val="accent1">
                    <a:lumMod val="60000"/>
                    <a:lumOff val="40000"/>
                  </a:schemeClr>
                </a:solidFill>
              </a:rPr>
              <a:t>DATA ANALYSIS</a:t>
            </a:r>
            <a:endParaRPr lang="it-IT" dirty="0">
              <a:solidFill>
                <a:schemeClr val="accent1">
                  <a:lumMod val="60000"/>
                  <a:lumOff val="40000"/>
                </a:schemeClr>
              </a:solidFill>
            </a:endParaRPr>
          </a:p>
        </p:txBody>
      </p:sp>
      <p:sp>
        <p:nvSpPr>
          <p:cNvPr id="105" name="Rettangolo 104"/>
          <p:cNvSpPr/>
          <p:nvPr/>
        </p:nvSpPr>
        <p:spPr>
          <a:xfrm>
            <a:off x="3198"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Sottotitolo 2"/>
          <p:cNvSpPr txBox="1">
            <a:spLocks/>
          </p:cNvSpPr>
          <p:nvPr/>
        </p:nvSpPr>
        <p:spPr>
          <a:xfrm>
            <a:off x="16814" y="5058426"/>
            <a:ext cx="428628" cy="642942"/>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it-IT" sz="2000" b="0" i="0" u="none" strike="noStrike" kern="1200" cap="none" spc="0" normalizeH="0" baseline="0" noProof="0" dirty="0">
              <a:ln>
                <a:noFill/>
              </a:ln>
              <a:effectLst/>
              <a:uLnTx/>
              <a:uFillTx/>
              <a:latin typeface="Times New Roman" pitchFamily="18" charset="0"/>
              <a:ea typeface="Arial Unicode MS" pitchFamily="34" charset="-128"/>
              <a:cs typeface="Times New Roman" pitchFamily="18" charset="0"/>
            </a:endParaRPr>
          </a:p>
        </p:txBody>
      </p:sp>
      <p:sp>
        <p:nvSpPr>
          <p:cNvPr id="109" name="Rettangolo 108"/>
          <p:cNvSpPr/>
          <p:nvPr/>
        </p:nvSpPr>
        <p:spPr>
          <a:xfrm>
            <a:off x="98702" y="165669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1" name="Rettangolo 110"/>
          <p:cNvSpPr/>
          <p:nvPr/>
        </p:nvSpPr>
        <p:spPr>
          <a:xfrm>
            <a:off x="101932" y="201388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2" name="Rettangolo 111"/>
          <p:cNvSpPr/>
          <p:nvPr/>
        </p:nvSpPr>
        <p:spPr>
          <a:xfrm>
            <a:off x="98702" y="235743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3" name="Rettangolo 112"/>
          <p:cNvSpPr/>
          <p:nvPr/>
        </p:nvSpPr>
        <p:spPr>
          <a:xfrm>
            <a:off x="98702" y="3085458"/>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4" name="Rettangolo 113"/>
          <p:cNvSpPr/>
          <p:nvPr/>
        </p:nvSpPr>
        <p:spPr>
          <a:xfrm>
            <a:off x="101900" y="271462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5" name="Rettangolo 114"/>
          <p:cNvSpPr/>
          <p:nvPr/>
        </p:nvSpPr>
        <p:spPr>
          <a:xfrm>
            <a:off x="101932" y="342900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6" name="Rettangolo 115"/>
          <p:cNvSpPr/>
          <p:nvPr/>
        </p:nvSpPr>
        <p:spPr>
          <a:xfrm>
            <a:off x="98734" y="378619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117" name="Rettangolo 116"/>
          <p:cNvSpPr/>
          <p:nvPr/>
        </p:nvSpPr>
        <p:spPr>
          <a:xfrm>
            <a:off x="98734" y="4500570"/>
            <a:ext cx="214282" cy="2143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 name="Rettangolo 31"/>
          <p:cNvSpPr/>
          <p:nvPr/>
        </p:nvSpPr>
        <p:spPr>
          <a:xfrm>
            <a:off x="98734" y="4143380"/>
            <a:ext cx="214282" cy="2143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7</a:t>
            </a:r>
            <a:endParaRPr lang="it-IT" dirty="0"/>
          </a:p>
        </p:txBody>
      </p:sp>
      <p:sp>
        <p:nvSpPr>
          <p:cNvPr id="31" name="CasellaDiTesto 30"/>
          <p:cNvSpPr txBox="1"/>
          <p:nvPr/>
        </p:nvSpPr>
        <p:spPr>
          <a:xfrm>
            <a:off x="672481" y="118191"/>
            <a:ext cx="5915743" cy="400110"/>
          </a:xfrm>
          <a:prstGeom prst="rect">
            <a:avLst/>
          </a:prstGeom>
          <a:noFill/>
        </p:spPr>
        <p:txBody>
          <a:bodyPr vert="horz" wrap="square" rtlCol="0">
            <a:spAutoFit/>
          </a:bodyPr>
          <a:lstStyle/>
          <a:p>
            <a:r>
              <a:rPr lang="it-IT" sz="2000" dirty="0" smtClean="0">
                <a:latin typeface="Arial Black" panose="020B0A04020102020204" pitchFamily="34" charset="0"/>
              </a:rPr>
              <a:t>RUNNING ACTIVITIES</a:t>
            </a:r>
          </a:p>
        </p:txBody>
      </p:sp>
      <p:graphicFrame>
        <p:nvGraphicFramePr>
          <p:cNvPr id="33" name="Grafico 32"/>
          <p:cNvGraphicFramePr/>
          <p:nvPr/>
        </p:nvGraphicFramePr>
        <p:xfrm>
          <a:off x="971600" y="1988840"/>
          <a:ext cx="3744416"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Grafico 33"/>
          <p:cNvGraphicFramePr>
            <a:graphicFrameLocks/>
          </p:cNvGraphicFramePr>
          <p:nvPr/>
        </p:nvGraphicFramePr>
        <p:xfrm>
          <a:off x="4860032" y="1844824"/>
          <a:ext cx="4104456"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Grafico 35"/>
          <p:cNvGraphicFramePr>
            <a:graphicFrameLocks/>
          </p:cNvGraphicFramePr>
          <p:nvPr/>
        </p:nvGraphicFramePr>
        <p:xfrm>
          <a:off x="2987824" y="4221088"/>
          <a:ext cx="4067944" cy="23762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afico 24"/>
          <p:cNvGraphicFramePr>
            <a:graphicFrameLocks/>
          </p:cNvGraphicFramePr>
          <p:nvPr>
            <p:extLst>
              <p:ext uri="{D42A27DB-BD31-4B8C-83A1-F6EECF244321}">
                <p14:modId xmlns:p14="http://schemas.microsoft.com/office/powerpoint/2010/main" val="1026654305"/>
              </p:ext>
            </p:extLst>
          </p:nvPr>
        </p:nvGraphicFramePr>
        <p:xfrm>
          <a:off x="852790" y="1796914"/>
          <a:ext cx="3744416" cy="22322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afico 25"/>
          <p:cNvGraphicFramePr>
            <a:graphicFrameLocks/>
          </p:cNvGraphicFramePr>
          <p:nvPr/>
        </p:nvGraphicFramePr>
        <p:xfrm>
          <a:off x="5255568" y="1772816"/>
          <a:ext cx="3888432" cy="23042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afico 26"/>
          <p:cNvGraphicFramePr>
            <a:graphicFrameLocks/>
          </p:cNvGraphicFramePr>
          <p:nvPr/>
        </p:nvGraphicFramePr>
        <p:xfrm>
          <a:off x="3275856" y="4509120"/>
          <a:ext cx="3816424" cy="2016224"/>
        </p:xfrm>
        <a:graphic>
          <a:graphicData uri="http://schemas.openxmlformats.org/drawingml/2006/chart">
            <c:chart xmlns:c="http://schemas.openxmlformats.org/drawingml/2006/chart" xmlns:r="http://schemas.openxmlformats.org/officeDocument/2006/relationships" r:id="rId8"/>
          </a:graphicData>
        </a:graphic>
      </p:graphicFrame>
      <p:sp>
        <p:nvSpPr>
          <p:cNvPr id="28" name="CasellaDiTesto 27"/>
          <p:cNvSpPr txBox="1"/>
          <p:nvPr/>
        </p:nvSpPr>
        <p:spPr>
          <a:xfrm>
            <a:off x="1979712" y="4149080"/>
            <a:ext cx="1261884" cy="369332"/>
          </a:xfrm>
          <a:prstGeom prst="rect">
            <a:avLst/>
          </a:prstGeom>
          <a:noFill/>
        </p:spPr>
        <p:txBody>
          <a:bodyPr wrap="none" rtlCol="0">
            <a:spAutoFit/>
          </a:bodyPr>
          <a:lstStyle/>
          <a:p>
            <a:r>
              <a:rPr lang="it-IT" dirty="0" smtClean="0">
                <a:solidFill>
                  <a:schemeClr val="bg1"/>
                </a:solidFill>
              </a:rPr>
              <a:t>17-11-2017</a:t>
            </a:r>
            <a:endParaRPr lang="it-IT" dirty="0">
              <a:solidFill>
                <a:schemeClr val="bg1"/>
              </a:solidFill>
            </a:endParaRPr>
          </a:p>
        </p:txBody>
      </p:sp>
      <p:sp>
        <p:nvSpPr>
          <p:cNvPr id="29" name="CasellaDiTesto 28"/>
          <p:cNvSpPr txBox="1"/>
          <p:nvPr/>
        </p:nvSpPr>
        <p:spPr>
          <a:xfrm>
            <a:off x="6516216" y="4077072"/>
            <a:ext cx="1261884" cy="369332"/>
          </a:xfrm>
          <a:prstGeom prst="rect">
            <a:avLst/>
          </a:prstGeom>
          <a:noFill/>
        </p:spPr>
        <p:txBody>
          <a:bodyPr wrap="none" rtlCol="0">
            <a:spAutoFit/>
          </a:bodyPr>
          <a:lstStyle/>
          <a:p>
            <a:r>
              <a:rPr lang="it-IT" dirty="0" smtClean="0">
                <a:solidFill>
                  <a:schemeClr val="bg1"/>
                </a:solidFill>
              </a:rPr>
              <a:t>20-11-2017</a:t>
            </a:r>
            <a:endParaRPr lang="it-IT" dirty="0">
              <a:solidFill>
                <a:schemeClr val="bg1"/>
              </a:solidFill>
            </a:endParaRPr>
          </a:p>
        </p:txBody>
      </p:sp>
      <p:sp>
        <p:nvSpPr>
          <p:cNvPr id="30" name="CasellaDiTesto 29"/>
          <p:cNvSpPr txBox="1"/>
          <p:nvPr/>
        </p:nvSpPr>
        <p:spPr>
          <a:xfrm>
            <a:off x="4067944" y="6309320"/>
            <a:ext cx="1261884" cy="369332"/>
          </a:xfrm>
          <a:prstGeom prst="rect">
            <a:avLst/>
          </a:prstGeom>
          <a:noFill/>
        </p:spPr>
        <p:txBody>
          <a:bodyPr wrap="none" rtlCol="0">
            <a:spAutoFit/>
          </a:bodyPr>
          <a:lstStyle/>
          <a:p>
            <a:r>
              <a:rPr lang="it-IT" dirty="0" smtClean="0">
                <a:solidFill>
                  <a:schemeClr val="bg1"/>
                </a:solidFill>
              </a:rPr>
              <a:t>22-11-2017</a:t>
            </a:r>
            <a:endParaRPr lang="it-IT" dirty="0">
              <a:solidFill>
                <a:schemeClr val="bg1"/>
              </a:solidFill>
            </a:endParaRPr>
          </a:p>
        </p:txBody>
      </p:sp>
      <p:sp>
        <p:nvSpPr>
          <p:cNvPr id="37" name="CasellaDiTesto 36"/>
          <p:cNvSpPr txBox="1"/>
          <p:nvPr/>
        </p:nvSpPr>
        <p:spPr>
          <a:xfrm>
            <a:off x="611560" y="5661248"/>
            <a:ext cx="2201244" cy="369332"/>
          </a:xfrm>
          <a:prstGeom prst="rect">
            <a:avLst/>
          </a:prstGeom>
          <a:noFill/>
        </p:spPr>
        <p:txBody>
          <a:bodyPr wrap="none" rtlCol="0">
            <a:spAutoFit/>
          </a:bodyPr>
          <a:lstStyle/>
          <a:p>
            <a:r>
              <a:rPr lang="it-IT" dirty="0" smtClean="0">
                <a:solidFill>
                  <a:schemeClr val="bg1"/>
                </a:solidFill>
              </a:rPr>
              <a:t>BOLO-03 </a:t>
            </a:r>
            <a:r>
              <a:rPr lang="it-IT" dirty="0" err="1" smtClean="0">
                <a:solidFill>
                  <a:schemeClr val="bg1"/>
                </a:solidFill>
              </a:rPr>
              <a:t>Telescope</a:t>
            </a:r>
            <a:endParaRPr lang="it-IT" dirty="0">
              <a:solidFill>
                <a:schemeClr val="bg1"/>
              </a:solidFill>
            </a:endParaRPr>
          </a:p>
        </p:txBody>
      </p:sp>
      <p:sp>
        <p:nvSpPr>
          <p:cNvPr id="38" name="CasellaDiTesto 37"/>
          <p:cNvSpPr txBox="1"/>
          <p:nvPr/>
        </p:nvSpPr>
        <p:spPr>
          <a:xfrm>
            <a:off x="4716016" y="1196752"/>
            <a:ext cx="4260077" cy="707886"/>
          </a:xfrm>
          <a:prstGeom prst="rect">
            <a:avLst/>
          </a:prstGeom>
          <a:noFill/>
        </p:spPr>
        <p:txBody>
          <a:bodyPr wrap="none" rtlCol="0">
            <a:spAutoFit/>
          </a:bodyPr>
          <a:lstStyle/>
          <a:p>
            <a:r>
              <a:rPr lang="it-IT" sz="2000" dirty="0" err="1" smtClean="0">
                <a:latin typeface="Arial Black" pitchFamily="34" charset="0"/>
              </a:rPr>
              <a:t>Cosmic</a:t>
            </a:r>
            <a:r>
              <a:rPr lang="it-IT" sz="2000" dirty="0" smtClean="0">
                <a:latin typeface="Arial Black" pitchFamily="34" charset="0"/>
              </a:rPr>
              <a:t> Day – </a:t>
            </a:r>
            <a:r>
              <a:rPr lang="it-IT" sz="2000" dirty="0" err="1" smtClean="0">
                <a:latin typeface="Arial Black" pitchFamily="34" charset="0"/>
              </a:rPr>
              <a:t>30th</a:t>
            </a:r>
            <a:r>
              <a:rPr lang="it-IT" sz="2000" dirty="0" smtClean="0">
                <a:latin typeface="Arial Black" pitchFamily="34" charset="0"/>
              </a:rPr>
              <a:t> November</a:t>
            </a:r>
          </a:p>
          <a:p>
            <a:endParaRPr lang="it-IT" sz="20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Graphic spid="34" grpId="0">
        <p:bldAsOne/>
      </p:bldGraphic>
      <p:bldGraphic spid="36" grpId="0">
        <p:bldAsOne/>
      </p:bldGraphic>
      <p:bldGraphic spid="25" grpId="0">
        <p:bldAsOne/>
      </p:bldGraphic>
      <p:bldGraphic spid="26" grpId="0">
        <p:bldAsOne/>
      </p:bldGraphic>
      <p:bldGraphic spid="27" grpId="0">
        <p:bldAsOne/>
      </p:bldGraphic>
      <p:bldP spid="28" grpId="0"/>
      <p:bldP spid="29" grpId="0"/>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Personalizzato 3">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FFF00"/>
      </a:hlink>
      <a:folHlink>
        <a:srgbClr val="704404"/>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3194</TotalTime>
  <Words>589</Words>
  <Application>Microsoft Office PowerPoint</Application>
  <PresentationFormat>Presentazione su schermo (4:3)</PresentationFormat>
  <Paragraphs>83</Paragraphs>
  <Slides>10</Slides>
  <Notes>9</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Vertice</vt:lpstr>
      <vt:lpstr>HIGH SCHOOL «LEONARDO DA VINCI» OF TRENTO MEETS THE EEE PROJECT</vt:lpstr>
      <vt:lpstr>outline</vt:lpstr>
      <vt:lpstr>OUR SCHOOL</vt:lpstr>
      <vt:lpstr>Visit to cern lab</vt:lpstr>
      <vt:lpstr>International masterclasses and CLIL projet on particle physics</vt:lpstr>
      <vt:lpstr>new frontier of physics: from the study of cosmic rays to the fight against cancer</vt:lpstr>
      <vt:lpstr>COLLABORATION ACTIVITIES</vt:lpstr>
      <vt:lpstr>TWINNING WITH A SCHOOL WITH A TELESCOPE </vt:lpstr>
      <vt:lpstr>DATA ANALYSIS</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stefano.tondini</dc:creator>
  <cp:lastModifiedBy>utente</cp:lastModifiedBy>
  <cp:revision>333</cp:revision>
  <dcterms:created xsi:type="dcterms:W3CDTF">2012-09-21T14:30:50Z</dcterms:created>
  <dcterms:modified xsi:type="dcterms:W3CDTF">2017-12-06T14:27:45Z</dcterms:modified>
</cp:coreProperties>
</file>